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1" r:id="rId6"/>
    <p:sldId id="264" r:id="rId7"/>
    <p:sldId id="265" r:id="rId8"/>
    <p:sldId id="266" r:id="rId9"/>
    <p:sldId id="267" r:id="rId10"/>
    <p:sldId id="268" r:id="rId11"/>
    <p:sldId id="269" r:id="rId12"/>
    <p:sldId id="27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8" d="100"/>
          <a:sy n="98" d="100"/>
        </p:scale>
        <p:origin x="-12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F70AD4-0323-CC45-830D-A4EDB1B69F56}" type="datetimeFigureOut">
              <a:rPr lang="en-US" smtClean="0"/>
              <a:t>2/12/15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A7AA1-6C5D-D842-8D97-7DC5B055A717}" type="slidenum">
              <a:rPr lang="en-US" smtClean="0"/>
              <a:t>‹#›</a:t>
            </a:fld>
            <a:endParaRPr lang="en-US"/>
          </a:p>
        </p:txBody>
      </p:sp>
    </p:spTree>
    <p:extLst>
      <p:ext uri="{BB962C8B-B14F-4D97-AF65-F5344CB8AC3E}">
        <p14:creationId xmlns:p14="http://schemas.microsoft.com/office/powerpoint/2010/main" val="5370487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example of the exposure being</a:t>
            </a:r>
            <a:r>
              <a:rPr lang="en-US" baseline="0" dirty="0" smtClean="0"/>
              <a:t> ownership of TV</a:t>
            </a:r>
          </a:p>
          <a:p>
            <a:r>
              <a:rPr lang="en-US" baseline="0" dirty="0" smtClean="0"/>
              <a:t>Outcome is longer life expectancy</a:t>
            </a:r>
          </a:p>
          <a:p>
            <a:r>
              <a:rPr lang="en-US" baseline="0" dirty="0" smtClean="0"/>
              <a:t>Confounder: gross national product per capita</a:t>
            </a:r>
            <a:endParaRPr lang="en-US" dirty="0"/>
          </a:p>
        </p:txBody>
      </p:sp>
      <p:sp>
        <p:nvSpPr>
          <p:cNvPr id="4" name="Slide Number Placeholder 3"/>
          <p:cNvSpPr>
            <a:spLocks noGrp="1"/>
          </p:cNvSpPr>
          <p:nvPr>
            <p:ph type="sldNum" sz="quarter" idx="10"/>
          </p:nvPr>
        </p:nvSpPr>
        <p:spPr/>
        <p:txBody>
          <a:bodyPr/>
          <a:lstStyle/>
          <a:p>
            <a:fld id="{098A7AA1-6C5D-D842-8D97-7DC5B055A717}" type="slidenum">
              <a:rPr lang="en-US" smtClean="0"/>
              <a:t>3</a:t>
            </a:fld>
            <a:endParaRPr lang="en-US"/>
          </a:p>
        </p:txBody>
      </p:sp>
    </p:spTree>
    <p:extLst>
      <p:ext uri="{BB962C8B-B14F-4D97-AF65-F5344CB8AC3E}">
        <p14:creationId xmlns:p14="http://schemas.microsoft.com/office/powerpoint/2010/main" val="3990200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a:t>
            </a:r>
          </a:p>
          <a:p>
            <a:r>
              <a:rPr lang="en-US" dirty="0" smtClean="0"/>
              <a:t>Signature</a:t>
            </a:r>
            <a:r>
              <a:rPr lang="en-US" baseline="0" dirty="0" smtClean="0"/>
              <a:t> significance in correlation with breast cancer outcome tested in the NKI cohort (295 patients)</a:t>
            </a:r>
            <a:br>
              <a:rPr lang="en-US" baseline="0" dirty="0" smtClean="0"/>
            </a:br>
            <a:r>
              <a:rPr lang="en-US" baseline="0" dirty="0" smtClean="0"/>
              <a:t>1. sig on the effect of postprandial laughter on PBMCs</a:t>
            </a:r>
          </a:p>
          <a:p>
            <a:r>
              <a:rPr lang="en-US" baseline="0" dirty="0" smtClean="0"/>
              <a:t>2. Sig of skin fibroblast localization</a:t>
            </a:r>
          </a:p>
          <a:p>
            <a:r>
              <a:rPr lang="en-US" baseline="0" dirty="0" smtClean="0"/>
              <a:t>3. Sig of social defeat obtained from mice brains</a:t>
            </a:r>
            <a:br>
              <a:rPr lang="en-US" baseline="0" dirty="0" smtClean="0"/>
            </a:br>
            <a:r>
              <a:rPr lang="en-US" baseline="0" dirty="0" smtClean="0"/>
              <a:t>All signatures from different sources– rationale does not suggest connection with cancer</a:t>
            </a:r>
          </a:p>
          <a:p>
            <a:endParaRPr lang="en-US" baseline="0" dirty="0" smtClean="0"/>
          </a:p>
          <a:p>
            <a:r>
              <a:rPr lang="en-US" baseline="0" dirty="0" smtClean="0"/>
              <a:t>Black= group of cohort that does not have sig</a:t>
            </a:r>
          </a:p>
          <a:p>
            <a:r>
              <a:rPr lang="en-US" baseline="0" dirty="0" smtClean="0"/>
              <a:t>Red= group of cohort that does have sig</a:t>
            </a:r>
          </a:p>
          <a:p>
            <a:r>
              <a:rPr lang="en-US" baseline="0" dirty="0" smtClean="0"/>
              <a:t>There is significance between the two conditions in each case in terms of their outcome and whether you do or don’t possess that signature.</a:t>
            </a:r>
          </a:p>
          <a:p>
            <a:endParaRPr lang="en-US" baseline="0" dirty="0" smtClean="0"/>
          </a:p>
          <a:p>
            <a:r>
              <a:rPr lang="en-US" baseline="0" dirty="0" smtClean="0"/>
              <a:t>Figure 1D: decided to increase the number of signatures tested so they used the </a:t>
            </a:r>
            <a:r>
              <a:rPr lang="en-US" baseline="0" dirty="0" err="1" smtClean="0"/>
              <a:t>MSigDB</a:t>
            </a:r>
            <a:r>
              <a:rPr lang="en-US" baseline="0" dirty="0" smtClean="0"/>
              <a:t> c2 signatures (1890 sig) that encompass all fields of biomedical sciences</a:t>
            </a:r>
            <a:br>
              <a:rPr lang="en-US" baseline="0" dirty="0" smtClean="0"/>
            </a:br>
            <a:r>
              <a:rPr lang="en-US" baseline="0" dirty="0" smtClean="0"/>
              <a:t>67% of c2 sig. were significantly associated  with breast cancer outcome at p&lt;0.05, 23% at p&lt;0.00001</a:t>
            </a:r>
            <a:br>
              <a:rPr lang="en-US" baseline="0" dirty="0" smtClean="0"/>
            </a:br>
            <a:r>
              <a:rPr lang="en-US" baseline="0" dirty="0" smtClean="0"/>
              <a:t>c2 category may be enriched for cancer-related signatures so they compiled corresponding signatures to those in C2 that are of equal # of genes for each signature but contained random genes from the human genome. 77% of these random signatures were significant at p&lt;0.05</a:t>
            </a:r>
          </a:p>
          <a:p>
            <a:endParaRPr lang="en-US" baseline="0" dirty="0" smtClean="0"/>
          </a:p>
          <a:p>
            <a:r>
              <a:rPr lang="en-US" b="1" baseline="0" dirty="0" smtClean="0"/>
              <a:t>Therefore: p value of .05 or .00001 is no more related to outcome than a random set of genes</a:t>
            </a:r>
            <a:endParaRPr lang="en-US" b="1" dirty="0"/>
          </a:p>
        </p:txBody>
      </p:sp>
      <p:sp>
        <p:nvSpPr>
          <p:cNvPr id="4" name="Slide Number Placeholder 3"/>
          <p:cNvSpPr>
            <a:spLocks noGrp="1"/>
          </p:cNvSpPr>
          <p:nvPr>
            <p:ph type="sldNum" sz="quarter" idx="10"/>
          </p:nvPr>
        </p:nvSpPr>
        <p:spPr/>
        <p:txBody>
          <a:bodyPr/>
          <a:lstStyle/>
          <a:p>
            <a:fld id="{098A7AA1-6C5D-D842-8D97-7DC5B055A717}" type="slidenum">
              <a:rPr lang="en-US" smtClean="0"/>
              <a:t>5</a:t>
            </a:fld>
            <a:endParaRPr lang="en-US"/>
          </a:p>
        </p:txBody>
      </p:sp>
    </p:spTree>
    <p:extLst>
      <p:ext uri="{BB962C8B-B14F-4D97-AF65-F5344CB8AC3E}">
        <p14:creationId xmlns:p14="http://schemas.microsoft.com/office/powerpoint/2010/main" val="2582425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dot= p value of association</a:t>
            </a:r>
            <a:r>
              <a:rPr lang="en-US" baseline="0" dirty="0" smtClean="0"/>
              <a:t> of the published signature</a:t>
            </a:r>
          </a:p>
          <a:p>
            <a:r>
              <a:rPr lang="en-US" baseline="0" dirty="0" smtClean="0"/>
              <a:t>Yellow= distribution of p-values for 1000 random sig. of equal size</a:t>
            </a:r>
          </a:p>
          <a:p>
            <a:r>
              <a:rPr lang="en-US" baseline="0" dirty="0" smtClean="0"/>
              <a:t>|= median p value of randomized signatures</a:t>
            </a:r>
            <a:endParaRPr lang="en-US" dirty="0" smtClean="0"/>
          </a:p>
          <a:p>
            <a:r>
              <a:rPr lang="en-US" dirty="0" smtClean="0"/>
              <a:t>Some Smaller signatures do not show a significance</a:t>
            </a:r>
            <a:r>
              <a:rPr lang="en-US" baseline="0" dirty="0" smtClean="0"/>
              <a:t> between signature and outcome; Those that do often have a lower p value than the median of the randomized signatures</a:t>
            </a:r>
          </a:p>
          <a:p>
            <a:r>
              <a:rPr lang="en-US" baseline="0" dirty="0" smtClean="0"/>
              <a:t>Larger published signatures have smaller p values; however, the randomized signatures of equal size tend to have a distribution of smaller p values as well, with median p value of random decreasing with increasing size. (trend of yellow distribution and median lines)</a:t>
            </a:r>
          </a:p>
          <a:p>
            <a:r>
              <a:rPr lang="en-US" baseline="0" dirty="0" smtClean="0"/>
              <a:t>In some cases the median p value of random sig. is smaller than the published cohort</a:t>
            </a:r>
            <a:endParaRPr lang="en-US" dirty="0"/>
          </a:p>
        </p:txBody>
      </p:sp>
      <p:sp>
        <p:nvSpPr>
          <p:cNvPr id="4" name="Slide Number Placeholder 3"/>
          <p:cNvSpPr>
            <a:spLocks noGrp="1"/>
          </p:cNvSpPr>
          <p:nvPr>
            <p:ph type="sldNum" sz="quarter" idx="10"/>
          </p:nvPr>
        </p:nvSpPr>
        <p:spPr/>
        <p:txBody>
          <a:bodyPr/>
          <a:lstStyle/>
          <a:p>
            <a:fld id="{098A7AA1-6C5D-D842-8D97-7DC5B055A717}" type="slidenum">
              <a:rPr lang="en-US" smtClean="0"/>
              <a:t>6</a:t>
            </a:fld>
            <a:endParaRPr lang="en-US"/>
          </a:p>
        </p:txBody>
      </p:sp>
    </p:spTree>
    <p:extLst>
      <p:ext uri="{BB962C8B-B14F-4D97-AF65-F5344CB8AC3E}">
        <p14:creationId xmlns:p14="http://schemas.microsoft.com/office/powerpoint/2010/main" val="1408964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gene (</a:t>
            </a:r>
            <a:r>
              <a:rPr lang="en-US" dirty="0" err="1" smtClean="0"/>
              <a:t>g_i</a:t>
            </a:r>
            <a:r>
              <a:rPr lang="en-US" dirty="0" smtClean="0"/>
              <a:t>),</a:t>
            </a:r>
            <a:r>
              <a:rPr lang="en-US" baseline="0" dirty="0" smtClean="0"/>
              <a:t> the patient’s individual expression level will vary by some amount from the mean.  They decompose this variation into two components: the scaling of the </a:t>
            </a:r>
            <a:r>
              <a:rPr lang="en-US" baseline="0" dirty="0" err="1" smtClean="0"/>
              <a:t>mPCNA</a:t>
            </a:r>
            <a:r>
              <a:rPr lang="en-US" baseline="0" dirty="0" smtClean="0"/>
              <a:t> signature (weight) and the sample specific residual. The weight or scaling </a:t>
            </a:r>
            <a:r>
              <a:rPr lang="en-US" baseline="0" dirty="0" err="1" smtClean="0"/>
              <a:t>paramater</a:t>
            </a:r>
            <a:r>
              <a:rPr lang="en-US" baseline="0" dirty="0" smtClean="0"/>
              <a:t>, or the slope found from the regression, is the same across all samples for that specific gene.</a:t>
            </a:r>
          </a:p>
          <a:p>
            <a:endParaRPr lang="en-US" baseline="0" dirty="0" smtClean="0"/>
          </a:p>
          <a:p>
            <a:r>
              <a:rPr lang="en-US" baseline="0" dirty="0" smtClean="0"/>
              <a:t>When the sample’s individual gene expression is adjusted in the second plot, the dependence of expression of </a:t>
            </a:r>
            <a:r>
              <a:rPr lang="en-US" baseline="0" dirty="0" err="1" smtClean="0"/>
              <a:t>g_ij</a:t>
            </a:r>
            <a:r>
              <a:rPr lang="en-US" baseline="0" dirty="0" smtClean="0"/>
              <a:t> is on </a:t>
            </a:r>
            <a:r>
              <a:rPr lang="en-US" baseline="0" dirty="0" err="1" smtClean="0"/>
              <a:t>mPCNA</a:t>
            </a:r>
            <a:r>
              <a:rPr lang="en-US" baseline="0" dirty="0" smtClean="0"/>
              <a:t> is gone</a:t>
            </a:r>
            <a:endParaRPr lang="en-US" dirty="0"/>
          </a:p>
        </p:txBody>
      </p:sp>
      <p:sp>
        <p:nvSpPr>
          <p:cNvPr id="4" name="Slide Number Placeholder 3"/>
          <p:cNvSpPr>
            <a:spLocks noGrp="1"/>
          </p:cNvSpPr>
          <p:nvPr>
            <p:ph type="sldNum" sz="quarter" idx="10"/>
          </p:nvPr>
        </p:nvSpPr>
        <p:spPr/>
        <p:txBody>
          <a:bodyPr/>
          <a:lstStyle/>
          <a:p>
            <a:fld id="{098A7AA1-6C5D-D842-8D97-7DC5B055A717}" type="slidenum">
              <a:rPr lang="en-US" smtClean="0"/>
              <a:t>7</a:t>
            </a:fld>
            <a:endParaRPr lang="en-US"/>
          </a:p>
        </p:txBody>
      </p:sp>
    </p:spTree>
    <p:extLst>
      <p:ext uri="{BB962C8B-B14F-4D97-AF65-F5344CB8AC3E}">
        <p14:creationId xmlns:p14="http://schemas.microsoft.com/office/powerpoint/2010/main" val="3257640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adjusting the data</a:t>
            </a:r>
            <a:r>
              <a:rPr lang="en-US" baseline="0" dirty="0" smtClean="0"/>
              <a:t> for meta-PCNA, majority of the published signatures tested in Fig 2 have a decreased hazard ratio.  </a:t>
            </a:r>
            <a:br>
              <a:rPr lang="en-US" baseline="0" dirty="0" smtClean="0"/>
            </a:br>
            <a:r>
              <a:rPr lang="en-US" baseline="0" dirty="0" smtClean="0"/>
              <a:t>When they computed the first principle component of the signatures and split the cohort according to media of PC1, those whose first principle component was highly positively or negatively correlated with PCNA </a:t>
            </a:r>
            <a:r>
              <a:rPr lang="en-US" baseline="0" dirty="0" err="1" smtClean="0"/>
              <a:t>metagene</a:t>
            </a:r>
            <a:r>
              <a:rPr lang="en-US" baseline="0" dirty="0" smtClean="0"/>
              <a:t> had their hazard ratios decreased (Abba signature)</a:t>
            </a:r>
          </a:p>
          <a:p>
            <a:r>
              <a:rPr lang="en-US" baseline="0" dirty="0" err="1" smtClean="0"/>
              <a:t>Korkola</a:t>
            </a:r>
            <a:r>
              <a:rPr lang="en-US" baseline="0" dirty="0" smtClean="0"/>
              <a:t> did not change significantly but its original hazard ratio was low. </a:t>
            </a:r>
            <a:endParaRPr lang="en-US" baseline="0" dirty="0" smtClean="0"/>
          </a:p>
          <a:p>
            <a:endParaRPr lang="en-US" baseline="0" dirty="0" smtClean="0"/>
          </a:p>
          <a:p>
            <a:r>
              <a:rPr lang="en-US" baseline="0" dirty="0" smtClean="0"/>
              <a:t>Those with low initial hazard ratios were less affected by </a:t>
            </a:r>
            <a:r>
              <a:rPr lang="en-US" baseline="0" dirty="0" err="1" smtClean="0"/>
              <a:t>mPCNA</a:t>
            </a:r>
            <a:r>
              <a:rPr lang="en-US" baseline="0" dirty="0" smtClean="0"/>
              <a:t> adjustments</a:t>
            </a:r>
            <a:br>
              <a:rPr lang="en-US" baseline="0" dirty="0" smtClean="0"/>
            </a:br>
            <a:r>
              <a:rPr lang="en-US" baseline="0" dirty="0" smtClean="0"/>
              <a:t>In general, hazard ratios were lowered and p values for correlation of outcome increased</a:t>
            </a:r>
          </a:p>
          <a:p>
            <a:endParaRPr lang="en-US" baseline="0" dirty="0" smtClean="0"/>
          </a:p>
        </p:txBody>
      </p:sp>
      <p:sp>
        <p:nvSpPr>
          <p:cNvPr id="4" name="Slide Number Placeholder 3"/>
          <p:cNvSpPr>
            <a:spLocks noGrp="1"/>
          </p:cNvSpPr>
          <p:nvPr>
            <p:ph type="sldNum" sz="quarter" idx="10"/>
          </p:nvPr>
        </p:nvSpPr>
        <p:spPr/>
        <p:txBody>
          <a:bodyPr/>
          <a:lstStyle/>
          <a:p>
            <a:fld id="{098A7AA1-6C5D-D842-8D97-7DC5B055A717}" type="slidenum">
              <a:rPr lang="en-US" smtClean="0"/>
              <a:t>8</a:t>
            </a:fld>
            <a:endParaRPr lang="en-US"/>
          </a:p>
        </p:txBody>
      </p:sp>
    </p:spTree>
    <p:extLst>
      <p:ext uri="{BB962C8B-B14F-4D97-AF65-F5344CB8AC3E}">
        <p14:creationId xmlns:p14="http://schemas.microsoft.com/office/powerpoint/2010/main" val="709756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plots are a different way to show dependence on PCNA for survival</a:t>
            </a:r>
            <a:r>
              <a:rPr lang="en-US" baseline="0" dirty="0" smtClean="0"/>
              <a:t> or hazard ratio</a:t>
            </a:r>
          </a:p>
          <a:p>
            <a:pPr marL="228600" indent="-228600">
              <a:buAutoNum type="alphaUcParenR"/>
            </a:pPr>
            <a:r>
              <a:rPr lang="en-US" baseline="0" dirty="0" smtClean="0"/>
              <a:t>Shows that high hazard ratios are linearly correlated with +/- correlation of the 1</a:t>
            </a:r>
            <a:r>
              <a:rPr lang="en-US" baseline="30000" dirty="0" smtClean="0"/>
              <a:t>st</a:t>
            </a:r>
            <a:r>
              <a:rPr lang="en-US" baseline="0" dirty="0" smtClean="0"/>
              <a:t> PC of the signature with </a:t>
            </a:r>
            <a:r>
              <a:rPr lang="en-US" baseline="0" dirty="0" err="1" smtClean="0"/>
              <a:t>mPCNA</a:t>
            </a:r>
            <a:endParaRPr lang="en-US" baseline="0" dirty="0" smtClean="0"/>
          </a:p>
          <a:p>
            <a:pPr marL="228600" indent="-228600">
              <a:buAutoNum type="alphaUcParenR"/>
            </a:pPr>
            <a:r>
              <a:rPr lang="en-US" baseline="0" dirty="0" smtClean="0"/>
              <a:t>Shows that genes associated with overall survival are split into two groups– greatly positively correlated or negatively correlated with PCNA </a:t>
            </a:r>
            <a:r>
              <a:rPr lang="en-US" baseline="0" dirty="0" err="1" smtClean="0"/>
              <a:t>metagene</a:t>
            </a:r>
            <a:endParaRPr lang="en-US" baseline="0" dirty="0" smtClean="0"/>
          </a:p>
          <a:p>
            <a:pPr marL="228600" indent="-228600">
              <a:buAutoNum type="alphaUcParenR"/>
            </a:pPr>
            <a:endParaRPr lang="en-US" baseline="0" dirty="0" smtClean="0"/>
          </a:p>
          <a:p>
            <a:pPr marL="0" indent="0">
              <a:buNone/>
            </a:pPr>
            <a:r>
              <a:rPr lang="en-US" b="1" baseline="0" dirty="0" smtClean="0"/>
              <a:t>Any predictor resting on a linear combination of genes associated with outcome has a high probability to be </a:t>
            </a:r>
            <a:r>
              <a:rPr lang="en-US" b="1" u="sng" baseline="0" dirty="0" smtClean="0"/>
              <a:t>confounded by proliferation</a:t>
            </a:r>
            <a:endParaRPr lang="en-US" b="1" dirty="0"/>
          </a:p>
        </p:txBody>
      </p:sp>
      <p:sp>
        <p:nvSpPr>
          <p:cNvPr id="4" name="Slide Number Placeholder 3"/>
          <p:cNvSpPr>
            <a:spLocks noGrp="1"/>
          </p:cNvSpPr>
          <p:nvPr>
            <p:ph type="sldNum" sz="quarter" idx="10"/>
          </p:nvPr>
        </p:nvSpPr>
        <p:spPr/>
        <p:txBody>
          <a:bodyPr/>
          <a:lstStyle/>
          <a:p>
            <a:fld id="{098A7AA1-6C5D-D842-8D97-7DC5B055A717}" type="slidenum">
              <a:rPr lang="en-US" smtClean="0"/>
              <a:t>9</a:t>
            </a:fld>
            <a:endParaRPr lang="en-US"/>
          </a:p>
        </p:txBody>
      </p:sp>
    </p:spTree>
    <p:extLst>
      <p:ext uri="{BB962C8B-B14F-4D97-AF65-F5344CB8AC3E}">
        <p14:creationId xmlns:p14="http://schemas.microsoft.com/office/powerpoint/2010/main" val="800340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Removing cell cycle genes fails to rule out the confounding</a:t>
            </a:r>
            <a:r>
              <a:rPr lang="en-US" baseline="0" dirty="0" smtClean="0"/>
              <a:t> effect of proliferation</a:t>
            </a:r>
          </a:p>
          <a:p>
            <a:r>
              <a:rPr lang="en-US" baseline="0" dirty="0" smtClean="0"/>
              <a:t>A signature does not have to be enriched with cell cycle genes to convey strong cell proliferation signal</a:t>
            </a:r>
            <a:endParaRPr lang="en-US" dirty="0"/>
          </a:p>
        </p:txBody>
      </p:sp>
      <p:sp>
        <p:nvSpPr>
          <p:cNvPr id="4" name="Slide Number Placeholder 3"/>
          <p:cNvSpPr>
            <a:spLocks noGrp="1"/>
          </p:cNvSpPr>
          <p:nvPr>
            <p:ph type="sldNum" sz="quarter" idx="10"/>
          </p:nvPr>
        </p:nvSpPr>
        <p:spPr/>
        <p:txBody>
          <a:bodyPr/>
          <a:lstStyle/>
          <a:p>
            <a:fld id="{098A7AA1-6C5D-D842-8D97-7DC5B055A717}" type="slidenum">
              <a:rPr lang="en-US" smtClean="0"/>
              <a:t>10</a:t>
            </a:fld>
            <a:endParaRPr lang="en-US"/>
          </a:p>
        </p:txBody>
      </p:sp>
    </p:spTree>
    <p:extLst>
      <p:ext uri="{BB962C8B-B14F-4D97-AF65-F5344CB8AC3E}">
        <p14:creationId xmlns:p14="http://schemas.microsoft.com/office/powerpoint/2010/main" val="1142421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results are robust to data (cohort– either NKI or LOI) and now you can calculate odds survival</a:t>
            </a:r>
          </a:p>
          <a:p>
            <a:r>
              <a:rPr lang="en-US" dirty="0" smtClean="0"/>
              <a:t>Re-ran the analyses</a:t>
            </a:r>
            <a:r>
              <a:rPr lang="en-US" baseline="0" dirty="0" smtClean="0"/>
              <a:t> using recurrence-free survival and using another cohort using both overall survival and relapse-free survival</a:t>
            </a:r>
          </a:p>
          <a:p>
            <a:r>
              <a:rPr lang="en-US" baseline="0" dirty="0" smtClean="0"/>
              <a:t>40% of MSigDBc2 sig. and 5% of all genes are associated with outcome</a:t>
            </a:r>
          </a:p>
          <a:p>
            <a:r>
              <a:rPr lang="en-US" baseline="0" dirty="0" smtClean="0"/>
              <a:t>At most, 40% of the 47 published sig. are better than the 5% best same-size random signatures</a:t>
            </a:r>
          </a:p>
          <a:p>
            <a:endParaRPr lang="en-US" baseline="0" dirty="0" smtClean="0"/>
          </a:p>
          <a:p>
            <a:r>
              <a:rPr lang="en-US" baseline="0" dirty="0" smtClean="0"/>
              <a:t>Of the 47 studies in the panel, some developed arguments of the signatures independent of outcome association– some used it as a tool to discover driver DNA copy number </a:t>
            </a:r>
            <a:r>
              <a:rPr lang="en-US" baseline="0" dirty="0" err="1" smtClean="0"/>
              <a:t>abberations</a:t>
            </a:r>
            <a:r>
              <a:rPr lang="en-US" baseline="0" dirty="0" smtClean="0"/>
              <a:t>, which were then investigated in full</a:t>
            </a:r>
          </a:p>
          <a:p>
            <a:endParaRPr lang="en-US" baseline="0" dirty="0" smtClean="0"/>
          </a:p>
          <a:p>
            <a:r>
              <a:rPr lang="en-US" baseline="0" dirty="0" smtClean="0"/>
              <a:t>Many of the studies extrapolated the results from animal or </a:t>
            </a:r>
            <a:r>
              <a:rPr lang="en-US" baseline="0" dirty="0" err="1" smtClean="0"/>
              <a:t>invitro</a:t>
            </a:r>
            <a:r>
              <a:rPr lang="en-US" baseline="0" dirty="0" smtClean="0"/>
              <a:t> models to human in vivo cancer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98A7AA1-6C5D-D842-8D97-7DC5B055A717}" type="slidenum">
              <a:rPr lang="en-US" smtClean="0"/>
              <a:t>11</a:t>
            </a:fld>
            <a:endParaRPr lang="en-US"/>
          </a:p>
        </p:txBody>
      </p:sp>
    </p:spTree>
    <p:extLst>
      <p:ext uri="{BB962C8B-B14F-4D97-AF65-F5344CB8AC3E}">
        <p14:creationId xmlns:p14="http://schemas.microsoft.com/office/powerpoint/2010/main" val="3328498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4DB4ED-292E-2C43-AA47-1D6D92AFCF59}" type="datetimeFigureOut">
              <a:rPr lang="en-US" smtClean="0"/>
              <a:t>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26D71-160C-1C46-BF83-CA67F01171BE}" type="slidenum">
              <a:rPr lang="en-US" smtClean="0"/>
              <a:t>‹#›</a:t>
            </a:fld>
            <a:endParaRPr lang="en-US"/>
          </a:p>
        </p:txBody>
      </p:sp>
    </p:spTree>
    <p:extLst>
      <p:ext uri="{BB962C8B-B14F-4D97-AF65-F5344CB8AC3E}">
        <p14:creationId xmlns:p14="http://schemas.microsoft.com/office/powerpoint/2010/main" val="95643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4DB4ED-292E-2C43-AA47-1D6D92AFCF59}" type="datetimeFigureOut">
              <a:rPr lang="en-US" smtClean="0"/>
              <a:t>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26D71-160C-1C46-BF83-CA67F01171BE}" type="slidenum">
              <a:rPr lang="en-US" smtClean="0"/>
              <a:t>‹#›</a:t>
            </a:fld>
            <a:endParaRPr lang="en-US"/>
          </a:p>
        </p:txBody>
      </p:sp>
    </p:spTree>
    <p:extLst>
      <p:ext uri="{BB962C8B-B14F-4D97-AF65-F5344CB8AC3E}">
        <p14:creationId xmlns:p14="http://schemas.microsoft.com/office/powerpoint/2010/main" val="385523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4DB4ED-292E-2C43-AA47-1D6D92AFCF59}" type="datetimeFigureOut">
              <a:rPr lang="en-US" smtClean="0"/>
              <a:t>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26D71-160C-1C46-BF83-CA67F01171BE}" type="slidenum">
              <a:rPr lang="en-US" smtClean="0"/>
              <a:t>‹#›</a:t>
            </a:fld>
            <a:endParaRPr lang="en-US"/>
          </a:p>
        </p:txBody>
      </p:sp>
    </p:spTree>
    <p:extLst>
      <p:ext uri="{BB962C8B-B14F-4D97-AF65-F5344CB8AC3E}">
        <p14:creationId xmlns:p14="http://schemas.microsoft.com/office/powerpoint/2010/main" val="407978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4DB4ED-292E-2C43-AA47-1D6D92AFCF59}" type="datetimeFigureOut">
              <a:rPr lang="en-US" smtClean="0"/>
              <a:t>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26D71-160C-1C46-BF83-CA67F01171BE}" type="slidenum">
              <a:rPr lang="en-US" smtClean="0"/>
              <a:t>‹#›</a:t>
            </a:fld>
            <a:endParaRPr lang="en-US"/>
          </a:p>
        </p:txBody>
      </p:sp>
    </p:spTree>
    <p:extLst>
      <p:ext uri="{BB962C8B-B14F-4D97-AF65-F5344CB8AC3E}">
        <p14:creationId xmlns:p14="http://schemas.microsoft.com/office/powerpoint/2010/main" val="699640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4DB4ED-292E-2C43-AA47-1D6D92AFCF59}" type="datetimeFigureOut">
              <a:rPr lang="en-US" smtClean="0"/>
              <a:t>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26D71-160C-1C46-BF83-CA67F01171BE}" type="slidenum">
              <a:rPr lang="en-US" smtClean="0"/>
              <a:t>‹#›</a:t>
            </a:fld>
            <a:endParaRPr lang="en-US"/>
          </a:p>
        </p:txBody>
      </p:sp>
    </p:spTree>
    <p:extLst>
      <p:ext uri="{BB962C8B-B14F-4D97-AF65-F5344CB8AC3E}">
        <p14:creationId xmlns:p14="http://schemas.microsoft.com/office/powerpoint/2010/main" val="234880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4DB4ED-292E-2C43-AA47-1D6D92AFCF59}" type="datetimeFigureOut">
              <a:rPr lang="en-US" smtClean="0"/>
              <a:t>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26D71-160C-1C46-BF83-CA67F01171BE}" type="slidenum">
              <a:rPr lang="en-US" smtClean="0"/>
              <a:t>‹#›</a:t>
            </a:fld>
            <a:endParaRPr lang="en-US"/>
          </a:p>
        </p:txBody>
      </p:sp>
    </p:spTree>
    <p:extLst>
      <p:ext uri="{BB962C8B-B14F-4D97-AF65-F5344CB8AC3E}">
        <p14:creationId xmlns:p14="http://schemas.microsoft.com/office/powerpoint/2010/main" val="376505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4DB4ED-292E-2C43-AA47-1D6D92AFCF59}" type="datetimeFigureOut">
              <a:rPr lang="en-US" smtClean="0"/>
              <a:t>2/12/15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26D71-160C-1C46-BF83-CA67F01171BE}" type="slidenum">
              <a:rPr lang="en-US" smtClean="0"/>
              <a:t>‹#›</a:t>
            </a:fld>
            <a:endParaRPr lang="en-US"/>
          </a:p>
        </p:txBody>
      </p:sp>
    </p:spTree>
    <p:extLst>
      <p:ext uri="{BB962C8B-B14F-4D97-AF65-F5344CB8AC3E}">
        <p14:creationId xmlns:p14="http://schemas.microsoft.com/office/powerpoint/2010/main" val="264579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4DB4ED-292E-2C43-AA47-1D6D92AFCF59}" type="datetimeFigureOut">
              <a:rPr lang="en-US" smtClean="0"/>
              <a:t>2/12/15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26D71-160C-1C46-BF83-CA67F01171BE}" type="slidenum">
              <a:rPr lang="en-US" smtClean="0"/>
              <a:t>‹#›</a:t>
            </a:fld>
            <a:endParaRPr lang="en-US"/>
          </a:p>
        </p:txBody>
      </p:sp>
    </p:spTree>
    <p:extLst>
      <p:ext uri="{BB962C8B-B14F-4D97-AF65-F5344CB8AC3E}">
        <p14:creationId xmlns:p14="http://schemas.microsoft.com/office/powerpoint/2010/main" val="3926379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DB4ED-292E-2C43-AA47-1D6D92AFCF59}" type="datetimeFigureOut">
              <a:rPr lang="en-US" smtClean="0"/>
              <a:t>2/12/15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26D71-160C-1C46-BF83-CA67F01171BE}" type="slidenum">
              <a:rPr lang="en-US" smtClean="0"/>
              <a:t>‹#›</a:t>
            </a:fld>
            <a:endParaRPr lang="en-US"/>
          </a:p>
        </p:txBody>
      </p:sp>
    </p:spTree>
    <p:extLst>
      <p:ext uri="{BB962C8B-B14F-4D97-AF65-F5344CB8AC3E}">
        <p14:creationId xmlns:p14="http://schemas.microsoft.com/office/powerpoint/2010/main" val="113609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4DB4ED-292E-2C43-AA47-1D6D92AFCF59}" type="datetimeFigureOut">
              <a:rPr lang="en-US" smtClean="0"/>
              <a:t>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26D71-160C-1C46-BF83-CA67F01171BE}" type="slidenum">
              <a:rPr lang="en-US" smtClean="0"/>
              <a:t>‹#›</a:t>
            </a:fld>
            <a:endParaRPr lang="en-US"/>
          </a:p>
        </p:txBody>
      </p:sp>
    </p:spTree>
    <p:extLst>
      <p:ext uri="{BB962C8B-B14F-4D97-AF65-F5344CB8AC3E}">
        <p14:creationId xmlns:p14="http://schemas.microsoft.com/office/powerpoint/2010/main" val="2923307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4DB4ED-292E-2C43-AA47-1D6D92AFCF59}" type="datetimeFigureOut">
              <a:rPr lang="en-US" smtClean="0"/>
              <a:t>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26D71-160C-1C46-BF83-CA67F01171BE}" type="slidenum">
              <a:rPr lang="en-US" smtClean="0"/>
              <a:t>‹#›</a:t>
            </a:fld>
            <a:endParaRPr lang="en-US"/>
          </a:p>
        </p:txBody>
      </p:sp>
    </p:spTree>
    <p:extLst>
      <p:ext uri="{BB962C8B-B14F-4D97-AF65-F5344CB8AC3E}">
        <p14:creationId xmlns:p14="http://schemas.microsoft.com/office/powerpoint/2010/main" val="16718979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DB4ED-292E-2C43-AA47-1D6D92AFCF59}" type="datetimeFigureOut">
              <a:rPr lang="en-US" smtClean="0"/>
              <a:t>2/12/15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26D71-160C-1C46-BF83-CA67F01171BE}" type="slidenum">
              <a:rPr lang="en-US" smtClean="0"/>
              <a:t>‹#›</a:t>
            </a:fld>
            <a:endParaRPr lang="en-US"/>
          </a:p>
        </p:txBody>
      </p:sp>
    </p:spTree>
    <p:extLst>
      <p:ext uri="{BB962C8B-B14F-4D97-AF65-F5344CB8AC3E}">
        <p14:creationId xmlns:p14="http://schemas.microsoft.com/office/powerpoint/2010/main" val="3984744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400" dirty="0" smtClean="0"/>
              <a:t>Most Random Gene Expression Signatures are Significantly Associated with Breast Cancer Outcome</a:t>
            </a:r>
            <a:endParaRPr lang="en-US" sz="2400" dirty="0"/>
          </a:p>
        </p:txBody>
      </p:sp>
      <p:sp>
        <p:nvSpPr>
          <p:cNvPr id="3" name="Subtitle 2"/>
          <p:cNvSpPr>
            <a:spLocks noGrp="1"/>
          </p:cNvSpPr>
          <p:nvPr>
            <p:ph type="subTitle" idx="1"/>
          </p:nvPr>
        </p:nvSpPr>
        <p:spPr/>
        <p:txBody>
          <a:bodyPr>
            <a:noAutofit/>
          </a:bodyPr>
          <a:lstStyle/>
          <a:p>
            <a:r>
              <a:rPr lang="en-US" sz="2000" dirty="0" err="1" smtClean="0"/>
              <a:t>Venet</a:t>
            </a:r>
            <a:r>
              <a:rPr lang="en-US" sz="2000" dirty="0" smtClean="0"/>
              <a:t>, et al.</a:t>
            </a:r>
            <a:br>
              <a:rPr lang="en-US" sz="2000" dirty="0" smtClean="0"/>
            </a:br>
            <a:r>
              <a:rPr lang="en-US" sz="2000" dirty="0" err="1" smtClean="0"/>
              <a:t>PLoS</a:t>
            </a:r>
            <a:r>
              <a:rPr lang="en-US" sz="2000" dirty="0" smtClean="0"/>
              <a:t> Computational Biology, 2011</a:t>
            </a:r>
          </a:p>
          <a:p>
            <a:endParaRPr lang="en-US" sz="2000" dirty="0"/>
          </a:p>
          <a:p>
            <a:r>
              <a:rPr lang="en-US" sz="2000" dirty="0" smtClean="0"/>
              <a:t>Molly Carroll</a:t>
            </a:r>
            <a:endParaRPr lang="en-US" sz="2000" dirty="0"/>
          </a:p>
        </p:txBody>
      </p:sp>
    </p:spTree>
    <p:extLst>
      <p:ext uri="{BB962C8B-B14F-4D97-AF65-F5344CB8AC3E}">
        <p14:creationId xmlns:p14="http://schemas.microsoft.com/office/powerpoint/2010/main" val="37634435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Figure 5</a:t>
            </a:r>
            <a:endParaRPr lang="en-US" dirty="0"/>
          </a:p>
        </p:txBody>
      </p:sp>
      <p:pic>
        <p:nvPicPr>
          <p:cNvPr id="6" name="Content Placeholder 5" descr="journal.pcbi.1002240.g005.png"/>
          <p:cNvPicPr>
            <a:picLocks noGrp="1" noChangeAspect="1"/>
          </p:cNvPicPr>
          <p:nvPr>
            <p:ph sz="half" idx="1"/>
          </p:nvPr>
        </p:nvPicPr>
        <p:blipFill>
          <a:blip r:embed="rId3">
            <a:extLst>
              <a:ext uri="{28A0092B-C50C-407E-A947-70E740481C1C}">
                <a14:useLocalDpi xmlns:a14="http://schemas.microsoft.com/office/drawing/2010/main" val="0"/>
              </a:ext>
            </a:extLst>
          </a:blip>
          <a:srcRect t="-6191" b="-6191"/>
          <a:stretch>
            <a:fillRect/>
          </a:stretch>
        </p:blipFill>
        <p:spPr/>
      </p:pic>
      <p:sp>
        <p:nvSpPr>
          <p:cNvPr id="5" name="Content Placeholder 4"/>
          <p:cNvSpPr>
            <a:spLocks noGrp="1"/>
          </p:cNvSpPr>
          <p:nvPr>
            <p:ph sz="half" idx="2"/>
          </p:nvPr>
        </p:nvSpPr>
        <p:spPr/>
        <p:txBody>
          <a:bodyPr/>
          <a:lstStyle/>
          <a:p>
            <a:r>
              <a:rPr lang="en-US" dirty="0" smtClean="0"/>
              <a:t>ESCM: signature of gene sets associated with embryonic stem cell identity from Wong et al.</a:t>
            </a:r>
          </a:p>
          <a:p>
            <a:r>
              <a:rPr lang="en-US" dirty="0" smtClean="0"/>
              <a:t>Purging of cell cycle genes did not eliminate high correlation of ESCM with PCNA </a:t>
            </a:r>
            <a:r>
              <a:rPr lang="en-US" dirty="0" err="1" smtClean="0"/>
              <a:t>metagene</a:t>
            </a:r>
            <a:endParaRPr lang="en-US" dirty="0" smtClean="0"/>
          </a:p>
          <a:p>
            <a:endParaRPr lang="en-US" dirty="0"/>
          </a:p>
        </p:txBody>
      </p:sp>
      <p:sp>
        <p:nvSpPr>
          <p:cNvPr id="7" name="TextBox 6"/>
          <p:cNvSpPr txBox="1"/>
          <p:nvPr/>
        </p:nvSpPr>
        <p:spPr>
          <a:xfrm>
            <a:off x="457200" y="6177755"/>
            <a:ext cx="8229600" cy="400110"/>
          </a:xfrm>
          <a:prstGeom prst="rect">
            <a:avLst/>
          </a:prstGeom>
          <a:noFill/>
        </p:spPr>
        <p:txBody>
          <a:bodyPr wrap="square" rtlCol="0">
            <a:spAutoFit/>
          </a:bodyPr>
          <a:lstStyle/>
          <a:p>
            <a:pPr algn="ctr"/>
            <a:r>
              <a:rPr lang="en-US" sz="2000" b="1" dirty="0" smtClean="0"/>
              <a:t>Correlations with meta-PCNA extend far beyond cell-cycle genes</a:t>
            </a:r>
            <a:endParaRPr lang="en-US" sz="2000" b="1" dirty="0"/>
          </a:p>
        </p:txBody>
      </p:sp>
    </p:spTree>
    <p:extLst>
      <p:ext uri="{BB962C8B-B14F-4D97-AF65-F5344CB8AC3E}">
        <p14:creationId xmlns:p14="http://schemas.microsoft.com/office/powerpoint/2010/main" val="24563746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Figure 6</a:t>
            </a:r>
            <a:endParaRPr lang="en-US" dirty="0"/>
          </a:p>
        </p:txBody>
      </p:sp>
      <p:pic>
        <p:nvPicPr>
          <p:cNvPr id="6" name="Content Placeholder 5" descr="journal.pcbi.1002240.g006.png"/>
          <p:cNvPicPr>
            <a:picLocks noGrp="1" noChangeAspect="1"/>
          </p:cNvPicPr>
          <p:nvPr>
            <p:ph idx="1"/>
          </p:nvPr>
        </p:nvPicPr>
        <p:blipFill>
          <a:blip r:embed="rId3">
            <a:extLst>
              <a:ext uri="{28A0092B-C50C-407E-A947-70E740481C1C}">
                <a14:useLocalDpi xmlns:a14="http://schemas.microsoft.com/office/drawing/2010/main" val="0"/>
              </a:ext>
            </a:extLst>
          </a:blip>
          <a:srcRect t="-13798" b="-13798"/>
          <a:stretch>
            <a:fillRect/>
          </a:stretch>
        </p:blipFill>
        <p:spPr/>
      </p:pic>
      <p:sp>
        <p:nvSpPr>
          <p:cNvPr id="7" name="TextBox 6"/>
          <p:cNvSpPr txBox="1"/>
          <p:nvPr/>
        </p:nvSpPr>
        <p:spPr>
          <a:xfrm>
            <a:off x="1231602" y="1786970"/>
            <a:ext cx="2976370" cy="369332"/>
          </a:xfrm>
          <a:prstGeom prst="rect">
            <a:avLst/>
          </a:prstGeom>
          <a:noFill/>
        </p:spPr>
        <p:txBody>
          <a:bodyPr wrap="square" rtlCol="0">
            <a:spAutoFit/>
          </a:bodyPr>
          <a:lstStyle/>
          <a:p>
            <a:pPr algn="ctr"/>
            <a:r>
              <a:rPr lang="en-US" b="1" dirty="0" smtClean="0"/>
              <a:t>Hazard Ratio</a:t>
            </a:r>
            <a:endParaRPr lang="en-US" b="1" dirty="0"/>
          </a:p>
        </p:txBody>
      </p:sp>
      <p:sp>
        <p:nvSpPr>
          <p:cNvPr id="8" name="TextBox 7"/>
          <p:cNvSpPr txBox="1"/>
          <p:nvPr/>
        </p:nvSpPr>
        <p:spPr>
          <a:xfrm>
            <a:off x="5476511" y="1789360"/>
            <a:ext cx="2976370" cy="369332"/>
          </a:xfrm>
          <a:prstGeom prst="rect">
            <a:avLst/>
          </a:prstGeom>
          <a:noFill/>
        </p:spPr>
        <p:txBody>
          <a:bodyPr wrap="square" rtlCol="0">
            <a:spAutoFit/>
          </a:bodyPr>
          <a:lstStyle/>
          <a:p>
            <a:pPr algn="ctr"/>
            <a:r>
              <a:rPr lang="en-US" b="1" dirty="0" smtClean="0"/>
              <a:t>Log rank p-values</a:t>
            </a:r>
            <a:endParaRPr lang="en-US" b="1" dirty="0"/>
          </a:p>
        </p:txBody>
      </p:sp>
    </p:spTree>
    <p:extLst>
      <p:ext uri="{BB962C8B-B14F-4D97-AF65-F5344CB8AC3E}">
        <p14:creationId xmlns:p14="http://schemas.microsoft.com/office/powerpoint/2010/main" val="6029664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Moving Forward</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Random single and multiple genes expression markers have high probability to be associated with BC outcome</a:t>
            </a:r>
          </a:p>
          <a:p>
            <a:r>
              <a:rPr lang="en-US" dirty="0" smtClean="0"/>
              <a:t>Most published signatures are not significantly more associated with outcome than random signatures</a:t>
            </a:r>
          </a:p>
          <a:p>
            <a:r>
              <a:rPr lang="en-US" dirty="0" smtClean="0"/>
              <a:t>Meta-PCNA </a:t>
            </a:r>
            <a:r>
              <a:rPr lang="en-US" dirty="0" err="1" smtClean="0"/>
              <a:t>metagene</a:t>
            </a:r>
            <a:r>
              <a:rPr lang="en-US" dirty="0" smtClean="0"/>
              <a:t> integrates most of the outcome-related information in BC </a:t>
            </a:r>
            <a:r>
              <a:rPr lang="en-US" dirty="0" err="1" smtClean="0"/>
              <a:t>transcriptome</a:t>
            </a:r>
            <a:endParaRPr lang="en-US" dirty="0" smtClean="0"/>
          </a:p>
          <a:p>
            <a:r>
              <a:rPr lang="en-US" dirty="0" smtClean="0"/>
              <a:t>This information is present in 50% of the </a:t>
            </a:r>
            <a:r>
              <a:rPr lang="en-US" dirty="0" err="1" smtClean="0"/>
              <a:t>transcriptome</a:t>
            </a:r>
            <a:r>
              <a:rPr lang="en-US" dirty="0" smtClean="0"/>
              <a:t> and can’t be removed by purging cell cycle genes from a signature</a:t>
            </a:r>
          </a:p>
          <a:p>
            <a:endParaRPr lang="en-US" dirty="0"/>
          </a:p>
          <a:p>
            <a:r>
              <a:rPr lang="en-US" dirty="0" smtClean="0"/>
              <a:t>Development of larger cohorts with various sub-types of a cancer included may help find better prognostic signatures</a:t>
            </a:r>
          </a:p>
          <a:p>
            <a:pPr lvl="1"/>
            <a:r>
              <a:rPr lang="en-US" dirty="0" smtClean="0"/>
              <a:t>The NKI cohort represented bulk tumors from a wide spectrum of patients</a:t>
            </a:r>
          </a:p>
          <a:p>
            <a:pPr lvl="1"/>
            <a:r>
              <a:rPr lang="en-US" dirty="0" smtClean="0"/>
              <a:t>Couldn’t use NKI cohort to detect transcriptional signatures in specific cells (stromal, epithelial, </a:t>
            </a:r>
            <a:r>
              <a:rPr lang="en-US" dirty="0" err="1" smtClean="0"/>
              <a:t>etc</a:t>
            </a:r>
            <a:r>
              <a:rPr lang="en-US" dirty="0" smtClean="0"/>
              <a:t>) or patient groups (ER+, HER2 amplification)</a:t>
            </a:r>
            <a:endParaRPr lang="en-US" dirty="0"/>
          </a:p>
        </p:txBody>
      </p:sp>
    </p:spTree>
    <p:extLst>
      <p:ext uri="{BB962C8B-B14F-4D97-AF65-F5344CB8AC3E}">
        <p14:creationId xmlns:p14="http://schemas.microsoft.com/office/powerpoint/2010/main" val="15315241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Biomedical Research Methods</a:t>
            </a:r>
            <a:endParaRPr lang="en-US" dirty="0"/>
          </a:p>
        </p:txBody>
      </p:sp>
      <p:sp>
        <p:nvSpPr>
          <p:cNvPr id="3" name="Content Placeholder 2"/>
          <p:cNvSpPr>
            <a:spLocks noGrp="1"/>
          </p:cNvSpPr>
          <p:nvPr>
            <p:ph idx="1"/>
          </p:nvPr>
        </p:nvSpPr>
        <p:spPr/>
        <p:txBody>
          <a:bodyPr>
            <a:normAutofit/>
          </a:bodyPr>
          <a:lstStyle/>
          <a:p>
            <a:pPr marL="514350" indent="-514350">
              <a:buFont typeface="Wingdings" charset="2"/>
              <a:buAutoNum type="arabicPlain"/>
            </a:pPr>
            <a:r>
              <a:rPr lang="en-US" sz="2800" dirty="0" smtClean="0"/>
              <a:t>Characterize mechanism in the model</a:t>
            </a:r>
          </a:p>
          <a:p>
            <a:pPr marL="514350" indent="-514350">
              <a:buFont typeface="Wingdings" charset="2"/>
              <a:buAutoNum type="arabicPlain"/>
            </a:pPr>
            <a:r>
              <a:rPr lang="en-US" sz="2800" dirty="0" smtClean="0"/>
              <a:t>Derive a marker that changes when the mechanism is altered</a:t>
            </a:r>
          </a:p>
          <a:p>
            <a:pPr marL="514350" indent="-514350">
              <a:buFont typeface="Wingdings" charset="2"/>
              <a:buAutoNum type="arabicPlain"/>
            </a:pPr>
            <a:r>
              <a:rPr lang="en-US" sz="2800" dirty="0" smtClean="0"/>
              <a:t>Show </a:t>
            </a:r>
            <a:r>
              <a:rPr lang="en-US" sz="2800" dirty="0" smtClean="0"/>
              <a:t>correlation </a:t>
            </a:r>
            <a:r>
              <a:rPr lang="en-US" sz="2800" dirty="0" smtClean="0"/>
              <a:t>of marker with disease outcome</a:t>
            </a:r>
          </a:p>
          <a:p>
            <a:pPr marL="971550" lvl="1" indent="-514350">
              <a:buFont typeface="Wingdings" charset="2"/>
              <a:buAutoNum type="arabicPlain"/>
            </a:pPr>
            <a:endParaRPr lang="en-US" sz="2400" dirty="0"/>
          </a:p>
        </p:txBody>
      </p:sp>
      <p:grpSp>
        <p:nvGrpSpPr>
          <p:cNvPr id="8" name="Group 7"/>
          <p:cNvGrpSpPr/>
          <p:nvPr/>
        </p:nvGrpSpPr>
        <p:grpSpPr>
          <a:xfrm>
            <a:off x="615673" y="3900344"/>
            <a:ext cx="3197902" cy="2982742"/>
            <a:chOff x="5385229" y="3900344"/>
            <a:chExt cx="3197902" cy="2982742"/>
          </a:xfrm>
        </p:grpSpPr>
        <p:pic>
          <p:nvPicPr>
            <p:cNvPr id="4" name="Picture 3"/>
            <p:cNvPicPr>
              <a:picLocks noChangeAspect="1"/>
            </p:cNvPicPr>
            <p:nvPr/>
          </p:nvPicPr>
          <p:blipFill>
            <a:blip r:embed="rId2"/>
            <a:stretch>
              <a:fillRect/>
            </a:stretch>
          </p:blipFill>
          <p:spPr>
            <a:xfrm>
              <a:off x="5385229" y="3900344"/>
              <a:ext cx="3197902" cy="2743200"/>
            </a:xfrm>
            <a:prstGeom prst="rect">
              <a:avLst/>
            </a:prstGeom>
          </p:spPr>
        </p:pic>
        <p:sp>
          <p:nvSpPr>
            <p:cNvPr id="5" name="Rectangle 4"/>
            <p:cNvSpPr/>
            <p:nvPr/>
          </p:nvSpPr>
          <p:spPr>
            <a:xfrm>
              <a:off x="6220681" y="6652254"/>
              <a:ext cx="1526999" cy="230832"/>
            </a:xfrm>
            <a:prstGeom prst="rect">
              <a:avLst/>
            </a:prstGeom>
          </p:spPr>
          <p:txBody>
            <a:bodyPr wrap="none">
              <a:spAutoFit/>
            </a:bodyPr>
            <a:lstStyle/>
            <a:p>
              <a:r>
                <a:rPr lang="fr-FR" sz="900" dirty="0" smtClean="0"/>
                <a:t>Ding, L. et al. Nature (2008).</a:t>
              </a:r>
              <a:endParaRPr lang="en-US" sz="900" dirty="0"/>
            </a:p>
          </p:txBody>
        </p:sp>
      </p:grpSp>
      <p:sp>
        <p:nvSpPr>
          <p:cNvPr id="6" name="Rectangle 5"/>
          <p:cNvSpPr/>
          <p:nvPr/>
        </p:nvSpPr>
        <p:spPr>
          <a:xfrm>
            <a:off x="773097" y="4937666"/>
            <a:ext cx="578164" cy="388568"/>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3975071" y="4034275"/>
            <a:ext cx="2672826" cy="2866058"/>
            <a:chOff x="2587520" y="4017028"/>
            <a:chExt cx="2672826" cy="2866058"/>
          </a:xfrm>
        </p:grpSpPr>
        <p:pic>
          <p:nvPicPr>
            <p:cNvPr id="11" name="Picture 10" descr="Screen Shot 2015-02-11 at 2.06.32 PM.png"/>
            <p:cNvPicPr>
              <a:picLocks noChangeAspect="1"/>
            </p:cNvPicPr>
            <p:nvPr/>
          </p:nvPicPr>
          <p:blipFill rotWithShape="1">
            <a:blip r:embed="rId3">
              <a:extLst>
                <a:ext uri="{28A0092B-C50C-407E-A947-70E740481C1C}">
                  <a14:useLocalDpi xmlns:a14="http://schemas.microsoft.com/office/drawing/2010/main" val="0"/>
                </a:ext>
              </a:extLst>
            </a:blip>
            <a:srcRect l="49028" t="40247" r="26924" b="21943"/>
            <a:stretch/>
          </p:blipFill>
          <p:spPr>
            <a:xfrm>
              <a:off x="2587520" y="4017028"/>
              <a:ext cx="2672826" cy="2626516"/>
            </a:xfrm>
            <a:prstGeom prst="rect">
              <a:avLst/>
            </a:prstGeom>
          </p:spPr>
        </p:pic>
        <p:sp>
          <p:nvSpPr>
            <p:cNvPr id="12" name="Rectangle 11"/>
            <p:cNvSpPr/>
            <p:nvPr/>
          </p:nvSpPr>
          <p:spPr>
            <a:xfrm>
              <a:off x="2681637" y="6652254"/>
              <a:ext cx="2484593" cy="230832"/>
            </a:xfrm>
            <a:prstGeom prst="rect">
              <a:avLst/>
            </a:prstGeom>
          </p:spPr>
          <p:txBody>
            <a:bodyPr wrap="none">
              <a:spAutoFit/>
            </a:bodyPr>
            <a:lstStyle/>
            <a:p>
              <a:r>
                <a:rPr lang="fr-FR" sz="900" dirty="0" smtClean="0"/>
                <a:t>Paik, PK. et al. Journal of Clinical Oncology (2011)</a:t>
              </a:r>
              <a:endParaRPr lang="en-US" sz="900" dirty="0"/>
            </a:p>
          </p:txBody>
        </p:sp>
      </p:grpSp>
      <p:grpSp>
        <p:nvGrpSpPr>
          <p:cNvPr id="17" name="Group 16"/>
          <p:cNvGrpSpPr/>
          <p:nvPr/>
        </p:nvGrpSpPr>
        <p:grpSpPr>
          <a:xfrm>
            <a:off x="6586728" y="4034275"/>
            <a:ext cx="2602089" cy="878222"/>
            <a:chOff x="6586728" y="4034275"/>
            <a:chExt cx="2602089" cy="878222"/>
          </a:xfrm>
        </p:grpSpPr>
        <p:sp>
          <p:nvSpPr>
            <p:cNvPr id="9" name="TextBox 8"/>
            <p:cNvSpPr txBox="1"/>
            <p:nvPr/>
          </p:nvSpPr>
          <p:spPr>
            <a:xfrm>
              <a:off x="6647897" y="4034275"/>
              <a:ext cx="2354992" cy="369332"/>
            </a:xfrm>
            <a:prstGeom prst="rect">
              <a:avLst/>
            </a:prstGeom>
            <a:noFill/>
          </p:spPr>
          <p:txBody>
            <a:bodyPr wrap="square" rtlCol="0">
              <a:spAutoFit/>
            </a:bodyPr>
            <a:lstStyle/>
            <a:p>
              <a:r>
                <a:rPr lang="en-US" dirty="0" smtClean="0"/>
                <a:t>Hazard Ratio:</a:t>
              </a:r>
              <a:endParaRPr lang="en-US" dirty="0"/>
            </a:p>
          </p:txBody>
        </p:sp>
        <p:sp>
          <p:nvSpPr>
            <p:cNvPr id="10" name="Rectangle 9"/>
            <p:cNvSpPr/>
            <p:nvPr/>
          </p:nvSpPr>
          <p:spPr>
            <a:xfrm>
              <a:off x="6586728" y="4427986"/>
              <a:ext cx="2602089" cy="215444"/>
            </a:xfrm>
            <a:prstGeom prst="rect">
              <a:avLst/>
            </a:prstGeom>
          </p:spPr>
          <p:txBody>
            <a:bodyPr wrap="square">
              <a:spAutoFit/>
            </a:bodyPr>
            <a:lstStyle/>
            <a:p>
              <a:r>
                <a:rPr lang="en-US" sz="800" dirty="0" smtClean="0"/>
                <a:t>chances of an event (death) occurring in variable condition </a:t>
              </a:r>
              <a:endParaRPr lang="en-US" sz="800" dirty="0"/>
            </a:p>
          </p:txBody>
        </p:sp>
        <p:cxnSp>
          <p:nvCxnSpPr>
            <p:cNvPr id="14" name="Straight Connector 13"/>
            <p:cNvCxnSpPr/>
            <p:nvPr/>
          </p:nvCxnSpPr>
          <p:spPr>
            <a:xfrm>
              <a:off x="6619675" y="4684890"/>
              <a:ext cx="249610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586728" y="4697053"/>
              <a:ext cx="2602089" cy="215444"/>
            </a:xfrm>
            <a:prstGeom prst="rect">
              <a:avLst/>
            </a:prstGeom>
          </p:spPr>
          <p:txBody>
            <a:bodyPr wrap="square">
              <a:spAutoFit/>
            </a:bodyPr>
            <a:lstStyle/>
            <a:p>
              <a:r>
                <a:rPr lang="en-US" sz="800" dirty="0" smtClean="0"/>
                <a:t>chances of an event (death) occurring in control condition </a:t>
              </a:r>
              <a:endParaRPr lang="en-US" sz="800" dirty="0"/>
            </a:p>
          </p:txBody>
        </p:sp>
      </p:grpSp>
    </p:spTree>
    <p:extLst>
      <p:ext uri="{BB962C8B-B14F-4D97-AF65-F5344CB8AC3E}">
        <p14:creationId xmlns:p14="http://schemas.microsoft.com/office/powerpoint/2010/main" val="4208834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Confounding Variable Problem</a:t>
            </a:r>
            <a:endParaRPr lang="en-US" dirty="0"/>
          </a:p>
        </p:txBody>
      </p:sp>
      <p:sp>
        <p:nvSpPr>
          <p:cNvPr id="3" name="Content Placeholder 2"/>
          <p:cNvSpPr>
            <a:spLocks noGrp="1"/>
          </p:cNvSpPr>
          <p:nvPr>
            <p:ph idx="1"/>
          </p:nvPr>
        </p:nvSpPr>
        <p:spPr/>
        <p:txBody>
          <a:bodyPr/>
          <a:lstStyle/>
          <a:p>
            <a:r>
              <a:rPr lang="en-US" dirty="0" smtClean="0"/>
              <a:t>Some signatures </a:t>
            </a:r>
            <a:r>
              <a:rPr lang="en-US" dirty="0" smtClean="0"/>
              <a:t>are</a:t>
            </a:r>
            <a:r>
              <a:rPr lang="en-US" dirty="0" smtClean="0"/>
              <a:t> </a:t>
            </a:r>
            <a:r>
              <a:rPr lang="en-US" dirty="0" smtClean="0"/>
              <a:t>markers of mechanisms- </a:t>
            </a:r>
            <a:r>
              <a:rPr lang="en-US" dirty="0" err="1" smtClean="0"/>
              <a:t>ie</a:t>
            </a:r>
            <a:r>
              <a:rPr lang="en-US" dirty="0" smtClean="0"/>
              <a:t>. Epithelial </a:t>
            </a:r>
            <a:r>
              <a:rPr lang="en-US" dirty="0" err="1" smtClean="0"/>
              <a:t>mesenchymal</a:t>
            </a:r>
            <a:r>
              <a:rPr lang="en-US" dirty="0" smtClean="0"/>
              <a:t> transition</a:t>
            </a:r>
          </a:p>
          <a:p>
            <a:r>
              <a:rPr lang="en-US" dirty="0" smtClean="0"/>
              <a:t>Several signatures have equivalent </a:t>
            </a:r>
            <a:r>
              <a:rPr lang="en-US" dirty="0" smtClean="0"/>
              <a:t>prognostic </a:t>
            </a:r>
            <a:r>
              <a:rPr lang="en-US" dirty="0" smtClean="0"/>
              <a:t>outcome</a:t>
            </a:r>
          </a:p>
          <a:p>
            <a:r>
              <a:rPr lang="en-US" dirty="0" smtClean="0"/>
              <a:t>Are all mechanisms independent drivers or is there a confounding factor?</a:t>
            </a:r>
            <a:endParaRPr lang="en-US" dirty="0"/>
          </a:p>
        </p:txBody>
      </p:sp>
      <p:pic>
        <p:nvPicPr>
          <p:cNvPr id="4" name="Picture 3" descr="Screen Shot 2015-02-11 at 2.32.01 PM (2).png"/>
          <p:cNvPicPr>
            <a:picLocks noChangeAspect="1"/>
          </p:cNvPicPr>
          <p:nvPr/>
        </p:nvPicPr>
        <p:blipFill rotWithShape="1">
          <a:blip r:embed="rId3">
            <a:extLst>
              <a:ext uri="{28A0092B-C50C-407E-A947-70E740481C1C}">
                <a14:useLocalDpi xmlns:a14="http://schemas.microsoft.com/office/drawing/2010/main" val="0"/>
              </a:ext>
            </a:extLst>
          </a:blip>
          <a:srcRect l="29663" t="20671" r="25399" b="63992"/>
          <a:stretch/>
        </p:blipFill>
        <p:spPr>
          <a:xfrm>
            <a:off x="2596444" y="5074357"/>
            <a:ext cx="3852334" cy="1051806"/>
          </a:xfrm>
          <a:prstGeom prst="rect">
            <a:avLst/>
          </a:prstGeom>
        </p:spPr>
      </p:pic>
      <p:sp>
        <p:nvSpPr>
          <p:cNvPr id="5" name="TextBox 4"/>
          <p:cNvSpPr txBox="1"/>
          <p:nvPr/>
        </p:nvSpPr>
        <p:spPr>
          <a:xfrm>
            <a:off x="3667320" y="6126163"/>
            <a:ext cx="1671676" cy="369332"/>
          </a:xfrm>
          <a:prstGeom prst="rect">
            <a:avLst/>
          </a:prstGeom>
          <a:noFill/>
        </p:spPr>
        <p:txBody>
          <a:bodyPr wrap="square" rtlCol="0">
            <a:spAutoFit/>
          </a:bodyPr>
          <a:lstStyle/>
          <a:p>
            <a:r>
              <a:rPr lang="en-US" dirty="0" smtClean="0"/>
              <a:t>(Proliferation?)</a:t>
            </a:r>
            <a:endParaRPr lang="en-US" dirty="0"/>
          </a:p>
        </p:txBody>
      </p:sp>
    </p:spTree>
    <p:extLst>
      <p:ext uri="{BB962C8B-B14F-4D97-AF65-F5344CB8AC3E}">
        <p14:creationId xmlns:p14="http://schemas.microsoft.com/office/powerpoint/2010/main" val="5043088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Advances made in Methods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Step 2: Increase in genome-wide expression profiling leading to automated screen for markers and increased signatures</a:t>
            </a:r>
          </a:p>
          <a:p>
            <a:pPr marL="0" indent="0">
              <a:buNone/>
            </a:pPr>
            <a:endParaRPr lang="en-US" dirty="0"/>
          </a:p>
          <a:p>
            <a:pPr marL="0" indent="0">
              <a:buNone/>
            </a:pPr>
            <a:r>
              <a:rPr lang="en-US" dirty="0" smtClean="0"/>
              <a:t>Step 3: Rise of cohorts with genome-wide expression profiles and patient follow-ups </a:t>
            </a:r>
          </a:p>
          <a:p>
            <a:pPr marL="0" indent="0">
              <a:buNone/>
            </a:pPr>
            <a:endParaRPr lang="en-US" dirty="0"/>
          </a:p>
          <a:p>
            <a:pPr marL="0" indent="0">
              <a:buNone/>
            </a:pPr>
            <a:r>
              <a:rPr lang="en-US" b="1" dirty="0" smtClean="0"/>
              <a:t>Need to test negative controls to check relation of signature to outcome</a:t>
            </a:r>
          </a:p>
          <a:p>
            <a:pPr marL="0" indent="0">
              <a:buNone/>
            </a:pPr>
            <a:r>
              <a:rPr lang="en-US" i="1" dirty="0" smtClean="0"/>
              <a:t>Typical: Signature of interest more strongly related to outcome than signature of no oncological rationale</a:t>
            </a:r>
          </a:p>
          <a:p>
            <a:pPr marL="0" indent="0">
              <a:buNone/>
            </a:pPr>
            <a:r>
              <a:rPr lang="en-US" i="1" dirty="0" smtClean="0"/>
              <a:t>Proposed: Random signature is more likely to be correlated with cancer outcome than not</a:t>
            </a:r>
            <a:endParaRPr lang="en-US" i="1" dirty="0"/>
          </a:p>
        </p:txBody>
      </p:sp>
    </p:spTree>
    <p:extLst>
      <p:ext uri="{BB962C8B-B14F-4D97-AF65-F5344CB8AC3E}">
        <p14:creationId xmlns:p14="http://schemas.microsoft.com/office/powerpoint/2010/main" val="22308701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Fig 1</a:t>
            </a:r>
            <a:endParaRPr lang="en-US" dirty="0"/>
          </a:p>
        </p:txBody>
      </p:sp>
      <p:pic>
        <p:nvPicPr>
          <p:cNvPr id="4" name="Content Placeholder 3"/>
          <p:cNvPicPr>
            <a:picLocks noGrp="1" noChangeAspect="1"/>
          </p:cNvPicPr>
          <p:nvPr>
            <p:ph idx="1"/>
          </p:nvPr>
        </p:nvPicPr>
        <p:blipFill rotWithShape="1">
          <a:blip r:embed="rId3"/>
          <a:srcRect t="-770" r="50686" b="-271"/>
          <a:stretch/>
        </p:blipFill>
        <p:spPr>
          <a:xfrm>
            <a:off x="1317977" y="1417638"/>
            <a:ext cx="6031685" cy="2286000"/>
          </a:xfrm>
        </p:spPr>
      </p:pic>
      <p:pic>
        <p:nvPicPr>
          <p:cNvPr id="5" name="Picture 4"/>
          <p:cNvPicPr>
            <a:picLocks noChangeAspect="1"/>
          </p:cNvPicPr>
          <p:nvPr/>
        </p:nvPicPr>
        <p:blipFill rotWithShape="1">
          <a:blip r:embed="rId3"/>
          <a:srcRect l="50617"/>
          <a:stretch/>
        </p:blipFill>
        <p:spPr>
          <a:xfrm>
            <a:off x="1317977" y="3975101"/>
            <a:ext cx="6103055" cy="2286000"/>
          </a:xfrm>
          <a:prstGeom prst="rect">
            <a:avLst/>
          </a:prstGeom>
        </p:spPr>
      </p:pic>
      <p:sp>
        <p:nvSpPr>
          <p:cNvPr id="3" name="TextBox 2"/>
          <p:cNvSpPr txBox="1"/>
          <p:nvPr/>
        </p:nvSpPr>
        <p:spPr>
          <a:xfrm>
            <a:off x="2130778" y="1323509"/>
            <a:ext cx="2088444" cy="276999"/>
          </a:xfrm>
          <a:prstGeom prst="rect">
            <a:avLst/>
          </a:prstGeom>
          <a:noFill/>
        </p:spPr>
        <p:txBody>
          <a:bodyPr wrap="square" rtlCol="0">
            <a:spAutoFit/>
          </a:bodyPr>
          <a:lstStyle/>
          <a:p>
            <a:r>
              <a:rPr lang="en-US" sz="1200" dirty="0" smtClean="0"/>
              <a:t>Post-prandial laughter sig.</a:t>
            </a:r>
            <a:endParaRPr lang="en-US" sz="1200" dirty="0"/>
          </a:p>
        </p:txBody>
      </p:sp>
      <p:sp>
        <p:nvSpPr>
          <p:cNvPr id="6" name="TextBox 5"/>
          <p:cNvSpPr txBox="1"/>
          <p:nvPr/>
        </p:nvSpPr>
        <p:spPr>
          <a:xfrm>
            <a:off x="5104583" y="1323509"/>
            <a:ext cx="2316449" cy="276999"/>
          </a:xfrm>
          <a:prstGeom prst="rect">
            <a:avLst/>
          </a:prstGeom>
          <a:noFill/>
        </p:spPr>
        <p:txBody>
          <a:bodyPr wrap="square" rtlCol="0">
            <a:spAutoFit/>
          </a:bodyPr>
          <a:lstStyle/>
          <a:p>
            <a:r>
              <a:rPr lang="en-US" sz="1200" dirty="0" smtClean="0"/>
              <a:t>Localization of skin fibroblasts sig. </a:t>
            </a:r>
            <a:endParaRPr lang="en-US" sz="1200" dirty="0"/>
          </a:p>
        </p:txBody>
      </p:sp>
      <p:sp>
        <p:nvSpPr>
          <p:cNvPr id="7" name="TextBox 6"/>
          <p:cNvSpPr txBox="1"/>
          <p:nvPr/>
        </p:nvSpPr>
        <p:spPr>
          <a:xfrm>
            <a:off x="2130778" y="3836601"/>
            <a:ext cx="2088444" cy="276999"/>
          </a:xfrm>
          <a:prstGeom prst="rect">
            <a:avLst/>
          </a:prstGeom>
          <a:noFill/>
        </p:spPr>
        <p:txBody>
          <a:bodyPr wrap="square" rtlCol="0">
            <a:spAutoFit/>
          </a:bodyPr>
          <a:lstStyle/>
          <a:p>
            <a:r>
              <a:rPr lang="en-US" sz="1200" dirty="0" smtClean="0"/>
              <a:t>Social defeat in mice sig.</a:t>
            </a:r>
            <a:endParaRPr lang="en-US" sz="1200" dirty="0"/>
          </a:p>
        </p:txBody>
      </p:sp>
    </p:spTree>
    <p:extLst>
      <p:ext uri="{BB962C8B-B14F-4D97-AF65-F5344CB8AC3E}">
        <p14:creationId xmlns:p14="http://schemas.microsoft.com/office/powerpoint/2010/main" val="3366167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Fig 2</a:t>
            </a:r>
            <a:endParaRPr lang="en-US" dirty="0"/>
          </a:p>
        </p:txBody>
      </p:sp>
      <p:pic>
        <p:nvPicPr>
          <p:cNvPr id="6" name="Content Placeholder 5" descr="journal.pcbi.1002240.g002.png"/>
          <p:cNvPicPr>
            <a:picLocks noGrp="1" noChangeAspect="1"/>
          </p:cNvPicPr>
          <p:nvPr>
            <p:ph sz="half" idx="1"/>
          </p:nvPr>
        </p:nvPicPr>
        <p:blipFill>
          <a:blip r:embed="rId3">
            <a:extLst>
              <a:ext uri="{28A0092B-C50C-407E-A947-70E740481C1C}">
                <a14:useLocalDpi xmlns:a14="http://schemas.microsoft.com/office/drawing/2010/main" val="0"/>
              </a:ext>
            </a:extLst>
          </a:blip>
          <a:srcRect l="-42720" r="-42720"/>
          <a:stretch>
            <a:fillRect/>
          </a:stretch>
        </p:blipFill>
        <p:spPr>
          <a:xfrm>
            <a:off x="457200" y="1255890"/>
            <a:ext cx="4038600" cy="5475110"/>
          </a:xfrm>
        </p:spPr>
      </p:pic>
      <p:sp>
        <p:nvSpPr>
          <p:cNvPr id="5" name="Content Placeholder 4"/>
          <p:cNvSpPr>
            <a:spLocks noGrp="1"/>
          </p:cNvSpPr>
          <p:nvPr>
            <p:ph sz="half" idx="2"/>
          </p:nvPr>
        </p:nvSpPr>
        <p:spPr/>
        <p:txBody>
          <a:bodyPr/>
          <a:lstStyle/>
          <a:p>
            <a:r>
              <a:rPr lang="en-US" dirty="0" smtClean="0"/>
              <a:t>Compared published breast cancer signature p-value of association with random signatures of equal size</a:t>
            </a:r>
          </a:p>
          <a:p>
            <a:r>
              <a:rPr lang="en-US" dirty="0" smtClean="0"/>
              <a:t>Used NKI cohort of patients</a:t>
            </a:r>
          </a:p>
          <a:p>
            <a:pPr marL="0" indent="0">
              <a:buNone/>
            </a:pPr>
            <a:endParaRPr lang="en-US" dirty="0"/>
          </a:p>
        </p:txBody>
      </p:sp>
      <p:cxnSp>
        <p:nvCxnSpPr>
          <p:cNvPr id="8" name="Straight Arrow Connector 7"/>
          <p:cNvCxnSpPr/>
          <p:nvPr/>
        </p:nvCxnSpPr>
        <p:spPr>
          <a:xfrm>
            <a:off x="1128889" y="1417638"/>
            <a:ext cx="0" cy="486180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62844" y="2571800"/>
            <a:ext cx="461665" cy="2308324"/>
          </a:xfrm>
          <a:prstGeom prst="rect">
            <a:avLst/>
          </a:prstGeom>
          <a:noFill/>
        </p:spPr>
        <p:txBody>
          <a:bodyPr vert="vert270" wrap="square" rtlCol="0">
            <a:spAutoFit/>
          </a:bodyPr>
          <a:lstStyle/>
          <a:p>
            <a:pPr algn="ctr"/>
            <a:r>
              <a:rPr lang="en-US" dirty="0" smtClean="0"/>
              <a:t>Increasing size</a:t>
            </a:r>
            <a:endParaRPr lang="en-US" dirty="0"/>
          </a:p>
        </p:txBody>
      </p:sp>
    </p:spTree>
    <p:extLst>
      <p:ext uri="{BB962C8B-B14F-4D97-AF65-F5344CB8AC3E}">
        <p14:creationId xmlns:p14="http://schemas.microsoft.com/office/powerpoint/2010/main" val="26895062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Methods: Meta-PCNA and Data Adjustment</a:t>
            </a:r>
            <a:endParaRPr lang="en-US" sz="3200" dirty="0"/>
          </a:p>
        </p:txBody>
      </p:sp>
      <p:sp>
        <p:nvSpPr>
          <p:cNvPr id="4" name="Content Placeholder 3"/>
          <p:cNvSpPr>
            <a:spLocks noGrp="1"/>
          </p:cNvSpPr>
          <p:nvPr>
            <p:ph sz="half" idx="2"/>
          </p:nvPr>
        </p:nvSpPr>
        <p:spPr>
          <a:xfrm>
            <a:off x="5013680" y="1600200"/>
            <a:ext cx="4038600" cy="4525963"/>
          </a:xfrm>
        </p:spPr>
        <p:txBody>
          <a:bodyPr>
            <a:normAutofit/>
          </a:bodyPr>
          <a:lstStyle/>
          <a:p>
            <a:r>
              <a:rPr lang="en-US" sz="2000" dirty="0" smtClean="0"/>
              <a:t>Pearson correlation between PCNA and all genes in by </a:t>
            </a:r>
            <a:r>
              <a:rPr lang="en-US" sz="2000" dirty="0" err="1" smtClean="0"/>
              <a:t>Ge</a:t>
            </a:r>
            <a:r>
              <a:rPr lang="en-US" sz="2000" dirty="0" smtClean="0"/>
              <a:t> et al. via genome-wide expression profiling of healthy tissues</a:t>
            </a:r>
          </a:p>
          <a:p>
            <a:r>
              <a:rPr lang="en-US" sz="2000" dirty="0" smtClean="0"/>
              <a:t>131 genes were top 1% that correlated with PCNA=&gt; meta-PCNA sig.</a:t>
            </a:r>
          </a:p>
          <a:p>
            <a:r>
              <a:rPr lang="en-US" sz="2000" dirty="0" smtClean="0"/>
              <a:t>m-PCNA index of tissue: median expression of the genes</a:t>
            </a:r>
          </a:p>
          <a:p>
            <a:r>
              <a:rPr lang="en-US" sz="2000" dirty="0" smtClean="0"/>
              <a:t>Used linear regression (R’s ‘lm’ function) to fit a sample’s individual gene expression to m-PCNA gene</a:t>
            </a:r>
            <a:endParaRPr lang="en-US" sz="2000" dirty="0"/>
          </a:p>
        </p:txBody>
      </p:sp>
      <p:sp>
        <p:nvSpPr>
          <p:cNvPr id="5" name="Rectangle 4"/>
          <p:cNvSpPr/>
          <p:nvPr/>
        </p:nvSpPr>
        <p:spPr>
          <a:xfrm>
            <a:off x="903111" y="1600200"/>
            <a:ext cx="1834445" cy="180431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903111" y="1613028"/>
            <a:ext cx="1834445" cy="220133"/>
          </a:xfrm>
          <a:prstGeom prst="rect">
            <a:avLst/>
          </a:prstGeom>
          <a:solidFill>
            <a:schemeClr val="accent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737556" y="1543756"/>
            <a:ext cx="1453444" cy="276999"/>
          </a:xfrm>
          <a:prstGeom prst="rect">
            <a:avLst/>
          </a:prstGeom>
          <a:noFill/>
        </p:spPr>
        <p:txBody>
          <a:bodyPr wrap="square" rtlCol="0">
            <a:spAutoFit/>
          </a:bodyPr>
          <a:lstStyle/>
          <a:p>
            <a:r>
              <a:rPr lang="en-US" sz="1200" dirty="0" smtClean="0"/>
              <a:t>m-PCNA index</a:t>
            </a:r>
            <a:endParaRPr lang="en-US" sz="1200" dirty="0"/>
          </a:p>
        </p:txBody>
      </p:sp>
      <p:sp>
        <p:nvSpPr>
          <p:cNvPr id="10" name="TextBox 9"/>
          <p:cNvSpPr txBox="1"/>
          <p:nvPr/>
        </p:nvSpPr>
        <p:spPr>
          <a:xfrm>
            <a:off x="1284112" y="1227625"/>
            <a:ext cx="1453444" cy="369332"/>
          </a:xfrm>
          <a:prstGeom prst="rect">
            <a:avLst/>
          </a:prstGeom>
          <a:noFill/>
        </p:spPr>
        <p:txBody>
          <a:bodyPr wrap="square" rtlCol="0">
            <a:spAutoFit/>
          </a:bodyPr>
          <a:lstStyle/>
          <a:p>
            <a:r>
              <a:rPr lang="en-US" dirty="0" smtClean="0"/>
              <a:t>Samples (j)</a:t>
            </a:r>
            <a:endParaRPr lang="en-US" dirty="0"/>
          </a:p>
        </p:txBody>
      </p:sp>
      <p:sp>
        <p:nvSpPr>
          <p:cNvPr id="11" name="TextBox 10"/>
          <p:cNvSpPr txBox="1"/>
          <p:nvPr/>
        </p:nvSpPr>
        <p:spPr>
          <a:xfrm>
            <a:off x="0" y="2638072"/>
            <a:ext cx="1453444" cy="369332"/>
          </a:xfrm>
          <a:prstGeom prst="rect">
            <a:avLst/>
          </a:prstGeom>
          <a:noFill/>
        </p:spPr>
        <p:txBody>
          <a:bodyPr wrap="square" rtlCol="0">
            <a:spAutoFit/>
          </a:bodyPr>
          <a:lstStyle/>
          <a:p>
            <a:r>
              <a:rPr lang="en-US" dirty="0" smtClean="0"/>
              <a:t>Genes</a:t>
            </a:r>
            <a:endParaRPr lang="en-US" dirty="0"/>
          </a:p>
        </p:txBody>
      </p:sp>
      <p:sp>
        <p:nvSpPr>
          <p:cNvPr id="12" name="Rectangle 11"/>
          <p:cNvSpPr/>
          <p:nvPr/>
        </p:nvSpPr>
        <p:spPr>
          <a:xfrm>
            <a:off x="903111" y="2344682"/>
            <a:ext cx="1834445" cy="2798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3" name="Rectangle 12"/>
          <p:cNvSpPr/>
          <p:nvPr/>
        </p:nvSpPr>
        <p:spPr>
          <a:xfrm>
            <a:off x="1862666" y="2342284"/>
            <a:ext cx="381001" cy="28226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dirty="0" err="1" smtClean="0">
                <a:solidFill>
                  <a:schemeClr val="tx1"/>
                </a:solidFill>
              </a:rPr>
              <a:t>g</a:t>
            </a:r>
            <a:r>
              <a:rPr lang="en-US" sz="1400" baseline="-25000" dirty="0" err="1" smtClean="0">
                <a:solidFill>
                  <a:schemeClr val="tx1"/>
                </a:solidFill>
              </a:rPr>
              <a:t>ij</a:t>
            </a:r>
            <a:endParaRPr lang="en-US" sz="1400" dirty="0">
              <a:solidFill>
                <a:schemeClr val="tx1"/>
              </a:solidFill>
            </a:endParaRPr>
          </a:p>
        </p:txBody>
      </p:sp>
      <p:sp>
        <p:nvSpPr>
          <p:cNvPr id="14" name="TextBox 13"/>
          <p:cNvSpPr txBox="1"/>
          <p:nvPr/>
        </p:nvSpPr>
        <p:spPr>
          <a:xfrm>
            <a:off x="578808" y="2301754"/>
            <a:ext cx="1453444" cy="369332"/>
          </a:xfrm>
          <a:prstGeom prst="rect">
            <a:avLst/>
          </a:prstGeom>
          <a:noFill/>
        </p:spPr>
        <p:txBody>
          <a:bodyPr wrap="square" rtlCol="0">
            <a:spAutoFit/>
          </a:bodyPr>
          <a:lstStyle/>
          <a:p>
            <a:r>
              <a:rPr lang="en-US" dirty="0" err="1" smtClean="0"/>
              <a:t>g</a:t>
            </a:r>
            <a:r>
              <a:rPr lang="en-US" baseline="-25000" dirty="0" err="1" smtClean="0"/>
              <a:t>i</a:t>
            </a:r>
            <a:endParaRPr lang="en-US" dirty="0"/>
          </a:p>
        </p:txBody>
      </p:sp>
      <p:pic>
        <p:nvPicPr>
          <p:cNvPr id="16" name="Picture 15"/>
          <p:cNvPicPr>
            <a:picLocks noChangeAspect="1"/>
          </p:cNvPicPr>
          <p:nvPr/>
        </p:nvPicPr>
        <p:blipFill>
          <a:blip r:embed="rId3"/>
          <a:stretch>
            <a:fillRect/>
          </a:stretch>
        </p:blipFill>
        <p:spPr>
          <a:xfrm>
            <a:off x="2839883" y="1907000"/>
            <a:ext cx="1833436" cy="1294864"/>
          </a:xfrm>
          <a:prstGeom prst="rect">
            <a:avLst/>
          </a:prstGeom>
        </p:spPr>
      </p:pic>
      <p:pic>
        <p:nvPicPr>
          <p:cNvPr id="17" name="Picture 16"/>
          <p:cNvPicPr>
            <a:picLocks noChangeAspect="1"/>
          </p:cNvPicPr>
          <p:nvPr/>
        </p:nvPicPr>
        <p:blipFill>
          <a:blip r:embed="rId4"/>
          <a:stretch>
            <a:fillRect/>
          </a:stretch>
        </p:blipFill>
        <p:spPr>
          <a:xfrm>
            <a:off x="37049" y="3674714"/>
            <a:ext cx="2478781" cy="1313754"/>
          </a:xfrm>
          <a:prstGeom prst="rect">
            <a:avLst/>
          </a:prstGeom>
        </p:spPr>
      </p:pic>
      <p:grpSp>
        <p:nvGrpSpPr>
          <p:cNvPr id="26" name="Group 25"/>
          <p:cNvGrpSpPr/>
          <p:nvPr/>
        </p:nvGrpSpPr>
        <p:grpSpPr>
          <a:xfrm>
            <a:off x="1601789" y="3472063"/>
            <a:ext cx="769399" cy="527034"/>
            <a:chOff x="1857625" y="3472063"/>
            <a:chExt cx="769399" cy="527034"/>
          </a:xfrm>
        </p:grpSpPr>
        <p:cxnSp>
          <p:nvCxnSpPr>
            <p:cNvPr id="19" name="Straight Arrow Connector 18"/>
            <p:cNvCxnSpPr/>
            <p:nvPr/>
          </p:nvCxnSpPr>
          <p:spPr>
            <a:xfrm>
              <a:off x="1911673" y="3553123"/>
              <a:ext cx="1" cy="44597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857625" y="3472063"/>
              <a:ext cx="769399" cy="200055"/>
            </a:xfrm>
            <a:prstGeom prst="rect">
              <a:avLst/>
            </a:prstGeom>
            <a:noFill/>
          </p:spPr>
          <p:txBody>
            <a:bodyPr wrap="square" rtlCol="0">
              <a:spAutoFit/>
            </a:bodyPr>
            <a:lstStyle/>
            <a:p>
              <a:r>
                <a:rPr lang="en-US" sz="700" dirty="0" smtClean="0"/>
                <a:t>m-PCNA weight</a:t>
              </a:r>
              <a:endParaRPr lang="en-US" sz="700" dirty="0"/>
            </a:p>
          </p:txBody>
        </p:sp>
      </p:grpSp>
      <p:grpSp>
        <p:nvGrpSpPr>
          <p:cNvPr id="24" name="Group 23"/>
          <p:cNvGrpSpPr/>
          <p:nvPr/>
        </p:nvGrpSpPr>
        <p:grpSpPr>
          <a:xfrm>
            <a:off x="507615" y="4093522"/>
            <a:ext cx="843899" cy="252154"/>
            <a:chOff x="1064972" y="4214164"/>
            <a:chExt cx="1022576" cy="305542"/>
          </a:xfrm>
        </p:grpSpPr>
        <p:sp>
          <p:nvSpPr>
            <p:cNvPr id="21" name="Right Brace 20"/>
            <p:cNvSpPr/>
            <p:nvPr/>
          </p:nvSpPr>
          <p:spPr>
            <a:xfrm>
              <a:off x="1098176" y="4295588"/>
              <a:ext cx="45719" cy="224118"/>
            </a:xfrm>
            <a:prstGeom prst="righ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22" name="TextBox 21"/>
            <p:cNvSpPr txBox="1"/>
            <p:nvPr/>
          </p:nvSpPr>
          <p:spPr>
            <a:xfrm>
              <a:off x="1064972" y="4214164"/>
              <a:ext cx="1022576" cy="242412"/>
            </a:xfrm>
            <a:prstGeom prst="rect">
              <a:avLst/>
            </a:prstGeom>
            <a:noFill/>
          </p:spPr>
          <p:txBody>
            <a:bodyPr wrap="square" rtlCol="0">
              <a:spAutoFit/>
            </a:bodyPr>
            <a:lstStyle/>
            <a:p>
              <a:r>
                <a:rPr lang="en-US" sz="700" dirty="0" smtClean="0"/>
                <a:t>Residual_ j</a:t>
              </a:r>
              <a:endParaRPr lang="en-US" sz="700" dirty="0"/>
            </a:p>
          </p:txBody>
        </p:sp>
      </p:grpSp>
      <p:pic>
        <p:nvPicPr>
          <p:cNvPr id="23" name="Picture 22"/>
          <p:cNvPicPr>
            <a:picLocks noChangeAspect="1"/>
          </p:cNvPicPr>
          <p:nvPr/>
        </p:nvPicPr>
        <p:blipFill>
          <a:blip r:embed="rId5"/>
          <a:stretch>
            <a:fillRect/>
          </a:stretch>
        </p:blipFill>
        <p:spPr>
          <a:xfrm>
            <a:off x="2535985" y="3553123"/>
            <a:ext cx="2477695" cy="1314458"/>
          </a:xfrm>
          <a:prstGeom prst="rect">
            <a:avLst/>
          </a:prstGeom>
        </p:spPr>
      </p:pic>
      <p:sp>
        <p:nvSpPr>
          <p:cNvPr id="27" name="Rectangle 26"/>
          <p:cNvSpPr/>
          <p:nvPr/>
        </p:nvSpPr>
        <p:spPr>
          <a:xfrm>
            <a:off x="216280" y="5012964"/>
            <a:ext cx="1992853" cy="215444"/>
          </a:xfrm>
          <a:prstGeom prst="rect">
            <a:avLst/>
          </a:prstGeom>
        </p:spPr>
        <p:txBody>
          <a:bodyPr wrap="none">
            <a:spAutoFit/>
          </a:bodyPr>
          <a:lstStyle/>
          <a:p>
            <a:r>
              <a:rPr lang="en-US" sz="800" dirty="0" err="1"/>
              <a:t>g_ij</a:t>
            </a:r>
            <a:r>
              <a:rPr lang="en-US" sz="800" dirty="0"/>
              <a:t>=weight*(</a:t>
            </a:r>
            <a:r>
              <a:rPr lang="en-US" sz="800" dirty="0" err="1"/>
              <a:t>mPCNAj</a:t>
            </a:r>
            <a:r>
              <a:rPr lang="en-US" sz="800" dirty="0"/>
              <a:t>) + intercept +</a:t>
            </a:r>
            <a:r>
              <a:rPr lang="en-US" sz="800" dirty="0" err="1"/>
              <a:t>error_ij</a:t>
            </a:r>
            <a:endParaRPr lang="en-US" sz="800" dirty="0"/>
          </a:p>
        </p:txBody>
      </p:sp>
      <p:sp>
        <p:nvSpPr>
          <p:cNvPr id="28" name="Rectangle 27"/>
          <p:cNvSpPr/>
          <p:nvPr/>
        </p:nvSpPr>
        <p:spPr>
          <a:xfrm>
            <a:off x="925963" y="5803853"/>
            <a:ext cx="1351652" cy="215444"/>
          </a:xfrm>
          <a:prstGeom prst="rect">
            <a:avLst/>
          </a:prstGeom>
        </p:spPr>
        <p:txBody>
          <a:bodyPr wrap="none">
            <a:spAutoFit/>
          </a:bodyPr>
          <a:lstStyle/>
          <a:p>
            <a:r>
              <a:rPr lang="en-US" sz="800" dirty="0" err="1"/>
              <a:t>adj_g_ij</a:t>
            </a:r>
            <a:r>
              <a:rPr lang="en-US" sz="800" dirty="0"/>
              <a:t> = </a:t>
            </a:r>
            <a:r>
              <a:rPr lang="en-US" sz="800" dirty="0" err="1"/>
              <a:t>avg</a:t>
            </a:r>
            <a:r>
              <a:rPr lang="en-US" sz="800" dirty="0"/>
              <a:t>(</a:t>
            </a:r>
            <a:r>
              <a:rPr lang="en-US" sz="800" dirty="0" err="1"/>
              <a:t>g_i</a:t>
            </a:r>
            <a:r>
              <a:rPr lang="en-US" sz="800" dirty="0"/>
              <a:t>) + </a:t>
            </a:r>
            <a:r>
              <a:rPr lang="en-US" sz="800" dirty="0" err="1"/>
              <a:t>error_ij</a:t>
            </a:r>
            <a:endParaRPr lang="en-US" sz="800" dirty="0"/>
          </a:p>
        </p:txBody>
      </p:sp>
      <p:pic>
        <p:nvPicPr>
          <p:cNvPr id="30" name="Picture 29"/>
          <p:cNvPicPr>
            <a:picLocks noChangeAspect="1"/>
          </p:cNvPicPr>
          <p:nvPr/>
        </p:nvPicPr>
        <p:blipFill>
          <a:blip r:embed="rId6"/>
          <a:stretch>
            <a:fillRect/>
          </a:stretch>
        </p:blipFill>
        <p:spPr>
          <a:xfrm>
            <a:off x="2515830" y="5307187"/>
            <a:ext cx="2472584" cy="1313754"/>
          </a:xfrm>
          <a:prstGeom prst="rect">
            <a:avLst/>
          </a:prstGeom>
        </p:spPr>
      </p:pic>
    </p:spTree>
    <p:extLst>
      <p:ext uri="{BB962C8B-B14F-4D97-AF65-F5344CB8AC3E}">
        <p14:creationId xmlns:p14="http://schemas.microsoft.com/office/powerpoint/2010/main" val="189903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Figure 3 and </a:t>
            </a:r>
            <a:r>
              <a:rPr lang="en-US" dirty="0" err="1" smtClean="0"/>
              <a:t>Supplmental</a:t>
            </a:r>
            <a:endParaRPr lang="en-US" dirty="0"/>
          </a:p>
        </p:txBody>
      </p:sp>
      <p:pic>
        <p:nvPicPr>
          <p:cNvPr id="10" name="Content Placeholder 9" descr="journal.pcbi.1002240.g003.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8800" r="-8800"/>
          <a:stretch/>
        </p:blipFill>
        <p:spPr>
          <a:xfrm>
            <a:off x="1205088" y="1241778"/>
            <a:ext cx="1559294" cy="5486400"/>
          </a:xfrm>
        </p:spPr>
      </p:pic>
      <p:pic>
        <p:nvPicPr>
          <p:cNvPr id="13" name="Content Placeholder 12" descr="Screen Shot 2015-02-18 at 6.24.53 PM (2).pn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33100" t="32431" r="31940" b="53150"/>
          <a:stretch/>
        </p:blipFill>
        <p:spPr>
          <a:xfrm>
            <a:off x="3374076" y="4922131"/>
            <a:ext cx="5474016" cy="1806047"/>
          </a:xfrm>
        </p:spPr>
      </p:pic>
      <p:sp>
        <p:nvSpPr>
          <p:cNvPr id="12" name="Rectangle 11"/>
          <p:cNvSpPr/>
          <p:nvPr/>
        </p:nvSpPr>
        <p:spPr>
          <a:xfrm>
            <a:off x="1276916" y="5523874"/>
            <a:ext cx="1158939" cy="13879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131672" y="4552799"/>
            <a:ext cx="1890261" cy="369332"/>
          </a:xfrm>
          <a:prstGeom prst="rect">
            <a:avLst/>
          </a:prstGeom>
          <a:noFill/>
        </p:spPr>
        <p:txBody>
          <a:bodyPr wrap="none" rtlCol="0">
            <a:spAutoFit/>
          </a:bodyPr>
          <a:lstStyle/>
          <a:p>
            <a:r>
              <a:rPr lang="en-US" b="1" dirty="0" err="1" smtClean="0"/>
              <a:t>Korkola</a:t>
            </a:r>
            <a:r>
              <a:rPr lang="en-US" b="1" dirty="0" smtClean="0"/>
              <a:t> Signature</a:t>
            </a:r>
            <a:endParaRPr lang="en-US" b="1" dirty="0"/>
          </a:p>
        </p:txBody>
      </p:sp>
      <p:pic>
        <p:nvPicPr>
          <p:cNvPr id="16" name="Picture 15" descr="Screen Shot 2015-02-18 at 6.27.39 PM (2).png"/>
          <p:cNvPicPr>
            <a:picLocks noChangeAspect="1"/>
          </p:cNvPicPr>
          <p:nvPr/>
        </p:nvPicPr>
        <p:blipFill rotWithShape="1">
          <a:blip r:embed="rId5">
            <a:extLst>
              <a:ext uri="{28A0092B-C50C-407E-A947-70E740481C1C}">
                <a14:useLocalDpi xmlns:a14="http://schemas.microsoft.com/office/drawing/2010/main" val="0"/>
              </a:ext>
            </a:extLst>
          </a:blip>
          <a:srcRect l="32359" t="23755" r="31724" b="62903"/>
          <a:stretch/>
        </p:blipFill>
        <p:spPr>
          <a:xfrm>
            <a:off x="3374076" y="2233385"/>
            <a:ext cx="5474016" cy="1626719"/>
          </a:xfrm>
          <a:prstGeom prst="rect">
            <a:avLst/>
          </a:prstGeom>
        </p:spPr>
      </p:pic>
      <p:sp>
        <p:nvSpPr>
          <p:cNvPr id="17" name="Rectangle 16"/>
          <p:cNvSpPr/>
          <p:nvPr/>
        </p:nvSpPr>
        <p:spPr>
          <a:xfrm>
            <a:off x="1276916" y="1278848"/>
            <a:ext cx="1487466" cy="13879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5278500" y="1723945"/>
            <a:ext cx="1653630" cy="369332"/>
          </a:xfrm>
          <a:prstGeom prst="rect">
            <a:avLst/>
          </a:prstGeom>
          <a:noFill/>
        </p:spPr>
        <p:txBody>
          <a:bodyPr wrap="none" rtlCol="0">
            <a:spAutoFit/>
          </a:bodyPr>
          <a:lstStyle/>
          <a:p>
            <a:r>
              <a:rPr lang="en-US" b="1" dirty="0" smtClean="0"/>
              <a:t>Abba Signature</a:t>
            </a:r>
            <a:endParaRPr lang="en-US" b="1" dirty="0"/>
          </a:p>
        </p:txBody>
      </p:sp>
      <p:sp>
        <p:nvSpPr>
          <p:cNvPr id="19" name="Rectangle 18"/>
          <p:cNvSpPr/>
          <p:nvPr/>
        </p:nvSpPr>
        <p:spPr>
          <a:xfrm>
            <a:off x="7235659" y="2093277"/>
            <a:ext cx="307900" cy="161392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235659" y="4855702"/>
            <a:ext cx="307900" cy="161392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0525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Figure 4</a:t>
            </a:r>
            <a:endParaRPr lang="en-US" dirty="0"/>
          </a:p>
        </p:txBody>
      </p:sp>
      <p:pic>
        <p:nvPicPr>
          <p:cNvPr id="6" name="Content Placeholder 5" descr="journal.pcbi.1002240.g004.png"/>
          <p:cNvPicPr>
            <a:picLocks noGrp="1" noChangeAspect="1"/>
          </p:cNvPicPr>
          <p:nvPr>
            <p:ph idx="1"/>
          </p:nvPr>
        </p:nvPicPr>
        <p:blipFill>
          <a:blip r:embed="rId3">
            <a:extLst>
              <a:ext uri="{28A0092B-C50C-407E-A947-70E740481C1C}">
                <a14:useLocalDpi xmlns:a14="http://schemas.microsoft.com/office/drawing/2010/main" val="0"/>
              </a:ext>
            </a:extLst>
          </a:blip>
          <a:srcRect t="-19499" b="-19499"/>
          <a:stretch>
            <a:fillRect/>
          </a:stretch>
        </p:blipFill>
        <p:spPr/>
      </p:pic>
      <p:sp>
        <p:nvSpPr>
          <p:cNvPr id="7" name="Oval 6"/>
          <p:cNvSpPr/>
          <p:nvPr/>
        </p:nvSpPr>
        <p:spPr>
          <a:xfrm>
            <a:off x="3502367" y="2360294"/>
            <a:ext cx="1103310" cy="1436700"/>
          </a:xfrm>
          <a:prstGeom prst="ellipse">
            <a:avLst/>
          </a:prstGeom>
          <a:noFill/>
          <a:ln w="28575"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00392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10356</TotalTime>
  <Words>1126</Words>
  <Application>Microsoft Macintosh PowerPoint</Application>
  <PresentationFormat>On-screen Show (4:3)</PresentationFormat>
  <Paragraphs>119</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Most Random Gene Expression Signatures are Significantly Associated with Breast Cancer Outcome</vt:lpstr>
      <vt:lpstr>Biomedical Research Methods</vt:lpstr>
      <vt:lpstr>Confounding Variable Problem</vt:lpstr>
      <vt:lpstr>Advances made in Methods</vt:lpstr>
      <vt:lpstr>Results- Fig 1</vt:lpstr>
      <vt:lpstr>Results- Fig 2</vt:lpstr>
      <vt:lpstr>Methods: Meta-PCNA and Data Adjustment</vt:lpstr>
      <vt:lpstr>Results: Figure 3 and Supplmental</vt:lpstr>
      <vt:lpstr>Results: Figure 4</vt:lpstr>
      <vt:lpstr>Results: Figure 5</vt:lpstr>
      <vt:lpstr>Results: Figure 6</vt:lpstr>
      <vt:lpstr>Conclusions and Moving Forward</vt:lpstr>
    </vt:vector>
  </TitlesOfParts>
  <Manager/>
  <Company>University of WIsconsin BME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Most Random Gene Expression Signatures are Significantly Associated with Breast Cancer Outcome</dc:title>
  <dc:subject/>
  <dc:creator>Molly Carroll</dc:creator>
  <cp:keywords/>
  <dc:description/>
  <cp:lastModifiedBy>Molly Carroll</cp:lastModifiedBy>
  <cp:revision>17</cp:revision>
  <cp:lastPrinted>2015-02-19T00:23:33Z</cp:lastPrinted>
  <dcterms:created xsi:type="dcterms:W3CDTF">2015-02-11T19:50:17Z</dcterms:created>
  <dcterms:modified xsi:type="dcterms:W3CDTF">2015-02-19T17:36:23Z</dcterms:modified>
  <cp:category/>
</cp:coreProperties>
</file>