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4" r:id="rId11"/>
    <p:sldId id="268" r:id="rId12"/>
    <p:sldId id="269" r:id="rId13"/>
    <p:sldId id="271" r:id="rId14"/>
    <p:sldId id="272" r:id="rId15"/>
    <p:sldId id="273" r:id="rId16"/>
    <p:sldId id="286" r:id="rId17"/>
    <p:sldId id="274" r:id="rId18"/>
    <p:sldId id="270" r:id="rId19"/>
    <p:sldId id="265" r:id="rId20"/>
    <p:sldId id="276" r:id="rId21"/>
    <p:sldId id="279" r:id="rId22"/>
    <p:sldId id="281" r:id="rId23"/>
    <p:sldId id="280" r:id="rId24"/>
    <p:sldId id="277" r:id="rId25"/>
    <p:sldId id="278" r:id="rId26"/>
    <p:sldId id="282" r:id="rId27"/>
    <p:sldId id="285" r:id="rId28"/>
    <p:sldId id="283" r:id="rId29"/>
    <p:sldId id="290" r:id="rId30"/>
    <p:sldId id="28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>
        <p:scale>
          <a:sx n="50" d="100"/>
          <a:sy n="50" d="100"/>
        </p:scale>
        <p:origin x="1786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E7CD-D1B9-4DAD-8E34-5A72D9DD804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ar.oxfordjournals.org/content/41/17/8011.ful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g/journal/v15/n8/full/nrg3767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344/6190/1396.f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meth/journal/v10/n11/full/nmeth.2651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780158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780158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jstor.org/stable/2780158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reto.uab.es/mcreel/IDEA2015/MCMC/mcmc.pdf" TargetMode="External"/><Relationship Id="rId2" Type="http://schemas.openxmlformats.org/officeDocument/2006/relationships/hyperlink" Target="http://cs.brown.edu/research/ai/dynamics/tutorial/Documents/GibbsSampling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153561080900432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rmatics.oxfordjournals.org/content/21/22/4148.ful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article/pii/S153561080900432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b.embopress.org/content/8/1/605.lo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928674140117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 anchor="ctr">
            <a:noAutofit/>
          </a:bodyPr>
          <a:lstStyle/>
          <a:p>
            <a:pPr fontAlgn="base"/>
            <a:r>
              <a:rPr lang="en-US" sz="4400" b="1" dirty="0"/>
              <a:t>Dissecting cancer heterogeneity with a probabilistic genotype-phenotype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5955"/>
            <a:ext cx="6858000" cy="2195421"/>
          </a:xfrm>
        </p:spPr>
        <p:txBody>
          <a:bodyPr>
            <a:normAutofit/>
          </a:bodyPr>
          <a:lstStyle/>
          <a:p>
            <a:r>
              <a:rPr lang="en-US" dirty="0" smtClean="0"/>
              <a:t>Anthony Gitter</a:t>
            </a:r>
          </a:p>
          <a:p>
            <a:r>
              <a:rPr lang="en-US" dirty="0" smtClean="0"/>
              <a:t>Cancer Bioinformatics (BMI 826/CS 838)</a:t>
            </a:r>
          </a:p>
          <a:p>
            <a:r>
              <a:rPr lang="en-US" dirty="0" smtClean="0"/>
              <a:t>May 5, </a:t>
            </a:r>
            <a:r>
              <a:rPr lang="en-US" dirty="0" smtClean="0"/>
              <a:t>2015</a:t>
            </a:r>
          </a:p>
          <a:p>
            <a:endParaRPr lang="en-US" dirty="0" smtClean="0"/>
          </a:p>
          <a:p>
            <a:r>
              <a:rPr lang="en-US" sz="1900" dirty="0" smtClean="0"/>
              <a:t>All figures </a:t>
            </a:r>
            <a:r>
              <a:rPr lang="en-US" sz="1900" dirty="0" smtClean="0"/>
              <a:t>from </a:t>
            </a:r>
            <a:r>
              <a:rPr lang="en-US" sz="1900" dirty="0" smtClean="0">
                <a:hlinkClick r:id="rId2"/>
              </a:rPr>
              <a:t>Cho2013</a:t>
            </a:r>
            <a:r>
              <a:rPr lang="en-US" sz="1900" dirty="0" smtClean="0"/>
              <a:t> </a:t>
            </a:r>
            <a:r>
              <a:rPr lang="en-US" sz="1900" dirty="0" smtClean="0"/>
              <a:t>unless noted otherwise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57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Problem with subtype classifiers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6405"/>
            <a:ext cx="3816028" cy="4351338"/>
          </a:xfrm>
        </p:spPr>
        <p:txBody>
          <a:bodyPr/>
          <a:lstStyle/>
          <a:p>
            <a:r>
              <a:rPr lang="en-US" dirty="0" smtClean="0"/>
              <a:t>Cancer and individual tumors are heterogeneous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r="43924"/>
          <a:stretch/>
        </p:blipFill>
        <p:spPr>
          <a:xfrm>
            <a:off x="4826643" y="1529275"/>
            <a:ext cx="4201610" cy="4764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911" y="579841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Ding2014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Heterogeneity in expression classification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18510" cy="4351338"/>
          </a:xfrm>
        </p:spPr>
        <p:txBody>
          <a:bodyPr/>
          <a:lstStyle/>
          <a:p>
            <a:r>
              <a:rPr lang="en-US" dirty="0" smtClean="0"/>
              <a:t>Single-cell RNA-</a:t>
            </a:r>
            <a:r>
              <a:rPr lang="en-US" dirty="0" err="1" smtClean="0"/>
              <a:t>seq</a:t>
            </a:r>
            <a:r>
              <a:rPr lang="en-US" dirty="0" smtClean="0"/>
              <a:t> shows a </a:t>
            </a:r>
            <a:r>
              <a:rPr lang="en-US" b="1" dirty="0" smtClean="0"/>
              <a:t>single GBM tumor</a:t>
            </a:r>
            <a:r>
              <a:rPr lang="en-US" dirty="0" smtClean="0"/>
              <a:t> is composed of cells from </a:t>
            </a:r>
            <a:r>
              <a:rPr lang="en-US" b="1" dirty="0" smtClean="0"/>
              <a:t>multiple subtypes</a:t>
            </a:r>
            <a:endParaRPr lang="en-US" dirty="0" smtClean="0"/>
          </a:p>
        </p:txBody>
      </p:sp>
      <p:pic>
        <p:nvPicPr>
          <p:cNvPr id="4098" name="Picture 2" descr="http://www.sciencemag.org/content/344/6190/1396/F4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1"/>
          <a:stretch/>
        </p:blipFill>
        <p:spPr bwMode="auto">
          <a:xfrm>
            <a:off x="241918" y="5392615"/>
            <a:ext cx="8660164" cy="1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ciencemag.org/content/344/6190/1396/F1.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r="48276" b="52522"/>
          <a:stretch/>
        </p:blipFill>
        <p:spPr bwMode="auto">
          <a:xfrm>
            <a:off x="3947160" y="1737494"/>
            <a:ext cx="4968240" cy="36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920" y="4800600"/>
            <a:ext cx="111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Patel2014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/>
              <a:t>Prob_GBM</a:t>
            </a:r>
            <a:r>
              <a:rPr lang="en-US" sz="4200" dirty="0" smtClean="0"/>
              <a:t>: m</a:t>
            </a:r>
            <a:r>
              <a:rPr lang="en-US" sz="4200" dirty="0" smtClean="0"/>
              <a:t>ixtures of subtypes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ar</a:t>
            </a:r>
            <a:r>
              <a:rPr lang="en-US" dirty="0" smtClean="0"/>
              <a:t>e mixtures of subtypes</a:t>
            </a:r>
          </a:p>
          <a:p>
            <a:r>
              <a:rPr lang="en-US" dirty="0" smtClean="0"/>
              <a:t>Subtypes are mixtures of genomic factors</a:t>
            </a:r>
          </a:p>
          <a:p>
            <a:endParaRPr lang="en-US" dirty="0"/>
          </a:p>
          <a:p>
            <a:r>
              <a:rPr lang="en-US" dirty="0" smtClean="0"/>
              <a:t>Sound familiar?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5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Relation to Non-negative Matrix Factorization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Network-based stratification</a:t>
            </a:r>
          </a:p>
          <a:p>
            <a:r>
              <a:rPr lang="en-US" dirty="0" smtClean="0"/>
              <a:t>Similar concepts, different strategies</a:t>
            </a:r>
            <a:endParaRPr lang="en-US" dirty="0"/>
          </a:p>
        </p:txBody>
      </p:sp>
      <p:pic>
        <p:nvPicPr>
          <p:cNvPr id="6148" name="Picture 4" descr="Overview of network-based stratification (NBS)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3" b="44962"/>
          <a:stretch/>
        </p:blipFill>
        <p:spPr bwMode="auto">
          <a:xfrm>
            <a:off x="2483868" y="3056903"/>
            <a:ext cx="4176264" cy="26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8720" y="5709603"/>
            <a:ext cx="13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Hoffree2013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/>
              <a:t>Prob_GBM</a:t>
            </a:r>
            <a:r>
              <a:rPr lang="en-US" sz="4200" dirty="0" smtClean="0"/>
              <a:t> model</a:t>
            </a:r>
            <a:endParaRPr lang="en-US" sz="4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Gene expression is a molecular level phenotype</a:t>
            </a:r>
          </a:p>
          <a:p>
            <a:pPr lvl="1"/>
            <a:r>
              <a:rPr lang="en-US" dirty="0" smtClean="0"/>
              <a:t>Treated as effect of disease, not cause</a:t>
            </a:r>
          </a:p>
          <a:p>
            <a:r>
              <a:rPr lang="en-US" dirty="0" smtClean="0"/>
              <a:t>Patient-patient similarity based on expression</a:t>
            </a:r>
          </a:p>
          <a:p>
            <a:endParaRPr lang="en-US" dirty="0"/>
          </a:p>
          <a:p>
            <a:r>
              <a:rPr lang="en-US" dirty="0" smtClean="0"/>
              <a:t>Genomic factors cause disease</a:t>
            </a:r>
          </a:p>
          <a:p>
            <a:pPr lvl="1"/>
            <a:r>
              <a:rPr lang="en-US" dirty="0" smtClean="0"/>
              <a:t>Mutations, CNV, miRNAs</a:t>
            </a:r>
          </a:p>
          <a:p>
            <a:r>
              <a:rPr lang="en-US" dirty="0" smtClean="0"/>
              <a:t>Expression similarities explained by genomic similarities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4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Build patient-patient similarity network</a:t>
            </a:r>
            <a:endParaRPr lang="en-US" sz="4200" dirty="0"/>
          </a:p>
        </p:txBody>
      </p:sp>
      <p:pic>
        <p:nvPicPr>
          <p:cNvPr id="7170" name="Picture 2" descr="http://nar.oxfordjournals.org/content/41/17/8011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1" b="43268"/>
          <a:stretch/>
        </p:blipFill>
        <p:spPr bwMode="auto">
          <a:xfrm>
            <a:off x="1015047" y="1616392"/>
            <a:ext cx="7113905" cy="5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6842760" y="838200"/>
            <a:ext cx="2103120" cy="39776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Choose co-expression threshold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" y="1441132"/>
            <a:ext cx="7946708" cy="49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Learn subtype </a:t>
            </a:r>
            <a:r>
              <a:rPr lang="en-US" sz="4200" dirty="0" smtClean="0"/>
              <a:t>distributions</a:t>
            </a:r>
            <a:endParaRPr lang="en-US" sz="4200" dirty="0"/>
          </a:p>
        </p:txBody>
      </p:sp>
      <p:pic>
        <p:nvPicPr>
          <p:cNvPr id="7170" name="Picture 2" descr="http://nar.oxfordjournals.org/content/41/17/8011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0" r="-8675" b="49206"/>
          <a:stretch/>
        </p:blipFill>
        <p:spPr bwMode="auto">
          <a:xfrm>
            <a:off x="1981200" y="1690689"/>
            <a:ext cx="6019800" cy="46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Likelihood of edge between similar patients from subtype assignments</a:t>
            </a:r>
            <a:endParaRPr lang="en-US" sz="4200" dirty="0"/>
          </a:p>
        </p:txBody>
      </p:sp>
      <p:pic>
        <p:nvPicPr>
          <p:cNvPr id="5" name="Picture 2" descr="http://nar.oxfordjournals.org/content/41/17/8011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6" t="64340" r="-176" b="31"/>
          <a:stretch/>
        </p:blipFill>
        <p:spPr bwMode="auto">
          <a:xfrm>
            <a:off x="1965960" y="2072640"/>
            <a:ext cx="5212080" cy="32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152400" y="2407443"/>
            <a:ext cx="2606040" cy="26222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Inspired by relational topic model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bags of words</a:t>
            </a:r>
          </a:p>
          <a:p>
            <a:r>
              <a:rPr lang="en-US" dirty="0" smtClean="0"/>
              <a:t>Document-document citation network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1930"/>
            <a:ext cx="8643899" cy="431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" y="643187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Chang2010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Class business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presentations Thursday</a:t>
            </a:r>
          </a:p>
          <a:p>
            <a:r>
              <a:rPr lang="en-US" dirty="0" smtClean="0"/>
              <a:t>Guidelines on website</a:t>
            </a:r>
          </a:p>
          <a:p>
            <a:r>
              <a:rPr lang="en-US" dirty="0" smtClean="0"/>
              <a:t>Project report due May 11</a:t>
            </a:r>
          </a:p>
          <a:p>
            <a:endParaRPr lang="en-US" dirty="0"/>
          </a:p>
          <a:p>
            <a:r>
              <a:rPr lang="en-US" dirty="0" smtClean="0"/>
              <a:t>How to schedule presentation order?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Mapping to cancer domain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= patients</a:t>
            </a:r>
          </a:p>
          <a:p>
            <a:r>
              <a:rPr lang="en-US" dirty="0" smtClean="0"/>
              <a:t>Bag of words = bag of genomic alterations</a:t>
            </a:r>
          </a:p>
          <a:p>
            <a:r>
              <a:rPr lang="en-US" dirty="0" smtClean="0"/>
              <a:t>Document citation link = patient-patient co-expression above some threshold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Generative probabilistic model</a:t>
            </a:r>
            <a:endParaRPr lang="en-US" sz="4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4" y="1585732"/>
            <a:ext cx="8284171" cy="4207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280" y="595786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Chang2010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40352" y="1518556"/>
            <a:ext cx="6474365" cy="2497312"/>
            <a:chOff x="2140352" y="1518556"/>
            <a:chExt cx="6474365" cy="2497312"/>
          </a:xfrm>
        </p:grpSpPr>
        <p:sp>
          <p:nvSpPr>
            <p:cNvPr id="11" name="TextBox 10"/>
            <p:cNvSpPr txBox="1"/>
            <p:nvPr/>
          </p:nvSpPr>
          <p:spPr>
            <a:xfrm>
              <a:off x="2140352" y="1611860"/>
              <a:ext cx="1493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patient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5491" y="2007320"/>
              <a:ext cx="841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/>
                <a:t>subtype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4265" y="2402780"/>
              <a:ext cx="841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/>
                <a:t>“gene”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4265" y="3182331"/>
              <a:ext cx="841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/>
                <a:t>“gene”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40949" y="3646536"/>
              <a:ext cx="1639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/>
                <a:t>patients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2918" y="1518556"/>
              <a:ext cx="84179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i="1" dirty="0" smtClean="0"/>
                <a:t>d </a:t>
              </a:r>
              <a:r>
                <a:rPr lang="en-US" sz="2400" b="1" dirty="0" smtClean="0"/>
                <a:t>-&gt;</a:t>
              </a:r>
              <a:r>
                <a:rPr lang="en-US" sz="2400" b="1" i="1" dirty="0" smtClean="0"/>
                <a:t> p</a:t>
              </a:r>
            </a:p>
            <a:p>
              <a:pPr algn="ctr"/>
              <a:r>
                <a:rPr lang="en-US" sz="2400" b="1" i="1" dirty="0" smtClean="0"/>
                <a:t>w </a:t>
              </a:r>
              <a:r>
                <a:rPr lang="en-US" sz="2400" b="1" dirty="0" smtClean="0"/>
                <a:t>-&gt;</a:t>
              </a:r>
              <a:r>
                <a:rPr lang="en-US" sz="2400" b="1" i="1" dirty="0" smtClean="0"/>
                <a:t> g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40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Generative probabilistic model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832280" y="595786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Chang2010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9" y="1690689"/>
            <a:ext cx="7523342" cy="42671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7200" y="6096000"/>
            <a:ext cx="762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l-GR" sz="3600" dirty="0" smtClean="0"/>
              <a:t>γ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48200" y="5806440"/>
            <a:ext cx="0" cy="28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/>
              <a:t>Prob_GBM</a:t>
            </a:r>
            <a:r>
              <a:rPr lang="en-US" sz="4200" dirty="0" smtClean="0"/>
              <a:t> distributions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Posterior distribution of the latent variables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1" y="2549208"/>
            <a:ext cx="7386638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5605463"/>
            <a:ext cx="44862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Model estimation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maximize posterior exactly</a:t>
            </a:r>
          </a:p>
          <a:p>
            <a:r>
              <a:rPr lang="en-US" dirty="0" smtClean="0"/>
              <a:t>Gibbs sampling generates samples from this distribution</a:t>
            </a:r>
          </a:p>
          <a:p>
            <a:endParaRPr lang="en-US" dirty="0" smtClean="0"/>
          </a:p>
          <a:p>
            <a:r>
              <a:rPr lang="en-US" dirty="0" smtClean="0"/>
              <a:t>Two Gibbs sampling references:</a:t>
            </a:r>
          </a:p>
          <a:p>
            <a:pPr lvl="1"/>
            <a:r>
              <a:rPr lang="en-US" dirty="0" smtClean="0">
                <a:hlinkClick r:id="rId2"/>
              </a:rPr>
              <a:t>1 page summary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231 slide tutorial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0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Laten</a:t>
            </a:r>
            <a:r>
              <a:rPr lang="en-US" sz="4200" dirty="0" smtClean="0"/>
              <a:t>t variables of interest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245994"/>
            <a:ext cx="2614613" cy="1100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2317431"/>
            <a:ext cx="2600325" cy="957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50" y="3346132"/>
            <a:ext cx="2614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Subtype distributions per patient </a:t>
            </a:r>
            <a:r>
              <a:rPr lang="en-US" sz="2800" i="1" dirty="0" smtClean="0"/>
              <a:t>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25415" y="3346132"/>
            <a:ext cx="2682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Distributions of genomic alteration </a:t>
            </a:r>
            <a:r>
              <a:rPr lang="en-US" sz="2800" i="1" dirty="0" smtClean="0"/>
              <a:t>n</a:t>
            </a:r>
            <a:r>
              <a:rPr lang="en-US" sz="2800" dirty="0" smtClean="0"/>
              <a:t> under subtype </a:t>
            </a:r>
            <a:r>
              <a:rPr lang="en-US" sz="2800" i="1" dirty="0" smtClean="0"/>
              <a:t>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Visualizing patient distributions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570"/>
            <a:ext cx="7029450" cy="499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690689"/>
            <a:ext cx="18669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Visualizing genomic alteration distributions</a:t>
            </a:r>
            <a:endParaRPr lang="en-US" sz="4200" dirty="0"/>
          </a:p>
        </p:txBody>
      </p:sp>
      <p:pic>
        <p:nvPicPr>
          <p:cNvPr id="8194" name="Picture 2" descr="http://nar.oxfordjournals.org/content/41/17/8011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3" y="2057400"/>
            <a:ext cx="8811793" cy="37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Assigning patients to subtypes</a:t>
            </a:r>
            <a:endParaRPr lang="en-US" sz="4200" dirty="0"/>
          </a:p>
        </p:txBody>
      </p:sp>
      <p:pic>
        <p:nvPicPr>
          <p:cNvPr id="12290" name="Picture 2" descr="http://nar.oxfordjournals.org/content/41/17/8011/F2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6"/>
          <a:stretch/>
        </p:blipFill>
        <p:spPr bwMode="auto">
          <a:xfrm>
            <a:off x="1365567" y="1581150"/>
            <a:ext cx="6412865" cy="55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Neural is mixture of subtypes</a:t>
            </a:r>
            <a:endParaRPr lang="en-US" sz="4200" dirty="0"/>
          </a:p>
        </p:txBody>
      </p:sp>
      <p:pic>
        <p:nvPicPr>
          <p:cNvPr id="12290" name="Picture 2" descr="http://nar.oxfordjournals.org/content/41/17/8011/F2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0" r="-6530"/>
          <a:stretch/>
        </p:blipFill>
        <p:spPr bwMode="auto">
          <a:xfrm>
            <a:off x="1271215" y="1493520"/>
            <a:ext cx="7872785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ar.oxfordjournals.org/content/41/17/8011/F2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r="53276" b="79783"/>
          <a:stretch/>
        </p:blipFill>
        <p:spPr bwMode="auto">
          <a:xfrm>
            <a:off x="6787198" y="2819083"/>
            <a:ext cx="1728152" cy="11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Inspiration from </a:t>
            </a:r>
            <a:r>
              <a:rPr lang="en-US" sz="4200" dirty="0" err="1" smtClean="0"/>
              <a:t>CMapBatch</a:t>
            </a:r>
            <a:endParaRPr lang="en-US" sz="4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286312"/>
              </p:ext>
            </p:extLst>
          </p:nvPr>
        </p:nvGraphicFramePr>
        <p:xfrm>
          <a:off x="2371186" y="1868757"/>
          <a:ext cx="4397439" cy="3708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8121"/>
                <a:gridCol w="889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Chris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Jiayue</a:t>
                      </a:r>
                      <a:r>
                        <a:rPr lang="en-US" dirty="0" smtClean="0"/>
                        <a:t>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Network stratification project rank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√4 (1)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Anita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Vee</a:t>
                      </a:r>
                      <a:r>
                        <a:rPr lang="en-US" dirty="0" smtClean="0"/>
                        <a:t>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Survival</a:t>
                      </a:r>
                      <a:r>
                        <a:rPr lang="en-US" b="1" baseline="0" dirty="0" smtClean="0"/>
                        <a:t> prediction project rank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√</a:t>
                      </a:r>
                      <a:r>
                        <a:rPr lang="en-US" dirty="0" smtClean="0"/>
                        <a:t>42 (3)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Taylor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Haixiang</a:t>
                      </a:r>
                      <a:r>
                        <a:rPr lang="en-US" dirty="0" smtClean="0"/>
                        <a:t>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Erkin</a:t>
                      </a:r>
                      <a:r>
                        <a:rPr lang="en-US" dirty="0" smtClean="0"/>
                        <a:t> rank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Clustering pipeline project</a:t>
                      </a:r>
                      <a:r>
                        <a:rPr lang="en-US" b="1" baseline="0" dirty="0" smtClean="0"/>
                        <a:t> rank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√</a:t>
                      </a:r>
                      <a:r>
                        <a:rPr lang="en-US" dirty="0" smtClean="0"/>
                        <a:t>15 (2)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61049" y="4837770"/>
            <a:ext cx="5831457" cy="400110"/>
            <a:chOff x="1061049" y="4837770"/>
            <a:chExt cx="5831457" cy="40011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156604" y="5037825"/>
              <a:ext cx="473590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61049" y="4837770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Outlier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56604" y="2622430"/>
            <a:ext cx="4735902" cy="2926001"/>
            <a:chOff x="2156604" y="2622430"/>
            <a:chExt cx="4735902" cy="2926001"/>
          </a:xfrm>
        </p:grpSpPr>
        <p:sp>
          <p:nvSpPr>
            <p:cNvPr id="10" name="Rectangle 9"/>
            <p:cNvSpPr/>
            <p:nvPr/>
          </p:nvSpPr>
          <p:spPr>
            <a:xfrm>
              <a:off x="2156604" y="2622430"/>
              <a:ext cx="4735902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56604" y="3726698"/>
              <a:ext cx="4735902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6604" y="5237880"/>
              <a:ext cx="4735902" cy="31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55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Stability of subtype assignments</a:t>
            </a:r>
            <a:endParaRPr lang="en-US" sz="4200" dirty="0"/>
          </a:p>
        </p:txBody>
      </p:sp>
      <p:pic>
        <p:nvPicPr>
          <p:cNvPr id="13314" name="Picture 2" descr="http://nar.oxfordjournals.org/content/41/17/8011/F3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19" y="1486467"/>
            <a:ext cx="6080761" cy="52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Ultimate patient-subtype, alteration-subtype associations</a:t>
            </a:r>
            <a:endParaRPr lang="en-US" sz="4200" dirty="0"/>
          </a:p>
        </p:txBody>
      </p:sp>
      <p:pic>
        <p:nvPicPr>
          <p:cNvPr id="7170" name="Picture 2" descr="http://nar.oxfordjournals.org/content/41/17/8011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56093" r="49951" b="-134"/>
          <a:stretch/>
        </p:blipFill>
        <p:spPr bwMode="auto">
          <a:xfrm>
            <a:off x="1158696" y="1935480"/>
            <a:ext cx="6826608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Subtyping in cancer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 differences across tumors even within one type of cancer</a:t>
            </a:r>
          </a:p>
          <a:p>
            <a:pPr lvl="1"/>
            <a:r>
              <a:rPr lang="en-US" dirty="0" smtClean="0"/>
              <a:t>Molecular alterations</a:t>
            </a:r>
          </a:p>
          <a:p>
            <a:pPr lvl="1"/>
            <a:r>
              <a:rPr lang="en-US" dirty="0" smtClean="0"/>
              <a:t>Survival outcomes</a:t>
            </a:r>
          </a:p>
          <a:p>
            <a:pPr lvl="1"/>
            <a:r>
              <a:rPr lang="en-US" dirty="0" smtClean="0"/>
              <a:t>Response to therapy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1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Traditional subtyping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gene expression signature to distinguish classes</a:t>
            </a:r>
          </a:p>
          <a:p>
            <a:pPr lvl="1"/>
            <a:r>
              <a:rPr lang="en-US" dirty="0" smtClean="0"/>
              <a:t>AML vs ALL</a:t>
            </a:r>
          </a:p>
          <a:p>
            <a:pPr lvl="1"/>
            <a:r>
              <a:rPr lang="en-US" dirty="0" smtClean="0"/>
              <a:t>PAM50 for breast cancer</a:t>
            </a:r>
          </a:p>
          <a:p>
            <a:pPr lvl="1"/>
            <a:r>
              <a:rPr lang="en-US" dirty="0" smtClean="0"/>
              <a:t>Glioblastoma (GBM) </a:t>
            </a:r>
            <a:r>
              <a:rPr lang="en-US" dirty="0" smtClean="0">
                <a:hlinkClick r:id="rId2"/>
              </a:rPr>
              <a:t>Verhaak2010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4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GBM subtypes</a:t>
            </a:r>
            <a:endParaRPr lang="en-US" sz="4200" dirty="0"/>
          </a:p>
        </p:txBody>
      </p:sp>
      <p:pic>
        <p:nvPicPr>
          <p:cNvPr id="1026" name="Picture 2" descr="http://ars.els-cdn.com/content/image/1-s2.0-S1535610809004322-gr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0"/>
          <a:stretch/>
        </p:blipFill>
        <p:spPr bwMode="auto">
          <a:xfrm>
            <a:off x="6312350" y="1825625"/>
            <a:ext cx="260477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511171" cy="4351338"/>
          </a:xfrm>
        </p:spPr>
        <p:txBody>
          <a:bodyPr/>
          <a:lstStyle/>
          <a:p>
            <a:r>
              <a:rPr lang="en-US" dirty="0" smtClean="0"/>
              <a:t>Learn class </a:t>
            </a:r>
            <a:r>
              <a:rPr lang="en-US" dirty="0"/>
              <a:t>centroids with </a:t>
            </a:r>
            <a:r>
              <a:rPr lang="en-US" dirty="0">
                <a:hlinkClick r:id="rId3"/>
              </a:rPr>
              <a:t>ClaNC </a:t>
            </a:r>
            <a:r>
              <a:rPr lang="en-US" dirty="0"/>
              <a:t>(classification to nearest centroids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t-test statistic to identify genes</a:t>
            </a:r>
          </a:p>
          <a:p>
            <a:pPr lvl="1"/>
            <a:r>
              <a:rPr lang="en-US" dirty="0" smtClean="0"/>
              <a:t>210 genes per class in GBM</a:t>
            </a:r>
          </a:p>
          <a:p>
            <a:pPr lvl="1"/>
            <a:endParaRPr lang="en-US" dirty="0"/>
          </a:p>
          <a:p>
            <a:r>
              <a:rPr lang="en-US" dirty="0" smtClean="0"/>
              <a:t>Neural subtype has been criticized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39821" y="5279510"/>
            <a:ext cx="214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hlinkClick r:id="rId4"/>
              </a:rPr>
              <a:t>Verhaak2010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6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Many analyses depend on subtypes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MutSig</a:t>
            </a:r>
            <a:r>
              <a:rPr lang="en-US" dirty="0" smtClean="0"/>
              <a:t> or othe</a:t>
            </a:r>
            <a:r>
              <a:rPr lang="en-US" dirty="0" smtClean="0"/>
              <a:t>r enrichment tests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9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Many analyses depend on subtypes</a:t>
            </a:r>
            <a:endParaRPr lang="en-US" sz="4200" dirty="0"/>
          </a:p>
        </p:txBody>
      </p:sp>
      <p:pic>
        <p:nvPicPr>
          <p:cNvPr id="2052" name="Picture 4" descr="http://d3dwu2jylmmhzr.cloudfront.net/content/msb/8/1/605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6" b="38186"/>
          <a:stretch/>
        </p:blipFill>
        <p:spPr bwMode="auto">
          <a:xfrm>
            <a:off x="0" y="2934888"/>
            <a:ext cx="4572000" cy="24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3dwu2jylmmhzr.cloudfront.net/content/msb/8/1/605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4"/>
          <a:stretch/>
        </p:blipFill>
        <p:spPr bwMode="auto">
          <a:xfrm>
            <a:off x="4572000" y="2934888"/>
            <a:ext cx="4572000" cy="30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Group lasso in regulato</a:t>
            </a:r>
            <a:r>
              <a:rPr lang="en-US" dirty="0" smtClean="0"/>
              <a:t>r regression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67291" y="6116128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Setty2012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Many analyses depend on subtypes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DIGGIT functional CNV association test</a:t>
            </a:r>
            <a:endParaRPr lang="en-US" dirty="0" smtClean="0"/>
          </a:p>
        </p:txBody>
      </p:sp>
      <p:pic>
        <p:nvPicPr>
          <p:cNvPr id="3074" name="Picture 2" descr="http://ars.els-cdn.com/content/image/1-s2.0-S0092867414011702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0" t="67036"/>
          <a:stretch/>
        </p:blipFill>
        <p:spPr bwMode="auto">
          <a:xfrm>
            <a:off x="2679941" y="2280213"/>
            <a:ext cx="3764712" cy="43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2448" y="6176963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Chen2014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458</Words>
  <Application>Microsoft Office PowerPoint</Application>
  <PresentationFormat>On-screen Show (4:3)</PresentationFormat>
  <Paragraphs>130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Dissecting cancer heterogeneity with a probabilistic genotype-phenotype model</vt:lpstr>
      <vt:lpstr>Class business</vt:lpstr>
      <vt:lpstr>Inspiration from CMapBatch</vt:lpstr>
      <vt:lpstr>Subtyping in cancer</vt:lpstr>
      <vt:lpstr>Traditional subtyping</vt:lpstr>
      <vt:lpstr>GBM subtypes</vt:lpstr>
      <vt:lpstr>Many analyses depend on subtypes</vt:lpstr>
      <vt:lpstr>Many analyses depend on subtypes</vt:lpstr>
      <vt:lpstr>Many analyses depend on subtypes</vt:lpstr>
      <vt:lpstr>Problem with subtype classifiers</vt:lpstr>
      <vt:lpstr>Heterogeneity in expression classification</vt:lpstr>
      <vt:lpstr>Prob_GBM: mixtures of subtypes</vt:lpstr>
      <vt:lpstr>Relation to Non-negative Matrix Factorization</vt:lpstr>
      <vt:lpstr>Prob_GBM model</vt:lpstr>
      <vt:lpstr>Build patient-patient similarity network</vt:lpstr>
      <vt:lpstr>Choose co-expression threshold</vt:lpstr>
      <vt:lpstr>Learn subtype distributions</vt:lpstr>
      <vt:lpstr>Likelihood of edge between similar patients from subtype assignments</vt:lpstr>
      <vt:lpstr>Inspired by relational topic model</vt:lpstr>
      <vt:lpstr>Mapping to cancer domain</vt:lpstr>
      <vt:lpstr>Generative probabilistic model</vt:lpstr>
      <vt:lpstr>Generative probabilistic model</vt:lpstr>
      <vt:lpstr>Prob_GBM distributions</vt:lpstr>
      <vt:lpstr>Model estimation</vt:lpstr>
      <vt:lpstr>Latent variables of interest</vt:lpstr>
      <vt:lpstr>Visualizing patient distributions</vt:lpstr>
      <vt:lpstr>Visualizing genomic alteration distributions</vt:lpstr>
      <vt:lpstr>Assigning patients to subtypes</vt:lpstr>
      <vt:lpstr>Neural is mixture of subtypes</vt:lpstr>
      <vt:lpstr>Stability of subtype assignments</vt:lpstr>
      <vt:lpstr>Ultimate patient-subtype, alteration-subtype associations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Signaling Pathways</dc:title>
  <dc:creator>Anthony Gitter</dc:creator>
  <cp:lastModifiedBy>Anthony Gitter</cp:lastModifiedBy>
  <cp:revision>66</cp:revision>
  <dcterms:created xsi:type="dcterms:W3CDTF">2015-03-16T19:54:22Z</dcterms:created>
  <dcterms:modified xsi:type="dcterms:W3CDTF">2015-05-05T21:28:20Z</dcterms:modified>
</cp:coreProperties>
</file>