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9" r:id="rId4"/>
    <p:sldId id="260" r:id="rId5"/>
    <p:sldId id="261" r:id="rId6"/>
    <p:sldId id="262" r:id="rId7"/>
    <p:sldId id="263" r:id="rId8"/>
    <p:sldId id="264" r:id="rId9"/>
    <p:sldId id="265" r:id="rId10"/>
    <p:sldId id="269" r:id="rId11"/>
    <p:sldId id="270" r:id="rId12"/>
    <p:sldId id="271" r:id="rId13"/>
    <p:sldId id="282" r:id="rId14"/>
    <p:sldId id="284" r:id="rId15"/>
    <p:sldId id="273" r:id="rId16"/>
    <p:sldId id="283" r:id="rId17"/>
    <p:sldId id="274" r:id="rId18"/>
    <p:sldId id="275" r:id="rId19"/>
    <p:sldId id="276" r:id="rId20"/>
    <p:sldId id="277" r:id="rId21"/>
    <p:sldId id="278" r:id="rId22"/>
    <p:sldId id="28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4407" autoAdjust="0"/>
  </p:normalViewPr>
  <p:slideViewPr>
    <p:cSldViewPr snapToGrid="0" snapToObjects="1">
      <p:cViewPr varScale="1">
        <p:scale>
          <a:sx n="75" d="100"/>
          <a:sy n="75" d="100"/>
        </p:scale>
        <p:origin x="166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F0825-586B-5545-B7AE-1E5D72F4977D}" type="datetimeFigureOut">
              <a:rPr lang="en-US" smtClean="0"/>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9D9CD-158D-AF4F-9C6E-50F68266995E}" type="slidenum">
              <a:rPr lang="en-US" smtClean="0"/>
              <a:t>‹#›</a:t>
            </a:fld>
            <a:endParaRPr lang="en-US"/>
          </a:p>
        </p:txBody>
      </p:sp>
    </p:spTree>
    <p:extLst>
      <p:ext uri="{BB962C8B-B14F-4D97-AF65-F5344CB8AC3E}">
        <p14:creationId xmlns:p14="http://schemas.microsoft.com/office/powerpoint/2010/main" val="19230024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prior knowledge of pathway</a:t>
            </a:r>
            <a:r>
              <a:rPr lang="en-US" baseline="0" dirty="0" smtClean="0"/>
              <a:t> or interactions between genes</a:t>
            </a:r>
          </a:p>
          <a:p>
            <a:r>
              <a:rPr lang="en-US" baseline="0" dirty="0" err="1" smtClean="0"/>
              <a:t>Dendrix</a:t>
            </a:r>
            <a:r>
              <a:rPr lang="en-US" baseline="0" dirty="0" smtClean="0"/>
              <a:t> method is different from </a:t>
            </a:r>
            <a:r>
              <a:rPr lang="en-US" baseline="0" dirty="0" err="1" smtClean="0"/>
              <a:t>MeMo</a:t>
            </a:r>
            <a:r>
              <a:rPr lang="en-US" baseline="0" dirty="0" smtClean="0"/>
              <a:t> method that was discussed last Thursday, which </a:t>
            </a:r>
            <a:r>
              <a:rPr lang="en-US" baseline="0" dirty="0" err="1" smtClean="0"/>
              <a:t>indentify</a:t>
            </a:r>
            <a:r>
              <a:rPr lang="en-US" baseline="0" dirty="0" smtClean="0"/>
              <a:t> recurrently mutated </a:t>
            </a:r>
            <a:r>
              <a:rPr lang="en-US" baseline="0" dirty="0" err="1" smtClean="0"/>
              <a:t>subnetworks</a:t>
            </a:r>
            <a:r>
              <a:rPr lang="en-US" baseline="0" dirty="0" smtClean="0"/>
              <a:t> in protein protein interaction</a:t>
            </a:r>
          </a:p>
          <a:p>
            <a:r>
              <a:rPr lang="en-US" baseline="0" dirty="0" smtClean="0"/>
              <a:t>Based on prior biological knowledge, such as known pathways </a:t>
            </a:r>
          </a:p>
          <a:p>
            <a:r>
              <a:rPr lang="en-US" baseline="0" dirty="0" smtClean="0"/>
              <a:t>So why is De novo algorithm important? Because there is no complete knowledge of gene and protein interactions in human and the existing pathway databases and interactions networks do not precisely represent the pathways and interactions that occur in a particular cancer cell. Since  the de novo assume no prior knowledge, so it can be used for novel biological discoveries.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A9D9CD-158D-AF4F-9C6E-50F68266995E}" type="slidenum">
              <a:rPr lang="en-US" smtClean="0"/>
              <a:t>4</a:t>
            </a:fld>
            <a:endParaRPr lang="en-US"/>
          </a:p>
        </p:txBody>
      </p:sp>
    </p:spTree>
    <p:extLst>
      <p:ext uri="{BB962C8B-B14F-4D97-AF65-F5344CB8AC3E}">
        <p14:creationId xmlns:p14="http://schemas.microsoft.com/office/powerpoint/2010/main" val="365976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Coverage</a:t>
            </a:r>
            <a:r>
              <a:rPr lang="en-US" baseline="0" dirty="0" smtClean="0"/>
              <a:t> overlap = 0 when mutually exclusive</a:t>
            </a:r>
            <a:endParaRPr lang="en-US" dirty="0" smtClean="0"/>
          </a:p>
          <a:p>
            <a:r>
              <a:rPr lang="en-US" dirty="0" smtClean="0"/>
              <a:t>m</a:t>
            </a:r>
            <a:r>
              <a:rPr lang="en-US" baseline="0" dirty="0" smtClean="0"/>
              <a:t> = number of patients</a:t>
            </a:r>
            <a:endParaRPr lang="en-US" dirty="0" smtClean="0"/>
          </a:p>
          <a:p>
            <a:r>
              <a:rPr lang="en-US" dirty="0" smtClean="0"/>
              <a:t>k</a:t>
            </a:r>
            <a:r>
              <a:rPr lang="en-US" baseline="0" dirty="0" smtClean="0"/>
              <a:t> = number of genes in the set M </a:t>
            </a:r>
          </a:p>
          <a:p>
            <a:endParaRPr lang="en-US" dirty="0"/>
          </a:p>
        </p:txBody>
      </p:sp>
      <p:sp>
        <p:nvSpPr>
          <p:cNvPr id="4" name="Slide Number Placeholder 3"/>
          <p:cNvSpPr>
            <a:spLocks noGrp="1"/>
          </p:cNvSpPr>
          <p:nvPr>
            <p:ph type="sldNum" sz="quarter" idx="10"/>
          </p:nvPr>
        </p:nvSpPr>
        <p:spPr/>
        <p:txBody>
          <a:bodyPr/>
          <a:lstStyle/>
          <a:p>
            <a:fld id="{96A9D9CD-158D-AF4F-9C6E-50F68266995E}" type="slidenum">
              <a:rPr lang="en-US" smtClean="0"/>
              <a:t>16</a:t>
            </a:fld>
            <a:endParaRPr lang="en-US"/>
          </a:p>
        </p:txBody>
      </p:sp>
    </p:spTree>
    <p:extLst>
      <p:ext uri="{BB962C8B-B14F-4D97-AF65-F5344CB8AC3E}">
        <p14:creationId xmlns:p14="http://schemas.microsoft.com/office/powerpoint/2010/main" val="78862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9D9CD-158D-AF4F-9C6E-50F68266995E}" type="slidenum">
              <a:rPr lang="en-US" smtClean="0"/>
              <a:t>17</a:t>
            </a:fld>
            <a:endParaRPr lang="en-US"/>
          </a:p>
        </p:txBody>
      </p:sp>
    </p:spTree>
    <p:extLst>
      <p:ext uri="{BB962C8B-B14F-4D97-AF65-F5344CB8AC3E}">
        <p14:creationId xmlns:p14="http://schemas.microsoft.com/office/powerpoint/2010/main" val="94140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RB G1/S progression</a:t>
            </a:r>
            <a:r>
              <a:rPr lang="en-US" altLang="zh-CN" baseline="0" dirty="0" smtClean="0"/>
              <a:t> </a:t>
            </a:r>
          </a:p>
          <a:p>
            <a:r>
              <a:rPr lang="en-US" baseline="0" smtClean="0"/>
              <a:t>Member of </a:t>
            </a:r>
            <a:endParaRPr lang="en-US"/>
          </a:p>
        </p:txBody>
      </p:sp>
      <p:sp>
        <p:nvSpPr>
          <p:cNvPr id="4" name="Slide Number Placeholder 3"/>
          <p:cNvSpPr>
            <a:spLocks noGrp="1"/>
          </p:cNvSpPr>
          <p:nvPr>
            <p:ph type="sldNum" sz="quarter" idx="10"/>
          </p:nvPr>
        </p:nvSpPr>
        <p:spPr/>
        <p:txBody>
          <a:bodyPr/>
          <a:lstStyle/>
          <a:p>
            <a:fld id="{96A9D9CD-158D-AF4F-9C6E-50F68266995E}" type="slidenum">
              <a:rPr lang="en-US" smtClean="0"/>
              <a:t>18</a:t>
            </a:fld>
            <a:endParaRPr lang="en-US"/>
          </a:p>
        </p:txBody>
      </p:sp>
    </p:spTree>
    <p:extLst>
      <p:ext uri="{BB962C8B-B14F-4D97-AF65-F5344CB8AC3E}">
        <p14:creationId xmlns:p14="http://schemas.microsoft.com/office/powerpoint/2010/main" val="2053993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9D9CD-158D-AF4F-9C6E-50F68266995E}" type="slidenum">
              <a:rPr lang="en-US" smtClean="0"/>
              <a:t>22</a:t>
            </a:fld>
            <a:endParaRPr lang="en-US"/>
          </a:p>
        </p:txBody>
      </p:sp>
    </p:spTree>
    <p:extLst>
      <p:ext uri="{BB962C8B-B14F-4D97-AF65-F5344CB8AC3E}">
        <p14:creationId xmlns:p14="http://schemas.microsoft.com/office/powerpoint/2010/main" val="425690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By</a:t>
            </a:r>
            <a:r>
              <a:rPr lang="en-US" b="1" baseline="0" dirty="0" smtClean="0"/>
              <a:t> exclusivity definition: this pathway can be altered by a single gene mutation. </a:t>
            </a:r>
            <a:endParaRPr lang="en-US" b="1" dirty="0"/>
          </a:p>
        </p:txBody>
      </p:sp>
      <p:sp>
        <p:nvSpPr>
          <p:cNvPr id="4" name="Slide Number Placeholder 3"/>
          <p:cNvSpPr>
            <a:spLocks noGrp="1"/>
          </p:cNvSpPr>
          <p:nvPr>
            <p:ph type="sldNum" sz="quarter" idx="10"/>
          </p:nvPr>
        </p:nvSpPr>
        <p:spPr/>
        <p:txBody>
          <a:bodyPr/>
          <a:lstStyle/>
          <a:p>
            <a:fld id="{96A9D9CD-158D-AF4F-9C6E-50F68266995E}" type="slidenum">
              <a:rPr lang="en-US" smtClean="0"/>
              <a:t>6</a:t>
            </a:fld>
            <a:endParaRPr lang="en-US"/>
          </a:p>
        </p:txBody>
      </p:sp>
    </p:spTree>
    <p:extLst>
      <p:ext uri="{BB962C8B-B14F-4D97-AF65-F5344CB8AC3E}">
        <p14:creationId xmlns:p14="http://schemas.microsoft.com/office/powerpoint/2010/main" val="18690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Mutation Definition:</a:t>
            </a:r>
            <a:r>
              <a:rPr lang="en-US" baseline="0" dirty="0" smtClean="0"/>
              <a:t> A mutation class is a grouping of different mutation types at a specific genomic locus, meaning single nucleotide variants, copy number aberrations in the same locus are considered the same. The goal is to find a set of mutations where the set satisfy two properties, the set has high coverage with many patients having a mutation in the set; the set exhibits a pattern of mutual exclusivity where most patients have exactly one mutation in the set. </a:t>
            </a:r>
            <a:endParaRPr lang="en-US" dirty="0"/>
          </a:p>
        </p:txBody>
      </p:sp>
      <p:sp>
        <p:nvSpPr>
          <p:cNvPr id="4" name="Slide Number Placeholder 3"/>
          <p:cNvSpPr>
            <a:spLocks noGrp="1"/>
          </p:cNvSpPr>
          <p:nvPr>
            <p:ph type="sldNum" sz="quarter" idx="10"/>
          </p:nvPr>
        </p:nvSpPr>
        <p:spPr/>
        <p:txBody>
          <a:bodyPr/>
          <a:lstStyle/>
          <a:p>
            <a:fld id="{96A9D9CD-158D-AF4F-9C6E-50F68266995E}" type="slidenum">
              <a:rPr lang="en-US" smtClean="0"/>
              <a:t>7</a:t>
            </a:fld>
            <a:endParaRPr lang="en-US"/>
          </a:p>
        </p:txBody>
      </p:sp>
    </p:spTree>
    <p:extLst>
      <p:ext uri="{BB962C8B-B14F-4D97-AF65-F5344CB8AC3E}">
        <p14:creationId xmlns:p14="http://schemas.microsoft.com/office/powerpoint/2010/main" val="9476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to the trade off between requiring mutual exclusivity in the set and obtaining large coverage, they made a formula to quantify the trade off between coverage and exclusivity. </a:t>
            </a:r>
            <a:r>
              <a:rPr lang="en-US" altLang="zh-CN" baseline="0" dirty="0" smtClean="0"/>
              <a:t>The weight is the difference between the coverage and coverage overlap of M. </a:t>
            </a:r>
            <a:endParaRPr lang="en-US" dirty="0"/>
          </a:p>
        </p:txBody>
      </p:sp>
      <p:sp>
        <p:nvSpPr>
          <p:cNvPr id="4" name="Slide Number Placeholder 3"/>
          <p:cNvSpPr>
            <a:spLocks noGrp="1"/>
          </p:cNvSpPr>
          <p:nvPr>
            <p:ph type="sldNum" sz="quarter" idx="10"/>
          </p:nvPr>
        </p:nvSpPr>
        <p:spPr/>
        <p:txBody>
          <a:bodyPr/>
          <a:lstStyle/>
          <a:p>
            <a:fld id="{96A9D9CD-158D-AF4F-9C6E-50F68266995E}" type="slidenum">
              <a:rPr lang="en-US" smtClean="0"/>
              <a:t>8</a:t>
            </a:fld>
            <a:endParaRPr lang="en-US"/>
          </a:p>
        </p:txBody>
      </p:sp>
    </p:spTree>
    <p:extLst>
      <p:ext uri="{BB962C8B-B14F-4D97-AF65-F5344CB8AC3E}">
        <p14:creationId xmlns:p14="http://schemas.microsoft.com/office/powerpoint/2010/main" val="419457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the best pair M of genes and then to iteratively build the set M of genes by adding the best gene. </a:t>
            </a:r>
          </a:p>
          <a:p>
            <a:r>
              <a:rPr lang="en-US" baseline="0" dirty="0" smtClean="0"/>
              <a:t>The basic idea of the MCMC is to build a Marko chain whose states are the collections of k columns of the mutation matrix A and to define transitions between the states that differ by one gene. </a:t>
            </a:r>
            <a:endParaRPr lang="en-US" dirty="0"/>
          </a:p>
        </p:txBody>
      </p:sp>
      <p:sp>
        <p:nvSpPr>
          <p:cNvPr id="4" name="Slide Number Placeholder 3"/>
          <p:cNvSpPr>
            <a:spLocks noGrp="1"/>
          </p:cNvSpPr>
          <p:nvPr>
            <p:ph type="sldNum" sz="quarter" idx="10"/>
          </p:nvPr>
        </p:nvSpPr>
        <p:spPr/>
        <p:txBody>
          <a:bodyPr/>
          <a:lstStyle/>
          <a:p>
            <a:fld id="{96A9D9CD-158D-AF4F-9C6E-50F68266995E}" type="slidenum">
              <a:rPr lang="en-US" smtClean="0"/>
              <a:t>9</a:t>
            </a:fld>
            <a:endParaRPr lang="en-US"/>
          </a:p>
        </p:txBody>
      </p:sp>
    </p:spTree>
    <p:extLst>
      <p:ext uri="{BB962C8B-B14F-4D97-AF65-F5344CB8AC3E}">
        <p14:creationId xmlns:p14="http://schemas.microsoft.com/office/powerpoint/2010/main" val="3225158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9D9CD-158D-AF4F-9C6E-50F68266995E}" type="slidenum">
              <a:rPr lang="en-US" smtClean="0"/>
              <a:t>10</a:t>
            </a:fld>
            <a:endParaRPr lang="en-US"/>
          </a:p>
        </p:txBody>
      </p:sp>
    </p:spTree>
    <p:extLst>
      <p:ext uri="{BB962C8B-B14F-4D97-AF65-F5344CB8AC3E}">
        <p14:creationId xmlns:p14="http://schemas.microsoft.com/office/powerpoint/2010/main" val="370822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dirty="0" smtClean="0"/>
              <a:t>Process single nucleotide variant</a:t>
            </a:r>
            <a:r>
              <a:rPr lang="en-US" altLang="zh-CN" baseline="0" dirty="0" smtClean="0"/>
              <a:t> data, and copy number variant data. Combine both</a:t>
            </a:r>
          </a:p>
          <a:p>
            <a:pPr marL="228600" indent="-228600">
              <a:buAutoNum type="arabicPeriod"/>
            </a:pPr>
            <a:r>
              <a:rPr lang="en-US" altLang="zh-CN" baseline="0" dirty="0" smtClean="0"/>
              <a:t>Consider a reasonable range of values for these parameters and summarize the results over these parameters into modules.  </a:t>
            </a:r>
          </a:p>
          <a:p>
            <a:pPr marL="228600" indent="-228600">
              <a:buAutoNum type="arabicPeriod"/>
            </a:pPr>
            <a:r>
              <a:rPr lang="en-US" altLang="zh-CN" baseline="0" dirty="0" smtClean="0"/>
              <a:t>Build a graph, each node is individual gene. Weight each edge with the fraction of parameter values for which the pair of genes appear in the same gene set. The resulting edge-weighted graphs provide a measure of the </a:t>
            </a:r>
            <a:r>
              <a:rPr lang="en-US" altLang="zh-CN" b="1" baseline="0" dirty="0" smtClean="0"/>
              <a:t>stabilit</a:t>
            </a:r>
            <a:r>
              <a:rPr lang="en-US" altLang="zh-CN" baseline="0" dirty="0" smtClean="0"/>
              <a:t>y of the resulting gene sets over different parameter values. More..</a:t>
            </a:r>
          </a:p>
          <a:p>
            <a:pPr marL="228600" indent="-228600">
              <a:buAutoNum type="arabicPeriod"/>
            </a:pPr>
            <a:endParaRPr lang="en-US" altLang="zh-CN" baseline="0" dirty="0" smtClean="0"/>
          </a:p>
          <a:p>
            <a:pPr marL="228600" indent="-228600">
              <a:buAutoNum type="arabicPeriod"/>
            </a:pPr>
            <a:r>
              <a:rPr lang="en-US" altLang="zh-CN" baseline="0" dirty="0" smtClean="0"/>
              <a:t>For subtype-specific mutation: Examine possible correlations between the mutually exclusive sets reported by </a:t>
            </a:r>
            <a:r>
              <a:rPr lang="en-US" altLang="zh-CN" baseline="0" dirty="0" err="1" smtClean="0"/>
              <a:t>Mutil-Dendrix</a:t>
            </a:r>
            <a:r>
              <a:rPr lang="en-US" altLang="zh-CN" baseline="0" dirty="0" smtClean="0"/>
              <a:t> and particular subsets of samples. a number of cancers are divided into subtypes according to pathology, </a:t>
            </a:r>
            <a:r>
              <a:rPr lang="en-US" altLang="zh-CN" baseline="0" dirty="0" err="1" smtClean="0"/>
              <a:t>cytogenetics</a:t>
            </a:r>
            <a:r>
              <a:rPr lang="en-US" altLang="zh-CN" baseline="0" dirty="0" smtClean="0"/>
              <a:t>, gene expression. </a:t>
            </a:r>
          </a:p>
          <a:p>
            <a:pPr marL="228600" indent="-228600">
              <a:buAutoNum type="arabicPeriod"/>
            </a:pPr>
            <a:r>
              <a:rPr lang="en-US" altLang="zh-CN" baseline="0" dirty="0" smtClean="0"/>
              <a:t>Assessing stability of results across different number and size of pathways.</a:t>
            </a:r>
          </a:p>
          <a:p>
            <a:pPr marL="228600" indent="-228600">
              <a:buAutoNum type="arabicPeriod"/>
            </a:pPr>
            <a:endParaRPr lang="en-US" altLang="zh-CN" baseline="0" dirty="0" smtClean="0"/>
          </a:p>
          <a:p>
            <a:pPr marL="228600" indent="-228600">
              <a:buAutoNum type="arabicPeriod"/>
            </a:pPr>
            <a:r>
              <a:rPr lang="en-US" altLang="zh-CN" baseline="0" dirty="0" smtClean="0"/>
              <a:t>For statistical significance: </a:t>
            </a:r>
          </a:p>
          <a:p>
            <a:pPr marL="228600" indent="-228600">
              <a:buAutoNum type="arabicPeriod"/>
            </a:pPr>
            <a:r>
              <a:rPr lang="en-US" altLang="zh-CN" baseline="0" dirty="0" smtClean="0"/>
              <a:t>1) Compare weight collection output to an randomly permuted data to evaluate the statistical significance of results. </a:t>
            </a:r>
          </a:p>
          <a:p>
            <a:pPr marL="228600" indent="-228600">
              <a:buAutoNum type="arabicPeriod"/>
            </a:pPr>
            <a:r>
              <a:rPr lang="en-US" altLang="zh-CN" baseline="0" dirty="0" smtClean="0"/>
              <a:t>2) evaluate whether the collection output by </a:t>
            </a:r>
            <a:r>
              <a:rPr lang="en-US" altLang="zh-CN" baseline="0" dirty="0" err="1" smtClean="0"/>
              <a:t>Multidendrix</a:t>
            </a:r>
            <a:r>
              <a:rPr lang="en-US" altLang="zh-CN" baseline="0" dirty="0" smtClean="0"/>
              <a:t> contains more protein protein </a:t>
            </a:r>
            <a:r>
              <a:rPr lang="en-US" altLang="zh-CN" baseline="0" dirty="0" err="1" smtClean="0"/>
              <a:t>interctions</a:t>
            </a:r>
            <a:r>
              <a:rPr lang="en-US" altLang="zh-CN" baseline="0" dirty="0" smtClean="0"/>
              <a:t> than expected by chance using direct interaction test. (details on paper)</a:t>
            </a:r>
          </a:p>
          <a:p>
            <a:pPr marL="0" indent="0">
              <a:buNone/>
            </a:pPr>
            <a:endParaRPr lang="en-US" altLang="zh-CN" baseline="0" dirty="0" smtClean="0"/>
          </a:p>
        </p:txBody>
      </p:sp>
      <p:sp>
        <p:nvSpPr>
          <p:cNvPr id="4" name="Slide Number Placeholder 3"/>
          <p:cNvSpPr>
            <a:spLocks noGrp="1"/>
          </p:cNvSpPr>
          <p:nvPr>
            <p:ph type="sldNum" sz="quarter" idx="10"/>
          </p:nvPr>
        </p:nvSpPr>
        <p:spPr/>
        <p:txBody>
          <a:bodyPr/>
          <a:lstStyle/>
          <a:p>
            <a:fld id="{96A9D9CD-158D-AF4F-9C6E-50F68266995E}" type="slidenum">
              <a:rPr lang="en-US" smtClean="0"/>
              <a:t>12</a:t>
            </a:fld>
            <a:endParaRPr lang="en-US"/>
          </a:p>
        </p:txBody>
      </p:sp>
    </p:spTree>
    <p:extLst>
      <p:ext uri="{BB962C8B-B14F-4D97-AF65-F5344CB8AC3E}">
        <p14:creationId xmlns:p14="http://schemas.microsoft.com/office/powerpoint/2010/main" val="326626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overlap = 0 when mutually exclusive</a:t>
            </a:r>
            <a:endParaRPr lang="en-US" dirty="0"/>
          </a:p>
        </p:txBody>
      </p:sp>
      <p:sp>
        <p:nvSpPr>
          <p:cNvPr id="4" name="Slide Number Placeholder 3"/>
          <p:cNvSpPr>
            <a:spLocks noGrp="1"/>
          </p:cNvSpPr>
          <p:nvPr>
            <p:ph type="sldNum" sz="quarter" idx="10"/>
          </p:nvPr>
        </p:nvSpPr>
        <p:spPr/>
        <p:txBody>
          <a:bodyPr/>
          <a:lstStyle/>
          <a:p>
            <a:fld id="{96A9D9CD-158D-AF4F-9C6E-50F68266995E}" type="slidenum">
              <a:rPr lang="en-US" smtClean="0"/>
              <a:t>13</a:t>
            </a:fld>
            <a:endParaRPr lang="en-US"/>
          </a:p>
        </p:txBody>
      </p:sp>
    </p:spTree>
    <p:extLst>
      <p:ext uri="{BB962C8B-B14F-4D97-AF65-F5344CB8AC3E}">
        <p14:creationId xmlns:p14="http://schemas.microsoft.com/office/powerpoint/2010/main" val="245226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9D9CD-158D-AF4F-9C6E-50F68266995E}" type="slidenum">
              <a:rPr lang="en-US" smtClean="0"/>
              <a:t>14</a:t>
            </a:fld>
            <a:endParaRPr lang="en-US"/>
          </a:p>
        </p:txBody>
      </p:sp>
    </p:spTree>
    <p:extLst>
      <p:ext uri="{BB962C8B-B14F-4D97-AF65-F5344CB8AC3E}">
        <p14:creationId xmlns:p14="http://schemas.microsoft.com/office/powerpoint/2010/main" val="356684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64CD8893-A0D9-DD42-B73E-27F9DFB71281}"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0AA4-2365-A94F-A89F-5C98FB762BD2}" type="slidenum">
              <a:rPr lang="en-US" smtClean="0"/>
              <a:t>‹#›</a:t>
            </a:fld>
            <a:endParaRPr lang="en-US"/>
          </a:p>
        </p:txBody>
      </p:sp>
    </p:spTree>
    <p:extLst>
      <p:ext uri="{BB962C8B-B14F-4D97-AF65-F5344CB8AC3E}">
        <p14:creationId xmlns:p14="http://schemas.microsoft.com/office/powerpoint/2010/main" val="160024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D8893-A0D9-DD42-B73E-27F9DFB71281}"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0AA4-2365-A94F-A89F-5C98FB762BD2}" type="slidenum">
              <a:rPr lang="en-US" smtClean="0"/>
              <a:t>‹#›</a:t>
            </a:fld>
            <a:endParaRPr lang="en-US"/>
          </a:p>
        </p:txBody>
      </p:sp>
    </p:spTree>
    <p:extLst>
      <p:ext uri="{BB962C8B-B14F-4D97-AF65-F5344CB8AC3E}">
        <p14:creationId xmlns:p14="http://schemas.microsoft.com/office/powerpoint/2010/main" val="405512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D8893-A0D9-DD42-B73E-27F9DFB71281}"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0AA4-2365-A94F-A89F-5C98FB762BD2}" type="slidenum">
              <a:rPr lang="en-US" smtClean="0"/>
              <a:t>‹#›</a:t>
            </a:fld>
            <a:endParaRPr lang="en-US"/>
          </a:p>
        </p:txBody>
      </p:sp>
    </p:spTree>
    <p:extLst>
      <p:ext uri="{BB962C8B-B14F-4D97-AF65-F5344CB8AC3E}">
        <p14:creationId xmlns:p14="http://schemas.microsoft.com/office/powerpoint/2010/main" val="79532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D8893-A0D9-DD42-B73E-27F9DFB71281}"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0AA4-2365-A94F-A89F-5C98FB762BD2}" type="slidenum">
              <a:rPr lang="en-US" smtClean="0"/>
              <a:t>‹#›</a:t>
            </a:fld>
            <a:endParaRPr lang="en-US"/>
          </a:p>
        </p:txBody>
      </p:sp>
    </p:spTree>
    <p:extLst>
      <p:ext uri="{BB962C8B-B14F-4D97-AF65-F5344CB8AC3E}">
        <p14:creationId xmlns:p14="http://schemas.microsoft.com/office/powerpoint/2010/main" val="331753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D8893-A0D9-DD42-B73E-27F9DFB71281}"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0AA4-2365-A94F-A89F-5C98FB762BD2}" type="slidenum">
              <a:rPr lang="en-US" smtClean="0"/>
              <a:t>‹#›</a:t>
            </a:fld>
            <a:endParaRPr lang="en-US"/>
          </a:p>
        </p:txBody>
      </p:sp>
    </p:spTree>
    <p:extLst>
      <p:ext uri="{BB962C8B-B14F-4D97-AF65-F5344CB8AC3E}">
        <p14:creationId xmlns:p14="http://schemas.microsoft.com/office/powerpoint/2010/main" val="19308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CD8893-A0D9-DD42-B73E-27F9DFB71281}"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50AA4-2365-A94F-A89F-5C98FB762BD2}" type="slidenum">
              <a:rPr lang="en-US" smtClean="0"/>
              <a:t>‹#›</a:t>
            </a:fld>
            <a:endParaRPr lang="en-US"/>
          </a:p>
        </p:txBody>
      </p:sp>
    </p:spTree>
    <p:extLst>
      <p:ext uri="{BB962C8B-B14F-4D97-AF65-F5344CB8AC3E}">
        <p14:creationId xmlns:p14="http://schemas.microsoft.com/office/powerpoint/2010/main" val="345692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CD8893-A0D9-DD42-B73E-27F9DFB71281}"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50AA4-2365-A94F-A89F-5C98FB762BD2}" type="slidenum">
              <a:rPr lang="en-US" smtClean="0"/>
              <a:t>‹#›</a:t>
            </a:fld>
            <a:endParaRPr lang="en-US"/>
          </a:p>
        </p:txBody>
      </p:sp>
    </p:spTree>
    <p:extLst>
      <p:ext uri="{BB962C8B-B14F-4D97-AF65-F5344CB8AC3E}">
        <p14:creationId xmlns:p14="http://schemas.microsoft.com/office/powerpoint/2010/main" val="239347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CD8893-A0D9-DD42-B73E-27F9DFB71281}"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50AA4-2365-A94F-A89F-5C98FB762BD2}" type="slidenum">
              <a:rPr lang="en-US" smtClean="0"/>
              <a:t>‹#›</a:t>
            </a:fld>
            <a:endParaRPr lang="en-US"/>
          </a:p>
        </p:txBody>
      </p:sp>
    </p:spTree>
    <p:extLst>
      <p:ext uri="{BB962C8B-B14F-4D97-AF65-F5344CB8AC3E}">
        <p14:creationId xmlns:p14="http://schemas.microsoft.com/office/powerpoint/2010/main" val="189912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D8893-A0D9-DD42-B73E-27F9DFB71281}"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50AA4-2365-A94F-A89F-5C98FB762BD2}" type="slidenum">
              <a:rPr lang="en-US" smtClean="0"/>
              <a:t>‹#›</a:t>
            </a:fld>
            <a:endParaRPr lang="en-US"/>
          </a:p>
        </p:txBody>
      </p:sp>
    </p:spTree>
    <p:extLst>
      <p:ext uri="{BB962C8B-B14F-4D97-AF65-F5344CB8AC3E}">
        <p14:creationId xmlns:p14="http://schemas.microsoft.com/office/powerpoint/2010/main" val="231758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D8893-A0D9-DD42-B73E-27F9DFB71281}"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50AA4-2365-A94F-A89F-5C98FB762BD2}" type="slidenum">
              <a:rPr lang="en-US" smtClean="0"/>
              <a:t>‹#›</a:t>
            </a:fld>
            <a:endParaRPr lang="en-US"/>
          </a:p>
        </p:txBody>
      </p:sp>
    </p:spTree>
    <p:extLst>
      <p:ext uri="{BB962C8B-B14F-4D97-AF65-F5344CB8AC3E}">
        <p14:creationId xmlns:p14="http://schemas.microsoft.com/office/powerpoint/2010/main" val="209000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D8893-A0D9-DD42-B73E-27F9DFB71281}"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50AA4-2365-A94F-A89F-5C98FB762BD2}" type="slidenum">
              <a:rPr lang="en-US" smtClean="0"/>
              <a:t>‹#›</a:t>
            </a:fld>
            <a:endParaRPr lang="en-US"/>
          </a:p>
        </p:txBody>
      </p:sp>
    </p:spTree>
    <p:extLst>
      <p:ext uri="{BB962C8B-B14F-4D97-AF65-F5344CB8AC3E}">
        <p14:creationId xmlns:p14="http://schemas.microsoft.com/office/powerpoint/2010/main" val="139497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D8893-A0D9-DD42-B73E-27F9DFB71281}" type="datetimeFigureOut">
              <a:rPr lang="en-US" smtClean="0"/>
              <a:t>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50AA4-2365-A94F-A89F-5C98FB762BD2}" type="slidenum">
              <a:rPr lang="en-US" smtClean="0"/>
              <a:t>‹#›</a:t>
            </a:fld>
            <a:endParaRPr lang="en-US"/>
          </a:p>
        </p:txBody>
      </p:sp>
    </p:spTree>
    <p:extLst>
      <p:ext uri="{BB962C8B-B14F-4D97-AF65-F5344CB8AC3E}">
        <p14:creationId xmlns:p14="http://schemas.microsoft.com/office/powerpoint/2010/main" val="4070953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Simultaneous Identification of Multiple Driver Pathways in Cancer</a:t>
            </a:r>
            <a:endParaRPr lang="en-US" dirty="0"/>
          </a:p>
        </p:txBody>
      </p:sp>
      <p:sp>
        <p:nvSpPr>
          <p:cNvPr id="3" name="Subtitle 2"/>
          <p:cNvSpPr>
            <a:spLocks noGrp="1"/>
          </p:cNvSpPr>
          <p:nvPr>
            <p:ph type="subTitle" idx="1"/>
          </p:nvPr>
        </p:nvSpPr>
        <p:spPr/>
        <p:txBody>
          <a:bodyPr/>
          <a:lstStyle/>
          <a:p>
            <a:r>
              <a:rPr lang="en-US" dirty="0" smtClean="0"/>
              <a:t>Mark D. M. </a:t>
            </a:r>
            <a:r>
              <a:rPr lang="en-US" dirty="0" err="1" smtClean="0"/>
              <a:t>Leiserson</a:t>
            </a:r>
            <a:r>
              <a:rPr lang="en-US" dirty="0" smtClean="0"/>
              <a:t>, </a:t>
            </a:r>
            <a:r>
              <a:rPr lang="en-US" i="1" dirty="0" err="1" smtClean="0"/>
              <a:t>et.al</a:t>
            </a:r>
            <a:endParaRPr lang="en-US" i="1" dirty="0"/>
          </a:p>
        </p:txBody>
      </p:sp>
    </p:spTree>
    <p:extLst>
      <p:ext uri="{BB962C8B-B14F-4D97-AF65-F5344CB8AC3E}">
        <p14:creationId xmlns:p14="http://schemas.microsoft.com/office/powerpoint/2010/main" val="811461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907"/>
            <a:ext cx="8229600" cy="1143000"/>
          </a:xfrm>
        </p:spPr>
        <p:txBody>
          <a:bodyPr/>
          <a:lstStyle/>
          <a:p>
            <a:r>
              <a:rPr lang="en-US" dirty="0" smtClean="0"/>
              <a:t>Limitation of </a:t>
            </a:r>
            <a:r>
              <a:rPr lang="en-US" dirty="0" err="1" smtClean="0"/>
              <a:t>Dendrix</a:t>
            </a:r>
            <a:endParaRPr lang="en-US" dirty="0"/>
          </a:p>
        </p:txBody>
      </p:sp>
      <p:sp>
        <p:nvSpPr>
          <p:cNvPr id="3" name="Content Placeholder 2"/>
          <p:cNvSpPr>
            <a:spLocks noGrp="1"/>
          </p:cNvSpPr>
          <p:nvPr>
            <p:ph idx="1"/>
          </p:nvPr>
        </p:nvSpPr>
        <p:spPr/>
        <p:txBody>
          <a:bodyPr/>
          <a:lstStyle/>
          <a:p>
            <a:r>
              <a:rPr lang="en-US" dirty="0" smtClean="0"/>
              <a:t>Mutations in different pathways may not be mutually exclusive.</a:t>
            </a:r>
          </a:p>
          <a:p>
            <a:r>
              <a:rPr lang="en-US" dirty="0" smtClean="0"/>
              <a:t>Mutations in different pathways may exhibit significant patterns of co-occurrence across patients. </a:t>
            </a:r>
          </a:p>
          <a:p>
            <a:r>
              <a:rPr lang="en-US" dirty="0" smtClean="0"/>
              <a:t>Solution -&gt; Multi-</a:t>
            </a:r>
            <a:r>
              <a:rPr lang="en-US" dirty="0" err="1" smtClean="0"/>
              <a:t>Dendrix</a:t>
            </a:r>
            <a:r>
              <a:rPr lang="en-US" dirty="0" smtClean="0"/>
              <a:t> Algorithm</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77615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a:t>
            </a:r>
            <a:r>
              <a:rPr lang="en-US" dirty="0" err="1"/>
              <a:t>Dendrix</a:t>
            </a:r>
            <a:r>
              <a:rPr lang="en-US" dirty="0"/>
              <a:t> Algorithm</a:t>
            </a:r>
            <a:br>
              <a:rPr lang="en-US" dirty="0"/>
            </a:br>
            <a:endParaRPr lang="en-US" dirty="0"/>
          </a:p>
        </p:txBody>
      </p:sp>
      <p:sp>
        <p:nvSpPr>
          <p:cNvPr id="3" name="Content Placeholder 2"/>
          <p:cNvSpPr>
            <a:spLocks noGrp="1"/>
          </p:cNvSpPr>
          <p:nvPr>
            <p:ph idx="1"/>
          </p:nvPr>
        </p:nvSpPr>
        <p:spPr/>
        <p:txBody>
          <a:bodyPr/>
          <a:lstStyle/>
          <a:p>
            <a:r>
              <a:rPr lang="en-US" dirty="0" smtClean="0"/>
              <a:t>1) Find sets of genes with high coverage as an integer linear program (ILP)</a:t>
            </a:r>
          </a:p>
          <a:p>
            <a:r>
              <a:rPr lang="en-US" dirty="0" smtClean="0"/>
              <a:t>2) Generalize the ILP to simultaneously find multiple driver pathways</a:t>
            </a:r>
          </a:p>
          <a:p>
            <a:r>
              <a:rPr lang="en-US" dirty="0" smtClean="0"/>
              <a:t>3) Additional Analysis: Subtype-specific mutations, stability measures, permutation test, compute enrichment states</a:t>
            </a:r>
            <a:endParaRPr lang="en-US" dirty="0"/>
          </a:p>
        </p:txBody>
      </p:sp>
    </p:spTree>
    <p:extLst>
      <p:ext uri="{BB962C8B-B14F-4D97-AF65-F5344CB8AC3E}">
        <p14:creationId xmlns:p14="http://schemas.microsoft.com/office/powerpoint/2010/main" val="1724560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Multi</a:t>
            </a:r>
            <a:r>
              <a:rPr lang="en-US" dirty="0"/>
              <a:t>-</a:t>
            </a:r>
            <a:r>
              <a:rPr lang="en-US" dirty="0" err="1"/>
              <a:t>Dendrix</a:t>
            </a:r>
            <a:r>
              <a:rPr lang="en-US" dirty="0"/>
              <a:t> </a:t>
            </a:r>
            <a:r>
              <a:rPr lang="en-US" dirty="0" smtClean="0"/>
              <a:t>Pipeline</a:t>
            </a:r>
            <a:endParaRPr lang="en-US" dirty="0"/>
          </a:p>
        </p:txBody>
      </p:sp>
      <p:pic>
        <p:nvPicPr>
          <p:cNvPr id="4" name="Content Placeholder 3"/>
          <p:cNvPicPr>
            <a:picLocks noGrp="1" noChangeAspect="1"/>
          </p:cNvPicPr>
          <p:nvPr>
            <p:ph idx="1"/>
          </p:nvPr>
        </p:nvPicPr>
        <p:blipFill>
          <a:blip r:embed="rId3"/>
          <a:srcRect t="-34297" b="-34297"/>
          <a:stretch>
            <a:fillRect/>
          </a:stretch>
        </p:blipFill>
        <p:spPr>
          <a:xfrm>
            <a:off x="0" y="629817"/>
            <a:ext cx="9491210" cy="5219800"/>
          </a:xfrm>
        </p:spPr>
      </p:pic>
    </p:spTree>
    <p:extLst>
      <p:ext uri="{BB962C8B-B14F-4D97-AF65-F5344CB8AC3E}">
        <p14:creationId xmlns:p14="http://schemas.microsoft.com/office/powerpoint/2010/main" val="2067451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2299" y="2907586"/>
            <a:ext cx="7887369" cy="369332"/>
          </a:xfrm>
          <a:prstGeom prst="rect">
            <a:avLst/>
          </a:prstGeom>
          <a:noFill/>
        </p:spPr>
        <p:txBody>
          <a:bodyPr wrap="square" rtlCol="0">
            <a:spAutoFit/>
          </a:bodyPr>
          <a:lstStyle/>
          <a:p>
            <a:r>
              <a:rPr lang="en-US" b="1" dirty="0" smtClean="0"/>
              <a:t>Coverage Overlap</a:t>
            </a:r>
            <a:endParaRPr lang="en-US" b="1" dirty="0"/>
          </a:p>
        </p:txBody>
      </p:sp>
      <p:pic>
        <p:nvPicPr>
          <p:cNvPr id="6" name="Picture 5"/>
          <p:cNvPicPr>
            <a:picLocks noChangeAspect="1"/>
          </p:cNvPicPr>
          <p:nvPr/>
        </p:nvPicPr>
        <p:blipFill>
          <a:blip r:embed="rId3"/>
          <a:stretch>
            <a:fillRect/>
          </a:stretch>
        </p:blipFill>
        <p:spPr>
          <a:xfrm>
            <a:off x="622300" y="3940306"/>
            <a:ext cx="3735805" cy="541421"/>
          </a:xfrm>
          <a:prstGeom prst="rect">
            <a:avLst/>
          </a:prstGeom>
        </p:spPr>
      </p:pic>
      <p:pic>
        <p:nvPicPr>
          <p:cNvPr id="7" name="Picture 6"/>
          <p:cNvPicPr>
            <a:picLocks noChangeAspect="1"/>
          </p:cNvPicPr>
          <p:nvPr/>
        </p:nvPicPr>
        <p:blipFill>
          <a:blip r:embed="rId4"/>
          <a:stretch>
            <a:fillRect/>
          </a:stretch>
        </p:blipFill>
        <p:spPr>
          <a:xfrm>
            <a:off x="622299" y="5412206"/>
            <a:ext cx="4114800" cy="469900"/>
          </a:xfrm>
          <a:prstGeom prst="rect">
            <a:avLst/>
          </a:prstGeom>
        </p:spPr>
      </p:pic>
      <p:sp>
        <p:nvSpPr>
          <p:cNvPr id="8" name="TextBox 7"/>
          <p:cNvSpPr txBox="1"/>
          <p:nvPr/>
        </p:nvSpPr>
        <p:spPr>
          <a:xfrm>
            <a:off x="809457" y="5037890"/>
            <a:ext cx="2620210" cy="374316"/>
          </a:xfrm>
          <a:prstGeom prst="rect">
            <a:avLst/>
          </a:prstGeom>
          <a:noFill/>
        </p:spPr>
        <p:txBody>
          <a:bodyPr wrap="square" rtlCol="0">
            <a:spAutoFit/>
          </a:bodyPr>
          <a:lstStyle/>
          <a:p>
            <a:r>
              <a:rPr lang="en-US" b="1" dirty="0" smtClean="0"/>
              <a:t>Weight</a:t>
            </a:r>
            <a:endParaRPr lang="en-US" b="1" dirty="0"/>
          </a:p>
        </p:txBody>
      </p:sp>
      <p:sp>
        <p:nvSpPr>
          <p:cNvPr id="9" name="TextBox 8"/>
          <p:cNvSpPr txBox="1"/>
          <p:nvPr/>
        </p:nvSpPr>
        <p:spPr>
          <a:xfrm>
            <a:off x="1798922" y="3276918"/>
            <a:ext cx="2054058" cy="461665"/>
          </a:xfrm>
          <a:prstGeom prst="rect">
            <a:avLst/>
          </a:prstGeom>
          <a:noFill/>
        </p:spPr>
        <p:txBody>
          <a:bodyPr wrap="square" rtlCol="0">
            <a:spAutoFit/>
          </a:bodyPr>
          <a:lstStyle/>
          <a:p>
            <a:r>
              <a:rPr lang="en-US" sz="1200" dirty="0" smtClean="0">
                <a:solidFill>
                  <a:srgbClr val="FF0000"/>
                </a:solidFill>
              </a:rPr>
              <a:t>Denote the </a:t>
            </a:r>
            <a:r>
              <a:rPr lang="en-US" sz="1200" dirty="0" smtClean="0">
                <a:solidFill>
                  <a:srgbClr val="FF0000"/>
                </a:solidFill>
              </a:rPr>
              <a:t>set of patients in which g is mutated</a:t>
            </a:r>
            <a:endParaRPr lang="en-US" sz="1200" dirty="0">
              <a:solidFill>
                <a:srgbClr val="FF0000"/>
              </a:solidFill>
            </a:endParaRPr>
          </a:p>
        </p:txBody>
      </p:sp>
      <p:sp>
        <p:nvSpPr>
          <p:cNvPr id="10" name="Rectangle 9"/>
          <p:cNvSpPr/>
          <p:nvPr/>
        </p:nvSpPr>
        <p:spPr>
          <a:xfrm>
            <a:off x="2304047" y="3720818"/>
            <a:ext cx="521904" cy="369332"/>
          </a:xfrm>
          <a:prstGeom prst="rect">
            <a:avLst/>
          </a:prstGeom>
        </p:spPr>
        <p:txBody>
          <a:bodyPr wrap="square">
            <a:spAutoFit/>
          </a:bodyPr>
          <a:lstStyle/>
          <a:p>
            <a:r>
              <a:rPr lang="en-US" dirty="0">
                <a:latin typeface="Wingdings"/>
                <a:ea typeface="Wingdings"/>
                <a:cs typeface="Wingdings"/>
              </a:rPr>
              <a:t></a:t>
            </a:r>
            <a:endParaRPr lang="en-US" dirty="0"/>
          </a:p>
        </p:txBody>
      </p:sp>
      <p:sp>
        <p:nvSpPr>
          <p:cNvPr id="11" name="TextBox 10"/>
          <p:cNvSpPr txBox="1"/>
          <p:nvPr/>
        </p:nvSpPr>
        <p:spPr>
          <a:xfrm>
            <a:off x="3893084" y="4391559"/>
            <a:ext cx="2312738" cy="646331"/>
          </a:xfrm>
          <a:prstGeom prst="rect">
            <a:avLst/>
          </a:prstGeom>
          <a:noFill/>
        </p:spPr>
        <p:txBody>
          <a:bodyPr wrap="square" rtlCol="0">
            <a:spAutoFit/>
          </a:bodyPr>
          <a:lstStyle/>
          <a:p>
            <a:r>
              <a:rPr lang="en-US" sz="1200" dirty="0">
                <a:solidFill>
                  <a:srgbClr val="FF0000"/>
                </a:solidFill>
              </a:rPr>
              <a:t>Denote the </a:t>
            </a:r>
            <a:r>
              <a:rPr lang="en-US" sz="1200" dirty="0" smtClean="0">
                <a:solidFill>
                  <a:srgbClr val="FF0000"/>
                </a:solidFill>
              </a:rPr>
              <a:t>set of patients in which at least one of the genes in M is mutated</a:t>
            </a:r>
            <a:endParaRPr lang="en-US" sz="1200" dirty="0">
              <a:solidFill>
                <a:srgbClr val="FF0000"/>
              </a:solidFill>
            </a:endParaRPr>
          </a:p>
        </p:txBody>
      </p:sp>
      <p:sp>
        <p:nvSpPr>
          <p:cNvPr id="13" name="Rectangle 12"/>
          <p:cNvSpPr/>
          <p:nvPr/>
        </p:nvSpPr>
        <p:spPr>
          <a:xfrm>
            <a:off x="3520372" y="4297061"/>
            <a:ext cx="386081" cy="369332"/>
          </a:xfrm>
          <a:prstGeom prst="rect">
            <a:avLst/>
          </a:prstGeom>
        </p:spPr>
        <p:txBody>
          <a:bodyPr wrap="none">
            <a:spAutoFit/>
          </a:bodyPr>
          <a:lstStyle/>
          <a:p>
            <a:r>
              <a:rPr lang="en-US" dirty="0">
                <a:latin typeface="Wingdings"/>
                <a:ea typeface="Wingdings"/>
                <a:cs typeface="Wingdings"/>
              </a:rPr>
              <a:t></a:t>
            </a:r>
            <a:endParaRPr lang="en-US" dirty="0"/>
          </a:p>
        </p:txBody>
      </p:sp>
      <p:sp>
        <p:nvSpPr>
          <p:cNvPr id="14" name="TextBox 13"/>
          <p:cNvSpPr txBox="1"/>
          <p:nvPr/>
        </p:nvSpPr>
        <p:spPr>
          <a:xfrm>
            <a:off x="457200" y="735263"/>
            <a:ext cx="5481053" cy="954107"/>
          </a:xfrm>
          <a:prstGeom prst="rect">
            <a:avLst/>
          </a:prstGeom>
          <a:noFill/>
        </p:spPr>
        <p:txBody>
          <a:bodyPr wrap="square" rtlCol="0">
            <a:spAutoFit/>
          </a:bodyPr>
          <a:lstStyle/>
          <a:p>
            <a:r>
              <a:rPr lang="en-US" sz="2800" b="1" dirty="0" smtClean="0"/>
              <a:t>Multi-</a:t>
            </a:r>
            <a:r>
              <a:rPr lang="en-US" sz="2800" b="1" dirty="0" err="1" smtClean="0"/>
              <a:t>Dendrix</a:t>
            </a:r>
            <a:r>
              <a:rPr lang="en-US" sz="2800" b="1" dirty="0" smtClean="0"/>
              <a:t> Method  - the same as the first step of </a:t>
            </a:r>
            <a:r>
              <a:rPr lang="en-US" sz="2800" b="1" dirty="0" err="1" smtClean="0"/>
              <a:t>Dendrix</a:t>
            </a:r>
            <a:endParaRPr lang="en-US" sz="2800" b="1" dirty="0"/>
          </a:p>
        </p:txBody>
      </p:sp>
      <p:sp>
        <p:nvSpPr>
          <p:cNvPr id="2" name="TextBox 1"/>
          <p:cNvSpPr txBox="1"/>
          <p:nvPr/>
        </p:nvSpPr>
        <p:spPr>
          <a:xfrm>
            <a:off x="622299" y="1598119"/>
            <a:ext cx="7326523" cy="923330"/>
          </a:xfrm>
          <a:prstGeom prst="rect">
            <a:avLst/>
          </a:prstGeom>
          <a:noFill/>
        </p:spPr>
        <p:txBody>
          <a:bodyPr wrap="square" rtlCol="0">
            <a:spAutoFit/>
          </a:bodyPr>
          <a:lstStyle/>
          <a:p>
            <a:r>
              <a:rPr lang="en-US" b="1" dirty="0" smtClean="0"/>
              <a:t>Maximum Coverage Exclusive </a:t>
            </a:r>
            <a:r>
              <a:rPr lang="en-US" b="1" dirty="0" err="1" smtClean="0"/>
              <a:t>Submatrix</a:t>
            </a:r>
            <a:r>
              <a:rPr lang="en-US" b="1" dirty="0" smtClean="0"/>
              <a:t> Problem</a:t>
            </a:r>
            <a:r>
              <a:rPr lang="en-US" dirty="0" smtClean="0"/>
              <a:t>: Given an m*n mutation matrix A and an integer k&gt;0, find a mutually exclusive m*k </a:t>
            </a:r>
            <a:r>
              <a:rPr lang="en-US" dirty="0" err="1" smtClean="0"/>
              <a:t>submatrix</a:t>
            </a:r>
            <a:r>
              <a:rPr lang="en-US" dirty="0" smtClean="0"/>
              <a:t> of M of k columns (genes) of A with the largest number of nonzero rows (patients).</a:t>
            </a:r>
            <a:endParaRPr lang="en-US" dirty="0"/>
          </a:p>
        </p:txBody>
      </p:sp>
    </p:spTree>
    <p:extLst>
      <p:ext uri="{BB962C8B-B14F-4D97-AF65-F5344CB8AC3E}">
        <p14:creationId xmlns:p14="http://schemas.microsoft.com/office/powerpoint/2010/main" val="3157644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ILP- Integer Linear Programming</a:t>
            </a:r>
            <a:endParaRPr lang="en-US" dirty="0"/>
          </a:p>
        </p:txBody>
      </p:sp>
      <p:sp>
        <p:nvSpPr>
          <p:cNvPr id="3" name="Content Placeholder 2"/>
          <p:cNvSpPr>
            <a:spLocks noGrp="1"/>
          </p:cNvSpPr>
          <p:nvPr>
            <p:ph idx="1"/>
          </p:nvPr>
        </p:nvSpPr>
        <p:spPr/>
        <p:txBody>
          <a:bodyPr/>
          <a:lstStyle/>
          <a:p>
            <a:r>
              <a:rPr lang="en-US" dirty="0" smtClean="0"/>
              <a:t>Mathematical optimization or feasibility program where variables are restricted to be integers </a:t>
            </a:r>
            <a:endParaRPr lang="en-US" dirty="0"/>
          </a:p>
        </p:txBody>
      </p:sp>
      <p:pic>
        <p:nvPicPr>
          <p:cNvPr id="5" name="Picture 4"/>
          <p:cNvPicPr>
            <a:picLocks noChangeAspect="1"/>
          </p:cNvPicPr>
          <p:nvPr/>
        </p:nvPicPr>
        <p:blipFill>
          <a:blip r:embed="rId3"/>
          <a:stretch>
            <a:fillRect/>
          </a:stretch>
        </p:blipFill>
        <p:spPr>
          <a:xfrm>
            <a:off x="0" y="3369733"/>
            <a:ext cx="4965700" cy="2451100"/>
          </a:xfrm>
          <a:prstGeom prst="rect">
            <a:avLst/>
          </a:prstGeom>
        </p:spPr>
      </p:pic>
      <p:pic>
        <p:nvPicPr>
          <p:cNvPr id="4" name="Picture 3"/>
          <p:cNvPicPr>
            <a:picLocks noChangeAspect="1"/>
          </p:cNvPicPr>
          <p:nvPr/>
        </p:nvPicPr>
        <p:blipFill>
          <a:blip r:embed="rId4"/>
          <a:stretch>
            <a:fillRect/>
          </a:stretch>
        </p:blipFill>
        <p:spPr>
          <a:xfrm>
            <a:off x="4614334" y="2981624"/>
            <a:ext cx="4072466" cy="3508075"/>
          </a:xfrm>
          <a:prstGeom prst="rect">
            <a:avLst/>
          </a:prstGeom>
        </p:spPr>
      </p:pic>
      <p:sp>
        <p:nvSpPr>
          <p:cNvPr id="6" name="TextBox 5"/>
          <p:cNvSpPr txBox="1"/>
          <p:nvPr/>
        </p:nvSpPr>
        <p:spPr>
          <a:xfrm>
            <a:off x="6108700" y="6489699"/>
            <a:ext cx="2870200" cy="369332"/>
          </a:xfrm>
          <a:prstGeom prst="rect">
            <a:avLst/>
          </a:prstGeom>
          <a:noFill/>
        </p:spPr>
        <p:txBody>
          <a:bodyPr wrap="square" rtlCol="0">
            <a:spAutoFit/>
          </a:bodyPr>
          <a:lstStyle/>
          <a:p>
            <a:r>
              <a:rPr lang="en-US" dirty="0" smtClean="0"/>
              <a:t>From Wikipedia</a:t>
            </a:r>
            <a:endParaRPr lang="en-US" dirty="0"/>
          </a:p>
        </p:txBody>
      </p:sp>
    </p:spTree>
    <p:extLst>
      <p:ext uri="{BB962C8B-B14F-4D97-AF65-F5344CB8AC3E}">
        <p14:creationId xmlns:p14="http://schemas.microsoft.com/office/powerpoint/2010/main" val="210204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586"/>
            <a:ext cx="7634330" cy="748499"/>
          </a:xfrm>
        </p:spPr>
        <p:txBody>
          <a:bodyPr>
            <a:normAutofit fontScale="90000"/>
          </a:bodyPr>
          <a:lstStyle/>
          <a:p>
            <a:r>
              <a:rPr lang="en-US" dirty="0"/>
              <a:t>ILP for the Maximum </a:t>
            </a:r>
            <a:r>
              <a:rPr lang="en-US" dirty="0" smtClean="0"/>
              <a:t>Weight </a:t>
            </a:r>
            <a:r>
              <a:rPr lang="en-US" dirty="0" err="1" smtClean="0"/>
              <a:t>Submatrix</a:t>
            </a:r>
            <a:r>
              <a:rPr lang="en-US" dirty="0" smtClean="0"/>
              <a:t> </a:t>
            </a:r>
            <a:r>
              <a:rPr lang="en-US" dirty="0"/>
              <a:t>P</a:t>
            </a:r>
            <a:r>
              <a:rPr lang="en-US" dirty="0" smtClean="0"/>
              <a:t>roblem</a:t>
            </a:r>
            <a:r>
              <a:rPr lang="en-US" dirty="0"/>
              <a:t/>
            </a:r>
            <a:br>
              <a:rPr lang="en-US" dirty="0"/>
            </a:br>
            <a:endParaRPr lang="en-US" dirty="0"/>
          </a:p>
        </p:txBody>
      </p:sp>
      <p:pic>
        <p:nvPicPr>
          <p:cNvPr id="4" name="Content Placeholder 3"/>
          <p:cNvPicPr>
            <a:picLocks noGrp="1" noChangeAspect="1"/>
          </p:cNvPicPr>
          <p:nvPr>
            <p:ph idx="1"/>
          </p:nvPr>
        </p:nvPicPr>
        <p:blipFill>
          <a:blip r:embed="rId2"/>
          <a:srcRect t="-128971" b="-128971"/>
          <a:stretch>
            <a:fillRect/>
          </a:stretch>
        </p:blipFill>
        <p:spPr>
          <a:xfrm>
            <a:off x="173019" y="2788752"/>
            <a:ext cx="5411434" cy="2976080"/>
          </a:xfrm>
        </p:spPr>
      </p:pic>
      <p:pic>
        <p:nvPicPr>
          <p:cNvPr id="5" name="Picture 4"/>
          <p:cNvPicPr>
            <a:picLocks noChangeAspect="1"/>
          </p:cNvPicPr>
          <p:nvPr/>
        </p:nvPicPr>
        <p:blipFill>
          <a:blip r:embed="rId3"/>
          <a:stretch>
            <a:fillRect/>
          </a:stretch>
        </p:blipFill>
        <p:spPr>
          <a:xfrm>
            <a:off x="205975" y="5197450"/>
            <a:ext cx="4839061" cy="682269"/>
          </a:xfrm>
          <a:prstGeom prst="rect">
            <a:avLst/>
          </a:prstGeom>
        </p:spPr>
      </p:pic>
      <p:sp>
        <p:nvSpPr>
          <p:cNvPr id="6" name="TextBox 5"/>
          <p:cNvSpPr txBox="1"/>
          <p:nvPr/>
        </p:nvSpPr>
        <p:spPr>
          <a:xfrm>
            <a:off x="444500" y="4754036"/>
            <a:ext cx="5393284" cy="369332"/>
          </a:xfrm>
          <a:prstGeom prst="rect">
            <a:avLst/>
          </a:prstGeom>
          <a:noFill/>
        </p:spPr>
        <p:txBody>
          <a:bodyPr wrap="square" rtlCol="0">
            <a:spAutoFit/>
          </a:bodyPr>
          <a:lstStyle/>
          <a:p>
            <a:r>
              <a:rPr lang="en-US" b="1" dirty="0" smtClean="0"/>
              <a:t>For each patient I, the coverage is determined b</a:t>
            </a:r>
            <a:r>
              <a:rPr lang="en-US" dirty="0" smtClean="0"/>
              <a:t>y  </a:t>
            </a:r>
            <a:endParaRPr lang="en-US" dirty="0"/>
          </a:p>
        </p:txBody>
      </p:sp>
      <p:sp>
        <p:nvSpPr>
          <p:cNvPr id="7" name="TextBox 6"/>
          <p:cNvSpPr txBox="1"/>
          <p:nvPr/>
        </p:nvSpPr>
        <p:spPr>
          <a:xfrm>
            <a:off x="444500" y="3397320"/>
            <a:ext cx="5127253" cy="369332"/>
          </a:xfrm>
          <a:prstGeom prst="rect">
            <a:avLst/>
          </a:prstGeom>
          <a:noFill/>
        </p:spPr>
        <p:txBody>
          <a:bodyPr wrap="square" rtlCol="0">
            <a:spAutoFit/>
          </a:bodyPr>
          <a:lstStyle/>
          <a:p>
            <a:r>
              <a:rPr lang="en-US" b="1" dirty="0" smtClean="0"/>
              <a:t>For each gene j, a gene set M is determined by </a:t>
            </a:r>
            <a:endParaRPr lang="en-US" b="1" dirty="0"/>
          </a:p>
        </p:txBody>
      </p:sp>
      <p:pic>
        <p:nvPicPr>
          <p:cNvPr id="3" name="Picture 2"/>
          <p:cNvPicPr>
            <a:picLocks noChangeAspect="1"/>
          </p:cNvPicPr>
          <p:nvPr/>
        </p:nvPicPr>
        <p:blipFill>
          <a:blip r:embed="rId4"/>
          <a:stretch>
            <a:fillRect/>
          </a:stretch>
        </p:blipFill>
        <p:spPr>
          <a:xfrm>
            <a:off x="142836" y="2419420"/>
            <a:ext cx="4902200" cy="977900"/>
          </a:xfrm>
          <a:prstGeom prst="rect">
            <a:avLst/>
          </a:prstGeom>
        </p:spPr>
      </p:pic>
      <p:sp>
        <p:nvSpPr>
          <p:cNvPr id="8" name="TextBox 7"/>
          <p:cNvSpPr txBox="1"/>
          <p:nvPr/>
        </p:nvSpPr>
        <p:spPr>
          <a:xfrm>
            <a:off x="596900" y="2019300"/>
            <a:ext cx="3987800" cy="369332"/>
          </a:xfrm>
          <a:prstGeom prst="rect">
            <a:avLst/>
          </a:prstGeom>
          <a:noFill/>
        </p:spPr>
        <p:txBody>
          <a:bodyPr wrap="square" rtlCol="0">
            <a:spAutoFit/>
          </a:bodyPr>
          <a:lstStyle/>
          <a:p>
            <a:r>
              <a:rPr lang="en-US" b="1" dirty="0" smtClean="0"/>
              <a:t>Mutation matrix:</a:t>
            </a:r>
            <a:endParaRPr lang="en-US" b="1" dirty="0"/>
          </a:p>
        </p:txBody>
      </p:sp>
    </p:spTree>
    <p:extLst>
      <p:ext uri="{BB962C8B-B14F-4D97-AF65-F5344CB8AC3E}">
        <p14:creationId xmlns:p14="http://schemas.microsoft.com/office/powerpoint/2010/main" val="1013848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36" y="929843"/>
            <a:ext cx="7173551" cy="4855460"/>
          </a:xfrm>
          <a:prstGeom prst="rect">
            <a:avLst/>
          </a:prstGeom>
        </p:spPr>
      </p:pic>
      <p:pic>
        <p:nvPicPr>
          <p:cNvPr id="9" name="Picture 8"/>
          <p:cNvPicPr>
            <a:picLocks noChangeAspect="1"/>
          </p:cNvPicPr>
          <p:nvPr/>
        </p:nvPicPr>
        <p:blipFill>
          <a:blip r:embed="rId4"/>
          <a:stretch>
            <a:fillRect/>
          </a:stretch>
        </p:blipFill>
        <p:spPr>
          <a:xfrm>
            <a:off x="1" y="4446994"/>
            <a:ext cx="2882900" cy="509400"/>
          </a:xfrm>
          <a:prstGeom prst="rect">
            <a:avLst/>
          </a:prstGeom>
        </p:spPr>
      </p:pic>
      <p:pic>
        <p:nvPicPr>
          <p:cNvPr id="13" name="Picture 12"/>
          <p:cNvPicPr>
            <a:picLocks noChangeAspect="1"/>
          </p:cNvPicPr>
          <p:nvPr/>
        </p:nvPicPr>
        <p:blipFill>
          <a:blip r:embed="rId5"/>
          <a:stretch>
            <a:fillRect/>
          </a:stretch>
        </p:blipFill>
        <p:spPr>
          <a:xfrm>
            <a:off x="50801" y="2933700"/>
            <a:ext cx="2794000" cy="800100"/>
          </a:xfrm>
          <a:prstGeom prst="rect">
            <a:avLst/>
          </a:prstGeom>
        </p:spPr>
      </p:pic>
      <p:sp>
        <p:nvSpPr>
          <p:cNvPr id="12" name="Rectangle 11"/>
          <p:cNvSpPr/>
          <p:nvPr/>
        </p:nvSpPr>
        <p:spPr>
          <a:xfrm>
            <a:off x="2571751" y="2933700"/>
            <a:ext cx="546099" cy="369332"/>
          </a:xfrm>
          <a:prstGeom prst="rect">
            <a:avLst/>
          </a:prstGeom>
        </p:spPr>
        <p:txBody>
          <a:bodyPr wrap="square">
            <a:spAutoFit/>
          </a:bodyPr>
          <a:lstStyle/>
          <a:p>
            <a:r>
              <a:rPr lang="en-US" dirty="0">
                <a:latin typeface="Wingdings"/>
                <a:ea typeface="Wingdings"/>
                <a:cs typeface="Wingdings"/>
              </a:rPr>
              <a:t></a:t>
            </a:r>
            <a:endParaRPr lang="en-US" dirty="0"/>
          </a:p>
        </p:txBody>
      </p:sp>
      <p:sp>
        <p:nvSpPr>
          <p:cNvPr id="6" name="TextBox 5"/>
          <p:cNvSpPr txBox="1"/>
          <p:nvPr/>
        </p:nvSpPr>
        <p:spPr>
          <a:xfrm>
            <a:off x="828843" y="3985329"/>
            <a:ext cx="2054058" cy="461665"/>
          </a:xfrm>
          <a:prstGeom prst="rect">
            <a:avLst/>
          </a:prstGeom>
          <a:noFill/>
        </p:spPr>
        <p:txBody>
          <a:bodyPr wrap="square" rtlCol="0">
            <a:spAutoFit/>
          </a:bodyPr>
          <a:lstStyle/>
          <a:p>
            <a:r>
              <a:rPr lang="en-US" sz="1200" dirty="0" smtClean="0">
                <a:solidFill>
                  <a:srgbClr val="FF0000"/>
                </a:solidFill>
              </a:rPr>
              <a:t>Denote the set of patients in which g is mutated</a:t>
            </a:r>
            <a:endParaRPr lang="en-US" sz="1200" dirty="0">
              <a:solidFill>
                <a:srgbClr val="FF0000"/>
              </a:solidFill>
            </a:endParaRPr>
          </a:p>
        </p:txBody>
      </p:sp>
      <p:sp>
        <p:nvSpPr>
          <p:cNvPr id="8" name="TextBox 7"/>
          <p:cNvSpPr txBox="1"/>
          <p:nvPr/>
        </p:nvSpPr>
        <p:spPr>
          <a:xfrm>
            <a:off x="1861084" y="5037890"/>
            <a:ext cx="2312738" cy="646331"/>
          </a:xfrm>
          <a:prstGeom prst="rect">
            <a:avLst/>
          </a:prstGeom>
          <a:noFill/>
        </p:spPr>
        <p:txBody>
          <a:bodyPr wrap="square" rtlCol="0">
            <a:spAutoFit/>
          </a:bodyPr>
          <a:lstStyle/>
          <a:p>
            <a:r>
              <a:rPr lang="en-US" sz="1200" dirty="0">
                <a:solidFill>
                  <a:srgbClr val="FF0000"/>
                </a:solidFill>
              </a:rPr>
              <a:t>Denote the </a:t>
            </a:r>
            <a:r>
              <a:rPr lang="en-US" sz="1200" dirty="0" smtClean="0">
                <a:solidFill>
                  <a:srgbClr val="FF0000"/>
                </a:solidFill>
              </a:rPr>
              <a:t>set of patients in which at least one of the genes in M is mutated</a:t>
            </a:r>
            <a:endParaRPr lang="en-US" sz="1200" dirty="0">
              <a:solidFill>
                <a:srgbClr val="FF0000"/>
              </a:solidFill>
            </a:endParaRPr>
          </a:p>
        </p:txBody>
      </p:sp>
      <p:sp>
        <p:nvSpPr>
          <p:cNvPr id="10" name="Rectangle 9"/>
          <p:cNvSpPr/>
          <p:nvPr/>
        </p:nvSpPr>
        <p:spPr>
          <a:xfrm>
            <a:off x="1135647" y="4262328"/>
            <a:ext cx="521904" cy="369332"/>
          </a:xfrm>
          <a:prstGeom prst="rect">
            <a:avLst/>
          </a:prstGeom>
        </p:spPr>
        <p:txBody>
          <a:bodyPr wrap="square">
            <a:spAutoFit/>
          </a:bodyPr>
          <a:lstStyle/>
          <a:p>
            <a:r>
              <a:rPr lang="en-US" dirty="0">
                <a:latin typeface="Wingdings"/>
                <a:ea typeface="Wingdings"/>
                <a:cs typeface="Wingdings"/>
              </a:rPr>
              <a:t></a:t>
            </a:r>
            <a:endParaRPr lang="en-US" dirty="0"/>
          </a:p>
        </p:txBody>
      </p:sp>
      <p:sp>
        <p:nvSpPr>
          <p:cNvPr id="14" name="Rectangle 13"/>
          <p:cNvSpPr/>
          <p:nvPr/>
        </p:nvSpPr>
        <p:spPr>
          <a:xfrm>
            <a:off x="2185670" y="4853224"/>
            <a:ext cx="386081" cy="369332"/>
          </a:xfrm>
          <a:prstGeom prst="rect">
            <a:avLst/>
          </a:prstGeom>
        </p:spPr>
        <p:txBody>
          <a:bodyPr wrap="none">
            <a:spAutoFit/>
          </a:bodyPr>
          <a:lstStyle/>
          <a:p>
            <a:r>
              <a:rPr lang="en-US" dirty="0">
                <a:latin typeface="Wingdings"/>
                <a:ea typeface="Wingdings"/>
                <a:cs typeface="Wingdings"/>
              </a:rPr>
              <a:t></a:t>
            </a:r>
            <a:endParaRPr lang="en-US" dirty="0"/>
          </a:p>
        </p:txBody>
      </p:sp>
    </p:spTree>
    <p:extLst>
      <p:ext uri="{BB962C8B-B14F-4D97-AF65-F5344CB8AC3E}">
        <p14:creationId xmlns:p14="http://schemas.microsoft.com/office/powerpoint/2010/main" val="194311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8" grpId="0"/>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87532" cy="909682"/>
          </a:xfrm>
        </p:spPr>
        <p:txBody>
          <a:bodyPr>
            <a:normAutofit fontScale="90000"/>
          </a:bodyPr>
          <a:lstStyle/>
          <a:p>
            <a:r>
              <a:rPr lang="en-US" dirty="0" smtClean="0"/>
              <a:t>Multiple Maximum Weight </a:t>
            </a:r>
            <a:r>
              <a:rPr lang="en-US" dirty="0" err="1" smtClean="0"/>
              <a:t>Submatrices</a:t>
            </a:r>
            <a:r>
              <a:rPr lang="en-US" dirty="0" smtClean="0"/>
              <a:t> Problem</a:t>
            </a:r>
            <a:endParaRPr lang="en-US" dirty="0"/>
          </a:p>
        </p:txBody>
      </p:sp>
      <p:pic>
        <p:nvPicPr>
          <p:cNvPr id="5" name="Picture 4"/>
          <p:cNvPicPr>
            <a:picLocks noChangeAspect="1"/>
          </p:cNvPicPr>
          <p:nvPr/>
        </p:nvPicPr>
        <p:blipFill>
          <a:blip r:embed="rId3"/>
          <a:stretch>
            <a:fillRect/>
          </a:stretch>
        </p:blipFill>
        <p:spPr>
          <a:xfrm>
            <a:off x="742615" y="2838228"/>
            <a:ext cx="5437841" cy="3739743"/>
          </a:xfrm>
          <a:prstGeom prst="rect">
            <a:avLst/>
          </a:prstGeom>
        </p:spPr>
      </p:pic>
      <p:sp>
        <p:nvSpPr>
          <p:cNvPr id="3" name="TextBox 2"/>
          <p:cNvSpPr txBox="1"/>
          <p:nvPr/>
        </p:nvSpPr>
        <p:spPr>
          <a:xfrm>
            <a:off x="672430" y="1628969"/>
            <a:ext cx="5829300" cy="1200329"/>
          </a:xfrm>
          <a:prstGeom prst="rect">
            <a:avLst/>
          </a:prstGeom>
          <a:noFill/>
        </p:spPr>
        <p:txBody>
          <a:bodyPr wrap="square" rtlCol="0">
            <a:spAutoFit/>
          </a:bodyPr>
          <a:lstStyle/>
          <a:p>
            <a:r>
              <a:rPr lang="en-US" b="1" dirty="0" smtClean="0"/>
              <a:t>Multiple Maximum Weight </a:t>
            </a:r>
            <a:r>
              <a:rPr lang="en-US" b="1" dirty="0" err="1" smtClean="0"/>
              <a:t>Submatrices</a:t>
            </a:r>
            <a:r>
              <a:rPr lang="en-US" b="1" dirty="0" smtClean="0"/>
              <a:t> Problem</a:t>
            </a:r>
            <a:r>
              <a:rPr lang="en-US" dirty="0" smtClean="0"/>
              <a:t>: Given an m*n mutation matrix A and an integer t&gt;0, find a collection M = { M1, M2, …., Mt} of m*k column </a:t>
            </a:r>
            <a:r>
              <a:rPr lang="en-US" dirty="0" err="1" smtClean="0"/>
              <a:t>submatrices</a:t>
            </a:r>
            <a:r>
              <a:rPr lang="en-US" dirty="0" smtClean="0"/>
              <a:t> that maximizes </a:t>
            </a:r>
            <a:endParaRPr lang="en-US" dirty="0"/>
          </a:p>
        </p:txBody>
      </p:sp>
      <p:pic>
        <p:nvPicPr>
          <p:cNvPr id="7" name="Picture 6"/>
          <p:cNvPicPr>
            <a:picLocks noChangeAspect="1"/>
          </p:cNvPicPr>
          <p:nvPr/>
        </p:nvPicPr>
        <p:blipFill>
          <a:blip r:embed="rId4"/>
          <a:stretch>
            <a:fillRect/>
          </a:stretch>
        </p:blipFill>
        <p:spPr>
          <a:xfrm>
            <a:off x="1803400" y="2537198"/>
            <a:ext cx="2400300" cy="292100"/>
          </a:xfrm>
          <a:prstGeom prst="rect">
            <a:avLst/>
          </a:prstGeom>
        </p:spPr>
      </p:pic>
    </p:spTree>
    <p:extLst>
      <p:ext uri="{BB962C8B-B14F-4D97-AF65-F5344CB8AC3E}">
        <p14:creationId xmlns:p14="http://schemas.microsoft.com/office/powerpoint/2010/main" val="828646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296"/>
          </a:xfrm>
        </p:spPr>
        <p:txBody>
          <a:bodyPr>
            <a:normAutofit fontScale="90000"/>
          </a:bodyPr>
          <a:lstStyle/>
          <a:p>
            <a:r>
              <a:rPr lang="en-US" dirty="0" smtClean="0"/>
              <a:t>Multi-</a:t>
            </a:r>
            <a:r>
              <a:rPr lang="en-US" dirty="0" err="1" smtClean="0"/>
              <a:t>Dendrix</a:t>
            </a:r>
            <a:r>
              <a:rPr lang="en-US" dirty="0" smtClean="0"/>
              <a:t> Results on the GBM Dataset</a:t>
            </a:r>
            <a:endParaRPr lang="en-US" dirty="0"/>
          </a:p>
        </p:txBody>
      </p:sp>
      <p:pic>
        <p:nvPicPr>
          <p:cNvPr id="4" name="Content Placeholder 3"/>
          <p:cNvPicPr>
            <a:picLocks noGrp="1" noChangeAspect="1"/>
          </p:cNvPicPr>
          <p:nvPr>
            <p:ph idx="1"/>
          </p:nvPr>
        </p:nvPicPr>
        <p:blipFill>
          <a:blip r:embed="rId3"/>
          <a:srcRect l="-10158" r="-10158"/>
          <a:stretch>
            <a:fillRect/>
          </a:stretch>
        </p:blipFill>
        <p:spPr>
          <a:xfrm>
            <a:off x="-470401" y="1603135"/>
            <a:ext cx="8229600" cy="4525963"/>
          </a:xfrm>
        </p:spPr>
      </p:pic>
      <p:pic>
        <p:nvPicPr>
          <p:cNvPr id="5" name="Picture 4"/>
          <p:cNvPicPr>
            <a:picLocks noChangeAspect="1"/>
          </p:cNvPicPr>
          <p:nvPr/>
        </p:nvPicPr>
        <p:blipFill>
          <a:blip r:embed="rId4"/>
          <a:stretch>
            <a:fillRect/>
          </a:stretch>
        </p:blipFill>
        <p:spPr>
          <a:xfrm>
            <a:off x="5029200" y="3920717"/>
            <a:ext cx="3657600" cy="2336800"/>
          </a:xfrm>
          <a:prstGeom prst="rect">
            <a:avLst/>
          </a:prstGeom>
        </p:spPr>
      </p:pic>
    </p:spTree>
    <p:extLst>
      <p:ext uri="{BB962C8B-B14F-4D97-AF65-F5344CB8AC3E}">
        <p14:creationId xmlns:p14="http://schemas.microsoft.com/office/powerpoint/2010/main" val="1869688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001" r="-1001"/>
          <a:stretch>
            <a:fillRect/>
          </a:stretch>
        </p:blipFill>
        <p:spPr>
          <a:xfrm>
            <a:off x="457200" y="1241397"/>
            <a:ext cx="8229600" cy="4998918"/>
          </a:xfrm>
        </p:spPr>
      </p:pic>
    </p:spTree>
    <p:extLst>
      <p:ext uri="{BB962C8B-B14F-4D97-AF65-F5344CB8AC3E}">
        <p14:creationId xmlns:p14="http://schemas.microsoft.com/office/powerpoint/2010/main" val="4070400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t>
            </a:r>
            <a:endParaRPr lang="en-US" dirty="0"/>
          </a:p>
        </p:txBody>
      </p:sp>
      <p:sp>
        <p:nvSpPr>
          <p:cNvPr id="3" name="Content Placeholder 2"/>
          <p:cNvSpPr>
            <a:spLocks noGrp="1"/>
          </p:cNvSpPr>
          <p:nvPr>
            <p:ph idx="1"/>
          </p:nvPr>
        </p:nvSpPr>
        <p:spPr/>
        <p:txBody>
          <a:bodyPr/>
          <a:lstStyle/>
          <a:p>
            <a:r>
              <a:rPr lang="en-US" dirty="0" smtClean="0"/>
              <a:t>To distinguish the functional driver mutations responsible for cancer development from the random passenger mutations that have no consequences for cancer. </a:t>
            </a:r>
            <a:endParaRPr lang="en-US" dirty="0"/>
          </a:p>
        </p:txBody>
      </p:sp>
    </p:spTree>
    <p:extLst>
      <p:ext uri="{BB962C8B-B14F-4D97-AF65-F5344CB8AC3E}">
        <p14:creationId xmlns:p14="http://schemas.microsoft.com/office/powerpoint/2010/main" val="2223739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8647" r="-8647"/>
          <a:stretch>
            <a:fillRect/>
          </a:stretch>
        </p:blipFill>
        <p:spPr>
          <a:xfrm>
            <a:off x="-513748" y="2125733"/>
            <a:ext cx="8604724" cy="4732267"/>
          </a:xfrm>
        </p:spPr>
      </p:pic>
      <p:sp>
        <p:nvSpPr>
          <p:cNvPr id="4" name="Title 1"/>
          <p:cNvSpPr>
            <a:spLocks noGrp="1"/>
          </p:cNvSpPr>
          <p:nvPr>
            <p:ph type="title"/>
          </p:nvPr>
        </p:nvSpPr>
        <p:spPr/>
        <p:txBody>
          <a:bodyPr>
            <a:normAutofit fontScale="90000"/>
          </a:bodyPr>
          <a:lstStyle/>
          <a:p>
            <a:r>
              <a:rPr lang="en-US" dirty="0" smtClean="0"/>
              <a:t>Multi-</a:t>
            </a:r>
            <a:r>
              <a:rPr lang="en-US" dirty="0" err="1" smtClean="0"/>
              <a:t>Dendrix</a:t>
            </a:r>
            <a:r>
              <a:rPr lang="en-US" dirty="0" smtClean="0"/>
              <a:t> Results on the BRCA Dataset</a:t>
            </a:r>
            <a:endParaRPr lang="en-US" dirty="0"/>
          </a:p>
        </p:txBody>
      </p:sp>
      <p:pic>
        <p:nvPicPr>
          <p:cNvPr id="6" name="Picture 5"/>
          <p:cNvPicPr>
            <a:picLocks noChangeAspect="1"/>
          </p:cNvPicPr>
          <p:nvPr/>
        </p:nvPicPr>
        <p:blipFill>
          <a:blip r:embed="rId3"/>
          <a:stretch>
            <a:fillRect/>
          </a:stretch>
        </p:blipFill>
        <p:spPr>
          <a:xfrm>
            <a:off x="6667519" y="908415"/>
            <a:ext cx="2250685" cy="2434635"/>
          </a:xfrm>
          <a:prstGeom prst="rect">
            <a:avLst/>
          </a:prstGeom>
        </p:spPr>
      </p:pic>
    </p:spTree>
    <p:extLst>
      <p:ext uri="{BB962C8B-B14F-4D97-AF65-F5344CB8AC3E}">
        <p14:creationId xmlns:p14="http://schemas.microsoft.com/office/powerpoint/2010/main" val="2494888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7368" r="-7368"/>
          <a:stretch>
            <a:fillRect/>
          </a:stretch>
        </p:blipFill>
        <p:spPr>
          <a:xfrm>
            <a:off x="313874" y="984555"/>
            <a:ext cx="8830126" cy="4856229"/>
          </a:xfrm>
        </p:spPr>
      </p:pic>
    </p:spTree>
    <p:extLst>
      <p:ext uri="{BB962C8B-B14F-4D97-AF65-F5344CB8AC3E}">
        <p14:creationId xmlns:p14="http://schemas.microsoft.com/office/powerpoint/2010/main" val="1716452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 you for your attention!</a:t>
            </a:r>
            <a:endParaRPr lang="en-US" dirty="0"/>
          </a:p>
        </p:txBody>
      </p:sp>
    </p:spTree>
    <p:extLst>
      <p:ext uri="{BB962C8B-B14F-4D97-AF65-F5344CB8AC3E}">
        <p14:creationId xmlns:p14="http://schemas.microsoft.com/office/powerpoint/2010/main" val="265392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srcRect t="-11450" b="-11450"/>
          <a:stretch>
            <a:fillRect/>
          </a:stretch>
        </p:blipFill>
        <p:spPr>
          <a:xfrm>
            <a:off x="0" y="153524"/>
            <a:ext cx="9546068" cy="6378237"/>
          </a:xfrm>
          <a:prstGeom prst="rect">
            <a:avLst/>
          </a:prstGeom>
        </p:spPr>
      </p:pic>
      <p:sp>
        <p:nvSpPr>
          <p:cNvPr id="5" name="Rectangle 4"/>
          <p:cNvSpPr/>
          <p:nvPr/>
        </p:nvSpPr>
        <p:spPr>
          <a:xfrm>
            <a:off x="4479666" y="2967335"/>
            <a:ext cx="184666"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Frame 6"/>
          <p:cNvSpPr/>
          <p:nvPr/>
        </p:nvSpPr>
        <p:spPr>
          <a:xfrm>
            <a:off x="921029" y="4089577"/>
            <a:ext cx="1507137" cy="822960"/>
          </a:xfrm>
          <a:prstGeom prst="frame">
            <a:avLst/>
          </a:prstGeom>
          <a:solidFill>
            <a:srgbClr val="FF0000"/>
          </a:solidFill>
          <a:ln w="3175"/>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8326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a:t>
            </a:r>
            <a:r>
              <a:rPr lang="en-US" dirty="0" err="1" smtClean="0"/>
              <a:t>Dendrix</a:t>
            </a:r>
            <a:endParaRPr lang="en-US" dirty="0"/>
          </a:p>
        </p:txBody>
      </p:sp>
      <p:sp>
        <p:nvSpPr>
          <p:cNvPr id="3" name="Content Placeholder 2"/>
          <p:cNvSpPr>
            <a:spLocks noGrp="1"/>
          </p:cNvSpPr>
          <p:nvPr>
            <p:ph idx="1"/>
          </p:nvPr>
        </p:nvSpPr>
        <p:spPr/>
        <p:txBody>
          <a:bodyPr/>
          <a:lstStyle/>
          <a:p>
            <a:r>
              <a:rPr lang="en-US" dirty="0" err="1" smtClean="0"/>
              <a:t>Dendrix</a:t>
            </a:r>
            <a:r>
              <a:rPr lang="en-US" dirty="0" smtClean="0"/>
              <a:t> – De novo Driver Exclusivity </a:t>
            </a:r>
          </a:p>
          <a:p>
            <a:r>
              <a:rPr lang="en-US" b="1" dirty="0" smtClean="0"/>
              <a:t>Important Assumption: </a:t>
            </a:r>
          </a:p>
          <a:p>
            <a:pPr marL="0" indent="0">
              <a:buNone/>
            </a:pPr>
            <a:r>
              <a:rPr lang="en-US" dirty="0" smtClean="0"/>
              <a:t>      1) High Coverage- most patients have at least one mutation in the set, </a:t>
            </a:r>
            <a:r>
              <a:rPr lang="en-US" dirty="0" err="1" smtClean="0"/>
              <a:t>i.e</a:t>
            </a:r>
            <a:r>
              <a:rPr lang="en-US" dirty="0" smtClean="0"/>
              <a:t>, set of potential mutated genes of a particular pathway</a:t>
            </a:r>
          </a:p>
          <a:p>
            <a:pPr marL="0" indent="0">
              <a:buNone/>
            </a:pPr>
            <a:r>
              <a:rPr lang="en-US" dirty="0"/>
              <a:t> </a:t>
            </a:r>
            <a:r>
              <a:rPr lang="en-US" dirty="0" smtClean="0"/>
              <a:t>     2) High Exclusivity- nearly all patients have no more than one mutation in the set</a:t>
            </a:r>
          </a:p>
        </p:txBody>
      </p:sp>
    </p:spTree>
    <p:extLst>
      <p:ext uri="{BB962C8B-B14F-4D97-AF65-F5344CB8AC3E}">
        <p14:creationId xmlns:p14="http://schemas.microsoft.com/office/powerpoint/2010/main" val="724993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 by the author</a:t>
            </a:r>
            <a:endParaRPr lang="en-US" dirty="0"/>
          </a:p>
        </p:txBody>
      </p:sp>
      <p:pic>
        <p:nvPicPr>
          <p:cNvPr id="8" name="Content Placeholder 7"/>
          <p:cNvPicPr>
            <a:picLocks noGrp="1" noChangeAspect="1"/>
          </p:cNvPicPr>
          <p:nvPr>
            <p:ph idx="1"/>
          </p:nvPr>
        </p:nvPicPr>
        <p:blipFill>
          <a:blip r:embed="rId2"/>
          <a:srcRect t="-24393" b="-24393"/>
          <a:stretch>
            <a:fillRect/>
          </a:stretch>
        </p:blipFill>
        <p:spPr>
          <a:xfrm>
            <a:off x="457200" y="1295400"/>
            <a:ext cx="8229600" cy="4525963"/>
          </a:xfrm>
        </p:spPr>
      </p:pic>
      <p:sp>
        <p:nvSpPr>
          <p:cNvPr id="4" name="TextBox 3"/>
          <p:cNvSpPr txBox="1"/>
          <p:nvPr/>
        </p:nvSpPr>
        <p:spPr>
          <a:xfrm>
            <a:off x="5842000" y="6121400"/>
            <a:ext cx="2641600" cy="369332"/>
          </a:xfrm>
          <a:prstGeom prst="rect">
            <a:avLst/>
          </a:prstGeom>
          <a:noFill/>
        </p:spPr>
        <p:txBody>
          <a:bodyPr wrap="square" rtlCol="0">
            <a:spAutoFit/>
          </a:bodyPr>
          <a:lstStyle/>
          <a:p>
            <a:r>
              <a:rPr lang="en-US" dirty="0" smtClean="0"/>
              <a:t>From </a:t>
            </a:r>
            <a:r>
              <a:rPr lang="en-US" dirty="0" err="1" smtClean="0"/>
              <a:t>Vandin</a:t>
            </a:r>
            <a:r>
              <a:rPr lang="en-US" dirty="0" smtClean="0"/>
              <a:t>, </a:t>
            </a:r>
            <a:r>
              <a:rPr lang="en-US" i="1" dirty="0" smtClean="0"/>
              <a:t>et al, </a:t>
            </a:r>
            <a:r>
              <a:rPr lang="en-US" dirty="0" smtClean="0"/>
              <a:t>2012</a:t>
            </a:r>
            <a:endParaRPr lang="en-US" i="1" dirty="0"/>
          </a:p>
        </p:txBody>
      </p:sp>
    </p:spTree>
    <p:extLst>
      <p:ext uri="{BB962C8B-B14F-4D97-AF65-F5344CB8AC3E}">
        <p14:creationId xmlns:p14="http://schemas.microsoft.com/office/powerpoint/2010/main" val="1020857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srcRect l="-75691" r="-75691"/>
          <a:stretch>
            <a:fillRect/>
          </a:stretch>
        </p:blipFill>
        <p:spPr>
          <a:xfrm>
            <a:off x="-1494702" y="111840"/>
            <a:ext cx="11970588" cy="6583362"/>
          </a:xfrm>
        </p:spPr>
      </p:pic>
      <p:sp>
        <p:nvSpPr>
          <p:cNvPr id="7" name="Frame 6"/>
          <p:cNvSpPr/>
          <p:nvPr/>
        </p:nvSpPr>
        <p:spPr>
          <a:xfrm>
            <a:off x="3293836" y="2218150"/>
            <a:ext cx="938030" cy="822960"/>
          </a:xfrm>
          <a:prstGeom prst="frame">
            <a:avLst/>
          </a:prstGeom>
          <a:solidFill>
            <a:srgbClr val="FF0000"/>
          </a:solidFill>
          <a:ln w="3175"/>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Frame 7"/>
          <p:cNvSpPr/>
          <p:nvPr/>
        </p:nvSpPr>
        <p:spPr>
          <a:xfrm>
            <a:off x="2886425" y="3141246"/>
            <a:ext cx="1118611" cy="822960"/>
          </a:xfrm>
          <a:prstGeom prst="fram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lIns="91440" rIns="91440"/>
          <a:lstStyle/>
          <a:p>
            <a:endParaRPr lang="en-US"/>
          </a:p>
        </p:txBody>
      </p:sp>
    </p:spTree>
    <p:extLst>
      <p:ext uri="{BB962C8B-B14F-4D97-AF65-F5344CB8AC3E}">
        <p14:creationId xmlns:p14="http://schemas.microsoft.com/office/powerpoint/2010/main" val="4253113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Dendrix</a:t>
            </a:r>
            <a:r>
              <a:rPr lang="en-US" dirty="0" smtClean="0"/>
              <a:t> - Method</a:t>
            </a:r>
            <a:endParaRPr lang="en-US" dirty="0"/>
          </a:p>
        </p:txBody>
      </p:sp>
      <p:pic>
        <p:nvPicPr>
          <p:cNvPr id="4" name="Content Placeholder 3"/>
          <p:cNvPicPr>
            <a:picLocks noGrp="1" noChangeAspect="1"/>
          </p:cNvPicPr>
          <p:nvPr>
            <p:ph idx="1"/>
          </p:nvPr>
        </p:nvPicPr>
        <p:blipFill>
          <a:blip r:embed="rId3"/>
          <a:srcRect l="-14228" r="-14228"/>
          <a:stretch>
            <a:fillRect/>
          </a:stretch>
        </p:blipFill>
        <p:spPr>
          <a:xfrm>
            <a:off x="-1068" y="1196151"/>
            <a:ext cx="8687868" cy="4777993"/>
          </a:xfrm>
        </p:spPr>
      </p:pic>
      <p:sp>
        <p:nvSpPr>
          <p:cNvPr id="3" name="TextBox 2"/>
          <p:cNvSpPr txBox="1"/>
          <p:nvPr/>
        </p:nvSpPr>
        <p:spPr>
          <a:xfrm>
            <a:off x="5842000" y="6121400"/>
            <a:ext cx="2641600" cy="369332"/>
          </a:xfrm>
          <a:prstGeom prst="rect">
            <a:avLst/>
          </a:prstGeom>
          <a:noFill/>
        </p:spPr>
        <p:txBody>
          <a:bodyPr wrap="square" rtlCol="0">
            <a:spAutoFit/>
          </a:bodyPr>
          <a:lstStyle/>
          <a:p>
            <a:r>
              <a:rPr lang="en-US" dirty="0" smtClean="0"/>
              <a:t>From </a:t>
            </a:r>
            <a:r>
              <a:rPr lang="en-US" dirty="0" err="1" smtClean="0"/>
              <a:t>Vandin</a:t>
            </a:r>
            <a:r>
              <a:rPr lang="en-US" dirty="0" smtClean="0"/>
              <a:t>, </a:t>
            </a:r>
            <a:r>
              <a:rPr lang="en-US" i="1" dirty="0" smtClean="0"/>
              <a:t>et al, </a:t>
            </a:r>
            <a:r>
              <a:rPr lang="en-US" dirty="0" smtClean="0"/>
              <a:t>2012</a:t>
            </a:r>
            <a:endParaRPr lang="en-US" i="1" dirty="0"/>
          </a:p>
        </p:txBody>
      </p:sp>
    </p:spTree>
    <p:extLst>
      <p:ext uri="{BB962C8B-B14F-4D97-AF65-F5344CB8AC3E}">
        <p14:creationId xmlns:p14="http://schemas.microsoft.com/office/powerpoint/2010/main" val="1380056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2299" y="2907586"/>
            <a:ext cx="7887369" cy="369332"/>
          </a:xfrm>
          <a:prstGeom prst="rect">
            <a:avLst/>
          </a:prstGeom>
          <a:noFill/>
        </p:spPr>
        <p:txBody>
          <a:bodyPr wrap="square" rtlCol="0">
            <a:spAutoFit/>
          </a:bodyPr>
          <a:lstStyle/>
          <a:p>
            <a:r>
              <a:rPr lang="en-US" b="1" dirty="0" smtClean="0"/>
              <a:t>Coverage Overlap</a:t>
            </a:r>
            <a:endParaRPr lang="en-US" b="1" dirty="0"/>
          </a:p>
        </p:txBody>
      </p:sp>
      <p:pic>
        <p:nvPicPr>
          <p:cNvPr id="6" name="Picture 5"/>
          <p:cNvPicPr>
            <a:picLocks noChangeAspect="1"/>
          </p:cNvPicPr>
          <p:nvPr/>
        </p:nvPicPr>
        <p:blipFill>
          <a:blip r:embed="rId3"/>
          <a:stretch>
            <a:fillRect/>
          </a:stretch>
        </p:blipFill>
        <p:spPr>
          <a:xfrm>
            <a:off x="622300" y="3940306"/>
            <a:ext cx="3735805" cy="541421"/>
          </a:xfrm>
          <a:prstGeom prst="rect">
            <a:avLst/>
          </a:prstGeom>
        </p:spPr>
      </p:pic>
      <p:pic>
        <p:nvPicPr>
          <p:cNvPr id="7" name="Picture 6"/>
          <p:cNvPicPr>
            <a:picLocks noChangeAspect="1"/>
          </p:cNvPicPr>
          <p:nvPr/>
        </p:nvPicPr>
        <p:blipFill>
          <a:blip r:embed="rId4"/>
          <a:stretch>
            <a:fillRect/>
          </a:stretch>
        </p:blipFill>
        <p:spPr>
          <a:xfrm>
            <a:off x="622299" y="5412206"/>
            <a:ext cx="4114800" cy="469900"/>
          </a:xfrm>
          <a:prstGeom prst="rect">
            <a:avLst/>
          </a:prstGeom>
        </p:spPr>
      </p:pic>
      <p:sp>
        <p:nvSpPr>
          <p:cNvPr id="8" name="TextBox 7"/>
          <p:cNvSpPr txBox="1"/>
          <p:nvPr/>
        </p:nvSpPr>
        <p:spPr>
          <a:xfrm>
            <a:off x="809457" y="5037890"/>
            <a:ext cx="2620210" cy="374316"/>
          </a:xfrm>
          <a:prstGeom prst="rect">
            <a:avLst/>
          </a:prstGeom>
          <a:noFill/>
        </p:spPr>
        <p:txBody>
          <a:bodyPr wrap="square" rtlCol="0">
            <a:spAutoFit/>
          </a:bodyPr>
          <a:lstStyle/>
          <a:p>
            <a:r>
              <a:rPr lang="en-US" b="1" dirty="0" smtClean="0"/>
              <a:t>Weight</a:t>
            </a:r>
            <a:endParaRPr lang="en-US" b="1" dirty="0"/>
          </a:p>
        </p:txBody>
      </p:sp>
      <p:sp>
        <p:nvSpPr>
          <p:cNvPr id="9" name="TextBox 8"/>
          <p:cNvSpPr txBox="1"/>
          <p:nvPr/>
        </p:nvSpPr>
        <p:spPr>
          <a:xfrm>
            <a:off x="1798922" y="3276918"/>
            <a:ext cx="2054058" cy="461665"/>
          </a:xfrm>
          <a:prstGeom prst="rect">
            <a:avLst/>
          </a:prstGeom>
          <a:noFill/>
        </p:spPr>
        <p:txBody>
          <a:bodyPr wrap="square" rtlCol="0">
            <a:spAutoFit/>
          </a:bodyPr>
          <a:lstStyle/>
          <a:p>
            <a:r>
              <a:rPr lang="en-US" sz="1200" dirty="0" smtClean="0">
                <a:solidFill>
                  <a:srgbClr val="FF0000"/>
                </a:solidFill>
              </a:rPr>
              <a:t>Denote the set of patients in which g is mutated</a:t>
            </a:r>
            <a:endParaRPr lang="en-US" sz="1200" dirty="0">
              <a:solidFill>
                <a:srgbClr val="FF0000"/>
              </a:solidFill>
            </a:endParaRPr>
          </a:p>
        </p:txBody>
      </p:sp>
      <p:sp>
        <p:nvSpPr>
          <p:cNvPr id="10" name="Rectangle 9"/>
          <p:cNvSpPr/>
          <p:nvPr/>
        </p:nvSpPr>
        <p:spPr>
          <a:xfrm>
            <a:off x="2304047" y="3720818"/>
            <a:ext cx="521904" cy="369332"/>
          </a:xfrm>
          <a:prstGeom prst="rect">
            <a:avLst/>
          </a:prstGeom>
        </p:spPr>
        <p:txBody>
          <a:bodyPr wrap="square">
            <a:spAutoFit/>
          </a:bodyPr>
          <a:lstStyle/>
          <a:p>
            <a:r>
              <a:rPr lang="en-US" dirty="0">
                <a:latin typeface="Wingdings"/>
                <a:ea typeface="Wingdings"/>
                <a:cs typeface="Wingdings"/>
              </a:rPr>
              <a:t></a:t>
            </a:r>
            <a:endParaRPr lang="en-US" dirty="0"/>
          </a:p>
        </p:txBody>
      </p:sp>
      <p:sp>
        <p:nvSpPr>
          <p:cNvPr id="11" name="TextBox 10"/>
          <p:cNvSpPr txBox="1"/>
          <p:nvPr/>
        </p:nvSpPr>
        <p:spPr>
          <a:xfrm>
            <a:off x="3893084" y="4391559"/>
            <a:ext cx="2312738" cy="646331"/>
          </a:xfrm>
          <a:prstGeom prst="rect">
            <a:avLst/>
          </a:prstGeom>
          <a:noFill/>
        </p:spPr>
        <p:txBody>
          <a:bodyPr wrap="square" rtlCol="0">
            <a:spAutoFit/>
          </a:bodyPr>
          <a:lstStyle/>
          <a:p>
            <a:r>
              <a:rPr lang="en-US" sz="1200" dirty="0" smtClean="0">
                <a:solidFill>
                  <a:srgbClr val="FF0000"/>
                </a:solidFill>
              </a:rPr>
              <a:t>Denote the set of patients in which at least one of the genes in M is mutated</a:t>
            </a:r>
            <a:endParaRPr lang="en-US" sz="1200" dirty="0">
              <a:solidFill>
                <a:srgbClr val="FF0000"/>
              </a:solidFill>
            </a:endParaRPr>
          </a:p>
        </p:txBody>
      </p:sp>
      <p:sp>
        <p:nvSpPr>
          <p:cNvPr id="13" name="Rectangle 12"/>
          <p:cNvSpPr/>
          <p:nvPr/>
        </p:nvSpPr>
        <p:spPr>
          <a:xfrm>
            <a:off x="3520372" y="4297061"/>
            <a:ext cx="386081" cy="369332"/>
          </a:xfrm>
          <a:prstGeom prst="rect">
            <a:avLst/>
          </a:prstGeom>
        </p:spPr>
        <p:txBody>
          <a:bodyPr wrap="none">
            <a:spAutoFit/>
          </a:bodyPr>
          <a:lstStyle/>
          <a:p>
            <a:r>
              <a:rPr lang="en-US" dirty="0">
                <a:latin typeface="Wingdings"/>
                <a:ea typeface="Wingdings"/>
                <a:cs typeface="Wingdings"/>
              </a:rPr>
              <a:t></a:t>
            </a:r>
            <a:endParaRPr lang="en-US" dirty="0"/>
          </a:p>
        </p:txBody>
      </p:sp>
      <p:sp>
        <p:nvSpPr>
          <p:cNvPr id="14" name="TextBox 13"/>
          <p:cNvSpPr txBox="1"/>
          <p:nvPr/>
        </p:nvSpPr>
        <p:spPr>
          <a:xfrm>
            <a:off x="457200" y="735263"/>
            <a:ext cx="5481053" cy="523220"/>
          </a:xfrm>
          <a:prstGeom prst="rect">
            <a:avLst/>
          </a:prstGeom>
          <a:noFill/>
        </p:spPr>
        <p:txBody>
          <a:bodyPr wrap="square" rtlCol="0">
            <a:spAutoFit/>
          </a:bodyPr>
          <a:lstStyle/>
          <a:p>
            <a:r>
              <a:rPr lang="en-US" sz="2800" b="1" dirty="0" err="1" smtClean="0"/>
              <a:t>Dendrix</a:t>
            </a:r>
            <a:r>
              <a:rPr lang="en-US" sz="2800" b="1" dirty="0" smtClean="0"/>
              <a:t> Method</a:t>
            </a:r>
            <a:endParaRPr lang="en-US" sz="2800" b="1" dirty="0"/>
          </a:p>
        </p:txBody>
      </p:sp>
      <p:sp>
        <p:nvSpPr>
          <p:cNvPr id="2" name="TextBox 1"/>
          <p:cNvSpPr txBox="1"/>
          <p:nvPr/>
        </p:nvSpPr>
        <p:spPr>
          <a:xfrm>
            <a:off x="622299" y="1598119"/>
            <a:ext cx="7326523" cy="923330"/>
          </a:xfrm>
          <a:prstGeom prst="rect">
            <a:avLst/>
          </a:prstGeom>
          <a:noFill/>
        </p:spPr>
        <p:txBody>
          <a:bodyPr wrap="square" rtlCol="0">
            <a:spAutoFit/>
          </a:bodyPr>
          <a:lstStyle/>
          <a:p>
            <a:r>
              <a:rPr lang="en-US" b="1" dirty="0" smtClean="0"/>
              <a:t>Maximum Coverage Exclusive </a:t>
            </a:r>
            <a:r>
              <a:rPr lang="en-US" b="1" dirty="0" err="1" smtClean="0"/>
              <a:t>Submatrix</a:t>
            </a:r>
            <a:r>
              <a:rPr lang="en-US" b="1" dirty="0" smtClean="0"/>
              <a:t> Problem</a:t>
            </a:r>
            <a:r>
              <a:rPr lang="en-US" dirty="0" smtClean="0"/>
              <a:t>: Given an m*n mutation matrix A and an integer k&gt;0, find a mutually exclusive m*k </a:t>
            </a:r>
            <a:r>
              <a:rPr lang="en-US" dirty="0" err="1" smtClean="0"/>
              <a:t>submatrix</a:t>
            </a:r>
            <a:r>
              <a:rPr lang="en-US" dirty="0" smtClean="0"/>
              <a:t> of M of k columns (genes) of A with the largest number of nonzero rows (patients).</a:t>
            </a:r>
            <a:endParaRPr lang="en-US" dirty="0"/>
          </a:p>
        </p:txBody>
      </p:sp>
      <p:sp>
        <p:nvSpPr>
          <p:cNvPr id="15" name="TextBox 14"/>
          <p:cNvSpPr txBox="1"/>
          <p:nvPr/>
        </p:nvSpPr>
        <p:spPr>
          <a:xfrm>
            <a:off x="5842000" y="6121400"/>
            <a:ext cx="2641600" cy="369332"/>
          </a:xfrm>
          <a:prstGeom prst="rect">
            <a:avLst/>
          </a:prstGeom>
          <a:noFill/>
        </p:spPr>
        <p:txBody>
          <a:bodyPr wrap="square" rtlCol="0">
            <a:spAutoFit/>
          </a:bodyPr>
          <a:lstStyle/>
          <a:p>
            <a:r>
              <a:rPr lang="en-US" dirty="0" smtClean="0"/>
              <a:t>From </a:t>
            </a:r>
            <a:r>
              <a:rPr lang="en-US" dirty="0" err="1" smtClean="0"/>
              <a:t>Vandin</a:t>
            </a:r>
            <a:r>
              <a:rPr lang="en-US" dirty="0" smtClean="0"/>
              <a:t>, </a:t>
            </a:r>
            <a:r>
              <a:rPr lang="en-US" i="1" dirty="0" smtClean="0"/>
              <a:t>et al, </a:t>
            </a:r>
            <a:r>
              <a:rPr lang="en-US" dirty="0" smtClean="0"/>
              <a:t>2012</a:t>
            </a:r>
            <a:endParaRPr lang="en-US" i="1" dirty="0"/>
          </a:p>
        </p:txBody>
      </p:sp>
    </p:spTree>
    <p:extLst>
      <p:ext uri="{BB962C8B-B14F-4D97-AF65-F5344CB8AC3E}">
        <p14:creationId xmlns:p14="http://schemas.microsoft.com/office/powerpoint/2010/main" val="4059842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1685" y="2633580"/>
            <a:ext cx="7232315" cy="3416320"/>
          </a:xfrm>
          <a:prstGeom prst="rect">
            <a:avLst/>
          </a:prstGeom>
          <a:noFill/>
        </p:spPr>
        <p:txBody>
          <a:bodyPr wrap="square" rtlCol="0">
            <a:spAutoFit/>
          </a:bodyPr>
          <a:lstStyle/>
          <a:p>
            <a:r>
              <a:rPr lang="en-US" b="1" dirty="0" smtClean="0"/>
              <a:t>Problem</a:t>
            </a:r>
          </a:p>
          <a:p>
            <a:r>
              <a:rPr lang="en-US" dirty="0" smtClean="0"/>
              <a:t>Computationally Difficult to Solve</a:t>
            </a:r>
          </a:p>
          <a:p>
            <a:endParaRPr lang="en-US" dirty="0"/>
          </a:p>
          <a:p>
            <a:r>
              <a:rPr lang="en-US" dirty="0" smtClean="0"/>
              <a:t>Size k = 6 of 20,000 genes </a:t>
            </a:r>
          </a:p>
          <a:p>
            <a:endParaRPr lang="en-US" dirty="0"/>
          </a:p>
          <a:p>
            <a:r>
              <a:rPr lang="en-US" dirty="0" smtClean="0"/>
              <a:t>10^ 23 subsets</a:t>
            </a:r>
          </a:p>
          <a:p>
            <a:endParaRPr lang="en-US" dirty="0" smtClean="0"/>
          </a:p>
          <a:p>
            <a:r>
              <a:rPr lang="en-US" b="1" dirty="0" smtClean="0"/>
              <a:t>Solution</a:t>
            </a:r>
          </a:p>
          <a:p>
            <a:r>
              <a:rPr lang="en-US" dirty="0" smtClean="0"/>
              <a:t>A greedy Algorithm for independent genes</a:t>
            </a:r>
          </a:p>
          <a:p>
            <a:r>
              <a:rPr lang="en-US" dirty="0" smtClean="0"/>
              <a:t>Markov Chain Monte Carlo (MCMC)</a:t>
            </a:r>
          </a:p>
          <a:p>
            <a:endParaRPr lang="en-US" dirty="0"/>
          </a:p>
          <a:p>
            <a:endParaRPr lang="en-US" dirty="0" smtClean="0"/>
          </a:p>
        </p:txBody>
      </p:sp>
      <p:sp>
        <p:nvSpPr>
          <p:cNvPr id="6" name="TextBox 5"/>
          <p:cNvSpPr txBox="1"/>
          <p:nvPr/>
        </p:nvSpPr>
        <p:spPr>
          <a:xfrm>
            <a:off x="628317" y="762000"/>
            <a:ext cx="5481053" cy="523220"/>
          </a:xfrm>
          <a:prstGeom prst="rect">
            <a:avLst/>
          </a:prstGeom>
          <a:noFill/>
        </p:spPr>
        <p:txBody>
          <a:bodyPr wrap="square" rtlCol="0">
            <a:spAutoFit/>
          </a:bodyPr>
          <a:lstStyle/>
          <a:p>
            <a:r>
              <a:rPr lang="en-US" sz="2800" b="1" dirty="0" err="1" smtClean="0"/>
              <a:t>Dendrix</a:t>
            </a:r>
            <a:r>
              <a:rPr lang="en-US" sz="2800" b="1" dirty="0" smtClean="0"/>
              <a:t> Method</a:t>
            </a:r>
            <a:endParaRPr lang="en-US" sz="2800" b="1" dirty="0"/>
          </a:p>
        </p:txBody>
      </p:sp>
      <p:sp>
        <p:nvSpPr>
          <p:cNvPr id="2" name="TextBox 1"/>
          <p:cNvSpPr txBox="1"/>
          <p:nvPr/>
        </p:nvSpPr>
        <p:spPr>
          <a:xfrm>
            <a:off x="598872" y="1526775"/>
            <a:ext cx="7263826" cy="923330"/>
          </a:xfrm>
          <a:prstGeom prst="rect">
            <a:avLst/>
          </a:prstGeom>
          <a:noFill/>
        </p:spPr>
        <p:txBody>
          <a:bodyPr wrap="square" rtlCol="0">
            <a:spAutoFit/>
          </a:bodyPr>
          <a:lstStyle/>
          <a:p>
            <a:r>
              <a:rPr lang="en-US" b="1" dirty="0" smtClean="0"/>
              <a:t>Maximum Weight </a:t>
            </a:r>
            <a:r>
              <a:rPr lang="en-US" b="1" dirty="0" err="1" smtClean="0"/>
              <a:t>Submatrix</a:t>
            </a:r>
            <a:r>
              <a:rPr lang="en-US" b="1" dirty="0" smtClean="0"/>
              <a:t> Problem</a:t>
            </a:r>
            <a:r>
              <a:rPr lang="en-US" dirty="0" smtClean="0"/>
              <a:t>: Given an m * n mutation matrix A and an integer k &gt;0, find the m * k column </a:t>
            </a:r>
            <a:r>
              <a:rPr lang="en-US" dirty="0" err="1" smtClean="0"/>
              <a:t>submatrix</a:t>
            </a:r>
            <a:r>
              <a:rPr lang="en-US" dirty="0" smtClean="0"/>
              <a:t> M of A that maximizes W (M).</a:t>
            </a:r>
            <a:endParaRPr lang="en-US" dirty="0"/>
          </a:p>
        </p:txBody>
      </p:sp>
      <p:sp>
        <p:nvSpPr>
          <p:cNvPr id="7" name="TextBox 6"/>
          <p:cNvSpPr txBox="1"/>
          <p:nvPr/>
        </p:nvSpPr>
        <p:spPr>
          <a:xfrm>
            <a:off x="5842000" y="6121400"/>
            <a:ext cx="2641600" cy="369332"/>
          </a:xfrm>
          <a:prstGeom prst="rect">
            <a:avLst/>
          </a:prstGeom>
          <a:noFill/>
        </p:spPr>
        <p:txBody>
          <a:bodyPr wrap="square" rtlCol="0">
            <a:spAutoFit/>
          </a:bodyPr>
          <a:lstStyle/>
          <a:p>
            <a:r>
              <a:rPr lang="en-US" dirty="0" smtClean="0"/>
              <a:t>From </a:t>
            </a:r>
            <a:r>
              <a:rPr lang="en-US" dirty="0" err="1" smtClean="0"/>
              <a:t>Vandin</a:t>
            </a:r>
            <a:r>
              <a:rPr lang="en-US" dirty="0" smtClean="0"/>
              <a:t>, </a:t>
            </a:r>
            <a:r>
              <a:rPr lang="en-US" i="1" dirty="0" smtClean="0"/>
              <a:t>et al, </a:t>
            </a:r>
            <a:r>
              <a:rPr lang="en-US" dirty="0" smtClean="0"/>
              <a:t>2012</a:t>
            </a:r>
            <a:endParaRPr lang="en-US" i="1" dirty="0"/>
          </a:p>
        </p:txBody>
      </p:sp>
    </p:spTree>
    <p:extLst>
      <p:ext uri="{BB962C8B-B14F-4D97-AF65-F5344CB8AC3E}">
        <p14:creationId xmlns:p14="http://schemas.microsoft.com/office/powerpoint/2010/main" val="2089687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2922</TotalTime>
  <Words>1126</Words>
  <Application>Microsoft Office PowerPoint</Application>
  <PresentationFormat>On-screen Show (4:3)</PresentationFormat>
  <Paragraphs>108</Paragraphs>
  <Slides>22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宋体</vt:lpstr>
      <vt:lpstr>Arial</vt:lpstr>
      <vt:lpstr>Calibri</vt:lpstr>
      <vt:lpstr>Wingdings</vt:lpstr>
      <vt:lpstr>Office Theme</vt:lpstr>
      <vt:lpstr>Simultaneous Identification of Multiple Driver Pathways in Cancer</vt:lpstr>
      <vt:lpstr>Goal </vt:lpstr>
      <vt:lpstr>  </vt:lpstr>
      <vt:lpstr>Multi-Dendrix</vt:lpstr>
      <vt:lpstr>Justification by the author</vt:lpstr>
      <vt:lpstr>PowerPoint Presentation</vt:lpstr>
      <vt:lpstr>Dendrix - Method</vt:lpstr>
      <vt:lpstr>PowerPoint Presentation</vt:lpstr>
      <vt:lpstr>PowerPoint Presentation</vt:lpstr>
      <vt:lpstr>Limitation of Dendrix</vt:lpstr>
      <vt:lpstr>Multi-Dendrix Algorithm </vt:lpstr>
      <vt:lpstr>The Multi-Dendrix Pipeline</vt:lpstr>
      <vt:lpstr>PowerPoint Presentation</vt:lpstr>
      <vt:lpstr>ILP- Integer Linear Programming</vt:lpstr>
      <vt:lpstr>ILP for the Maximum Weight Submatrix Problem </vt:lpstr>
      <vt:lpstr>PowerPoint Presentation</vt:lpstr>
      <vt:lpstr>Multiple Maximum Weight Submatrices Problem</vt:lpstr>
      <vt:lpstr>Multi-Dendrix Results on the GBM Dataset</vt:lpstr>
      <vt:lpstr>PowerPoint Presentation</vt:lpstr>
      <vt:lpstr>Multi-Dendrix Results on the BRCA Dataset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Simultaneous Identification of Multiple Driver Pathways in Cancer</dc:title>
  <dc:creator>Jiayue Liu</dc:creator>
  <cp:lastModifiedBy>Anthony Gitter</cp:lastModifiedBy>
  <cp:revision>71</cp:revision>
  <dcterms:created xsi:type="dcterms:W3CDTF">2015-01-30T01:44:04Z</dcterms:created>
  <dcterms:modified xsi:type="dcterms:W3CDTF">2015-02-10T21:13:25Z</dcterms:modified>
</cp:coreProperties>
</file>