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3"/>
  </p:notesMasterIdLst>
  <p:sldIdLst>
    <p:sldId id="257" r:id="rId2"/>
    <p:sldId id="560" r:id="rId3"/>
    <p:sldId id="513" r:id="rId4"/>
    <p:sldId id="295" r:id="rId5"/>
    <p:sldId id="525" r:id="rId6"/>
    <p:sldId id="273" r:id="rId7"/>
    <p:sldId id="275" r:id="rId8"/>
    <p:sldId id="293" r:id="rId9"/>
    <p:sldId id="291" r:id="rId10"/>
    <p:sldId id="292" r:id="rId11"/>
    <p:sldId id="527" r:id="rId12"/>
    <p:sldId id="276" r:id="rId13"/>
    <p:sldId id="277" r:id="rId14"/>
    <p:sldId id="278" r:id="rId15"/>
    <p:sldId id="296" r:id="rId16"/>
    <p:sldId id="533" r:id="rId17"/>
    <p:sldId id="534" r:id="rId18"/>
    <p:sldId id="297" r:id="rId19"/>
    <p:sldId id="553" r:id="rId20"/>
    <p:sldId id="554" r:id="rId21"/>
    <p:sldId id="535" r:id="rId22"/>
    <p:sldId id="536" r:id="rId23"/>
    <p:sldId id="537" r:id="rId24"/>
    <p:sldId id="541" r:id="rId25"/>
    <p:sldId id="542" r:id="rId26"/>
    <p:sldId id="543" r:id="rId27"/>
    <p:sldId id="306" r:id="rId28"/>
    <p:sldId id="561" r:id="rId29"/>
    <p:sldId id="287" r:id="rId30"/>
    <p:sldId id="299" r:id="rId31"/>
    <p:sldId id="286" r:id="rId32"/>
    <p:sldId id="544" r:id="rId33"/>
    <p:sldId id="545" r:id="rId34"/>
    <p:sldId id="271" r:id="rId35"/>
    <p:sldId id="272" r:id="rId36"/>
    <p:sldId id="546" r:id="rId37"/>
    <p:sldId id="274" r:id="rId38"/>
    <p:sldId id="547" r:id="rId39"/>
    <p:sldId id="548" r:id="rId40"/>
    <p:sldId id="550" r:id="rId41"/>
    <p:sldId id="288" r:id="rId42"/>
    <p:sldId id="279" r:id="rId43"/>
    <p:sldId id="551" r:id="rId44"/>
    <p:sldId id="552" r:id="rId45"/>
    <p:sldId id="281" r:id="rId46"/>
    <p:sldId id="283" r:id="rId47"/>
    <p:sldId id="300" r:id="rId48"/>
    <p:sldId id="301" r:id="rId49"/>
    <p:sldId id="282" r:id="rId50"/>
    <p:sldId id="294" r:id="rId51"/>
    <p:sldId id="285" r:id="rId52"/>
    <p:sldId id="312" r:id="rId53"/>
    <p:sldId id="313" r:id="rId54"/>
    <p:sldId id="318" r:id="rId55"/>
    <p:sldId id="319" r:id="rId56"/>
    <p:sldId id="556" r:id="rId57"/>
    <p:sldId id="559" r:id="rId58"/>
    <p:sldId id="555" r:id="rId59"/>
    <p:sldId id="557" r:id="rId60"/>
    <p:sldId id="558" r:id="rId61"/>
    <p:sldId id="562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708" autoAdjust="0"/>
  </p:normalViewPr>
  <p:slideViewPr>
    <p:cSldViewPr snapToGrid="0" snapToObjects="1" showGuides="1">
      <p:cViewPr varScale="1">
        <p:scale>
          <a:sx n="159" d="100"/>
          <a:sy n="159" d="100"/>
        </p:scale>
        <p:origin x="1830" y="138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4A851D-3E70-4F7D-8B4F-FA789502F55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F124C-D90F-4437-8E85-9E9FFE982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31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F124C-D90F-4437-8E85-9E9FFE9827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38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F124C-D90F-4437-8E85-9E9FFE9827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08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089" y="4344456"/>
            <a:ext cx="5029823" cy="41130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089" y="4344456"/>
            <a:ext cx="5029823" cy="41130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089" y="4344456"/>
            <a:ext cx="5029823" cy="41130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089" y="4344456"/>
            <a:ext cx="5029823" cy="41130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F124C-D90F-4437-8E85-9E9FFE98270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03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F124C-D90F-4437-8E85-9E9FFE98270B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0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pPr algn="l" eaLnBrk="1" latinLnBrk="0" hangingPunct="1"/>
            <a:fld id="{B645CE88-157B-43A8-A7BC-B3CB8990307F}" type="datetime1">
              <a:rPr lang="en-US" smtClean="0"/>
              <a:t>7/3/2023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kumimoji="0"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271657" y="2698121"/>
            <a:ext cx="7406640" cy="9144"/>
          </a:xfrm>
          <a:prstGeom prst="rect">
            <a:avLst/>
          </a:prstGeom>
          <a:solidFill>
            <a:schemeClr val="accent3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 eaLnBrk="1" latinLnBrk="0" hangingPunct="1"/>
            <a:endParaRPr kumimoji="0"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l" eaLnBrk="1" latinLnBrk="0" hangingPunct="1"/>
            <a:fld id="{1D0208E0-502B-4982-BBA8-DCD23BF5EA70}" type="datetime1">
              <a:rPr lang="en-US" smtClean="0"/>
              <a:t>7/3/2023</a:t>
            </a:fld>
            <a:endParaRPr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 sz="1600" b="1" dirty="0">
              <a:solidFill>
                <a:schemeClr val="tx2">
                  <a:shade val="90000"/>
                </a:schemeClr>
              </a:solidFill>
              <a:effectLst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1324" y="2285536"/>
            <a:ext cx="82296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408237" y="3603625"/>
            <a:ext cx="6262687" cy="2516188"/>
          </a:xfrm>
        </p:spPr>
        <p:txBody>
          <a:bodyPr vert="horz"/>
          <a:lstStyle>
            <a:lvl1pPr marL="0" indent="0" algn="r">
              <a:buFontTx/>
              <a:buNone/>
              <a:defRPr>
                <a:solidFill>
                  <a:schemeClr val="tx1"/>
                </a:solidFill>
              </a:defRPr>
            </a:lvl1pPr>
            <a:lvl2pPr marL="411480" indent="0" algn="r">
              <a:buFontTx/>
              <a:buNone/>
              <a:defRPr/>
            </a:lvl2pPr>
            <a:lvl3pPr marL="630936" indent="0" algn="r">
              <a:buFontTx/>
              <a:buNone/>
              <a:defRPr>
                <a:solidFill>
                  <a:schemeClr val="tx1"/>
                </a:solidFill>
              </a:defRPr>
            </a:lvl3pPr>
            <a:lvl4pPr marL="822960" indent="0" algn="r">
              <a:buFontTx/>
              <a:buNone/>
              <a:defRPr>
                <a:solidFill>
                  <a:schemeClr val="tx1"/>
                </a:solidFill>
              </a:defRPr>
            </a:lvl4pPr>
            <a:lvl5pPr marL="1005840" indent="0" algn="r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Person’s name, </a:t>
            </a:r>
          </a:p>
          <a:p>
            <a:pPr lvl="2"/>
            <a:r>
              <a:rPr lang="en-US" dirty="0"/>
              <a:t>Location Of Talk</a:t>
            </a:r>
          </a:p>
          <a:p>
            <a:pPr lvl="3"/>
            <a:r>
              <a:rPr lang="en-US" dirty="0"/>
              <a:t>City, State</a:t>
            </a:r>
          </a:p>
          <a:p>
            <a:pPr lvl="4"/>
            <a:r>
              <a:rPr lang="en-US" dirty="0"/>
              <a:t>Date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4C25E4-B544-4ACE-A2EA-0009C38383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9404" y="596814"/>
            <a:ext cx="4874606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75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40080" indent="-228600">
              <a:buFont typeface="Courier New" panose="02070309020205020404" pitchFamily="49" charset="0"/>
              <a:buChar char="o"/>
              <a:defRPr/>
            </a:lvl2pPr>
            <a:lvl3pPr marL="822960" indent="-192024">
              <a:buFont typeface="Wingdings" panose="05000000000000000000" pitchFamily="2" charset="2"/>
              <a:buChar char="§"/>
              <a:defRPr/>
            </a:lvl3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3E26-CC8D-45AF-8F11-92ABDE7A30DD}" type="datetime1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3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rgbClr val="3C4F78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rgbClr val="3C4F78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pPr algn="l" eaLnBrk="1" latinLnBrk="0" hangingPunct="1"/>
            <a:fld id="{35A7C34B-1EE7-47A8-834E-E465F8099F8F}" type="datetime1">
              <a:rPr lang="en-US" smtClean="0"/>
              <a:t>7/3/2023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 marL="640080" indent="-228600">
              <a:buFont typeface="Courier New" panose="02070309020205020404" pitchFamily="49" charset="0"/>
              <a:buChar char="o"/>
              <a:defRPr sz="2400"/>
            </a:lvl2pPr>
            <a:lvl3pPr marL="822960" indent="-192024">
              <a:buFont typeface="Wingdings" panose="05000000000000000000" pitchFamily="2" charset="2"/>
              <a:buChar char="§"/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 marL="640080" indent="-228600">
              <a:buFont typeface="Courier New" panose="02070309020205020404" pitchFamily="49" charset="0"/>
              <a:buChar char="o"/>
              <a:defRPr sz="2400"/>
            </a:lvl2pPr>
            <a:lvl3pPr marL="822960" indent="-192024">
              <a:buFont typeface="Wingdings" panose="05000000000000000000" pitchFamily="2" charset="2"/>
              <a:buChar char="§"/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C598F-1189-4858-A177-A92B86E842A9}" type="datetime1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8C592886-E571-45D5-8B56-343DC94F8FA6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 marL="640080" indent="-228600">
              <a:buFont typeface="Courier New" panose="02070309020205020404" pitchFamily="49" charset="0"/>
              <a:buChar char="o"/>
              <a:defRPr sz="2000"/>
            </a:lvl2pPr>
            <a:lvl3pPr marL="822960" indent="-192024">
              <a:buFont typeface="Wingdings" panose="05000000000000000000" pitchFamily="2" charset="2"/>
              <a:buChar char="§"/>
              <a:defRPr sz="1800"/>
            </a:lvl3pPr>
            <a:lvl4pPr>
              <a:defRPr sz="1600"/>
            </a:lvl4pPr>
            <a:lvl5pPr marL="1005840" indent="0">
              <a:buNone/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 marL="640080" indent="-228600">
              <a:buFont typeface="Courier New" panose="02070309020205020404" pitchFamily="49" charset="0"/>
              <a:buChar char="o"/>
              <a:defRPr sz="2000"/>
            </a:lvl2pPr>
            <a:lvl3pPr marL="822960" indent="-192024">
              <a:buFont typeface="Wingdings" panose="05000000000000000000" pitchFamily="2" charset="2"/>
              <a:buChar char="§"/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80C4-5D78-47D4-A0C5-A7E5E8349959}" type="datetime1">
              <a:rPr lang="en-US" smtClean="0"/>
              <a:t>7/3/2023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8C592886-E571-45D5-8B56-343DC94F8FA6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lvl1pPr>
              <a:defRPr>
                <a:latin typeface="Minion Pro"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nion Pro"/>
              </a:defRPr>
            </a:lvl1pPr>
            <a:extLst/>
          </a:lstStyle>
          <a:p>
            <a:fld id="{A606ACFA-DA96-44E3-AF2B-D5A9FA5A2334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nion Pro"/>
              </a:defRPr>
            </a:lvl1pPr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rgbClr val="3C4F78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rgbClr val="3C4F78"/>
                </a:solidFill>
              </a:defRPr>
            </a:lvl1pPr>
            <a:extLst/>
          </a:lstStyle>
          <a:p>
            <a:fld id="{D91C5236-3517-406B-87E3-F90071B9FD39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 sz="1600" b="1" dirty="0">
              <a:solidFill>
                <a:schemeClr val="tx2">
                  <a:shade val="90000"/>
                </a:schemeClr>
              </a:solidFill>
              <a:effectLst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hf hdr="0" ftr="0" dt="0"/>
  <p:txStyles>
    <p:titleStyle>
      <a:lvl1pPr marL="54864" algn="r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100000"/>
        <a:buFont typeface="Arial"/>
        <a:buChar char="•"/>
        <a:defRPr kumimoji="0" sz="2400" kern="1200">
          <a:solidFill>
            <a:srgbClr val="3C4F78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3"/>
        </a:buClr>
        <a:buSzPct val="100000"/>
        <a:buFont typeface="Courier New" panose="02070309020205020404" pitchFamily="49" charset="0"/>
        <a:buChar char="o"/>
        <a:defRPr kumimoji="0" sz="2400" kern="1200">
          <a:solidFill>
            <a:srgbClr val="3C4F78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" panose="05000000000000000000" pitchFamily="2" charset="2"/>
        <a:buChar char="§"/>
        <a:defRPr kumimoji="0" sz="2400" kern="1200">
          <a:solidFill>
            <a:srgbClr val="3C4F78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Arial"/>
        <a:buChar char="•"/>
        <a:defRPr kumimoji="0" sz="2400" kern="1200">
          <a:solidFill>
            <a:srgbClr val="3C4F78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Arial"/>
        <a:buChar char="•"/>
        <a:defRPr kumimoji="0" sz="2400" kern="1200">
          <a:solidFill>
            <a:srgbClr val="3C4F78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biostat.wiscweb.wisc.edu/wp-content/uploads/sites/1008/2019/05/Sample_Report_Closed_20160920.pdf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biostat.wiscweb.wisc.edu/wp-content/uploads/sites/1008/2019/05/Sample_Report_Closed_20160920.pdf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role of the SDAC in DMC meetings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Matt Downs</a:t>
            </a:r>
          </a:p>
        </p:txBody>
      </p:sp>
    </p:spTree>
    <p:extLst>
      <p:ext uri="{BB962C8B-B14F-4D97-AF65-F5344CB8AC3E}">
        <p14:creationId xmlns:p14="http://schemas.microsoft.com/office/powerpoint/2010/main" val="18088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2D6E3-64A4-4EE8-9775-B5D013CA9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SDAC?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4F478-B52B-4326-B741-DE64E30BE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Statistics and Data Analysis Center</a:t>
            </a:r>
          </a:p>
          <a:p>
            <a:r>
              <a:rPr lang="en-US" dirty="0"/>
              <a:t>Also known as:</a:t>
            </a:r>
          </a:p>
          <a:p>
            <a:pPr lvl="1"/>
            <a:r>
              <a:rPr lang="en-US" dirty="0"/>
              <a:t>Independent Statistical Reporting Group (ISRG)</a:t>
            </a:r>
          </a:p>
          <a:p>
            <a:pPr lvl="1"/>
            <a:r>
              <a:rPr lang="en-US" dirty="0"/>
              <a:t>Independent Data Coordinating Center (IDCC)</a:t>
            </a:r>
          </a:p>
          <a:p>
            <a:pPr lvl="1"/>
            <a:r>
              <a:rPr lang="en-US" dirty="0"/>
              <a:t>Data Reporting Group (DRG)</a:t>
            </a:r>
          </a:p>
          <a:p>
            <a:pPr lvl="1"/>
            <a:r>
              <a:rPr lang="en-US" dirty="0"/>
              <a:t>Reporting Statistician</a:t>
            </a:r>
            <a:br>
              <a:rPr lang="en-US" dirty="0"/>
            </a:br>
            <a:endParaRPr lang="en-US" dirty="0"/>
          </a:p>
          <a:p>
            <a:r>
              <a:rPr lang="en-US" dirty="0"/>
              <a:t>Group that prepares and presents the safety and efficacy reports reviewed by the DMC at is meetings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BF620-EC6A-4270-8D27-2A11A59B2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2512" y="6377408"/>
            <a:ext cx="464288" cy="274320"/>
          </a:xfrm>
        </p:spPr>
        <p:txBody>
          <a:bodyPr/>
          <a:lstStyle/>
          <a:p>
            <a:fld id="{8C592886-E571-45D5-8B56-343DC94F8FA6}" type="slidenum">
              <a:rPr kumimoji="0" lang="en-US" smtClean="0"/>
              <a:t>2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899708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SDAC Statistician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288" y="1536107"/>
            <a:ext cx="8229600" cy="35223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AKA “reporting statistician” or “independent statistician”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Not part of sponsor/study management team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Collaborates with trial statistician on design of DMC reports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Produces Open and Closed Reports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Presents Closed Report, including formal interim analyses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Provides additional analyses as needed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Unblinded to by-treatment results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Does </a:t>
            </a:r>
            <a:r>
              <a:rPr lang="en-US" sz="2000" u="sng" dirty="0"/>
              <a:t>NOT</a:t>
            </a:r>
            <a:r>
              <a:rPr lang="en-US" sz="2000" dirty="0"/>
              <a:t> make recommendations; is </a:t>
            </a:r>
            <a:r>
              <a:rPr lang="en-US" sz="2000" u="sng" dirty="0"/>
              <a:t>NOT</a:t>
            </a:r>
            <a:r>
              <a:rPr lang="en-US" sz="2000" dirty="0"/>
              <a:t> a voting member of the DMC</a:t>
            </a:r>
          </a:p>
          <a:p>
            <a:endParaRPr lang="en-US" sz="1500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034395" y="62700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7D9164-07AF-9947-BAED-B5CA6D2A48F4}" type="slidenum">
              <a:rPr lang="en-US" sz="1600" smtClean="0"/>
              <a:pPr/>
              <a:t>3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3217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656528" y="1449238"/>
            <a:ext cx="7867650" cy="4747411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altLang="en-US" sz="2800" dirty="0">
                <a:ea typeface="Arial" pitchFamily="34" charset="0"/>
              </a:rPr>
              <a:t>Confidentiality &amp; communication channels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altLang="en-US" sz="2800" dirty="0">
                <a:ea typeface="Arial" pitchFamily="34" charset="0"/>
              </a:rPr>
              <a:t>DMC reporting process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altLang="en-US" sz="2800" dirty="0">
                <a:ea typeface="Arial" pitchFamily="34" charset="0"/>
              </a:rPr>
              <a:t>Report structure and organization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altLang="en-US" sz="2800" dirty="0">
                <a:ea typeface="Arial" pitchFamily="34" charset="0"/>
              </a:rPr>
              <a:t>At the meeting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7646819-256B-4F19-BEA7-12A28343ABF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15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Communication channels</a:t>
            </a:r>
          </a:p>
        </p:txBody>
      </p:sp>
    </p:spTree>
    <p:extLst>
      <p:ext uri="{BB962C8B-B14F-4D97-AF65-F5344CB8AC3E}">
        <p14:creationId xmlns:p14="http://schemas.microsoft.com/office/powerpoint/2010/main" val="2891011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97222" y="264208"/>
            <a:ext cx="7769225" cy="1144588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1800"/>
              </a:spcAft>
            </a:pPr>
            <a:r>
              <a:rPr lang="en-US" altLang="en-US" dirty="0">
                <a:ea typeface="Arial" pitchFamily="34" charset="0"/>
              </a:rPr>
              <a:t>Confidentiality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229600" cy="4267202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Interim data &amp; DMC discussions must remain confidential</a:t>
            </a:r>
          </a:p>
          <a:p>
            <a:r>
              <a:rPr lang="en-US" altLang="en-US" sz="2800" dirty="0"/>
              <a:t>Leaks can affect trial integrity</a:t>
            </a:r>
          </a:p>
          <a:p>
            <a:pPr lvl="1"/>
            <a:r>
              <a:rPr lang="en-US" altLang="en-US" sz="2000" dirty="0"/>
              <a:t>Recruitment</a:t>
            </a:r>
          </a:p>
          <a:p>
            <a:pPr lvl="1"/>
            <a:r>
              <a:rPr lang="en-US" altLang="en-US" sz="2000" dirty="0"/>
              <a:t>Adherence</a:t>
            </a:r>
          </a:p>
          <a:p>
            <a:pPr lvl="1"/>
            <a:r>
              <a:rPr lang="en-US" altLang="en-US" sz="2000" dirty="0"/>
              <a:t>Outcome assessment</a:t>
            </a:r>
            <a:br>
              <a:rPr lang="en-US" altLang="en-US" sz="2000" dirty="0"/>
            </a:br>
            <a:endParaRPr lang="en-US" altLang="en-US" sz="2000" dirty="0"/>
          </a:p>
          <a:p>
            <a:r>
              <a:rPr lang="en-US" altLang="en-US" sz="2800" dirty="0"/>
              <a:t>Therefore, communication channels should be clear &amp; simple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7646819-256B-4F19-BEA7-12A28343ABF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740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communication flow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140" y="1612496"/>
            <a:ext cx="5676181" cy="4743856"/>
          </a:xfrm>
          <a:prstGeom prst="rect">
            <a:avLst/>
          </a:prstGeom>
        </p:spPr>
      </p:pic>
      <p:sp>
        <p:nvSpPr>
          <p:cNvPr id="5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7646819-256B-4F19-BEA7-12A28343ABF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69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8906" y="1600200"/>
            <a:ext cx="7737894" cy="4525963"/>
          </a:xfrm>
        </p:spPr>
        <p:txBody>
          <a:bodyPr/>
          <a:lstStyle/>
          <a:p>
            <a:r>
              <a:rPr lang="en-US" dirty="0"/>
              <a:t>(Introductory closed session) </a:t>
            </a:r>
          </a:p>
          <a:p>
            <a:r>
              <a:rPr lang="en-US" dirty="0"/>
              <a:t>Open session</a:t>
            </a:r>
          </a:p>
          <a:p>
            <a:r>
              <a:rPr lang="en-US" dirty="0"/>
              <a:t>Closed session</a:t>
            </a:r>
          </a:p>
          <a:p>
            <a:r>
              <a:rPr lang="en-US" dirty="0"/>
              <a:t>(Executive session without SDAC)</a:t>
            </a:r>
          </a:p>
          <a:p>
            <a:r>
              <a:rPr lang="en-US" dirty="0"/>
              <a:t>(Debriefing session)</a:t>
            </a:r>
            <a:br>
              <a:rPr lang="en-US" dirty="0"/>
            </a:br>
            <a:endParaRPr lang="en-US" dirty="0"/>
          </a:p>
          <a:p>
            <a:r>
              <a:rPr lang="en-US" dirty="0"/>
              <a:t>() = denotes less common elements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1053-F984-477E-9112-C78A591F6DD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024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679" y="1692570"/>
            <a:ext cx="7720642" cy="4525963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Open session</a:t>
            </a:r>
          </a:p>
          <a:p>
            <a:pPr lvl="1"/>
            <a:r>
              <a:rPr lang="en-US" sz="2000" dirty="0"/>
              <a:t>Sponsor, Steering Committee, DMC, SDAC</a:t>
            </a:r>
          </a:p>
          <a:p>
            <a:pPr lvl="1"/>
            <a:r>
              <a:rPr lang="en-US" sz="2000" dirty="0"/>
              <a:t>Study team provides update on: </a:t>
            </a:r>
          </a:p>
          <a:p>
            <a:pPr lvl="2"/>
            <a:r>
              <a:rPr lang="en-US" sz="2000" dirty="0"/>
              <a:t>Trial status &amp; recruitment</a:t>
            </a:r>
          </a:p>
          <a:p>
            <a:pPr lvl="2"/>
            <a:r>
              <a:rPr lang="en-US" sz="2000" dirty="0"/>
              <a:t>Adjudication metrics</a:t>
            </a:r>
          </a:p>
          <a:p>
            <a:pPr lvl="2"/>
            <a:r>
              <a:rPr lang="en-US" sz="2000" dirty="0"/>
              <a:t>Blinded observations on important safety findings</a:t>
            </a:r>
          </a:p>
          <a:p>
            <a:pPr lvl="3"/>
            <a:r>
              <a:rPr lang="en-US" sz="1600" dirty="0"/>
              <a:t>However, experienced DMCs may be impatient with an extensive open-session data presentation; prefer to spend time on closed-session data</a:t>
            </a:r>
          </a:p>
          <a:p>
            <a:pPr lvl="1"/>
            <a:r>
              <a:rPr lang="en-US" sz="2000" u="sng" dirty="0"/>
              <a:t>No</a:t>
            </a:r>
            <a:r>
              <a:rPr lang="en-US" sz="2000" dirty="0"/>
              <a:t> discussion by treatment arm</a:t>
            </a:r>
            <a:br>
              <a:rPr lang="en-US" sz="2000" dirty="0"/>
            </a:br>
            <a:endParaRPr lang="en-US" sz="2000" dirty="0"/>
          </a:p>
          <a:p>
            <a:r>
              <a:rPr lang="en-US" sz="2800" dirty="0"/>
              <a:t>Closed session </a:t>
            </a:r>
          </a:p>
          <a:p>
            <a:pPr lvl="1"/>
            <a:r>
              <a:rPr lang="en-US" sz="2000" dirty="0"/>
              <a:t>Unblinded review of DMC report with DMC and SDAC</a:t>
            </a:r>
          </a:p>
          <a:p>
            <a:pPr lvl="1"/>
            <a:r>
              <a:rPr lang="en-US" sz="2000" dirty="0"/>
              <a:t>Draft of recommendation on future trial conduct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1053-F984-477E-9112-C78A591F6DD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276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closed session may precede the open session</a:t>
            </a:r>
          </a:p>
          <a:p>
            <a:pPr lvl="1"/>
            <a:r>
              <a:rPr lang="en-US" dirty="0"/>
              <a:t>Opportunity for DMC to form questions to pose to Sponsor in open session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Sometimes a “debriefing” session concludes the meeting where DMC:</a:t>
            </a:r>
          </a:p>
          <a:p>
            <a:pPr lvl="1"/>
            <a:r>
              <a:rPr lang="en-US" dirty="0"/>
              <a:t>Asks questions of sponsors; OR</a:t>
            </a:r>
          </a:p>
          <a:p>
            <a:pPr lvl="1"/>
            <a:r>
              <a:rPr lang="en-US" dirty="0"/>
              <a:t>Shares its recommendations; OR</a:t>
            </a:r>
          </a:p>
          <a:p>
            <a:pPr lvl="1"/>
            <a:r>
              <a:rPr lang="en-US" dirty="0"/>
              <a:t>Both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1053-F984-477E-9112-C78A591F6DD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046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Caution…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559140"/>
            <a:ext cx="8274205" cy="4601963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400" dirty="0"/>
              <a:t>People can slip, especially on the phone during open session</a:t>
            </a:r>
          </a:p>
          <a:p>
            <a:r>
              <a:rPr lang="en-US" altLang="en-US" sz="2400" dirty="0"/>
              <a:t>Less experienced DMC members forget that they cannot disclose information</a:t>
            </a:r>
          </a:p>
          <a:p>
            <a:r>
              <a:rPr lang="en-US" altLang="en-US" sz="2400" dirty="0"/>
              <a:t>DMC members may open and refer to closed report during open session</a:t>
            </a:r>
            <a:br>
              <a:rPr lang="en-US" altLang="en-US" sz="2400" dirty="0"/>
            </a:br>
            <a:endParaRPr lang="en-US" altLang="en-US" sz="2400" dirty="0"/>
          </a:p>
          <a:p>
            <a:r>
              <a:rPr lang="en-US" altLang="en-US" sz="2400" dirty="0"/>
              <a:t>SDAC staff should</a:t>
            </a:r>
          </a:p>
          <a:p>
            <a:pPr lvl="1"/>
            <a:r>
              <a:rPr lang="en-US" altLang="en-US" sz="2000" dirty="0"/>
              <a:t>Remind attendees at start of open session of ground rules</a:t>
            </a:r>
          </a:p>
          <a:p>
            <a:pPr lvl="1"/>
            <a:r>
              <a:rPr lang="en-US" altLang="en-US" sz="2000" dirty="0"/>
              <a:t>Remain vigilant during open session</a:t>
            </a:r>
          </a:p>
          <a:p>
            <a:r>
              <a:rPr lang="en-US" altLang="en-US" sz="2400" dirty="0"/>
              <a:t>Sponsors should not ask probing questions of DMC (e.g., when would you like to meet next?)</a:t>
            </a:r>
          </a:p>
          <a:p>
            <a:endParaRPr lang="en-US" altLang="en-US" sz="2000" dirty="0"/>
          </a:p>
          <a:p>
            <a:r>
              <a:rPr lang="en-US" altLang="en-US" sz="2400" dirty="0"/>
              <a:t>Some sponsors have SOPs that allow them to attend open sessions only by phone</a:t>
            </a:r>
          </a:p>
          <a:p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662F09-2367-4730-BF0C-B9CB4D992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7646819-256B-4F19-BEA7-12A28343ABF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046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8524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Conveying DMC recommendations</a:t>
            </a:r>
            <a:br>
              <a:rPr lang="en-US" altLang="en-US" sz="3600" dirty="0"/>
            </a:br>
            <a:endParaRPr lang="en-US" altLang="en-US" sz="3600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468" y="1640979"/>
            <a:ext cx="8153400" cy="43180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400" dirty="0"/>
              <a:t>Who receives recommendation?</a:t>
            </a:r>
          </a:p>
          <a:p>
            <a:pPr lvl="1"/>
            <a:r>
              <a:rPr lang="en-US" altLang="en-US" sz="2000" dirty="0"/>
              <a:t>Sponsor executive or data review board</a:t>
            </a:r>
          </a:p>
          <a:p>
            <a:pPr lvl="1"/>
            <a:r>
              <a:rPr lang="en-US" altLang="en-US" sz="2000" dirty="0"/>
              <a:t>Steering Committee Chair</a:t>
            </a:r>
            <a:br>
              <a:rPr lang="en-US" altLang="en-US" sz="2000" dirty="0"/>
            </a:br>
            <a:endParaRPr lang="en-US" altLang="en-US" sz="2000" dirty="0"/>
          </a:p>
          <a:p>
            <a:r>
              <a:rPr lang="en-US" altLang="en-US" sz="2400" dirty="0"/>
              <a:t>Generally not a member of the study team </a:t>
            </a:r>
          </a:p>
          <a:p>
            <a:pPr lvl="1"/>
            <a:r>
              <a:rPr lang="en-US" altLang="en-US" sz="2000" dirty="0"/>
              <a:t>Why not? </a:t>
            </a:r>
          </a:p>
          <a:p>
            <a:pPr lvl="1"/>
            <a:r>
              <a:rPr lang="en-US" altLang="en-US" sz="2000" dirty="0"/>
              <a:t>Recipient serves as a firewall in case sponsor does not accept DMC recommendation outright</a:t>
            </a:r>
            <a:br>
              <a:rPr lang="en-US" altLang="en-US" sz="2000" dirty="0"/>
            </a:br>
            <a:endParaRPr lang="en-US" altLang="en-US" sz="2000" dirty="0"/>
          </a:p>
          <a:p>
            <a:r>
              <a:rPr lang="en-US" altLang="en-US" sz="2400" dirty="0"/>
              <a:t>This means that ‘debriefing’ or open session following DMC deliberations may be ill-advised</a:t>
            </a:r>
          </a:p>
          <a:p>
            <a:pPr lvl="1"/>
            <a:r>
              <a:rPr lang="en-US" altLang="en-US" sz="2000" dirty="0"/>
              <a:t>At the very least, discussions in debriefing sessions need to be particularly guarded</a:t>
            </a:r>
          </a:p>
          <a:p>
            <a:pPr lvl="1"/>
            <a:r>
              <a:rPr lang="en-US" altLang="en-US" sz="2000" dirty="0"/>
              <a:t>Must be clear in advance if recommendations are to be shared during ‘debriefing’ session</a:t>
            </a:r>
          </a:p>
          <a:p>
            <a:endParaRPr lang="en-US" altLang="en-US" sz="2800" dirty="0"/>
          </a:p>
          <a:p>
            <a:pPr lvl="1"/>
            <a:endParaRPr lang="en-US" altLang="en-US" sz="2400" dirty="0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7646819-256B-4F19-BEA7-12A28343ABF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81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03443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Conveying DMC recommendations</a:t>
            </a:r>
            <a:br>
              <a:rPr lang="en-US" altLang="en-US" sz="3600" dirty="0"/>
            </a:br>
            <a:endParaRPr lang="en-US" altLang="en-US" sz="3600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89904"/>
            <a:ext cx="7658100" cy="4099697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800" dirty="0"/>
              <a:t>Timing of recommendations</a:t>
            </a:r>
          </a:p>
          <a:p>
            <a:pPr lvl="1"/>
            <a:r>
              <a:rPr lang="en-US" altLang="en-US" sz="2400" dirty="0"/>
              <a:t>Varies greatly between DMC charters</a:t>
            </a:r>
          </a:p>
          <a:p>
            <a:pPr lvl="1"/>
            <a:r>
              <a:rPr lang="en-US" altLang="en-US" sz="2400" dirty="0"/>
              <a:t>SDAC</a:t>
            </a:r>
            <a:r>
              <a:rPr lang="en-US" altLang="en-US" sz="1900" dirty="0"/>
              <a:t> </a:t>
            </a:r>
            <a:r>
              <a:rPr lang="en-US" altLang="en-US" sz="2400" dirty="0"/>
              <a:t>often facilitates process</a:t>
            </a:r>
            <a:endParaRPr lang="en-US" altLang="en-US" sz="3800" dirty="0"/>
          </a:p>
          <a:p>
            <a:pPr lvl="1"/>
            <a:r>
              <a:rPr lang="en-US" altLang="en-US" sz="2400" dirty="0"/>
              <a:t>Good model: conveyed  verbally following meeting, with formal written recs following within 5 days</a:t>
            </a:r>
          </a:p>
          <a:p>
            <a:pPr lvl="1"/>
            <a:r>
              <a:rPr lang="en-US" altLang="en-US" sz="2400" dirty="0"/>
              <a:t>Recommendations may take extended time to reach study team</a:t>
            </a:r>
            <a:br>
              <a:rPr lang="en-US" altLang="en-US" sz="2400" dirty="0"/>
            </a:br>
            <a:endParaRPr lang="en-US" altLang="en-US" sz="2400" dirty="0"/>
          </a:p>
          <a:p>
            <a:r>
              <a:rPr lang="en-US" altLang="en-US" sz="2800" dirty="0"/>
              <a:t>Sometimes two versions prepared</a:t>
            </a:r>
          </a:p>
          <a:p>
            <a:pPr lvl="1"/>
            <a:r>
              <a:rPr lang="en-US" altLang="en-US" sz="2400" dirty="0"/>
              <a:t>Abbreviated set for distribution to IRBs by sponsor</a:t>
            </a:r>
          </a:p>
          <a:p>
            <a:pPr lvl="1"/>
            <a:r>
              <a:rPr lang="en-US" altLang="en-US" sz="2400" dirty="0"/>
              <a:t>More complete set that may contain guidance or requests from the DMC </a:t>
            </a:r>
          </a:p>
          <a:p>
            <a:pPr lvl="1">
              <a:buFontTx/>
              <a:buNone/>
            </a:pPr>
            <a:endParaRPr lang="en-US" altLang="en-US" sz="2400" dirty="0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7646819-256B-4F19-BEA7-12A28343ABF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691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731089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Conveying DMC recommendations</a:t>
            </a:r>
            <a:br>
              <a:rPr lang="en-US" altLang="en-US" sz="3600" dirty="0"/>
            </a:br>
            <a:endParaRPr lang="en-US" altLang="en-US" sz="3600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970" y="1584600"/>
            <a:ext cx="8185030" cy="4387011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All meetings generally have corresponding recommendations</a:t>
            </a:r>
          </a:p>
          <a:p>
            <a:pPr lvl="1"/>
            <a:r>
              <a:rPr lang="en-US" altLang="en-US" sz="2000" dirty="0"/>
              <a:t>Possible exception are unscheduled (i.e., unplanned) DMC reviews</a:t>
            </a:r>
            <a:br>
              <a:rPr lang="en-US" altLang="en-US" sz="2400" dirty="0"/>
            </a:br>
            <a:endParaRPr lang="en-US" altLang="en-US" sz="2400" dirty="0"/>
          </a:p>
          <a:p>
            <a:r>
              <a:rPr lang="en-US" altLang="en-US" sz="2800" dirty="0"/>
              <a:t>Recommendations generally do not include unblinded data</a:t>
            </a:r>
          </a:p>
          <a:p>
            <a:pPr lvl="1"/>
            <a:r>
              <a:rPr lang="en-US" altLang="en-US" sz="2000" dirty="0"/>
              <a:t>Can be provided upon request following review of the recommendations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sz="2800" dirty="0"/>
              <a:t>Sponsor should communicate acceptance of recs to DMC via SDAC</a:t>
            </a:r>
          </a:p>
          <a:p>
            <a:pPr lvl="1">
              <a:buFontTx/>
              <a:buNone/>
            </a:pPr>
            <a:endParaRPr lang="en-US" altLang="en-US" sz="2400" dirty="0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7646819-256B-4F19-BEA7-12A28343ABF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932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DMC reporting process</a:t>
            </a:r>
          </a:p>
        </p:txBody>
      </p:sp>
    </p:spTree>
    <p:extLst>
      <p:ext uri="{BB962C8B-B14F-4D97-AF65-F5344CB8AC3E}">
        <p14:creationId xmlns:p14="http://schemas.microsoft.com/office/powerpoint/2010/main" val="3553839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reports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1" y="1482571"/>
            <a:ext cx="8173844" cy="4731798"/>
          </a:xfrm>
        </p:spPr>
        <p:txBody>
          <a:bodyPr>
            <a:normAutofit/>
          </a:bodyPr>
          <a:lstStyle/>
          <a:p>
            <a:r>
              <a:rPr lang="en-US" sz="1800" dirty="0"/>
              <a:t>Open (a.k.a. sponsor) report = report that presents only total counts and statistics pooled over treatment group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Purpose</a:t>
            </a:r>
          </a:p>
          <a:p>
            <a:pPr lvl="1"/>
            <a:r>
              <a:rPr lang="en-US" sz="1800" dirty="0"/>
              <a:t>To inform study team about recruitment etc.</a:t>
            </a:r>
          </a:p>
          <a:p>
            <a:pPr lvl="1"/>
            <a:r>
              <a:rPr lang="en-US" sz="1800" dirty="0"/>
              <a:t>To provide a common document for discussing issues during meeting’s open session</a:t>
            </a:r>
          </a:p>
          <a:p>
            <a:pPr lvl="1"/>
            <a:r>
              <a:rPr lang="en-US" sz="1800" dirty="0"/>
              <a:t>To check accuracy of SDAC’s reporting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Dangers</a:t>
            </a:r>
            <a:endParaRPr lang="en-US" sz="4000" dirty="0"/>
          </a:p>
          <a:p>
            <a:pPr lvl="1"/>
            <a:r>
              <a:rPr lang="en-US" sz="1800" dirty="0"/>
              <a:t>Potential to unmask recipients </a:t>
            </a:r>
          </a:p>
          <a:p>
            <a:pPr lvl="1"/>
            <a:r>
              <a:rPr lang="en-US" sz="1800" dirty="0"/>
              <a:t>Compete with more important activities leading up to meeting</a:t>
            </a:r>
          </a:p>
          <a:p>
            <a:pPr lvl="1"/>
            <a:r>
              <a:rPr lang="en-US" sz="1800" dirty="0"/>
              <a:t>May no longer reflect what DMC is seeing in closed report</a:t>
            </a:r>
          </a:p>
          <a:p>
            <a:pPr lvl="2"/>
            <a:r>
              <a:rPr lang="en-US" sz="1800" dirty="0"/>
              <a:t>Requires two versions of programs – one for sponsor and one for IDMC</a:t>
            </a:r>
            <a:br>
              <a:rPr lang="en-US" sz="1800" dirty="0"/>
            </a:br>
            <a:endParaRPr lang="en-US" sz="1800" dirty="0"/>
          </a:p>
          <a:p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448ADAD-AA55-4808-80E2-5210E83F1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7646819-256B-4F19-BEA7-12A28343ABF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835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Open reports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663566"/>
          </a:xfrm>
        </p:spPr>
        <p:txBody>
          <a:bodyPr>
            <a:normAutofit/>
          </a:bodyPr>
          <a:lstStyle/>
          <a:p>
            <a:r>
              <a:rPr lang="en-US" sz="1800" dirty="0"/>
              <a:t>Important to preserve the blind</a:t>
            </a:r>
          </a:p>
          <a:p>
            <a:pPr lvl="1"/>
            <a:r>
              <a:rPr lang="en-US" sz="1800" dirty="0"/>
              <a:t>analyses should be presented by aggregating information across treatment groups and, usually, avoiding subject-level data (e.g., listings, etc.)</a:t>
            </a:r>
          </a:p>
          <a:p>
            <a:pPr lvl="1"/>
            <a:r>
              <a:rPr lang="en-US" sz="1800" dirty="0"/>
              <a:t>Often send open report to Sponsor one day later than closed report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Different Sponsors request different amounts of data</a:t>
            </a:r>
          </a:p>
          <a:p>
            <a:pPr lvl="1"/>
            <a:r>
              <a:rPr lang="en-US" sz="1800" dirty="0"/>
              <a:t>Only accrual, status and baseline data</a:t>
            </a:r>
          </a:p>
          <a:p>
            <a:pPr lvl="1"/>
            <a:r>
              <a:rPr lang="en-US" sz="1800" dirty="0"/>
              <a:t>Plus limited follow-up data (e.g. AEs)</a:t>
            </a:r>
          </a:p>
          <a:p>
            <a:pPr lvl="1"/>
            <a:r>
              <a:rPr lang="en-US" sz="1800" dirty="0"/>
              <a:t>Or, include all or most of the closed session analysis, in aggregate form</a:t>
            </a:r>
          </a:p>
          <a:p>
            <a:pPr lvl="1"/>
            <a:r>
              <a:rPr lang="en-US" sz="1800" dirty="0"/>
              <a:t>Good to make clear to DMC what degree of access Sponsor will have at organizational meeting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If DMC requests specific analyses based on concern raised in closed session, </a:t>
            </a:r>
            <a:br>
              <a:rPr lang="en-US" sz="1800" dirty="0"/>
            </a:br>
            <a:r>
              <a:rPr lang="en-US" sz="1800" dirty="0"/>
              <a:t>don’t include in Open Report</a:t>
            </a:r>
            <a:endParaRPr lang="en-US" sz="4400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13F68B9-C2FD-447D-B742-9060C91E3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7646819-256B-4F19-BEA7-12A28343ABF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995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Materials for each DMC safety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Protocol summary</a:t>
            </a:r>
          </a:p>
          <a:p>
            <a:r>
              <a:rPr lang="en-US" dirty="0"/>
              <a:t>Closed report</a:t>
            </a:r>
          </a:p>
          <a:p>
            <a:r>
              <a:rPr lang="en-US" dirty="0"/>
              <a:t>Copies of past meeting minutes</a:t>
            </a:r>
          </a:p>
          <a:p>
            <a:r>
              <a:rPr lang="en-US" dirty="0"/>
              <a:t>Charter</a:t>
            </a:r>
          </a:p>
          <a:p>
            <a:r>
              <a:rPr lang="en-US" dirty="0"/>
              <a:t>Informed consent form</a:t>
            </a:r>
            <a:br>
              <a:rPr lang="en-US" dirty="0"/>
            </a:br>
            <a:endParaRPr lang="en-US" dirty="0"/>
          </a:p>
          <a:p>
            <a:r>
              <a:rPr lang="en-US" dirty="0"/>
              <a:t>Supplemental materials (electronic only)</a:t>
            </a:r>
          </a:p>
          <a:p>
            <a:r>
              <a:rPr lang="en-US" dirty="0"/>
              <a:t>Open report (electronic only)</a:t>
            </a:r>
          </a:p>
          <a:p>
            <a:r>
              <a:rPr lang="en-US" dirty="0"/>
              <a:t>Protocol, SAP, IB (electronic only)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1053-F984-477E-9112-C78A591F6DD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603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Common closed report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Executive overview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Data sources and </a:t>
            </a:r>
            <a:r>
              <a:rPr lang="en-US" dirty="0" err="1"/>
              <a:t>currentness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Screening &amp; randomization rates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Baseline comparability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Subject disposition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Major protocol violations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Treatment exposure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1053-F984-477E-9112-C78A591F6DD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38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Common closed report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3088" indent="-569913">
              <a:buFont typeface="+mj-lt"/>
              <a:buAutoNum type="arabicPeriod" startAt="8"/>
            </a:pPr>
            <a:r>
              <a:rPr lang="en-US" dirty="0"/>
              <a:t>Safety</a:t>
            </a:r>
          </a:p>
          <a:p>
            <a:pPr marL="860425" lvl="1" indent="-457200"/>
            <a:r>
              <a:rPr lang="en-US" dirty="0"/>
              <a:t>AEs</a:t>
            </a:r>
          </a:p>
          <a:p>
            <a:pPr marL="860425" lvl="1" indent="-457200"/>
            <a:r>
              <a:rPr lang="en-US" dirty="0"/>
              <a:t>Laboratory parameters</a:t>
            </a:r>
          </a:p>
          <a:p>
            <a:pPr marL="860425" lvl="1" indent="-457200"/>
            <a:r>
              <a:rPr lang="en-US" dirty="0"/>
              <a:t>Vital signs</a:t>
            </a:r>
          </a:p>
          <a:p>
            <a:pPr marL="860425" lvl="1" indent="-457200"/>
            <a:r>
              <a:rPr lang="en-US" dirty="0"/>
              <a:t>ECGs/echocardiograms</a:t>
            </a:r>
          </a:p>
          <a:p>
            <a:pPr marL="860425" lvl="1" indent="-457200"/>
            <a:r>
              <a:rPr lang="en-US" dirty="0"/>
              <a:t>Antidrug antibodies</a:t>
            </a:r>
          </a:p>
          <a:p>
            <a:pPr marL="628650" indent="-625475">
              <a:buFont typeface="+mj-lt"/>
              <a:buAutoNum type="arabicPeriod" startAt="9"/>
            </a:pPr>
            <a:r>
              <a:rPr lang="en-US" dirty="0"/>
              <a:t>Efficacy</a:t>
            </a:r>
          </a:p>
          <a:p>
            <a:pPr marL="628650" indent="-625475">
              <a:buFont typeface="+mj-lt"/>
              <a:buAutoNum type="arabicPeriod" startAt="9"/>
            </a:pPr>
            <a:r>
              <a:rPr lang="en-US" dirty="0"/>
              <a:t>Supplemental listings &amp; presentations</a:t>
            </a:r>
          </a:p>
          <a:p>
            <a:pPr marL="403225" lvl="1" indent="0"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1053-F984-477E-9112-C78A591F6DD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323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ea typeface="Arial" pitchFamily="34" charset="0"/>
              </a:rPr>
              <a:t>Closed reports often aren’t static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2095"/>
            <a:ext cx="8363415" cy="4557034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Reports evolve over time</a:t>
            </a:r>
          </a:p>
          <a:p>
            <a:pPr lvl="1"/>
            <a:r>
              <a:rPr lang="en-US" sz="1600" dirty="0"/>
              <a:t>Entire battery of tables &amp; figures may not make sense for early reports if accrual is slow</a:t>
            </a:r>
            <a:br>
              <a:rPr lang="en-US" sz="1600" dirty="0"/>
            </a:br>
            <a:endParaRPr lang="en-US" sz="1600" dirty="0"/>
          </a:p>
          <a:p>
            <a:r>
              <a:rPr lang="en-US" sz="2000" dirty="0"/>
              <a:t>Report template presented at org meeting</a:t>
            </a:r>
          </a:p>
          <a:p>
            <a:r>
              <a:rPr lang="en-US" sz="2000" dirty="0"/>
              <a:t>Changes because of DMC requests</a:t>
            </a:r>
          </a:p>
          <a:p>
            <a:pPr lvl="1"/>
            <a:r>
              <a:rPr lang="en-US" sz="1600" dirty="0"/>
              <a:t>Now that tables are populated, changes requested</a:t>
            </a:r>
          </a:p>
          <a:p>
            <a:pPr lvl="1"/>
            <a:r>
              <a:rPr lang="en-US" sz="1600" dirty="0"/>
              <a:t>Safety signal requires further exploration</a:t>
            </a:r>
          </a:p>
          <a:p>
            <a:pPr lvl="1"/>
            <a:r>
              <a:rPr lang="en-US" sz="1600" dirty="0"/>
              <a:t>Results from related compounds prompt exploration</a:t>
            </a:r>
          </a:p>
          <a:p>
            <a:pPr lvl="1"/>
            <a:r>
              <a:rPr lang="en-US" sz="1600" dirty="0"/>
              <a:t>DMC is contemplating recommendation to stop trial</a:t>
            </a:r>
          </a:p>
          <a:p>
            <a:pPr lvl="2"/>
            <a:r>
              <a:rPr lang="en-US" sz="1600" dirty="0"/>
              <a:t>Subgroup analyses</a:t>
            </a:r>
          </a:p>
          <a:p>
            <a:pPr lvl="2"/>
            <a:r>
              <a:rPr lang="en-US" sz="1600" dirty="0"/>
              <a:t>Sensitivity analyses on primary endpoint</a:t>
            </a:r>
          </a:p>
          <a:p>
            <a:pPr lvl="2"/>
            <a:r>
              <a:rPr lang="en-US" sz="1600" dirty="0"/>
              <a:t>Conditional power calculations</a:t>
            </a:r>
          </a:p>
          <a:p>
            <a:pPr lvl="1"/>
            <a:r>
              <a:rPr lang="en-US" sz="1600" dirty="0"/>
              <a:t>Intellectual curiosity of DMC members (not a good reason for changes)</a:t>
            </a:r>
          </a:p>
          <a:p>
            <a:pPr lvl="1"/>
            <a:endParaRPr lang="en-US" sz="1350" dirty="0"/>
          </a:p>
          <a:p>
            <a:r>
              <a:rPr lang="en-US" sz="2000" dirty="0"/>
              <a:t>Because not all changes can be anticipated, best to get </a:t>
            </a:r>
            <a:r>
              <a:rPr lang="en-US" sz="2000" u="sng" dirty="0"/>
              <a:t>all</a:t>
            </a:r>
            <a:r>
              <a:rPr lang="en-US" sz="2000" dirty="0"/>
              <a:t> available data as part of transfers</a:t>
            </a:r>
          </a:p>
          <a:p>
            <a:pPr marL="342900" lvl="1" indent="0">
              <a:buNone/>
            </a:pP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2761420-5AE6-4217-A21E-101E470D4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7646819-256B-4F19-BEA7-12A28343ABF6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916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Silent access to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49777"/>
            <a:ext cx="8363415" cy="4805609"/>
          </a:xfrm>
        </p:spPr>
        <p:txBody>
          <a:bodyPr>
            <a:normAutofit/>
          </a:bodyPr>
          <a:lstStyle/>
          <a:p>
            <a:r>
              <a:rPr lang="en-US" sz="2400" dirty="0"/>
              <a:t>Needed to support ad hoc DMC meetings between normally scheduled meetings</a:t>
            </a:r>
          </a:p>
          <a:p>
            <a:pPr lvl="1"/>
            <a:r>
              <a:rPr lang="en-US" sz="1900" dirty="0"/>
              <a:t>Monthly transfers of data</a:t>
            </a:r>
          </a:p>
          <a:p>
            <a:pPr lvl="1">
              <a:spcAft>
                <a:spcPts val="600"/>
              </a:spcAft>
            </a:pPr>
            <a:r>
              <a:rPr lang="en-US" sz="1900" dirty="0"/>
              <a:t>On demand access</a:t>
            </a:r>
            <a:endParaRPr lang="en-US" sz="2400" dirty="0"/>
          </a:p>
          <a:p>
            <a:r>
              <a:rPr lang="en-US" sz="2400" dirty="0"/>
              <a:t>What data are sent?</a:t>
            </a:r>
          </a:p>
          <a:p>
            <a:pPr lvl="1"/>
            <a:r>
              <a:rPr lang="en-US" sz="1800" dirty="0"/>
              <a:t>SDTM or CRF data?</a:t>
            </a:r>
          </a:p>
          <a:p>
            <a:pPr lvl="1"/>
            <a:r>
              <a:rPr lang="en-US" sz="1800" dirty="0" err="1"/>
              <a:t>ADaM</a:t>
            </a:r>
            <a:r>
              <a:rPr lang="en-US" sz="1800" dirty="0"/>
              <a:t> datasets? </a:t>
            </a:r>
          </a:p>
          <a:p>
            <a:pPr lvl="2"/>
            <a:r>
              <a:rPr lang="en-US" sz="1600" dirty="0"/>
              <a:t>Often not ready in time for SDAC to use</a:t>
            </a:r>
          </a:p>
          <a:p>
            <a:pPr lvl="2"/>
            <a:r>
              <a:rPr lang="en-US" sz="1600" dirty="0"/>
              <a:t>SDAC may have less understanding of the data since they did not program it</a:t>
            </a:r>
          </a:p>
          <a:p>
            <a:pPr lvl="1"/>
            <a:r>
              <a:rPr lang="en-US" sz="1800" dirty="0"/>
              <a:t>Hybrid approach</a:t>
            </a:r>
          </a:p>
          <a:p>
            <a:pPr lvl="2"/>
            <a:r>
              <a:rPr lang="en-US" sz="1600" dirty="0"/>
              <a:t>SDTM/CRF for most domains</a:t>
            </a:r>
          </a:p>
          <a:p>
            <a:pPr lvl="2"/>
            <a:r>
              <a:rPr lang="en-US" sz="1600" dirty="0" err="1"/>
              <a:t>ADaM</a:t>
            </a:r>
            <a:r>
              <a:rPr lang="en-US" sz="1600" dirty="0"/>
              <a:t> for complicated efficacy analysis (e.g., PFS where you want to ensure alignment between conventions for IA and final analysis)</a:t>
            </a:r>
          </a:p>
          <a:p>
            <a:pPr marL="342900" lvl="1" indent="0">
              <a:buNone/>
            </a:pPr>
            <a:endParaRPr lang="en-US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4D240E0-EE27-49D4-9DE1-E682D66E1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7646819-256B-4F19-BEA7-12A28343ABF6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658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report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26566"/>
            <a:ext cx="8163017" cy="470795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3-4 weeks before meeting</a:t>
            </a:r>
          </a:p>
          <a:p>
            <a:pPr lvl="1"/>
            <a:r>
              <a:rPr lang="en-US" dirty="0"/>
              <a:t>Transfer of </a:t>
            </a:r>
            <a:r>
              <a:rPr lang="en-US" dirty="0" err="1"/>
              <a:t>IxRS</a:t>
            </a:r>
            <a:r>
              <a:rPr lang="en-US" dirty="0"/>
              <a:t> and CRF/SDTM data</a:t>
            </a:r>
          </a:p>
          <a:p>
            <a:pPr lvl="1"/>
            <a:r>
              <a:rPr lang="en-US" dirty="0"/>
              <a:t>Sponsor approaches</a:t>
            </a:r>
          </a:p>
          <a:p>
            <a:pPr lvl="2"/>
            <a:r>
              <a:rPr lang="en-US" sz="2600" dirty="0"/>
              <a:t>Include only data through a data cut-off date 4-8 weeks before transfer</a:t>
            </a:r>
          </a:p>
          <a:p>
            <a:pPr lvl="3"/>
            <a:r>
              <a:rPr lang="en-US" sz="2200" dirty="0"/>
              <a:t>Often done for interim analyses to allow greater time to clean data</a:t>
            </a:r>
          </a:p>
          <a:p>
            <a:pPr lvl="3"/>
            <a:r>
              <a:rPr lang="en-US" sz="2200" dirty="0"/>
              <a:t>Potentially “dirty” data after data cut-off not sent</a:t>
            </a:r>
          </a:p>
          <a:p>
            <a:pPr lvl="2"/>
            <a:r>
              <a:rPr lang="en-US" sz="2600" dirty="0"/>
              <a:t>Take a snapshot of the current database, warts and all</a:t>
            </a:r>
          </a:p>
          <a:p>
            <a:pPr lvl="3"/>
            <a:r>
              <a:rPr lang="en-US" sz="2200" dirty="0"/>
              <a:t>This is often preferred by DMCs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Other non-CRF data also transferred</a:t>
            </a:r>
          </a:p>
          <a:p>
            <a:pPr lvl="2"/>
            <a:r>
              <a:rPr lang="en-US" sz="2300" dirty="0"/>
              <a:t>Central laboratory</a:t>
            </a:r>
          </a:p>
          <a:p>
            <a:pPr lvl="2"/>
            <a:r>
              <a:rPr lang="en-US" sz="2300" dirty="0"/>
              <a:t>Adjudicated events</a:t>
            </a:r>
          </a:p>
          <a:p>
            <a:pPr lvl="2"/>
            <a:r>
              <a:rPr lang="en-US" sz="2300" dirty="0"/>
              <a:t>Protocol violations</a:t>
            </a:r>
          </a:p>
          <a:p>
            <a:pPr lvl="2"/>
            <a:r>
              <a:rPr lang="en-US" sz="2300" dirty="0"/>
              <a:t>Supplemental pharmacovigilance data</a:t>
            </a:r>
            <a:br>
              <a:rPr lang="en-US" dirty="0"/>
            </a:br>
            <a:endParaRPr lang="en-US" dirty="0"/>
          </a:p>
          <a:p>
            <a:r>
              <a:rPr lang="en-US" dirty="0"/>
              <a:t>1 week before meeting	</a:t>
            </a:r>
          </a:p>
          <a:p>
            <a:pPr lvl="1"/>
            <a:r>
              <a:rPr lang="en-US" dirty="0"/>
              <a:t>Distribute closed report to DMC members </a:t>
            </a:r>
          </a:p>
          <a:p>
            <a:pPr lvl="1"/>
            <a:r>
              <a:rPr lang="en-US" dirty="0"/>
              <a:t>Distribute open report to sponsor/Steering Committee Chair one day later</a:t>
            </a:r>
          </a:p>
          <a:p>
            <a:pPr lvl="2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5943600" y="63354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7D9164-07AF-9947-BAED-B5CA6D2A48F4}" type="slidenum">
              <a:rPr lang="en-US" sz="1200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781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report’s delivery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5943600" y="64007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7D9164-07AF-9947-BAED-B5CA6D2A48F4}" type="slidenum">
              <a:rPr lang="en-US" sz="1200" smtClean="0"/>
              <a:pPr/>
              <a:t>24</a:t>
            </a:fld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r="624"/>
          <a:stretch/>
        </p:blipFill>
        <p:spPr bwMode="auto">
          <a:xfrm>
            <a:off x="714875" y="1711761"/>
            <a:ext cx="6191952" cy="405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078210" y="3429000"/>
            <a:ext cx="2542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= No!</a:t>
            </a:r>
          </a:p>
        </p:txBody>
      </p:sp>
    </p:spTree>
    <p:extLst>
      <p:ext uri="{BB962C8B-B14F-4D97-AF65-F5344CB8AC3E}">
        <p14:creationId xmlns:p14="http://schemas.microsoft.com/office/powerpoint/2010/main" val="8520126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report’s delivery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128139" y="631289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7D9164-07AF-9947-BAED-B5CA6D2A48F4}" type="slidenum">
              <a:rPr lang="en-US" sz="1200" smtClean="0"/>
              <a:pPr/>
              <a:t>25</a:t>
            </a:fld>
            <a:endParaRPr lang="en-US" sz="1200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46" y="1534713"/>
            <a:ext cx="6261370" cy="4422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551719" y="2995620"/>
            <a:ext cx="240900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= Also not great</a:t>
            </a:r>
            <a:br>
              <a:rPr lang="en-US" sz="2700" dirty="0">
                <a:solidFill>
                  <a:srgbClr val="FF0000"/>
                </a:solidFill>
              </a:rPr>
            </a:br>
            <a:r>
              <a:rPr lang="en-US" sz="2100" dirty="0"/>
              <a:t>(entire report was 1,800 pages)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4254899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report’s delivery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8082"/>
            <a:ext cx="8318810" cy="467853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Electronic delivery is (more and more) common</a:t>
            </a:r>
          </a:p>
          <a:p>
            <a:pPr lvl="1"/>
            <a:r>
              <a:rPr lang="en-US" dirty="0"/>
              <a:t>DMC member retrieves from access-restricted file sharing site</a:t>
            </a:r>
          </a:p>
          <a:p>
            <a:pPr lvl="1"/>
            <a:r>
              <a:rPr lang="en-US" dirty="0"/>
              <a:t>Shortens time between report preparation and DMC availability</a:t>
            </a:r>
            <a:br>
              <a:rPr lang="en-US" dirty="0"/>
            </a:br>
            <a:endParaRPr lang="en-US" dirty="0"/>
          </a:p>
          <a:p>
            <a:r>
              <a:rPr lang="en-US" dirty="0"/>
              <a:t>Hardcopy also an option</a:t>
            </a:r>
          </a:p>
          <a:p>
            <a:pPr lvl="1"/>
            <a:r>
              <a:rPr lang="en-US" dirty="0"/>
              <a:t>Requires better “report hygiene” than electronic report</a:t>
            </a:r>
          </a:p>
          <a:p>
            <a:pPr lvl="2"/>
            <a:r>
              <a:rPr lang="en-US" dirty="0"/>
              <a:t>Organization of content</a:t>
            </a:r>
          </a:p>
          <a:p>
            <a:pPr lvl="2"/>
            <a:r>
              <a:rPr lang="en-US" dirty="0"/>
              <a:t>Having to print 1,800 pages makes you think how you can shorten the report while still having it be comprehensive</a:t>
            </a:r>
          </a:p>
          <a:p>
            <a:pPr lvl="2"/>
            <a:r>
              <a:rPr lang="en-US" dirty="0"/>
              <a:t>Encourages consideration of more efficient presentations</a:t>
            </a:r>
          </a:p>
          <a:p>
            <a:pPr lvl="3"/>
            <a:r>
              <a:rPr lang="en-US" sz="2300" dirty="0"/>
              <a:t>Graphics instead of 200-page tables in </a:t>
            </a:r>
            <a:r>
              <a:rPr lang="en-US" sz="2100" b="1" dirty="0">
                <a:latin typeface="Courier" pitchFamily="49" charset="0"/>
              </a:rPr>
              <a:t>Courier</a:t>
            </a:r>
            <a:endParaRPr lang="en-US" sz="2300" b="1" dirty="0">
              <a:latin typeface="Courier" pitchFamily="49" charset="0"/>
            </a:endParaRPr>
          </a:p>
          <a:p>
            <a:pPr lvl="3"/>
            <a:r>
              <a:rPr lang="en-US" sz="2300" dirty="0"/>
              <a:t>“Traffic lighting” output</a:t>
            </a:r>
          </a:p>
          <a:p>
            <a:pPr lvl="3"/>
            <a:r>
              <a:rPr lang="en-US" sz="2300" dirty="0"/>
              <a:t>Subdividing content between main report and appendix</a:t>
            </a:r>
            <a:br>
              <a:rPr lang="en-US" sz="2300" dirty="0"/>
            </a:br>
            <a:br>
              <a:rPr lang="en-US" sz="2300" dirty="0"/>
            </a:br>
            <a:endParaRPr lang="en-US" dirty="0"/>
          </a:p>
          <a:p>
            <a:pPr lvl="1"/>
            <a:r>
              <a:rPr lang="en-US" dirty="0"/>
              <a:t>Review during the meeting itself is also more efficient</a:t>
            </a:r>
            <a:endParaRPr lang="en-US" b="1" dirty="0">
              <a:latin typeface="Courier" pitchFamily="49" charset="0"/>
            </a:endParaRPr>
          </a:p>
          <a:p>
            <a:pPr lvl="2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032810" y="64007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7D9164-07AF-9947-BAED-B5CA6D2A48F4}" type="slidenum">
              <a:rPr lang="en-US" sz="1200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989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Closed Report Content:</a:t>
            </a:r>
            <a:br>
              <a:rPr lang="en-US" dirty="0"/>
            </a:br>
            <a:r>
              <a:rPr lang="en-US" dirty="0"/>
              <a:t>Tips for a more readable report</a:t>
            </a:r>
          </a:p>
        </p:txBody>
      </p:sp>
    </p:spTree>
    <p:extLst>
      <p:ext uri="{BB962C8B-B14F-4D97-AF65-F5344CB8AC3E}">
        <p14:creationId xmlns:p14="http://schemas.microsoft.com/office/powerpoint/2010/main" val="3229528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group labels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8082"/>
            <a:ext cx="8318810" cy="4678532"/>
          </a:xfrm>
        </p:spPr>
        <p:txBody>
          <a:bodyPr>
            <a:normAutofit/>
          </a:bodyPr>
          <a:lstStyle/>
          <a:p>
            <a:r>
              <a:rPr lang="en-US" dirty="0"/>
              <a:t>SDAC and DMC should be aware of the identity of treatment group labels</a:t>
            </a:r>
          </a:p>
          <a:p>
            <a:pPr lvl="1"/>
            <a:r>
              <a:rPr lang="en-US" dirty="0"/>
              <a:t>i.e., Group A = control; Group B = experimental</a:t>
            </a:r>
          </a:p>
          <a:p>
            <a:pPr lvl="1"/>
            <a:r>
              <a:rPr lang="en-US" dirty="0"/>
              <a:t>Maintained across report cycles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Nonetheless, report uses semi-masked labels</a:t>
            </a:r>
          </a:p>
          <a:p>
            <a:pPr lvl="1"/>
            <a:r>
              <a:rPr lang="en-US" dirty="0"/>
              <a:t>Preserves masking if report seen outside of DMC</a:t>
            </a:r>
            <a:br>
              <a:rPr lang="en-US" sz="2300" dirty="0"/>
            </a:br>
            <a:endParaRPr lang="en-US" dirty="0"/>
          </a:p>
          <a:p>
            <a:pPr lvl="2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032810" y="64007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7D9164-07AF-9947-BAED-B5CA6D2A48F4}" type="slidenum">
              <a:rPr lang="en-US" sz="1200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47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currentness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29</a:t>
            </a:fld>
            <a:endParaRPr kumimoji="0"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682035" y="1983739"/>
            <a:ext cx="7534275" cy="4525963"/>
          </a:xfrm>
        </p:spPr>
        <p:txBody>
          <a:bodyPr>
            <a:normAutofit/>
          </a:bodyPr>
          <a:lstStyle/>
          <a:p>
            <a:r>
              <a:rPr lang="en-US" altLang="en-US" sz="2000" dirty="0">
                <a:ea typeface="Arial" pitchFamily="34" charset="0"/>
              </a:rPr>
              <a:t>Tension in IDMC reporting between accuracy and timeliness</a:t>
            </a:r>
            <a:br>
              <a:rPr lang="en-US" altLang="en-US" sz="2800" dirty="0">
                <a:ea typeface="Arial" pitchFamily="34" charset="0"/>
              </a:rPr>
            </a:br>
            <a:endParaRPr lang="en-US" altLang="en-US" sz="2800" dirty="0">
              <a:ea typeface="Arial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35DB4A-34F5-49A2-87DC-DC3EAE01297F}"/>
              </a:ext>
            </a:extLst>
          </p:cNvPr>
          <p:cNvGrpSpPr/>
          <p:nvPr/>
        </p:nvGrpSpPr>
        <p:grpSpPr>
          <a:xfrm>
            <a:off x="409352" y="2490842"/>
            <a:ext cx="8229600" cy="4229100"/>
            <a:chOff x="457200" y="1828800"/>
            <a:chExt cx="8229600" cy="4229100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78435FAB-722A-44AC-9B98-B8085683CA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828800"/>
              <a:ext cx="5991225" cy="422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265802C-4F4E-411C-8F53-07DEC8E359A3}"/>
                </a:ext>
              </a:extLst>
            </p:cNvPr>
            <p:cNvCxnSpPr/>
            <p:nvPr/>
          </p:nvCxnSpPr>
          <p:spPr>
            <a:xfrm flipH="1">
              <a:off x="4654063" y="2391508"/>
              <a:ext cx="178190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57652FB-A4DE-4A47-8B34-DBB41A2BE29F}"/>
                </a:ext>
              </a:extLst>
            </p:cNvPr>
            <p:cNvCxnSpPr/>
            <p:nvPr/>
          </p:nvCxnSpPr>
          <p:spPr>
            <a:xfrm flipH="1">
              <a:off x="5621215" y="2590800"/>
              <a:ext cx="814752" cy="44547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9CB6393-ED87-49D5-8544-47C7F8629A8A}"/>
                </a:ext>
              </a:extLst>
            </p:cNvPr>
            <p:cNvSpPr txBox="1"/>
            <p:nvPr/>
          </p:nvSpPr>
          <p:spPr>
            <a:xfrm>
              <a:off x="6482861" y="1990635"/>
              <a:ext cx="22039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Blank portion of bar represents data that are in the field but not in IDMC’s report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0116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currentness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30</a:t>
            </a:fld>
            <a:endParaRPr kumimoji="0"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654062" y="2344615"/>
            <a:ext cx="1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32" y="1668077"/>
            <a:ext cx="4784886" cy="493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4ADF2DE-E6EE-4B63-B469-34C8D63447A0}"/>
              </a:ext>
            </a:extLst>
          </p:cNvPr>
          <p:cNvGrpSpPr/>
          <p:nvPr/>
        </p:nvGrpSpPr>
        <p:grpSpPr>
          <a:xfrm>
            <a:off x="5257901" y="1605952"/>
            <a:ext cx="3428899" cy="4772780"/>
            <a:chOff x="5257901" y="1969937"/>
            <a:chExt cx="3428899" cy="4772780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5257901" y="2473596"/>
              <a:ext cx="63100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021467" y="1969937"/>
              <a:ext cx="266533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AEs that occurred before last report’s data extraction date, but had not yet been reported in the last report’s database</a:t>
              </a:r>
            </a:p>
          </p:txBody>
        </p:sp>
        <p:sp>
          <p:nvSpPr>
            <p:cNvPr id="15" name="Left Brace 14"/>
            <p:cNvSpPr/>
            <p:nvPr/>
          </p:nvSpPr>
          <p:spPr>
            <a:xfrm rot="10800000">
              <a:off x="5343165" y="3504565"/>
              <a:ext cx="460476" cy="3238152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21467" y="4661976"/>
              <a:ext cx="266533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For events that had not yet been reported, when had they occurred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6777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False precision adds noise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31</a:t>
            </a:fld>
            <a:endParaRPr kumimoji="0"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67C314-3058-47E2-99BC-33C612A09F24}"/>
              </a:ext>
            </a:extLst>
          </p:cNvPr>
          <p:cNvGrpSpPr/>
          <p:nvPr/>
        </p:nvGrpSpPr>
        <p:grpSpPr>
          <a:xfrm>
            <a:off x="432778" y="1504308"/>
            <a:ext cx="8278444" cy="4153266"/>
            <a:chOff x="408356" y="1761760"/>
            <a:chExt cx="8278444" cy="415326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356" y="2443164"/>
              <a:ext cx="8278444" cy="3471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1320987" y="1761760"/>
              <a:ext cx="677526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Death by a thousand decimal points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724713" y="3234162"/>
              <a:ext cx="716980" cy="24622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Courier" pitchFamily="49" charset="0"/>
                </a:rPr>
                <a:t>Group A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242809" y="3243456"/>
              <a:ext cx="716980" cy="24622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Courier" pitchFamily="49" charset="0"/>
                </a:rPr>
                <a:t>Group A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47578" y="3234161"/>
              <a:ext cx="716980" cy="24622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Courier" pitchFamily="49" charset="0"/>
                </a:rPr>
                <a:t>Group B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59789" y="3243456"/>
              <a:ext cx="716980" cy="24622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Courier" pitchFamily="49" charset="0"/>
                </a:rPr>
                <a:t>Group 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4078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Better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32</a:t>
            </a:fld>
            <a:endParaRPr kumimoji="0"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68785"/>
            <a:ext cx="8369743" cy="3469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33770" y="2797935"/>
            <a:ext cx="716980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ourier" pitchFamily="49" charset="0"/>
              </a:rPr>
              <a:t>Group 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3689" y="2785872"/>
            <a:ext cx="716980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ourier" pitchFamily="49" charset="0"/>
              </a:rPr>
              <a:t>Group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42071" y="2797934"/>
            <a:ext cx="716980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ourier" pitchFamily="49" charset="0"/>
              </a:rPr>
              <a:t>Group 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09392" y="2785872"/>
            <a:ext cx="716980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ourier" pitchFamily="49" charset="0"/>
              </a:rPr>
              <a:t>Group B</a:t>
            </a:r>
          </a:p>
        </p:txBody>
      </p:sp>
    </p:spTree>
    <p:extLst>
      <p:ext uri="{BB962C8B-B14F-4D97-AF65-F5344CB8AC3E}">
        <p14:creationId xmlns:p14="http://schemas.microsoft.com/office/powerpoint/2010/main" val="309413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Even better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33</a:t>
            </a:fld>
            <a:endParaRPr kumimoji="0" lang="en-US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813060"/>
            <a:ext cx="7881938" cy="363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83203" y="2663711"/>
            <a:ext cx="716980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ourier" pitchFamily="49" charset="0"/>
              </a:rPr>
              <a:t>Group 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75634" y="2663710"/>
            <a:ext cx="716980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ourier" pitchFamily="49" charset="0"/>
              </a:rPr>
              <a:t>Group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6736" y="2665386"/>
            <a:ext cx="716980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ourier" pitchFamily="49" charset="0"/>
              </a:rPr>
              <a:t>Group 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33391" y="2665386"/>
            <a:ext cx="716980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ourier" pitchFamily="49" charset="0"/>
              </a:rPr>
              <a:t>Group B</a:t>
            </a:r>
          </a:p>
        </p:txBody>
      </p:sp>
    </p:spTree>
    <p:extLst>
      <p:ext uri="{BB962C8B-B14F-4D97-AF65-F5344CB8AC3E}">
        <p14:creationId xmlns:p14="http://schemas.microsoft.com/office/powerpoint/2010/main" val="40964600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Recap the last report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34</a:t>
            </a:fld>
            <a:endParaRPr kumimoji="0"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628650" y="1628775"/>
            <a:ext cx="7867650" cy="4525963"/>
          </a:xfrm>
        </p:spPr>
        <p:txBody>
          <a:bodyPr/>
          <a:lstStyle/>
          <a:p>
            <a:r>
              <a:rPr lang="en-US" altLang="en-US" sz="2800" dirty="0">
                <a:ea typeface="Arial" pitchFamily="34" charset="0"/>
              </a:rPr>
              <a:t>IDMC doesn’t need to take time rehashing points that it has already noted and discussed and that haven’t changed</a:t>
            </a:r>
            <a:br>
              <a:rPr lang="en-US" altLang="en-US" sz="2800" dirty="0">
                <a:ea typeface="Arial" pitchFamily="34" charset="0"/>
              </a:rPr>
            </a:br>
            <a:endParaRPr lang="en-US" altLang="en-US" sz="2800" dirty="0">
              <a:ea typeface="Arial" pitchFamily="34" charset="0"/>
            </a:endParaRPr>
          </a:p>
          <a:p>
            <a:r>
              <a:rPr lang="en-US" altLang="en-US" sz="2800" dirty="0">
                <a:ea typeface="Arial" pitchFamily="34" charset="0"/>
              </a:rPr>
              <a:t>Executive summaries can be helpful here</a:t>
            </a:r>
            <a:br>
              <a:rPr lang="en-US" altLang="en-US" sz="2800" dirty="0">
                <a:ea typeface="Arial" pitchFamily="34" charset="0"/>
              </a:rPr>
            </a:br>
            <a:endParaRPr lang="en-US" altLang="en-US" sz="2800" dirty="0">
              <a:ea typeface="Arial" pitchFamily="34" charset="0"/>
            </a:endParaRPr>
          </a:p>
          <a:p>
            <a:r>
              <a:rPr lang="en-US" altLang="en-US" sz="2800" dirty="0">
                <a:ea typeface="Arial" pitchFamily="34" charset="0"/>
              </a:rPr>
              <a:t>As can copies of previous meeting minutes	</a:t>
            </a:r>
          </a:p>
        </p:txBody>
      </p:sp>
    </p:spTree>
    <p:extLst>
      <p:ext uri="{BB962C8B-B14F-4D97-AF65-F5344CB8AC3E}">
        <p14:creationId xmlns:p14="http://schemas.microsoft.com/office/powerpoint/2010/main" val="8418584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Exec 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35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42" y="1779170"/>
            <a:ext cx="74676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Arrow 5"/>
          <p:cNvSpPr/>
          <p:nvPr/>
        </p:nvSpPr>
        <p:spPr>
          <a:xfrm rot="10800000">
            <a:off x="7689682" y="3146258"/>
            <a:ext cx="295275" cy="171450"/>
          </a:xfrm>
          <a:prstGeom prst="righ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0800000">
            <a:off x="7713746" y="4249153"/>
            <a:ext cx="295275" cy="171450"/>
          </a:xfrm>
          <a:prstGeom prst="righ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0800000">
            <a:off x="7689681" y="5319963"/>
            <a:ext cx="295275" cy="171450"/>
          </a:xfrm>
          <a:prstGeom prst="righ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32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Include </a:t>
            </a:r>
            <a:r>
              <a:rPr lang="en-US" dirty="0">
                <a:solidFill>
                  <a:srgbClr val="FF0000"/>
                </a:solidFill>
              </a:rPr>
              <a:t>prior exec summary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36</a:t>
            </a:fld>
            <a:endParaRPr kumimoji="0"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06" y="1707481"/>
            <a:ext cx="756285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Arrow 5"/>
          <p:cNvSpPr/>
          <p:nvPr/>
        </p:nvSpPr>
        <p:spPr>
          <a:xfrm rot="10800000">
            <a:off x="7689682" y="3146258"/>
            <a:ext cx="295275" cy="171450"/>
          </a:xfrm>
          <a:prstGeom prst="righ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0800000">
            <a:off x="7694444" y="4273216"/>
            <a:ext cx="295275" cy="171450"/>
          </a:xfrm>
          <a:prstGeom prst="righ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0800000">
            <a:off x="7694444" y="5331995"/>
            <a:ext cx="295275" cy="171450"/>
          </a:xfrm>
          <a:prstGeom prst="righ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274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Forest, to tree, to leaf</a:t>
            </a:r>
            <a:br>
              <a:rPr lang="en-US" dirty="0"/>
            </a:br>
            <a:r>
              <a:rPr lang="en-US" sz="3100" dirty="0"/>
              <a:t>(and maybe to chlorophyll)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37</a:t>
            </a:fld>
            <a:endParaRPr kumimoji="0"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628650" y="1628775"/>
            <a:ext cx="7867650" cy="4525963"/>
          </a:xfrm>
        </p:spPr>
        <p:txBody>
          <a:bodyPr/>
          <a:lstStyle/>
          <a:p>
            <a:r>
              <a:rPr lang="en-US" altLang="en-US" sz="2800" dirty="0">
                <a:ea typeface="Arial" pitchFamily="34" charset="0"/>
              </a:rPr>
              <a:t>For especially dense sections (i.e., AEs), begin with overview of data and then drill to details</a:t>
            </a:r>
            <a:br>
              <a:rPr lang="en-US" altLang="en-US" sz="2800" dirty="0">
                <a:ea typeface="Arial" pitchFamily="34" charset="0"/>
              </a:rPr>
            </a:br>
            <a:endParaRPr lang="en-US" altLang="en-US" sz="2800" dirty="0">
              <a:ea typeface="Arial" pitchFamily="34" charset="0"/>
            </a:endParaRPr>
          </a:p>
          <a:p>
            <a:r>
              <a:rPr lang="en-US" altLang="en-US" sz="2800" dirty="0">
                <a:ea typeface="Arial" pitchFamily="34" charset="0"/>
              </a:rPr>
              <a:t>Helps navigate multi-page tables and figures that follow	</a:t>
            </a:r>
          </a:p>
        </p:txBody>
      </p:sp>
    </p:spTree>
    <p:extLst>
      <p:ext uri="{BB962C8B-B14F-4D97-AF65-F5344CB8AC3E}">
        <p14:creationId xmlns:p14="http://schemas.microsoft.com/office/powerpoint/2010/main" val="33362479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Dotplot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38</a:t>
            </a:fld>
            <a:endParaRPr kumimoji="0"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54" y="221529"/>
            <a:ext cx="5181600" cy="634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5600699" y="5629988"/>
            <a:ext cx="195151" cy="0"/>
          </a:xfrm>
          <a:prstGeom prst="straightConnector1">
            <a:avLst/>
          </a:prstGeom>
          <a:ln w="12700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33950" y="5520032"/>
            <a:ext cx="704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>
                <a:latin typeface="Arial" panose="020B0604020202020204" pitchFamily="34" charset="0"/>
              </a:rPr>
              <a:t>B worse</a:t>
            </a:r>
          </a:p>
        </p:txBody>
      </p:sp>
    </p:spTree>
    <p:extLst>
      <p:ext uri="{BB962C8B-B14F-4D97-AF65-F5344CB8AC3E}">
        <p14:creationId xmlns:p14="http://schemas.microsoft.com/office/powerpoint/2010/main" val="13081962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312" y="0"/>
            <a:ext cx="8229600" cy="1143000"/>
          </a:xfrm>
        </p:spPr>
        <p:txBody>
          <a:bodyPr/>
          <a:lstStyle/>
          <a:p>
            <a:r>
              <a:rPr lang="en-US" dirty="0"/>
              <a:t>Volcano plot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39</a:t>
            </a:fld>
            <a:endParaRPr kumimoji="0" lang="en-US" dirty="0"/>
          </a:p>
        </p:txBody>
      </p:sp>
      <p:sp>
        <p:nvSpPr>
          <p:cNvPr id="3" name="Rectangle 2"/>
          <p:cNvSpPr/>
          <p:nvPr/>
        </p:nvSpPr>
        <p:spPr>
          <a:xfrm>
            <a:off x="1752600" y="3790950"/>
            <a:ext cx="1447800" cy="1714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CE2E468-753E-46E5-9BFB-6A03771D77D4}"/>
              </a:ext>
            </a:extLst>
          </p:cNvPr>
          <p:cNvGrpSpPr/>
          <p:nvPr/>
        </p:nvGrpSpPr>
        <p:grpSpPr>
          <a:xfrm>
            <a:off x="736846" y="923278"/>
            <a:ext cx="7572653" cy="5585178"/>
            <a:chOff x="674386" y="831556"/>
            <a:chExt cx="8058282" cy="5676900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386" y="831556"/>
              <a:ext cx="5438775" cy="567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5700389" y="5764262"/>
              <a:ext cx="390302" cy="0"/>
            </a:xfrm>
            <a:prstGeom prst="straightConnector1">
              <a:avLst/>
            </a:prstGeom>
            <a:ln w="25400"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4581000" y="5641150"/>
              <a:ext cx="1119390" cy="250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latin typeface="Arial" panose="020B0604020202020204" pitchFamily="34" charset="0"/>
                </a:rPr>
                <a:t>Group B worse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1571190" y="5764263"/>
              <a:ext cx="390302" cy="0"/>
            </a:xfrm>
            <a:prstGeom prst="straightConnector1">
              <a:avLst/>
            </a:prstGeom>
            <a:ln w="25400"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880864" y="5641151"/>
              <a:ext cx="1200018" cy="250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latin typeface="Arial" panose="020B0604020202020204" pitchFamily="34" charset="0"/>
                </a:rPr>
                <a:t>Group B better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94805" y="2252371"/>
              <a:ext cx="263786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Diarrhea</a:t>
              </a:r>
              <a:br>
                <a:rPr lang="en-US" dirty="0">
                  <a:solidFill>
                    <a:srgbClr val="FF0000"/>
                  </a:solidFill>
                </a:rPr>
              </a:br>
              <a:r>
                <a:rPr lang="en-US" dirty="0">
                  <a:solidFill>
                    <a:srgbClr val="FF0000"/>
                  </a:solidFill>
                </a:rPr>
                <a:t>45 (20%) in Group A and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78 (35%) in Group B</a:t>
              </a:r>
              <a:br>
                <a:rPr lang="en-US" dirty="0">
                  <a:solidFill>
                    <a:srgbClr val="FF0000"/>
                  </a:solidFill>
                </a:rPr>
              </a:br>
              <a:br>
                <a:rPr lang="en-US" dirty="0">
                  <a:solidFill>
                    <a:srgbClr val="FF0000"/>
                  </a:solidFill>
                </a:rPr>
              </a:br>
              <a:r>
                <a:rPr lang="en-US" dirty="0">
                  <a:solidFill>
                    <a:srgbClr val="FF0000"/>
                  </a:solidFill>
                </a:rPr>
                <a:t>Fisher’s exact p = 0.0004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 flipV="1">
              <a:off x="4680375" y="1842103"/>
              <a:ext cx="1304163" cy="63022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6028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AE table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40</a:t>
            </a:fld>
            <a:endParaRPr kumimoji="0" lang="en-US" dirty="0"/>
          </a:p>
        </p:txBody>
      </p:sp>
      <p:sp>
        <p:nvSpPr>
          <p:cNvPr id="3" name="Rectangle 2"/>
          <p:cNvSpPr/>
          <p:nvPr/>
        </p:nvSpPr>
        <p:spPr>
          <a:xfrm>
            <a:off x="1752600" y="3790950"/>
            <a:ext cx="1447800" cy="1714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98" y="1677104"/>
            <a:ext cx="7452804" cy="492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4742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41</a:t>
            </a:fld>
            <a:endParaRPr kumimoji="0" lang="en-US" dirty="0"/>
          </a:p>
        </p:txBody>
      </p:sp>
      <p:sp>
        <p:nvSpPr>
          <p:cNvPr id="5" name="AutoShape 2" descr="Image result for group of tre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group of tree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roup of tree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group of tree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0" descr="Image result for group of tree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312738"/>
            <a:ext cx="1950720" cy="130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" y="1620521"/>
            <a:ext cx="1781175" cy="164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269380"/>
            <a:ext cx="1919426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63" y="4829175"/>
            <a:ext cx="1694738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617470" y="1371600"/>
            <a:ext cx="6021482" cy="2489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69152" y="1227020"/>
            <a:ext cx="281104" cy="2489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933700" y="617538"/>
            <a:ext cx="1219200" cy="609482"/>
          </a:xfrm>
          <a:prstGeom prst="rightArrow">
            <a:avLst/>
          </a:prstGeom>
          <a:solidFill>
            <a:srgbClr val="92D05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1"/>
          <p:cNvSpPr>
            <a:spLocks noGrp="1"/>
          </p:cNvSpPr>
          <p:nvPr>
            <p:ph idx="1"/>
          </p:nvPr>
        </p:nvSpPr>
        <p:spPr>
          <a:xfrm>
            <a:off x="4419601" y="563246"/>
            <a:ext cx="3667124" cy="1038225"/>
          </a:xfrm>
          <a:ln w="25400">
            <a:solidFill>
              <a:schemeClr val="accent1">
                <a:shade val="8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altLang="en-US" sz="2800" dirty="0">
                <a:ea typeface="Arial" pitchFamily="34" charset="0"/>
              </a:rPr>
              <a:t>Volcano plot</a:t>
            </a:r>
          </a:p>
          <a:p>
            <a:r>
              <a:rPr lang="en-US" altLang="en-US" sz="2800" dirty="0">
                <a:ea typeface="Arial" pitchFamily="34" charset="0"/>
              </a:rPr>
              <a:t>Dotplot </a:t>
            </a:r>
          </a:p>
        </p:txBody>
      </p:sp>
      <p:sp>
        <p:nvSpPr>
          <p:cNvPr id="22" name="Content Placeholder 1"/>
          <p:cNvSpPr txBox="1">
            <a:spLocks/>
          </p:cNvSpPr>
          <p:nvPr/>
        </p:nvSpPr>
        <p:spPr>
          <a:xfrm>
            <a:off x="4419601" y="1925837"/>
            <a:ext cx="3667123" cy="1038225"/>
          </a:xfrm>
          <a:prstGeom prst="rect">
            <a:avLst/>
          </a:prstGeom>
          <a:ln w="25400">
            <a:solidFill>
              <a:schemeClr val="accent1">
                <a:shade val="80000"/>
              </a:schemeClr>
            </a:solidFill>
          </a:ln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150000"/>
              </a:lnSpc>
            </a:pPr>
            <a:r>
              <a:rPr lang="en-US" altLang="en-US" sz="2800" dirty="0">
                <a:ea typeface="Arial" pitchFamily="34" charset="0"/>
              </a:rPr>
              <a:t>AE overview table</a:t>
            </a:r>
            <a:endParaRPr lang="en-US" altLang="en-US" sz="3200" dirty="0">
              <a:ea typeface="Arial" pitchFamily="34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2933700" y="2065338"/>
            <a:ext cx="1219200" cy="609482"/>
          </a:xfrm>
          <a:prstGeom prst="rightArrow">
            <a:avLst/>
          </a:prstGeom>
          <a:solidFill>
            <a:srgbClr val="92D05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2943225" y="3617101"/>
            <a:ext cx="1219200" cy="609482"/>
          </a:xfrm>
          <a:prstGeom prst="rightArrow">
            <a:avLst/>
          </a:prstGeom>
          <a:solidFill>
            <a:srgbClr val="92D05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ontent Placeholder 1"/>
          <p:cNvSpPr txBox="1">
            <a:spLocks/>
          </p:cNvSpPr>
          <p:nvPr/>
        </p:nvSpPr>
        <p:spPr>
          <a:xfrm>
            <a:off x="4419601" y="3402729"/>
            <a:ext cx="3667123" cy="1426446"/>
          </a:xfrm>
          <a:prstGeom prst="rect">
            <a:avLst/>
          </a:prstGeom>
          <a:ln w="25400">
            <a:solidFill>
              <a:schemeClr val="accent1">
                <a:shade val="80000"/>
              </a:schemeClr>
            </a:solidFill>
          </a:ln>
        </p:spPr>
        <p:txBody>
          <a:bodyPr>
            <a:normAutofit fontScale="55000" lnSpcReduction="20000"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150000"/>
              </a:lnSpc>
            </a:pPr>
            <a:r>
              <a:rPr lang="en-US" altLang="en-US" sz="2800" dirty="0">
                <a:ea typeface="Arial" pitchFamily="34" charset="0"/>
              </a:rPr>
              <a:t>Table of SAEs</a:t>
            </a:r>
          </a:p>
          <a:p>
            <a:pPr>
              <a:lnSpc>
                <a:spcPct val="150000"/>
              </a:lnSpc>
            </a:pPr>
            <a:r>
              <a:rPr lang="en-US" altLang="en-US" sz="2800" dirty="0">
                <a:ea typeface="Arial" pitchFamily="34" charset="0"/>
              </a:rPr>
              <a:t>Table of Grade 3+ AEs</a:t>
            </a:r>
          </a:p>
          <a:p>
            <a:pPr>
              <a:lnSpc>
                <a:spcPct val="150000"/>
              </a:lnSpc>
            </a:pPr>
            <a:r>
              <a:rPr lang="en-US" altLang="en-US" sz="2800" dirty="0">
                <a:ea typeface="Arial" pitchFamily="34" charset="0"/>
              </a:rPr>
              <a:t>Table of AEs leading to </a:t>
            </a:r>
            <a:r>
              <a:rPr lang="en-US" altLang="en-US" sz="2800" dirty="0" err="1">
                <a:ea typeface="Arial" pitchFamily="34" charset="0"/>
              </a:rPr>
              <a:t>tx</a:t>
            </a:r>
            <a:r>
              <a:rPr lang="en-US" altLang="en-US" sz="2800" dirty="0">
                <a:ea typeface="Arial" pitchFamily="34" charset="0"/>
              </a:rPr>
              <a:t> discontinuation</a:t>
            </a:r>
          </a:p>
          <a:p>
            <a:pPr>
              <a:lnSpc>
                <a:spcPct val="150000"/>
              </a:lnSpc>
            </a:pPr>
            <a:r>
              <a:rPr lang="en-US" altLang="en-US" sz="2800" dirty="0">
                <a:ea typeface="Arial" pitchFamily="34" charset="0"/>
              </a:rPr>
              <a:t>Etc.</a:t>
            </a:r>
            <a:endParaRPr lang="en-US" altLang="en-US" sz="3200" dirty="0">
              <a:ea typeface="Arial" pitchFamily="34" charset="0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2943225" y="5315009"/>
            <a:ext cx="1219200" cy="609482"/>
          </a:xfrm>
          <a:prstGeom prst="rightArrow">
            <a:avLst/>
          </a:prstGeom>
          <a:solidFill>
            <a:srgbClr val="92D05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1"/>
          <p:cNvSpPr txBox="1">
            <a:spLocks/>
          </p:cNvSpPr>
          <p:nvPr/>
        </p:nvSpPr>
        <p:spPr>
          <a:xfrm>
            <a:off x="4414837" y="5100637"/>
            <a:ext cx="3667124" cy="1038225"/>
          </a:xfrm>
          <a:prstGeom prst="rect">
            <a:avLst/>
          </a:prstGeom>
          <a:ln w="25400">
            <a:solidFill>
              <a:schemeClr val="accent1">
                <a:shade val="80000"/>
              </a:schemeClr>
            </a:solidFill>
          </a:ln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altLang="en-US" sz="2800" dirty="0">
                <a:ea typeface="Arial" pitchFamily="34" charset="0"/>
              </a:rPr>
              <a:t>By-subject listing</a:t>
            </a:r>
          </a:p>
          <a:p>
            <a:r>
              <a:rPr lang="en-US" altLang="en-US" sz="2800" dirty="0">
                <a:ea typeface="Arial" pitchFamily="34" charset="0"/>
              </a:rPr>
              <a:t>SAE narratives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397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 a lumper, not a splitter</a:t>
            </a:r>
            <a:endParaRPr lang="en-US" sz="3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42</a:t>
            </a:fld>
            <a:endParaRPr kumimoji="0"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628650" y="1628776"/>
            <a:ext cx="7867650" cy="774456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800" dirty="0">
                <a:ea typeface="Arial" pitchFamily="34" charset="0"/>
              </a:rPr>
              <a:t>MedDRA preferred terms can split related events</a:t>
            </a:r>
            <a:br>
              <a:rPr lang="en-US" altLang="en-US" sz="2800" dirty="0">
                <a:ea typeface="Arial" pitchFamily="34" charset="0"/>
              </a:rPr>
            </a:br>
            <a:endParaRPr lang="en-US" altLang="en-US" sz="2800" dirty="0">
              <a:ea typeface="Arial" pitchFamily="34" charset="0"/>
            </a:endParaRPr>
          </a:p>
          <a:p>
            <a:endParaRPr lang="en-US" altLang="en-US" sz="2800" dirty="0">
              <a:ea typeface="Arial" pitchFamily="34" charset="0"/>
            </a:endParaRPr>
          </a:p>
          <a:p>
            <a:pPr marL="0" indent="0">
              <a:buNone/>
            </a:pPr>
            <a:endParaRPr lang="en-US" altLang="en-US" sz="2800" dirty="0">
              <a:ea typeface="Arial" pitchFamily="34" charset="0"/>
            </a:endParaRPr>
          </a:p>
          <a:p>
            <a:pPr marL="0" indent="0">
              <a:buNone/>
            </a:pPr>
            <a:endParaRPr lang="en-US" altLang="en-US" sz="2800" dirty="0">
              <a:ea typeface="Arial" pitchFamily="34" charset="0"/>
            </a:endParaRPr>
          </a:p>
          <a:p>
            <a:pPr marL="0" indent="0">
              <a:buNone/>
            </a:pPr>
            <a:endParaRPr lang="en-US" altLang="en-US" sz="2800" dirty="0">
              <a:ea typeface="Arial" pitchFamily="34" charset="0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628650" y="2555632"/>
            <a:ext cx="7867650" cy="77445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altLang="en-US" sz="2800" dirty="0">
                <a:solidFill>
                  <a:schemeClr val="tx1"/>
                </a:solidFill>
                <a:ea typeface="Arial" pitchFamily="34" charset="0"/>
              </a:rPr>
              <a:t>In next slide, how many participants had a UTI?</a:t>
            </a:r>
            <a:br>
              <a:rPr lang="en-US" altLang="en-US" sz="2800" dirty="0">
                <a:solidFill>
                  <a:schemeClr val="tx1"/>
                </a:solidFill>
                <a:ea typeface="Arial" pitchFamily="34" charset="0"/>
              </a:rPr>
            </a:br>
            <a:endParaRPr lang="en-US" altLang="en-US" sz="2800" dirty="0">
              <a:solidFill>
                <a:schemeClr val="tx1"/>
              </a:solidFill>
              <a:ea typeface="Arial" pitchFamily="34" charset="0"/>
            </a:endParaRPr>
          </a:p>
          <a:p>
            <a:endParaRPr lang="en-US" altLang="en-US" sz="2800" dirty="0">
              <a:ea typeface="Arial" pitchFamily="34" charset="0"/>
            </a:endParaRPr>
          </a:p>
          <a:p>
            <a:pPr marL="0" indent="0">
              <a:buFont typeface="Arial"/>
              <a:buNone/>
            </a:pPr>
            <a:endParaRPr lang="en-US" altLang="en-US" sz="2800" dirty="0">
              <a:ea typeface="Arial" pitchFamily="34" charset="0"/>
            </a:endParaRPr>
          </a:p>
          <a:p>
            <a:pPr marL="0" indent="0">
              <a:buFont typeface="Arial"/>
              <a:buNone/>
            </a:pPr>
            <a:endParaRPr lang="en-US" altLang="en-US" sz="2800" dirty="0">
              <a:ea typeface="Arial" pitchFamily="34" charset="0"/>
            </a:endParaRPr>
          </a:p>
          <a:p>
            <a:pPr marL="0" indent="0">
              <a:buFont typeface="Arial"/>
              <a:buNone/>
            </a:pPr>
            <a:endParaRPr lang="en-US" altLang="en-US" sz="2800" dirty="0">
              <a:ea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493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43</a:t>
            </a:fld>
            <a:endParaRPr kumimoji="0"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470" y="0"/>
            <a:ext cx="4448175" cy="711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436745" y="1247138"/>
            <a:ext cx="4666495" cy="2489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469832" y="1000125"/>
            <a:ext cx="295275" cy="171450"/>
          </a:xfrm>
          <a:prstGeom prst="righ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17470" y="1371600"/>
            <a:ext cx="6021482" cy="2489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474594" y="1962150"/>
            <a:ext cx="295275" cy="171450"/>
          </a:xfrm>
          <a:prstGeom prst="righ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488882" y="4857750"/>
            <a:ext cx="295275" cy="171450"/>
          </a:xfrm>
          <a:prstGeom prst="righ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488882" y="5029200"/>
            <a:ext cx="295275" cy="171450"/>
          </a:xfrm>
          <a:prstGeom prst="righ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2488882" y="6352643"/>
            <a:ext cx="295275" cy="171450"/>
          </a:xfrm>
          <a:prstGeom prst="righ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100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44</a:t>
            </a:fld>
            <a:endParaRPr kumimoji="0" lang="en-US" dirty="0"/>
          </a:p>
        </p:txBody>
      </p:sp>
      <p:sp>
        <p:nvSpPr>
          <p:cNvPr id="6" name="Rectangle 5"/>
          <p:cNvSpPr/>
          <p:nvPr/>
        </p:nvSpPr>
        <p:spPr>
          <a:xfrm>
            <a:off x="4436745" y="1247138"/>
            <a:ext cx="4666495" cy="2489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17470" y="1371600"/>
            <a:ext cx="6021482" cy="2489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335" y="200788"/>
            <a:ext cx="5791200" cy="629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ight Arrow 12"/>
          <p:cNvSpPr/>
          <p:nvPr/>
        </p:nvSpPr>
        <p:spPr>
          <a:xfrm>
            <a:off x="1272697" y="553745"/>
            <a:ext cx="295275" cy="171450"/>
          </a:xfrm>
          <a:prstGeom prst="righ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/>
          <p:cNvSpPr/>
          <p:nvPr/>
        </p:nvSpPr>
        <p:spPr>
          <a:xfrm>
            <a:off x="1339372" y="4982869"/>
            <a:ext cx="295275" cy="1171575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516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841" y="274638"/>
            <a:ext cx="3060791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Traffic light output</a:t>
            </a:r>
            <a:endParaRPr lang="en-US" sz="3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45</a:t>
            </a:fld>
            <a:endParaRPr kumimoji="0" 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632" y="274638"/>
            <a:ext cx="5324168" cy="6144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7422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374" y="274638"/>
            <a:ext cx="312494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Traffic light </a:t>
            </a:r>
            <a:br>
              <a:rPr lang="en-US" dirty="0"/>
            </a:br>
            <a:r>
              <a:rPr lang="en-US" dirty="0"/>
              <a:t>output</a:t>
            </a:r>
            <a:endParaRPr lang="en-US" sz="3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46</a:t>
            </a:fld>
            <a:endParaRPr kumimoji="0"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409" y="274638"/>
            <a:ext cx="5392994" cy="613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3753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defensively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By definition, “dirty” interim data will have more data quality issues than a clean and locked final database</a:t>
            </a:r>
            <a:br>
              <a:rPr lang="en-US" dirty="0"/>
            </a:br>
            <a:endParaRPr lang="en-US" dirty="0"/>
          </a:p>
          <a:p>
            <a:r>
              <a:rPr lang="en-US" dirty="0"/>
              <a:t>Limiting IDMC safety reporting only to clean data causes unacceptable lag in reporting</a:t>
            </a:r>
            <a:br>
              <a:rPr lang="en-US" dirty="0"/>
            </a:br>
            <a:endParaRPr lang="en-US" dirty="0"/>
          </a:p>
          <a:p>
            <a:r>
              <a:rPr lang="en-US" dirty="0"/>
              <a:t>IDMC programming needs to account for dirty data, warts &amp; all</a:t>
            </a:r>
          </a:p>
          <a:p>
            <a:pPr lvl="1"/>
            <a:r>
              <a:rPr lang="en-US" dirty="0"/>
              <a:t>Measurements incompatible with life (e.g., height of 150 inches)</a:t>
            </a:r>
          </a:p>
          <a:p>
            <a:pPr lvl="1"/>
            <a:r>
              <a:rPr lang="en-US" dirty="0"/>
              <a:t>Nonsensical measurements (e.g., post-</a:t>
            </a:r>
            <a:r>
              <a:rPr lang="en-US" dirty="0" err="1"/>
              <a:t>tx</a:t>
            </a:r>
            <a:r>
              <a:rPr lang="en-US" dirty="0"/>
              <a:t> dosing dates before randomization)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47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821236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defensively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48</a:t>
            </a:fld>
            <a:endParaRPr kumimoji="0"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57276"/>
            <a:ext cx="8381162" cy="227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20987" y="1761760"/>
            <a:ext cx="67752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u="sng" dirty="0">
                <a:solidFill>
                  <a:srgbClr val="FF0000"/>
                </a:solidFill>
              </a:rPr>
              <a:t>Not</a:t>
            </a:r>
            <a:r>
              <a:rPr lang="en-US" sz="2400" dirty="0">
                <a:solidFill>
                  <a:srgbClr val="FF0000"/>
                </a:solidFill>
              </a:rPr>
              <a:t> coded defensively</a:t>
            </a:r>
          </a:p>
        </p:txBody>
      </p:sp>
      <p:sp>
        <p:nvSpPr>
          <p:cNvPr id="7" name="Rectangle 6"/>
          <p:cNvSpPr/>
          <p:nvPr/>
        </p:nvSpPr>
        <p:spPr>
          <a:xfrm>
            <a:off x="1473387" y="5009698"/>
            <a:ext cx="67752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Recommend setting obvious errors 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to missing in presentation</a:t>
            </a:r>
          </a:p>
        </p:txBody>
      </p:sp>
    </p:spTree>
    <p:extLst>
      <p:ext uri="{BB962C8B-B14F-4D97-AF65-F5344CB8AC3E}">
        <p14:creationId xmlns:p14="http://schemas.microsoft.com/office/powerpoint/2010/main" val="9648880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Harmonize data sources</a:t>
            </a:r>
            <a:endParaRPr lang="en-US" sz="3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49</a:t>
            </a:fld>
            <a:endParaRPr kumimoji="0"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962025" y="3081702"/>
            <a:ext cx="7867650" cy="225229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altLang="en-US" sz="2800" dirty="0">
              <a:ea typeface="Arial" pitchFamily="34" charset="0"/>
            </a:endParaRPr>
          </a:p>
          <a:p>
            <a:r>
              <a:rPr lang="en-US" altLang="en-US" sz="3100" dirty="0">
                <a:ea typeface="Arial" pitchFamily="34" charset="0"/>
              </a:rPr>
              <a:t>Possible explanation:</a:t>
            </a:r>
          </a:p>
          <a:p>
            <a:pPr lvl="1"/>
            <a:r>
              <a:rPr lang="en-US" altLang="en-US" sz="2800" dirty="0">
                <a:ea typeface="Arial" pitchFamily="34" charset="0"/>
              </a:rPr>
              <a:t>2 deaths were not reported as AEs because they were beyond safety reporting period (therefore, 9 fatal AEs and not 11)</a:t>
            </a:r>
          </a:p>
          <a:p>
            <a:pPr lvl="1"/>
            <a:r>
              <a:rPr lang="en-US" altLang="en-US" sz="2800" dirty="0">
                <a:ea typeface="Arial" pitchFamily="34" charset="0"/>
              </a:rPr>
              <a:t>One subject who died had already discontinued from treatment for other reasons (e.g., investigator decision), which accounts for why 10 and not 11 d/c treatment due to death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962025" y="1460746"/>
            <a:ext cx="7534275" cy="1727931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altLang="en-US" sz="2800" dirty="0">
                <a:ea typeface="Arial" pitchFamily="34" charset="0"/>
              </a:rPr>
              <a:t>Frustrated IDMC member: “Table 5 shows </a:t>
            </a:r>
            <a:r>
              <a:rPr lang="en-US" altLang="en-US" sz="2800" b="1" dirty="0">
                <a:ea typeface="Arial" pitchFamily="34" charset="0"/>
              </a:rPr>
              <a:t>10</a:t>
            </a:r>
            <a:r>
              <a:rPr lang="en-US" altLang="en-US" sz="2800" dirty="0">
                <a:ea typeface="Arial" pitchFamily="34" charset="0"/>
              </a:rPr>
              <a:t> subjects discontinued from the treatment due to death, but the AE table shows only </a:t>
            </a:r>
            <a:r>
              <a:rPr lang="en-US" altLang="en-US" sz="2800" b="1" dirty="0">
                <a:ea typeface="Arial" pitchFamily="34" charset="0"/>
              </a:rPr>
              <a:t>9</a:t>
            </a:r>
            <a:r>
              <a:rPr lang="en-US" altLang="en-US" sz="2800" dirty="0">
                <a:ea typeface="Arial" pitchFamily="34" charset="0"/>
              </a:rPr>
              <a:t> events with fatal outcomes. Now you tell me </a:t>
            </a:r>
            <a:r>
              <a:rPr lang="en-US" altLang="en-US" sz="2800" b="1" dirty="0">
                <a:ea typeface="Arial" pitchFamily="34" charset="0"/>
              </a:rPr>
              <a:t>11</a:t>
            </a:r>
            <a:r>
              <a:rPr lang="en-US" altLang="en-US" sz="2800" dirty="0">
                <a:ea typeface="Arial" pitchFamily="34" charset="0"/>
              </a:rPr>
              <a:t> subjects have died; you need to get your story straight.”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962025" y="5334000"/>
            <a:ext cx="7867650" cy="70162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altLang="en-US" dirty="0">
                <a:solidFill>
                  <a:schemeClr val="tx1"/>
                </a:solidFill>
                <a:ea typeface="Arial" pitchFamily="34" charset="0"/>
              </a:rPr>
              <a:t>Alternative explanation – interim data are dirty and various sources of information are not yet fully reconciled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022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Harmonize data sources</a:t>
            </a:r>
            <a:endParaRPr lang="en-US" sz="3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50</a:t>
            </a:fld>
            <a:endParaRPr kumimoji="0"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628650" y="1628775"/>
            <a:ext cx="7867650" cy="4525963"/>
          </a:xfrm>
        </p:spPr>
        <p:txBody>
          <a:bodyPr/>
          <a:lstStyle/>
          <a:p>
            <a:pPr marL="0" indent="0">
              <a:buNone/>
            </a:pPr>
            <a:endParaRPr lang="en-US" altLang="en-US" sz="2800" dirty="0">
              <a:ea typeface="Arial" pitchFamily="34" charset="0"/>
            </a:endParaRPr>
          </a:p>
          <a:p>
            <a:pPr marL="0" indent="0">
              <a:buNone/>
            </a:pPr>
            <a:endParaRPr lang="en-US" altLang="en-US" sz="2800" dirty="0">
              <a:ea typeface="Arial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54" y="1957387"/>
            <a:ext cx="7888246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607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Get graphic</a:t>
            </a:r>
            <a:endParaRPr lang="en-US" sz="3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t>51</a:t>
            </a:fld>
            <a:endParaRPr kumimoji="0"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628650" y="1628775"/>
            <a:ext cx="7867650" cy="4525963"/>
          </a:xfrm>
        </p:spPr>
        <p:txBody>
          <a:bodyPr/>
          <a:lstStyle/>
          <a:p>
            <a:pPr marL="0" indent="0">
              <a:buNone/>
            </a:pPr>
            <a:endParaRPr lang="en-US" altLang="en-US" sz="2800" dirty="0">
              <a:ea typeface="Arial" pitchFamily="34" charset="0"/>
            </a:endParaRPr>
          </a:p>
          <a:p>
            <a:pPr marL="0" indent="0">
              <a:buNone/>
            </a:pPr>
            <a:endParaRPr lang="en-US" altLang="en-US" sz="2800" dirty="0">
              <a:ea typeface="Arial" pitchFamily="34" charset="0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647700" y="1541478"/>
            <a:ext cx="8310812" cy="83307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altLang="en-US" sz="2800" dirty="0">
                <a:solidFill>
                  <a:schemeClr val="tx1"/>
                </a:solidFill>
                <a:ea typeface="Arial" pitchFamily="34" charset="0"/>
              </a:rPr>
              <a:t>Lab and vital sign summaries can go on… and on… and on</a:t>
            </a:r>
            <a:r>
              <a:rPr lang="en-US" altLang="en-US" sz="2800" dirty="0">
                <a:ea typeface="Arial" pitchFamily="34" charset="0"/>
              </a:rPr>
              <a:t>.</a:t>
            </a:r>
            <a:br>
              <a:rPr lang="en-US" altLang="en-US" sz="2800" dirty="0">
                <a:ea typeface="Arial" pitchFamily="34" charset="0"/>
              </a:rPr>
            </a:br>
            <a:endParaRPr lang="en-US" altLang="en-US" sz="2800" dirty="0">
              <a:ea typeface="Arial" pitchFamily="34" charset="0"/>
            </a:endParaRPr>
          </a:p>
          <a:p>
            <a:pPr marL="0" indent="0">
              <a:buFont typeface="Arial"/>
              <a:buNone/>
            </a:pPr>
            <a:endParaRPr lang="en-US" altLang="en-US" sz="2800" dirty="0">
              <a:ea typeface="Arial" pitchFamily="34" charset="0"/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811477" y="4309790"/>
            <a:ext cx="8310812" cy="149974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lvl="1"/>
            <a:r>
              <a:rPr lang="en-US" altLang="en-US" sz="2800" dirty="0">
                <a:solidFill>
                  <a:schemeClr val="tx1"/>
                </a:solidFill>
                <a:ea typeface="Arial" pitchFamily="34" charset="0"/>
              </a:rPr>
              <a:t>Boxplots or scatterplots of post-baseline shifts to identify potential changes of interest</a:t>
            </a:r>
          </a:p>
          <a:p>
            <a:pPr lvl="1"/>
            <a:r>
              <a:rPr lang="en-US" altLang="en-US" sz="2800" dirty="0">
                <a:solidFill>
                  <a:schemeClr val="tx1"/>
                </a:solidFill>
                <a:ea typeface="Arial" pitchFamily="34" charset="0"/>
              </a:rPr>
              <a:t>Appendix tables can provide univariate statistics and frequencies for any signals identified in the plots</a:t>
            </a:r>
          </a:p>
          <a:p>
            <a:pPr marL="0" indent="0">
              <a:buFont typeface="Arial"/>
              <a:buNone/>
            </a:pPr>
            <a:endParaRPr lang="en-US" altLang="en-US" sz="2800" dirty="0">
              <a:ea typeface="Arial" pitchFamily="34" charset="0"/>
            </a:endParaRPr>
          </a:p>
          <a:p>
            <a:pPr marL="0" indent="0">
              <a:buFont typeface="Arial"/>
              <a:buNone/>
            </a:pPr>
            <a:endParaRPr lang="en-US" altLang="en-US" sz="2800" dirty="0">
              <a:ea typeface="Arial" pitchFamily="34" charset="0"/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647700" y="2258129"/>
            <a:ext cx="8310812" cy="206245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Arial"/>
              <a:buChar char="•"/>
              <a:defRPr kumimoji="0" sz="2400" kern="1200">
                <a:solidFill>
                  <a:srgbClr val="3C4F78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altLang="en-US" sz="2800" dirty="0">
                <a:solidFill>
                  <a:schemeClr val="tx1"/>
                </a:solidFill>
                <a:ea typeface="Arial" pitchFamily="34" charset="0"/>
              </a:rPr>
              <a:t>Suggestion</a:t>
            </a:r>
          </a:p>
          <a:p>
            <a:pPr lvl="1"/>
            <a:r>
              <a:rPr lang="en-US" altLang="en-US" sz="2800" dirty="0">
                <a:solidFill>
                  <a:schemeClr val="tx1"/>
                </a:solidFill>
                <a:ea typeface="Arial" pitchFamily="34" charset="0"/>
              </a:rPr>
              <a:t>Identify laboratory thresholds of interest </a:t>
            </a:r>
          </a:p>
          <a:p>
            <a:pPr lvl="2"/>
            <a:r>
              <a:rPr lang="en-US" altLang="en-US" sz="2800" dirty="0">
                <a:solidFill>
                  <a:schemeClr val="tx1"/>
                </a:solidFill>
                <a:ea typeface="Arial" pitchFamily="34" charset="0"/>
              </a:rPr>
              <a:t>e.g., doublings in serum creatinine</a:t>
            </a:r>
          </a:p>
          <a:p>
            <a:pPr lvl="2"/>
            <a:r>
              <a:rPr lang="en-US" altLang="en-US" sz="2800" dirty="0">
                <a:solidFill>
                  <a:schemeClr val="tx1"/>
                </a:solidFill>
                <a:ea typeface="Arial" pitchFamily="34" charset="0"/>
              </a:rPr>
              <a:t>e.g., LFTs increasing to &gt; 5×ULN</a:t>
            </a:r>
            <a:br>
              <a:rPr lang="en-US" altLang="en-US" sz="2800" dirty="0">
                <a:ea typeface="Arial" pitchFamily="34" charset="0"/>
              </a:rPr>
            </a:br>
            <a:endParaRPr lang="en-US" altLang="en-US" sz="2800" dirty="0">
              <a:ea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465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" b="11590"/>
          <a:stretch/>
        </p:blipFill>
        <p:spPr>
          <a:xfrm>
            <a:off x="1795759" y="1051133"/>
            <a:ext cx="5869298" cy="521604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976"/>
            <a:ext cx="8229600" cy="1143000"/>
          </a:xfrm>
        </p:spPr>
        <p:txBody>
          <a:bodyPr/>
          <a:lstStyle/>
          <a:p>
            <a:r>
              <a:rPr lang="en-US" dirty="0"/>
              <a:t>Per-</a:t>
            </a:r>
            <a:r>
              <a:rPr lang="en-US" dirty="0" err="1"/>
              <a:t>Analyte</a:t>
            </a:r>
            <a:r>
              <a:rPr lang="en-US" dirty="0"/>
              <a:t> Summary Page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F511-10D2-4AD5-B532-EB526E10769C}" type="slidenum">
              <a:rPr lang="en-US" smtClean="0"/>
              <a:t>52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4435" y="6267175"/>
            <a:ext cx="8103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From UW Madison SDAC sample DMC report:</a:t>
            </a:r>
            <a:br>
              <a:rPr lang="en-US" sz="1200" dirty="0"/>
            </a:br>
            <a:r>
              <a:rPr lang="en-US" sz="1200" dirty="0">
                <a:hlinkClick r:id="rId3"/>
              </a:rPr>
              <a:t>https://biostat.wiscweb.wisc.edu/wp-content/uploads/sites/1008/2019/05/Sample_Report_Closed_20160920.pdf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405667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LFT Per-Patient Plot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621" y="1553919"/>
            <a:ext cx="5431155" cy="452596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F511-10D2-4AD5-B532-EB526E10769C}" type="slidenum">
              <a:rPr lang="en-US" smtClean="0"/>
              <a:t>53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7630D4-86B0-483C-A4D0-FFD358561B3E}"/>
              </a:ext>
            </a:extLst>
          </p:cNvPr>
          <p:cNvSpPr txBox="1"/>
          <p:nvPr/>
        </p:nvSpPr>
        <p:spPr>
          <a:xfrm>
            <a:off x="114435" y="6257194"/>
            <a:ext cx="8103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From UW Madison SDAC sample DMC report:</a:t>
            </a:r>
            <a:br>
              <a:rPr lang="en-US" sz="1200" dirty="0"/>
            </a:br>
            <a:r>
              <a:rPr lang="en-US" sz="1200" dirty="0">
                <a:hlinkClick r:id="rId3"/>
              </a:rPr>
              <a:t>https://biostat.wiscweb.wisc.edu/wp-content/uploads/sites/1008/2019/05/Sample_Report_Closed_20160920.pdf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974396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At </a:t>
            </a:r>
            <a:r>
              <a:rPr lang="en-US"/>
              <a:t>the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0125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roles of the SDAC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62661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/>
              <a:t>Flexibility based on personalities of DMC members &amp; sponsors</a:t>
            </a:r>
            <a:br>
              <a:rPr lang="en-US" dirty="0"/>
            </a:br>
            <a:endParaRPr lang="en-US" dirty="0"/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sz="3400" dirty="0"/>
              <a:t>Scheduler: Getting all to the table can be the biggest challenge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sz="3400" dirty="0"/>
              <a:t>Agenda setter: Proposes meeting agenda w/sponsor &amp; DMC Chair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sz="3400" dirty="0"/>
              <a:t>Meeting “emcee”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sz="3400" dirty="0"/>
              <a:t>Tech support guru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sz="3400" dirty="0"/>
              <a:t>Expert on specifics of DMC charter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sz="3400" dirty="0"/>
              <a:t>Expert on protocol &amp; analysis plan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sz="3400" dirty="0"/>
              <a:t>Note taker: Chair often delegates SDAC to draft meeting minutes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6819-256B-4F19-BEA7-12A28343ABF6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234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roles of the SDAC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9257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Forecaster of DMC’s needs </a:t>
            </a:r>
          </a:p>
          <a:p>
            <a:pPr marL="803275" lvl="1" indent="-403225"/>
            <a:r>
              <a:rPr lang="en-US" dirty="0"/>
              <a:t>Is the DMC likely to need additional analyses? </a:t>
            </a:r>
          </a:p>
          <a:p>
            <a:pPr marL="803275" lvl="1" indent="-403225"/>
            <a:r>
              <a:rPr lang="en-US" dirty="0"/>
              <a:t>If so, have them at the ready for the meeting.</a:t>
            </a:r>
          </a:p>
          <a:p>
            <a:pPr marL="803275" lvl="1" indent="-403225"/>
            <a:r>
              <a:rPr lang="en-US" dirty="0"/>
              <a:t>Walk-through of the report within the SDAC can be helpful to identify these before the report is sent to the DMC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Expert on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Report interpreter – see next slide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Recommendation facilitator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6819-256B-4F19-BEA7-12A28343ABF6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0524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roles of the SDAC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9257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Given the multifaceted role of SDAC, more than just one SDAC statistician is involved in DMC support</a:t>
            </a:r>
          </a:p>
          <a:p>
            <a:pPr lvl="1"/>
            <a:r>
              <a:rPr lang="en-US" dirty="0"/>
              <a:t>Often at least 2 from SDAC at meetings</a:t>
            </a:r>
          </a:p>
          <a:p>
            <a:pPr lvl="2"/>
            <a:r>
              <a:rPr lang="en-US" dirty="0"/>
              <a:t>Present report</a:t>
            </a:r>
          </a:p>
          <a:p>
            <a:pPr lvl="2"/>
            <a:r>
              <a:rPr lang="en-US" dirty="0"/>
              <a:t>Take notes</a:t>
            </a:r>
          </a:p>
          <a:p>
            <a:pPr lvl="2"/>
            <a:r>
              <a:rPr lang="en-US" dirty="0"/>
              <a:t>Field simple ad hoc requests</a:t>
            </a:r>
          </a:p>
          <a:p>
            <a:pPr lvl="1"/>
            <a:r>
              <a:rPr lang="en-US" dirty="0"/>
              <a:t>Validation of analyses</a:t>
            </a:r>
          </a:p>
          <a:p>
            <a:pPr lvl="2"/>
            <a:r>
              <a:rPr lang="en-US" dirty="0"/>
              <a:t>Double programming of results</a:t>
            </a:r>
          </a:p>
          <a:p>
            <a:pPr lvl="2"/>
            <a:r>
              <a:rPr lang="en-US" dirty="0"/>
              <a:t>Team review of report before sending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6819-256B-4F19-BEA7-12A28343ABF6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512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Closed report review – 2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9160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Chair: “Walk us through the report, Matt”</a:t>
            </a:r>
          </a:p>
          <a:p>
            <a:pPr lvl="1"/>
            <a:r>
              <a:rPr lang="en-US" dirty="0"/>
              <a:t>Not a literal page-by-page review</a:t>
            </a:r>
          </a:p>
          <a:p>
            <a:pPr lvl="1"/>
            <a:r>
              <a:rPr lang="en-US" dirty="0"/>
              <a:t>Come prepared with high points that need to be covered</a:t>
            </a:r>
          </a:p>
          <a:p>
            <a:pPr lvl="1"/>
            <a:r>
              <a:rPr lang="en-US" dirty="0"/>
              <a:t>Pace of review can be difficult to judge</a:t>
            </a:r>
          </a:p>
          <a:p>
            <a:pPr lvl="2"/>
            <a:r>
              <a:rPr lang="en-US" dirty="0"/>
              <a:t>Newbies tend to go too slow</a:t>
            </a:r>
          </a:p>
          <a:p>
            <a:pPr lvl="2"/>
            <a:r>
              <a:rPr lang="en-US" dirty="0"/>
              <a:t>Nature of DMC questions can inform you if you are going too fast</a:t>
            </a:r>
            <a:br>
              <a:rPr lang="en-US" dirty="0"/>
            </a:br>
            <a:endParaRPr lang="en-US" dirty="0"/>
          </a:p>
          <a:p>
            <a:r>
              <a:rPr lang="en-US" dirty="0"/>
              <a:t>Chair: “I’ll take the lead” or “I’ve assigned each DMC member a section of the report”</a:t>
            </a:r>
          </a:p>
          <a:p>
            <a:pPr lvl="1"/>
            <a:r>
              <a:rPr lang="en-US" dirty="0"/>
              <a:t>SDAC statistician on call to field questions or to jump in if member has misinterpreted what a presentation is showing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6819-256B-4F19-BEA7-12A28343ABF6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134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9232B-FFF6-4D6F-BB00-F54E21B36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 hoc requests during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3DEDF-F525-46C4-9BD5-CBC2A8709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Fine if they are simple requests</a:t>
            </a:r>
          </a:p>
          <a:p>
            <a:pPr lvl="1"/>
            <a:r>
              <a:rPr lang="en-US" dirty="0"/>
              <a:t>“Can you give me more information for the AE coded as ‘device malfunction’”?</a:t>
            </a:r>
          </a:p>
          <a:p>
            <a:pPr lvl="1"/>
            <a:r>
              <a:rPr lang="en-US" dirty="0"/>
              <a:t>“It would be interesting to see the number of MIs in the primary prevention subgroup.”</a:t>
            </a:r>
          </a:p>
          <a:p>
            <a:r>
              <a:rPr lang="en-US" dirty="0"/>
              <a:t>If more complicated, don’t do on-the-spot. Consequences of a mistake are too high</a:t>
            </a:r>
          </a:p>
          <a:p>
            <a:pPr lvl="1"/>
            <a:r>
              <a:rPr lang="en-US" dirty="0"/>
              <a:t>Include with minutes if timeliness is not critical</a:t>
            </a:r>
          </a:p>
          <a:p>
            <a:pPr lvl="1"/>
            <a:r>
              <a:rPr lang="en-US" dirty="0"/>
              <a:t>Schedule a follow-up call if timeliness matters</a:t>
            </a:r>
            <a:br>
              <a:rPr lang="en-US" dirty="0"/>
            </a:br>
            <a:endParaRPr lang="en-US" dirty="0"/>
          </a:p>
          <a:p>
            <a:r>
              <a:rPr lang="en-US" dirty="0"/>
              <a:t>Underscores importance of trying to predict these needs before meeting</a:t>
            </a:r>
            <a:br>
              <a:rPr lang="en-US" dirty="0"/>
            </a:br>
            <a:endParaRPr lang="en-US" dirty="0"/>
          </a:p>
          <a:p>
            <a:r>
              <a:rPr lang="en-US" dirty="0"/>
              <a:t>Agreements with sponsors need to allow flexibility for ad hoc requests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E8D331-4830-4EA8-9ADD-70C47823E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1053-F984-477E-9112-C78A591F6DDD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3547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9232B-FFF6-4D6F-BB00-F54E21B36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meeting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3DEDF-F525-46C4-9BD5-CBC2A8709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Focus on areas with the greatest conversation among the DMC (or with the sponsor, for open meeting minutes)</a:t>
            </a:r>
          </a:p>
          <a:p>
            <a:r>
              <a:rPr lang="en-US" dirty="0"/>
              <a:t>Need </a:t>
            </a:r>
            <a:r>
              <a:rPr lang="en-US" u="sng" dirty="0"/>
              <a:t>not</a:t>
            </a:r>
            <a:r>
              <a:rPr lang="en-US" dirty="0"/>
              <a:t> be 100% faithful to the actual chronology of meeting</a:t>
            </a:r>
          </a:p>
          <a:p>
            <a:r>
              <a:rPr lang="en-US" dirty="0"/>
              <a:t>Avoid attributing statements to individual DMC members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These aren’t the SDAC’s minutes; they’re the DMC’s</a:t>
            </a:r>
          </a:p>
          <a:p>
            <a:pPr lvl="1"/>
            <a:r>
              <a:rPr lang="en-US" dirty="0"/>
              <a:t>Defer to committee on content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E8D331-4830-4EA8-9ADD-70C47823E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1053-F984-477E-9112-C78A591F6DDD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7543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Matt Downs</a:t>
            </a:r>
          </a:p>
          <a:p>
            <a:r>
              <a:rPr lang="en-US" dirty="0"/>
              <a:t>matdowns@gmail.com</a:t>
            </a:r>
          </a:p>
        </p:txBody>
      </p:sp>
    </p:spTree>
    <p:extLst>
      <p:ext uri="{BB962C8B-B14F-4D97-AF65-F5344CB8AC3E}">
        <p14:creationId xmlns:p14="http://schemas.microsoft.com/office/powerpoint/2010/main" val="8040093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8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5.9|5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9.4|8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12.2|4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4|58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14.3|37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Custom 9">
      <a:dk1>
        <a:srgbClr val="535B6B"/>
      </a:dk1>
      <a:lt1>
        <a:srgbClr val="B3C6DE"/>
      </a:lt1>
      <a:dk2>
        <a:srgbClr val="3C4F78"/>
      </a:dk2>
      <a:lt2>
        <a:srgbClr val="6D778F"/>
      </a:lt2>
      <a:accent1>
        <a:srgbClr val="003E86"/>
      </a:accent1>
      <a:accent2>
        <a:srgbClr val="C69200"/>
      </a:accent2>
      <a:accent3>
        <a:srgbClr val="405380"/>
      </a:accent3>
      <a:accent4>
        <a:srgbClr val="80A6FF"/>
      </a:accent4>
      <a:accent5>
        <a:srgbClr val="004DFF"/>
      </a:accent5>
      <a:accent6>
        <a:srgbClr val="002680"/>
      </a:accent6>
      <a:hlink>
        <a:srgbClr val="FFC000"/>
      </a:hlink>
      <a:folHlink>
        <a:srgbClr val="C0C00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draft 2020-07-14.pptx" id="{F3BF6551-42E9-4B3D-AD9C-E57AA1BDB475}" vid="{8AD36E7A-BA8E-4565-84F7-A9B0DC8C83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1730</TotalTime>
  <Words>2597</Words>
  <Application>Microsoft Office PowerPoint</Application>
  <PresentationFormat>On-screen Show (4:3)</PresentationFormat>
  <Paragraphs>415</Paragraphs>
  <Slides>61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0" baseType="lpstr">
      <vt:lpstr>Arial</vt:lpstr>
      <vt:lpstr>Calibri</vt:lpstr>
      <vt:lpstr>Courier</vt:lpstr>
      <vt:lpstr>Courier New</vt:lpstr>
      <vt:lpstr>Garamond</vt:lpstr>
      <vt:lpstr>Minion Pro</vt:lpstr>
      <vt:lpstr>Wingdings</vt:lpstr>
      <vt:lpstr>Wingdings 2</vt:lpstr>
      <vt:lpstr>Foundry</vt:lpstr>
      <vt:lpstr>The role of the SDAC in DMC meetings</vt:lpstr>
      <vt:lpstr>SDAC?</vt:lpstr>
      <vt:lpstr>SDAC Statistician</vt:lpstr>
      <vt:lpstr>Outline</vt:lpstr>
      <vt:lpstr>Communication channels</vt:lpstr>
      <vt:lpstr>Confidentiality</vt:lpstr>
      <vt:lpstr>Typical communication flow</vt:lpstr>
      <vt:lpstr>Meeting structure</vt:lpstr>
      <vt:lpstr>Meeting structure</vt:lpstr>
      <vt:lpstr>Meeting structure</vt:lpstr>
      <vt:lpstr>Caution…</vt:lpstr>
      <vt:lpstr>Conveying DMC recommendations </vt:lpstr>
      <vt:lpstr>Conveying DMC recommendations </vt:lpstr>
      <vt:lpstr>Conveying DMC recommendations </vt:lpstr>
      <vt:lpstr>DMC reporting process</vt:lpstr>
      <vt:lpstr>Open reports</vt:lpstr>
      <vt:lpstr>Open reports</vt:lpstr>
      <vt:lpstr>Materials for each DMC safety review</vt:lpstr>
      <vt:lpstr>Common closed report content</vt:lpstr>
      <vt:lpstr>Common closed report content</vt:lpstr>
      <vt:lpstr>Closed reports often aren’t static</vt:lpstr>
      <vt:lpstr>Silent access to data</vt:lpstr>
      <vt:lpstr>Typical report timeline</vt:lpstr>
      <vt:lpstr>The report’s delivery </vt:lpstr>
      <vt:lpstr>The report’s delivery </vt:lpstr>
      <vt:lpstr>The report’s delivery </vt:lpstr>
      <vt:lpstr>Closed Report Content: Tips for a more readable report</vt:lpstr>
      <vt:lpstr>Treatment group labels</vt:lpstr>
      <vt:lpstr>Data currentness</vt:lpstr>
      <vt:lpstr>Data currentness</vt:lpstr>
      <vt:lpstr>False precision adds noise</vt:lpstr>
      <vt:lpstr> Better</vt:lpstr>
      <vt:lpstr> Even better</vt:lpstr>
      <vt:lpstr> Recap the last report</vt:lpstr>
      <vt:lpstr> Exec summary</vt:lpstr>
      <vt:lpstr> Include prior exec summary</vt:lpstr>
      <vt:lpstr>Forest, to tree, to leaf (and maybe to chlorophyll)</vt:lpstr>
      <vt:lpstr>Dotplot</vt:lpstr>
      <vt:lpstr>Volcano plot</vt:lpstr>
      <vt:lpstr>Overview AE table</vt:lpstr>
      <vt:lpstr>PowerPoint Presentation</vt:lpstr>
      <vt:lpstr>Be a lumper, not a splitter</vt:lpstr>
      <vt:lpstr>PowerPoint Presentation</vt:lpstr>
      <vt:lpstr>PowerPoint Presentation</vt:lpstr>
      <vt:lpstr>Traffic light output</vt:lpstr>
      <vt:lpstr>Traffic light  output</vt:lpstr>
      <vt:lpstr>Code defensively</vt:lpstr>
      <vt:lpstr>Code defensively</vt:lpstr>
      <vt:lpstr>Harmonize data sources</vt:lpstr>
      <vt:lpstr>Harmonize data sources</vt:lpstr>
      <vt:lpstr>Get graphic</vt:lpstr>
      <vt:lpstr>Per-Analyte Summary Page</vt:lpstr>
      <vt:lpstr>LFT Per-Patient Plot</vt:lpstr>
      <vt:lpstr>At the meeting</vt:lpstr>
      <vt:lpstr>Multiple roles of the SDAC</vt:lpstr>
      <vt:lpstr>Multiple roles of the SDAC</vt:lpstr>
      <vt:lpstr>Multiple roles of the SDAC</vt:lpstr>
      <vt:lpstr>Closed report review – 2 styles</vt:lpstr>
      <vt:lpstr>Ad hoc requests during meeting</vt:lpstr>
      <vt:lpstr>Tips for meeting minutes</vt:lpstr>
      <vt:lpstr>Thank you!</vt:lpstr>
    </vt:vector>
  </TitlesOfParts>
  <Company>FORMA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of the SDAC in DMC meetings</dc:title>
  <dc:creator>Matt Downs</dc:creator>
  <cp:lastModifiedBy>Matt Downs</cp:lastModifiedBy>
  <cp:revision>10</cp:revision>
  <dcterms:created xsi:type="dcterms:W3CDTF">2021-04-18T17:16:11Z</dcterms:created>
  <dcterms:modified xsi:type="dcterms:W3CDTF">2023-07-04T22:59:43Z</dcterms:modified>
</cp:coreProperties>
</file>