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523" r:id="rId2"/>
    <p:sldId id="322" r:id="rId3"/>
    <p:sldId id="323" r:id="rId4"/>
    <p:sldId id="329" r:id="rId5"/>
    <p:sldId id="373" r:id="rId6"/>
    <p:sldId id="331" r:id="rId7"/>
    <p:sldId id="367" r:id="rId8"/>
    <p:sldId id="368" r:id="rId9"/>
    <p:sldId id="335" r:id="rId10"/>
    <p:sldId id="364" r:id="rId11"/>
    <p:sldId id="365" r:id="rId12"/>
    <p:sldId id="284" r:id="rId13"/>
    <p:sldId id="285" r:id="rId14"/>
    <p:sldId id="388" r:id="rId15"/>
    <p:sldId id="272" r:id="rId16"/>
    <p:sldId id="273" r:id="rId17"/>
    <p:sldId id="274" r:id="rId18"/>
    <p:sldId id="363" r:id="rId19"/>
    <p:sldId id="338" r:id="rId20"/>
    <p:sldId id="384" r:id="rId21"/>
    <p:sldId id="387" r:id="rId22"/>
    <p:sldId id="369" r:id="rId23"/>
    <p:sldId id="366" r:id="rId24"/>
    <p:sldId id="389" r:id="rId25"/>
    <p:sldId id="339" r:id="rId26"/>
    <p:sldId id="287" r:id="rId27"/>
    <p:sldId id="288" r:id="rId28"/>
    <p:sldId id="289" r:id="rId29"/>
    <p:sldId id="344" r:id="rId30"/>
    <p:sldId id="345" r:id="rId31"/>
    <p:sldId id="385" r:id="rId32"/>
    <p:sldId id="346" r:id="rId33"/>
    <p:sldId id="347" r:id="rId34"/>
    <p:sldId id="349" r:id="rId35"/>
    <p:sldId id="277" r:id="rId36"/>
    <p:sldId id="390" r:id="rId37"/>
    <p:sldId id="271" r:id="rId38"/>
    <p:sldId id="386" r:id="rId39"/>
    <p:sldId id="392" r:id="rId40"/>
    <p:sldId id="582" r:id="rId41"/>
    <p:sldId id="581" r:id="rId42"/>
    <p:sldId id="613" r:id="rId43"/>
    <p:sldId id="561" r:id="rId44"/>
    <p:sldId id="558" r:id="rId45"/>
    <p:sldId id="559" r:id="rId46"/>
    <p:sldId id="557" r:id="rId47"/>
    <p:sldId id="573" r:id="rId48"/>
    <p:sldId id="491" r:id="rId49"/>
    <p:sldId id="583" r:id="rId50"/>
    <p:sldId id="515" r:id="rId51"/>
    <p:sldId id="586" r:id="rId52"/>
    <p:sldId id="511" r:id="rId53"/>
    <p:sldId id="521" r:id="rId54"/>
    <p:sldId id="516" r:id="rId55"/>
    <p:sldId id="518" r:id="rId56"/>
    <p:sldId id="547" r:id="rId57"/>
    <p:sldId id="549" r:id="rId58"/>
    <p:sldId id="550" r:id="rId59"/>
    <p:sldId id="585" r:id="rId60"/>
    <p:sldId id="551" r:id="rId61"/>
    <p:sldId id="579" r:id="rId62"/>
    <p:sldId id="580" r:id="rId63"/>
    <p:sldId id="574" r:id="rId64"/>
    <p:sldId id="584" r:id="rId65"/>
    <p:sldId id="552" r:id="rId66"/>
    <p:sldId id="553" r:id="rId67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4.xml"/><Relationship Id="rId7" Type="http://schemas.openxmlformats.org/officeDocument/2006/relationships/slide" Target="slides/slide65.xml"/><Relationship Id="rId2" Type="http://schemas.openxmlformats.org/officeDocument/2006/relationships/slide" Target="slides/slide53.xml"/><Relationship Id="rId1" Type="http://schemas.openxmlformats.org/officeDocument/2006/relationships/slide" Target="slides/slide50.xml"/><Relationship Id="rId6" Type="http://schemas.openxmlformats.org/officeDocument/2006/relationships/slide" Target="slides/slide57.xml"/><Relationship Id="rId5" Type="http://schemas.openxmlformats.org/officeDocument/2006/relationships/slide" Target="slides/slide56.xml"/><Relationship Id="rId4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59.wmf"/><Relationship Id="rId4" Type="http://schemas.openxmlformats.org/officeDocument/2006/relationships/image" Target="../media/image54.wmf"/><Relationship Id="rId9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45113D-5096-754B-8264-513640BBE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3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RSEM</a:t>
            </a:r>
            <a:r>
              <a:rPr lang="en-US" baseline="0" dirty="0"/>
              <a:t> uses tau for transcript abundance, nu for nucleotide abundance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40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57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7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80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74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444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85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41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8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35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604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17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38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329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213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31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21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E254-14C5-D449-BE3C-1EBFF968129E}" type="slidenum">
              <a:rPr lang="en-US"/>
              <a:pPr/>
              <a:t>40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5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2A329-8629-954D-B759-156B2E6719F8}" type="slidenum">
              <a:rPr lang="en-US"/>
              <a:pPr/>
              <a:t>41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8060" tIns="49030" rIns="98060" bIns="4903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07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2CFC714F-CC0B-9544-A9F9-1FE5D5CF76D7}" type="slidenum">
              <a:rPr lang="en-US" sz="1300">
                <a:solidFill>
                  <a:srgbClr val="006600"/>
                </a:solidFill>
              </a:rPr>
              <a:pPr/>
              <a:t>42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27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6DCF6-29C7-0A48-8C89-137109CAD97C}" type="slidenum">
              <a:rPr lang="en-US"/>
              <a:pPr/>
              <a:t>43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5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690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ACFCA-D653-9A42-893C-811372633EB4}" type="slidenum">
              <a:rPr lang="en-US"/>
              <a:pPr/>
              <a:t>44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Tryptophan (</a:t>
            </a:r>
            <a:r>
              <a:rPr lang="en-US" dirty="0" err="1"/>
              <a:t>Trp</a:t>
            </a:r>
            <a:r>
              <a:rPr lang="en-US" dirty="0"/>
              <a:t>)</a:t>
            </a:r>
          </a:p>
          <a:p>
            <a:r>
              <a:rPr lang="en-US" dirty="0"/>
              <a:t>Leucine (Leu)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79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A11F6-1C5D-364F-AAEA-00BA3DE0AC00}" type="slidenum">
              <a:rPr lang="en-US"/>
              <a:pPr/>
              <a:t>45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D12F9-7E88-964E-9F6E-75EAA747D62F}" type="slidenum">
              <a:rPr lang="en-US"/>
              <a:pPr/>
              <a:t>46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94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85773-9BD9-674A-BEB2-F9E7FB22E1C7}" type="slidenum">
              <a:rPr lang="en-US"/>
              <a:pPr/>
              <a:t>47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7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40316-BD44-3549-871E-6C1FC20A0E55}" type="slidenum">
              <a:rPr lang="en-US"/>
              <a:pPr/>
              <a:t>48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9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85773-9BD9-674A-BEB2-F9E7FB22E1C7}" type="slidenum">
              <a:rPr lang="en-US"/>
              <a:pPr/>
              <a:t>49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1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26952-E606-624A-9C80-851150B7EC0F}" type="slidenum">
              <a:rPr lang="en-US"/>
              <a:pPr/>
              <a:t>50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89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457F-6F1F-E94D-83A4-CB3BD00D3F5B}" type="slidenum">
              <a:rPr lang="en-US"/>
              <a:pPr/>
              <a:t>51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7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457F-6F1F-E94D-83A4-CB3BD00D3F5B}" type="slidenum">
              <a:rPr lang="en-US"/>
              <a:pPr/>
              <a:t>52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8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3CF61-1BA3-D545-A8E2-17647A8969EB}" type="slidenum">
              <a:rPr lang="en-US"/>
              <a:pPr/>
              <a:t>53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8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suitable for low RNA content</a:t>
            </a:r>
            <a:r>
              <a:rPr lang="en-US" baseline="0" dirty="0"/>
              <a:t> samples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0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A98E7-3BEF-F742-B616-7467181C8CFF}" type="slidenum">
              <a:rPr lang="en-US"/>
              <a:pPr/>
              <a:t>54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FCEE2-EEF8-D04A-BF21-D4326283B5F5}" type="slidenum">
              <a:rPr lang="en-US"/>
              <a:pPr/>
              <a:t>55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8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D1BAA-BF7E-9944-B398-B9E4EBF712B0}" type="slidenum">
              <a:rPr lang="en-US"/>
              <a:pPr/>
              <a:t>56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2F759-2278-EA41-902A-AD25EA092B13}" type="slidenum">
              <a:rPr lang="en-US"/>
              <a:pPr/>
              <a:t>57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197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AA7BC-067F-E24C-89AB-041BC104C2B9}" type="slidenum">
              <a:rPr lang="en-US"/>
              <a:pPr/>
              <a:t>58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687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AA7BC-067F-E24C-89AB-041BC104C2B9}" type="slidenum">
              <a:rPr lang="en-US"/>
              <a:pPr/>
              <a:t>59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008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CA1-FCC7-DE46-B3C7-DFD9159E7091}" type="slidenum">
              <a:rPr lang="en-US"/>
              <a:pPr/>
              <a:t>60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876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C7D11-3269-9446-9A8F-95E2E0ADBE1F}" type="slidenum">
              <a:rPr lang="en-US"/>
              <a:pPr/>
              <a:t>61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53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ED857-74F9-AB47-ABFA-1DAA0C89C284}" type="slidenum">
              <a:rPr lang="en-US"/>
              <a:pPr/>
              <a:t>62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00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B4FB5-0290-0B4B-972D-AC6676BB8E07}" type="slidenum">
              <a:rPr lang="en-US"/>
              <a:pPr/>
              <a:t>63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0275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B4FB5-0290-0B4B-972D-AC6676BB8E07}" type="slidenum">
              <a:rPr lang="en-US"/>
              <a:pPr/>
              <a:t>64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EEF08-6F24-5D4D-AF85-B959F6FCA277}" type="slidenum">
              <a:rPr lang="en-US"/>
              <a:pPr/>
              <a:t>65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57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79FA3-51F6-9A42-B546-8B0E4D553132}" type="slidenum">
              <a:rPr lang="en-US"/>
              <a:pPr/>
              <a:t>66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18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</a:t>
            </a:r>
            <a:r>
              <a:rPr lang="en-US" baseline="0" dirty="0"/>
              <a:t> quantification, can also do many types of downstream analysis like clustering, motif analysis, </a:t>
            </a:r>
            <a:r>
              <a:rPr lang="en-US" baseline="0" dirty="0" err="1"/>
              <a:t>eQTL</a:t>
            </a:r>
            <a:r>
              <a:rPr lang="en-US" baseline="0" dirty="0"/>
              <a:t> mapping, network reconstruction, etc.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606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6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38/nature2135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bine-lab.github.io/salmon/" TargetMode="External"/><Relationship Id="rId5" Type="http://schemas.openxmlformats.org/officeDocument/2006/relationships/hyperlink" Target="https://pachterlab.github.io/kallisto/" TargetMode="External"/><Relationship Id="rId4" Type="http://schemas.openxmlformats.org/officeDocument/2006/relationships/hyperlink" Target="http://robpatro.com/blog/?p=248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jhubiostatistics.shinyapps.io/recount/" TargetMode="External"/><Relationship Id="rId3" Type="http://schemas.openxmlformats.org/officeDocument/2006/relationships/hyperlink" Target="http://www.ncbi.nlm.nih.gov/geo/" TargetMode="External"/><Relationship Id="rId7" Type="http://schemas.openxmlformats.org/officeDocument/2006/relationships/hyperlink" Target="https://xenabrowser.net/datapages/?host=https://toil.xenahubs.ne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asra.biostat.wisc.edu/" TargetMode="External"/><Relationship Id="rId5" Type="http://schemas.openxmlformats.org/officeDocument/2006/relationships/hyperlink" Target="https://www.ebi.ac.uk/arrayexpress/" TargetMode="External"/><Relationship Id="rId4" Type="http://schemas.openxmlformats.org/officeDocument/2006/relationships/hyperlink" Target="http://www.ncbi.nlm.nih.gov/sra" TargetMode="External"/><Relationship Id="rId9" Type="http://schemas.openxmlformats.org/officeDocument/2006/relationships/hyperlink" Target="https://amp.pharm.mssm.edu/archs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cmanes/status/94676792619091968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60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7.wmf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6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7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manatee.sourceforge.net/jcvi/pdf/overview.pd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08667"/>
            <a:ext cx="7391400" cy="1143000"/>
          </a:xfrm>
        </p:spPr>
        <p:txBody>
          <a:bodyPr/>
          <a:lstStyle/>
          <a:p>
            <a:r>
              <a:rPr lang="en-US" dirty="0"/>
              <a:t>RNA-Seq Analysis and Gene Discovery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2021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B8CBB-892C-8A42-821B-BA3CBA1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8E10-0DEE-7D4A-8CBD-121E0A001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16036" y="226033"/>
            <a:ext cx="8458200" cy="1143000"/>
          </a:xfrm>
          <a:ln/>
        </p:spPr>
        <p:txBody>
          <a:bodyPr/>
          <a:lstStyle/>
          <a:p>
            <a:r>
              <a:rPr lang="en-US" dirty="0"/>
              <a:t>RNA-Seq is a </a:t>
            </a:r>
            <a:r>
              <a:rPr lang="en-US" i="1" dirty="0"/>
              <a:t>relative </a:t>
            </a:r>
            <a:r>
              <a:rPr lang="en-US" dirty="0"/>
              <a:t>abundance measurement technology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5" y="1634133"/>
            <a:ext cx="4281786" cy="4616648"/>
          </a:xfrm>
          <a:ln/>
        </p:spPr>
        <p:txBody>
          <a:bodyPr/>
          <a:lstStyle/>
          <a:p>
            <a:r>
              <a:rPr lang="en-US" sz="2400" dirty="0"/>
              <a:t>RNA-Seq gives you reads from the ends of a random </a:t>
            </a:r>
            <a:r>
              <a:rPr lang="en-US" sz="2400" b="1" dirty="0"/>
              <a:t>sample </a:t>
            </a:r>
            <a:r>
              <a:rPr lang="en-US" sz="2400" dirty="0"/>
              <a:t>of fragments in your library</a:t>
            </a:r>
          </a:p>
          <a:p>
            <a:endParaRPr lang="en-US" sz="2400" dirty="0"/>
          </a:p>
          <a:p>
            <a:r>
              <a:rPr lang="en-US" sz="2400" dirty="0"/>
              <a:t>Without additional data this only gives information about </a:t>
            </a:r>
            <a:r>
              <a:rPr lang="en-US" sz="2400" b="1" dirty="0"/>
              <a:t>relative</a:t>
            </a:r>
            <a:r>
              <a:rPr lang="en-US" sz="2400" dirty="0"/>
              <a:t> abundances</a:t>
            </a:r>
          </a:p>
          <a:p>
            <a:endParaRPr lang="en-US" sz="2400" dirty="0"/>
          </a:p>
          <a:p>
            <a:r>
              <a:rPr lang="en-US" sz="2400" dirty="0"/>
              <a:t>Additional information, such as levels of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 dirty="0"/>
              <a:t>spike-in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 dirty="0"/>
              <a:t> transcripts, are needed for absolute measurements</a:t>
            </a: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6552158" y="2574801"/>
            <a:ext cx="228824" cy="107156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569027" y="2600474"/>
            <a:ext cx="227707" cy="42416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6858000" y="2274540"/>
            <a:ext cx="185291" cy="893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6852420" y="2517875"/>
            <a:ext cx="199801" cy="135061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7123658" y="2360488"/>
            <a:ext cx="235521" cy="178594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7209607" y="2574800"/>
            <a:ext cx="263426" cy="50230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7473033" y="2464296"/>
            <a:ext cx="300260" cy="35719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7668369" y="2809205"/>
            <a:ext cx="256729" cy="92646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7688461" y="2204219"/>
            <a:ext cx="227707" cy="106040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6929438" y="2722141"/>
            <a:ext cx="227707" cy="42416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7527727" y="2740000"/>
            <a:ext cx="185291" cy="893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7233047" y="2677492"/>
            <a:ext cx="199802" cy="135062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7893844" y="2391742"/>
            <a:ext cx="234404" cy="177478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7295555" y="2257797"/>
            <a:ext cx="263426" cy="49113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7858125" y="2695352"/>
            <a:ext cx="299145" cy="34603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6420445" y="2382812"/>
            <a:ext cx="256729" cy="92646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5" name="AutoShape 19"/>
          <p:cNvSpPr>
            <a:spLocks/>
          </p:cNvSpPr>
          <p:nvPr/>
        </p:nvSpPr>
        <p:spPr bwMode="auto">
          <a:xfrm rot="5400000">
            <a:off x="7237512" y="2940917"/>
            <a:ext cx="383977" cy="553641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rot="10800000" flipH="1">
            <a:off x="6581180" y="374235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rot="10800000" flipH="1">
            <a:off x="6759774" y="391871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 flipH="1">
            <a:off x="6581180" y="3856211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rot="10800000" flipH="1">
            <a:off x="7152680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rot="10800000" flipH="1">
            <a:off x="6759774" y="37758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rot="10800000" flipH="1">
            <a:off x="6759774" y="405266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rot="10800000" flipH="1">
            <a:off x="6956227" y="391871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rot="10800000" flipH="1">
            <a:off x="6866930" y="385621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rot="10800000" flipH="1">
            <a:off x="6866930" y="369547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rot="10800000" flipH="1">
            <a:off x="6866930" y="416875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rot="10800000" flipH="1">
            <a:off x="6581180" y="397229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rot="10800000" flipH="1">
            <a:off x="6956227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rot="10800000" flipH="1">
            <a:off x="7036594" y="378477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rot="10800000" flipH="1">
            <a:off x="7152680" y="386514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rot="10800000" flipH="1">
            <a:off x="7152680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rot="10800000" flipH="1">
            <a:off x="7170539" y="440985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rot="10800000" flipH="1">
            <a:off x="6304360" y="397229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rot="10800000" flipH="1">
            <a:off x="6384727" y="378477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7250906" y="390978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rot="10800000" flipH="1">
            <a:off x="7313414" y="37758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rot="10800000" flipH="1">
            <a:off x="7340203" y="407945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rot="10800000" flipH="1">
            <a:off x="7518797" y="425804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rot="10800000" flipH="1">
            <a:off x="7340203" y="419553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 rot="10800000" flipH="1">
            <a:off x="7429500" y="3981226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rot="10800000" flipH="1">
            <a:off x="7518797" y="411517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rot="10800000" flipH="1">
            <a:off x="7518797" y="4391992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rot="10800000" flipH="1">
            <a:off x="7715250" y="425804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rot="10800000" flipH="1">
            <a:off x="7625953" y="419553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rot="10800000" flipH="1">
            <a:off x="7625953" y="403480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rot="10800000" flipH="1">
            <a:off x="7625953" y="390085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rot="10800000" flipH="1">
            <a:off x="7340203" y="431162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rot="10800000" flipH="1">
            <a:off x="7715250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rot="10800000" flipH="1">
            <a:off x="7795617" y="412410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rot="10800000" flipH="1">
            <a:off x="7911703" y="420446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 rot="10800000" flipH="1">
            <a:off x="7911703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rot="10800000" flipH="1">
            <a:off x="7911703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 rot="10800000" flipH="1">
            <a:off x="7063383" y="431162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 rot="10800000" flipH="1">
            <a:off x="7143750" y="4124101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rot="10800000" flipH="1">
            <a:off x="8009930" y="42491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 rot="10800000" flipH="1">
            <a:off x="8072438" y="4115172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 rot="10800000" flipH="1">
            <a:off x="8277820" y="412410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 rot="10800000" flipH="1">
            <a:off x="8001000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rot="10800000" flipH="1">
            <a:off x="6411516" y="410624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 rot="10800000" flipH="1">
            <a:off x="7822406" y="387407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0" name="Line 64"/>
          <p:cNvSpPr>
            <a:spLocks noChangeShapeType="1"/>
          </p:cNvSpPr>
          <p:nvPr/>
        </p:nvSpPr>
        <p:spPr bwMode="auto">
          <a:xfrm rot="10800000" flipH="1">
            <a:off x="6304360" y="424018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 rot="10800000" flipH="1">
            <a:off x="8001000" y="381156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 rot="10800000" flipH="1">
            <a:off x="8197453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3" name="Line 67"/>
          <p:cNvSpPr>
            <a:spLocks noChangeShapeType="1"/>
          </p:cNvSpPr>
          <p:nvPr/>
        </p:nvSpPr>
        <p:spPr bwMode="auto">
          <a:xfrm rot="10800000" flipH="1">
            <a:off x="7063383" y="422232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 rot="10800000" flipH="1">
            <a:off x="8206383" y="424018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5" name="Line 69"/>
          <p:cNvSpPr>
            <a:spLocks noChangeShapeType="1"/>
          </p:cNvSpPr>
          <p:nvPr/>
        </p:nvSpPr>
        <p:spPr bwMode="auto">
          <a:xfrm rot="10800000" flipH="1">
            <a:off x="8108156" y="392764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6" name="Line 70"/>
          <p:cNvSpPr>
            <a:spLocks noChangeShapeType="1"/>
          </p:cNvSpPr>
          <p:nvPr/>
        </p:nvSpPr>
        <p:spPr bwMode="auto">
          <a:xfrm rot="10800000" flipH="1">
            <a:off x="7822406" y="3731195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7" name="Line 71"/>
          <p:cNvSpPr>
            <a:spLocks noChangeShapeType="1"/>
          </p:cNvSpPr>
          <p:nvPr/>
        </p:nvSpPr>
        <p:spPr bwMode="auto">
          <a:xfrm rot="10800000" flipH="1">
            <a:off x="8197453" y="376691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8" name="Line 72"/>
          <p:cNvSpPr>
            <a:spLocks noChangeShapeType="1"/>
          </p:cNvSpPr>
          <p:nvPr/>
        </p:nvSpPr>
        <p:spPr bwMode="auto">
          <a:xfrm rot="10800000" flipH="1">
            <a:off x="6670477" y="4275906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 rot="10800000" flipH="1">
            <a:off x="8197453" y="402587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rot="10800000" flipH="1">
            <a:off x="7438430" y="365975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1" name="Line 75"/>
          <p:cNvSpPr>
            <a:spLocks noChangeShapeType="1"/>
          </p:cNvSpPr>
          <p:nvPr/>
        </p:nvSpPr>
        <p:spPr bwMode="auto">
          <a:xfrm rot="10800000" flipH="1">
            <a:off x="7438430" y="386514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 rot="10800000" flipH="1">
            <a:off x="7545586" y="373119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 rot="10800000" flipH="1">
            <a:off x="6866930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 rot="10800000" flipH="1">
            <a:off x="6581180" y="439199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 rot="10800000" flipH="1">
            <a:off x="6599039" y="416875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6" name="Rectangle 80"/>
          <p:cNvSpPr>
            <a:spLocks/>
          </p:cNvSpPr>
          <p:nvPr/>
        </p:nvSpPr>
        <p:spPr bwMode="auto">
          <a:xfrm>
            <a:off x="5084342" y="2424931"/>
            <a:ext cx="844783" cy="6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RNA</a:t>
            </a:r>
          </a:p>
          <a:p>
            <a:r>
              <a:rPr lang="en-US" sz="2039">
                <a:ea typeface="ＭＳ Ｐゴシック" charset="0"/>
                <a:cs typeface="Helvetica Neue Light" charset="0"/>
              </a:rPr>
              <a:t>sample</a:t>
            </a:r>
          </a:p>
        </p:txBody>
      </p:sp>
      <p:sp>
        <p:nvSpPr>
          <p:cNvPr id="40017" name="Rectangle 81"/>
          <p:cNvSpPr>
            <a:spLocks/>
          </p:cNvSpPr>
          <p:nvPr/>
        </p:nvSpPr>
        <p:spPr bwMode="auto">
          <a:xfrm>
            <a:off x="4924723" y="3692946"/>
            <a:ext cx="1163780" cy="6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cDNA</a:t>
            </a:r>
          </a:p>
          <a:p>
            <a:r>
              <a:rPr lang="en-US" sz="2039">
                <a:ea typeface="ＭＳ Ｐゴシック" charset="0"/>
                <a:cs typeface="Helvetica Neue Light" charset="0"/>
              </a:rPr>
              <a:t>fragments</a:t>
            </a:r>
          </a:p>
        </p:txBody>
      </p:sp>
      <p:sp>
        <p:nvSpPr>
          <p:cNvPr id="40018" name="Rectangle 82"/>
          <p:cNvSpPr>
            <a:spLocks/>
          </p:cNvSpPr>
          <p:nvPr/>
        </p:nvSpPr>
        <p:spPr bwMode="auto">
          <a:xfrm>
            <a:off x="5178103" y="5212258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reads</a:t>
            </a:r>
          </a:p>
        </p:txBody>
      </p:sp>
      <p:grpSp>
        <p:nvGrpSpPr>
          <p:cNvPr id="40026" name="Group 90"/>
          <p:cNvGrpSpPr>
            <a:grpSpLocks/>
          </p:cNvGrpSpPr>
          <p:nvPr/>
        </p:nvGrpSpPr>
        <p:grpSpPr bwMode="auto">
          <a:xfrm>
            <a:off x="7143750" y="5254823"/>
            <a:ext cx="526852" cy="383977"/>
            <a:chOff x="0" y="0"/>
            <a:chExt cx="472" cy="343"/>
          </a:xfrm>
        </p:grpSpPr>
        <p:sp>
          <p:nvSpPr>
            <p:cNvPr id="40019" name="Line 83"/>
            <p:cNvSpPr>
              <a:spLocks noChangeShapeType="1"/>
            </p:cNvSpPr>
            <p:nvPr/>
          </p:nvSpPr>
          <p:spPr bwMode="auto">
            <a:xfrm rot="10800000" flipH="1">
              <a:off x="0" y="205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 rot="10800000" flipH="1">
              <a:off x="240" y="119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1" name="Line 85"/>
            <p:cNvSpPr>
              <a:spLocks noChangeShapeType="1"/>
            </p:cNvSpPr>
            <p:nvPr/>
          </p:nvSpPr>
          <p:spPr bwMode="auto">
            <a:xfrm rot="10800000" flipH="1">
              <a:off x="407" y="335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2" name="Line 86"/>
            <p:cNvSpPr>
              <a:spLocks noChangeShapeType="1"/>
            </p:cNvSpPr>
            <p:nvPr/>
          </p:nvSpPr>
          <p:spPr bwMode="auto">
            <a:xfrm rot="10800000" flipH="1">
              <a:off x="102" y="292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3" name="Line 87"/>
            <p:cNvSpPr>
              <a:spLocks noChangeShapeType="1"/>
            </p:cNvSpPr>
            <p:nvPr/>
          </p:nvSpPr>
          <p:spPr bwMode="auto">
            <a:xfrm rot="10800000" flipH="1">
              <a:off x="235" y="281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4" name="Line 88"/>
            <p:cNvSpPr>
              <a:spLocks noChangeShapeType="1"/>
            </p:cNvSpPr>
            <p:nvPr/>
          </p:nvSpPr>
          <p:spPr bwMode="auto">
            <a:xfrm rot="10800000" flipH="1">
              <a:off x="137" y="10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 rot="10800000" flipH="1">
              <a:off x="325" y="0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40027" name="AutoShape 91"/>
          <p:cNvSpPr>
            <a:spLocks/>
          </p:cNvSpPr>
          <p:nvPr/>
        </p:nvSpPr>
        <p:spPr bwMode="auto">
          <a:xfrm rot="5400000">
            <a:off x="7237512" y="4512542"/>
            <a:ext cx="383977" cy="553641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CBB9E-259A-E441-8626-ADC772EA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756" y="224735"/>
            <a:ext cx="8797973" cy="1143000"/>
          </a:xfrm>
          <a:ln/>
        </p:spPr>
        <p:txBody>
          <a:bodyPr/>
          <a:lstStyle/>
          <a:p>
            <a:r>
              <a:rPr lang="en-US" dirty="0"/>
              <a:t>Issues with relative abundance measures</a:t>
            </a:r>
          </a:p>
        </p:txBody>
      </p:sp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348258" y="1544837"/>
          <a:ext cx="8449715" cy="3979295"/>
        </p:xfrm>
        <a:graphic>
          <a:graphicData uri="http://schemas.openxmlformats.org/drawingml/2006/table">
            <a:tbl>
              <a:tblPr/>
              <a:tblGrid>
                <a:gridCol w="168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Gene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absolute abundance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relative abundance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absolute abundance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relative abundance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300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75%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80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401836" y="5688211"/>
            <a:ext cx="8349258" cy="1062633"/>
          </a:xfrm>
          <a:ln/>
        </p:spPr>
        <p:txBody>
          <a:bodyPr/>
          <a:lstStyle/>
          <a:p>
            <a:r>
              <a:rPr lang="en-US" sz="2000" dirty="0"/>
              <a:t>Changes in absolute expression of high expressors is a major factor</a:t>
            </a:r>
          </a:p>
          <a:p>
            <a:endParaRPr lang="en-US" sz="2000" dirty="0"/>
          </a:p>
          <a:p>
            <a:r>
              <a:rPr lang="en-US" sz="2000" dirty="0"/>
              <a:t>Normalization is required for comparing samples in these situations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6D67F-83A6-464D-BBA5-D7670A8C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with RNA-Seq data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6896"/>
            <a:ext cx="7772400" cy="4114800"/>
          </a:xfrm>
          <a:ln/>
        </p:spPr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simplicity, suppose reads are of length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(typically they are &gt; 35 bases)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relative abundances would you estimate for these genes?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Lucida Grande" charset="0"/>
              </a:rPr>
              <a:t>Relative abundance is relative transcript levels in the cell, not proportion of observed reads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116211" y="3339703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116211" y="3652242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116211" y="3964781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2437805" y="2632993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 dirty="0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862831" y="3269922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66180" y="3582461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866180" y="389500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2722439" y="3125997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1518047" y="3436960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44044" name="Rectangle 12"/>
          <p:cNvSpPr>
            <a:spLocks/>
          </p:cNvSpPr>
          <p:nvPr/>
        </p:nvSpPr>
        <p:spPr bwMode="auto">
          <a:xfrm>
            <a:off x="1696641" y="374949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6846838" y="2632993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6824514" y="3088407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100 </a:t>
            </a:r>
            <a:r>
              <a:rPr lang="en-US" sz="2039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4047" name="Rectangle 15"/>
          <p:cNvSpPr>
            <a:spLocks/>
          </p:cNvSpPr>
          <p:nvPr/>
        </p:nvSpPr>
        <p:spPr bwMode="auto">
          <a:xfrm>
            <a:off x="6887022" y="3525961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6879209" y="3963516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447BF-183E-4846-9760-983390EE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112"/>
            <a:ext cx="7772400" cy="1143000"/>
          </a:xfrm>
          <a:ln/>
        </p:spPr>
        <p:txBody>
          <a:bodyPr/>
          <a:lstStyle/>
          <a:p>
            <a:r>
              <a:rPr lang="en-US" dirty="0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138124"/>
            <a:ext cx="8340328" cy="1928813"/>
          </a:xfrm>
          <a:ln/>
        </p:spPr>
        <p:txBody>
          <a:bodyPr/>
          <a:lstStyle/>
          <a:p>
            <a:r>
              <a:rPr lang="en-US" sz="2800" dirty="0"/>
              <a:t>Probability of a read coming from a transcript </a:t>
            </a:r>
            <a:r>
              <a:rPr lang="en-US" sz="2800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2800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sz="2800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786063" y="2088282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7195096" y="2088282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7172772" y="2543696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100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7235280" y="298125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7227467" y="341880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87252" y="2661047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587252" y="2973586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1587252" y="3286125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333872" y="2591266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337221" y="2903805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337221" y="3216344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3193480" y="2447341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1989088" y="2758304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2167682" y="3070843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2030" y="3889374"/>
            <a:ext cx="8679940" cy="2761241"/>
            <a:chOff x="329998" y="5531552"/>
            <a:chExt cx="12344804" cy="3927099"/>
          </a:xfrm>
        </p:grpSpPr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5" y="6807200"/>
              <a:ext cx="5388472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5"/>
            <p:cNvSpPr>
              <a:spLocks/>
            </p:cNvSpPr>
            <p:nvPr/>
          </p:nvSpPr>
          <p:spPr bwMode="auto">
            <a:xfrm>
              <a:off x="329998" y="6169376"/>
              <a:ext cx="3364775" cy="8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transcript 1 relative abundance</a:t>
              </a: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 flipV="1">
              <a:off x="1692835" y="7104974"/>
              <a:ext cx="1504390" cy="54745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36" name="Rectangle 5"/>
            <p:cNvSpPr>
              <a:spLocks/>
            </p:cNvSpPr>
            <p:nvPr/>
          </p:nvSpPr>
          <p:spPr bwMode="auto">
            <a:xfrm>
              <a:off x="7044265" y="5531552"/>
              <a:ext cx="5630537" cy="8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probability of read from transcript 1 = (transcript 1 reads) / (total reads)</a:t>
              </a: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5939594" y="6123974"/>
              <a:ext cx="791406" cy="46009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" name="Rectangle 5"/>
            <p:cNvSpPr>
              <a:spLocks/>
            </p:cNvSpPr>
            <p:nvPr/>
          </p:nvSpPr>
          <p:spPr bwMode="auto">
            <a:xfrm>
              <a:off x="6714944" y="9027672"/>
              <a:ext cx="3720770" cy="43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transcript 1 length</a:t>
              </a: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5845340" y="8809934"/>
              <a:ext cx="600242" cy="42871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3CAB9-BE9D-B64E-8E8F-E9DF5AB1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3723"/>
            <a:ext cx="7772400" cy="1143000"/>
          </a:xfrm>
          <a:ln/>
        </p:spPr>
        <p:txBody>
          <a:bodyPr/>
          <a:lstStyle/>
          <a:p>
            <a:r>
              <a:rPr lang="en-US" dirty="0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169789"/>
            <a:ext cx="8340328" cy="1928813"/>
          </a:xfrm>
          <a:ln/>
        </p:spPr>
        <p:txBody>
          <a:bodyPr/>
          <a:lstStyle/>
          <a:p>
            <a:r>
              <a:rPr lang="en-US" sz="2800" dirty="0"/>
              <a:t>Probability of a read coming from a transcript </a:t>
            </a:r>
            <a:r>
              <a:rPr lang="en-US" sz="2800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2800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sz="2800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786063" y="2088282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7195096" y="2088282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7172772" y="2543696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100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7235280" y="298125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7227467" y="341880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3821906"/>
            <a:ext cx="2214563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4795242"/>
            <a:ext cx="2205633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5768578"/>
            <a:ext cx="220563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AutoShape 20"/>
          <p:cNvSpPr>
            <a:spLocks/>
          </p:cNvSpPr>
          <p:nvPr/>
        </p:nvSpPr>
        <p:spPr bwMode="auto">
          <a:xfrm>
            <a:off x="4125516" y="4723805"/>
            <a:ext cx="892969" cy="892969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1" y="4009430"/>
            <a:ext cx="126801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2" y="4982766"/>
            <a:ext cx="1116211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1" y="5956102"/>
            <a:ext cx="126801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87252" y="2661047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587252" y="2973586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1587252" y="3286125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333872" y="2591266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337221" y="2903805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337221" y="3216344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3193480" y="2447341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1989088" y="2758304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2167682" y="3070843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5" name="Rectangle 5"/>
          <p:cNvSpPr>
            <a:spLocks/>
          </p:cNvSpPr>
          <p:nvPr/>
        </p:nvSpPr>
        <p:spPr bwMode="auto">
          <a:xfrm>
            <a:off x="3993125" y="5662970"/>
            <a:ext cx="1166002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sz="1969" dirty="0">
                <a:ea typeface="ＭＳ Ｐゴシック" charset="0"/>
                <a:cs typeface="Helvetica Neue Light" charset="0"/>
              </a:rPr>
              <a:t>normalize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8B95A-AD02-2748-B88D-B42A0733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7785" y="1692176"/>
            <a:ext cx="8158385" cy="4999509"/>
          </a:xfrm>
          <a:ln/>
        </p:spPr>
        <p:txBody>
          <a:bodyPr/>
          <a:lstStyle/>
          <a:p>
            <a:r>
              <a:rPr lang="en-US" sz="2800" dirty="0"/>
              <a:t>Basic assumption: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Normalization factor is the mean length of expressed transcripts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93" y="5701669"/>
            <a:ext cx="1634133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2" y="2518172"/>
            <a:ext cx="5715000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/>
          </p:cNvSpPr>
          <p:nvPr/>
        </p:nvSpPr>
        <p:spPr bwMode="auto">
          <a:xfrm>
            <a:off x="3423193" y="3325040"/>
            <a:ext cx="3044103" cy="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601" dirty="0">
                <a:ea typeface="ＭＳ Ｐゴシック" charset="0"/>
                <a:cs typeface="Helvetica Neue Light" charset="0"/>
              </a:rPr>
              <a:t>expression level</a:t>
            </a:r>
          </a:p>
          <a:p>
            <a:r>
              <a:rPr lang="en-US" sz="2601" dirty="0">
                <a:ea typeface="ＭＳ Ｐゴシック" charset="0"/>
                <a:cs typeface="Helvetica Neue Light" charset="0"/>
              </a:rPr>
              <a:t>(relative abundance)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7310066" y="3314512"/>
            <a:ext cx="910506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601">
                <a:ea typeface="ＭＳ Ｐゴシック" charset="0"/>
                <a:cs typeface="Helvetica Neue Light" charset="0"/>
              </a:rPr>
              <a:t>length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5574357" y="2866430"/>
            <a:ext cx="1062633" cy="41411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7103566" y="2982516"/>
            <a:ext cx="362769" cy="33709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F06CA-BAF4-CF43-91C1-93EBBAFC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The basics of quantification from RNA-Seq data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ln/>
        </p:spPr>
        <p:txBody>
          <a:bodyPr/>
          <a:lstStyle/>
          <a:p>
            <a:r>
              <a:rPr lang="en-US" sz="2400" dirty="0"/>
              <a:t>Estimate the probability of reads being generated from a given transcript by counting the number of reads that align to that transcript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Convert to expression levels by normalizing by transcript length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03" y="3345656"/>
            <a:ext cx="100905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18" y="5292552"/>
            <a:ext cx="973336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3685012" y="3161573"/>
            <a:ext cx="4368183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531" dirty="0">
                <a:ea typeface="ＭＳ Ｐゴシック" charset="0"/>
                <a:cs typeface="Helvetica Neue Light" charset="0"/>
              </a:rPr>
              <a:t># reads mapping to transcript </a:t>
            </a:r>
            <a:r>
              <a:rPr lang="en-US" sz="2531" i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</a:t>
            </a:r>
            <a:endParaRPr lang="en-US" sz="2531" i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3983041" y="3679494"/>
            <a:ext cx="3667671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531">
                <a:ea typeface="ＭＳ Ｐゴシック" charset="0"/>
                <a:cs typeface="Helvetica Neue Light" charset="0"/>
              </a:rPr>
              <a:t>total # of mappable reads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rot="10800000" flipH="1">
            <a:off x="2656982" y="3364632"/>
            <a:ext cx="953244" cy="8371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652517" y="3824511"/>
            <a:ext cx="1297037" cy="6585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9EC10-5387-2349-B9E6-CC291679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Basic quantification algorithm</a:t>
            </a:r>
          </a:p>
          <a:p>
            <a:pPr marL="500045" lvl="1"/>
            <a:r>
              <a:rPr lang="en-US" dirty="0"/>
              <a:t>Align reads against a set of reference transcript sequences</a:t>
            </a:r>
          </a:p>
          <a:p>
            <a:pPr marL="500045" lvl="1"/>
            <a:r>
              <a:rPr lang="en-US" dirty="0"/>
              <a:t>Count the number of reads aligning to each transcript</a:t>
            </a:r>
          </a:p>
          <a:p>
            <a:pPr marL="500045" lvl="1"/>
            <a:r>
              <a:rPr lang="en-US" dirty="0"/>
              <a:t>Convert read counts into relative expression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B1907-E041-F64C-96BE-E1C29F24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Counts to expression levels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69852"/>
            <a:ext cx="8340328" cy="4616648"/>
          </a:xfrm>
          <a:ln/>
        </p:spPr>
        <p:txBody>
          <a:bodyPr/>
          <a:lstStyle/>
          <a:p>
            <a:r>
              <a:rPr lang="en-US" sz="2800" dirty="0"/>
              <a:t>RPKM -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eads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er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ilobase per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illion mapped reads</a:t>
            </a:r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FPKM (fragments instead of reads, two reads per fragment, for paired end reads)</a:t>
            </a:r>
            <a:endParaRPr lang="en-US" dirty="0"/>
          </a:p>
          <a:p>
            <a:r>
              <a:rPr lang="en-US" sz="2800" dirty="0"/>
              <a:t>TPM -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ranscripts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er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illion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Prefer TPM to RPKM because of normalization factor</a:t>
            </a:r>
          </a:p>
          <a:p>
            <a:pPr lvl="1"/>
            <a:r>
              <a:rPr lang="en-US" sz="2400" dirty="0"/>
              <a:t>TPM is a technology-independent measure (simply a fraction)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04" y="2372365"/>
            <a:ext cx="4268391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26745"/>
            <a:ext cx="5045273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/>
          </p:cNvSpPr>
          <p:nvPr/>
        </p:nvSpPr>
        <p:spPr bwMode="auto">
          <a:xfrm>
            <a:off x="1205353" y="4495636"/>
            <a:ext cx="160300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250" dirty="0">
                <a:ea typeface="ＭＳ Ｐゴシック" charset="0"/>
                <a:cs typeface="Helvetica Neue Light" charset="0"/>
              </a:rPr>
              <a:t>(estimate of)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CA14D-1CBB-4E4E-8C75-8D96955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if reads do not uniquely map to transcripts?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The approach described assumes that every read can be uniquely aligned to a single transcript</a:t>
            </a:r>
          </a:p>
          <a:p>
            <a:r>
              <a:rPr lang="en-US" sz="2800" dirty="0"/>
              <a:t>This is generally not the case</a:t>
            </a:r>
          </a:p>
          <a:p>
            <a:pPr marL="500045" lvl="1"/>
            <a:r>
              <a:rPr lang="en-US" dirty="0"/>
              <a:t>Some genes have similar sequences - gene families, repetitive sequences</a:t>
            </a:r>
          </a:p>
          <a:p>
            <a:pPr marL="500045" lvl="1"/>
            <a:r>
              <a:rPr lang="en-US" dirty="0"/>
              <a:t>Alternative splice forms of a gene share a significant fraction of sequence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32C82-3095-B74A-9DD5-F8DBDC0C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technology</a:t>
            </a:r>
          </a:p>
          <a:p>
            <a:r>
              <a:rPr lang="en-US" sz="2800" dirty="0"/>
              <a:t>The RNA-</a:t>
            </a:r>
            <a:r>
              <a:rPr lang="en-US" sz="2800" dirty="0" err="1"/>
              <a:t>Seq</a:t>
            </a:r>
            <a:r>
              <a:rPr lang="en-US" sz="2800" dirty="0"/>
              <a:t> quantification problem</a:t>
            </a:r>
          </a:p>
          <a:p>
            <a:r>
              <a:rPr lang="en-US" sz="2800" dirty="0"/>
              <a:t>Generative probabilistic models and Expectation-Maximization for the quantification task</a:t>
            </a:r>
          </a:p>
          <a:p>
            <a:r>
              <a:rPr lang="en-US" sz="2800" dirty="0"/>
              <a:t>Interpolated Markov Model</a:t>
            </a:r>
          </a:p>
          <a:p>
            <a:pPr lvl="1"/>
            <a:r>
              <a:rPr lang="en-US" sz="2400" dirty="0"/>
              <a:t>Finding bacterial genes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AF0BD-96D2-FA45-9543-AF68D18F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3107531" cy="1125141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05" y="108974"/>
            <a:ext cx="5443958" cy="6767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157" y="6567218"/>
            <a:ext cx="3967933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6" dirty="0"/>
              <a:t>Griffith et al. </a:t>
            </a:r>
            <a:r>
              <a:rPr lang="en-US" sz="1406" i="1" dirty="0" err="1"/>
              <a:t>PLoS</a:t>
            </a:r>
            <a:r>
              <a:rPr lang="en-US" sz="1406" i="1" dirty="0"/>
              <a:t> Computational Biology</a:t>
            </a:r>
            <a:r>
              <a:rPr lang="en-US" sz="1406" dirty="0"/>
              <a:t> 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E14A-61D9-FC44-96A7-C0203E86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1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13654"/>
            <a:ext cx="7772400" cy="1143000"/>
          </a:xfrm>
        </p:spPr>
        <p:txBody>
          <a:bodyPr/>
          <a:lstStyle/>
          <a:p>
            <a:r>
              <a:rPr lang="en-US" dirty="0"/>
              <a:t>Alternative splicing</a:t>
            </a:r>
          </a:p>
        </p:txBody>
      </p:sp>
      <p:pic>
        <p:nvPicPr>
          <p:cNvPr id="6146" name="Picture 2" descr="Splicing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1500188"/>
            <a:ext cx="7054453" cy="504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ECCEE-90E3-EF4A-AC8D-F24A1ADC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78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342430" y="241102"/>
            <a:ext cx="6477000" cy="1143000"/>
          </a:xfrm>
        </p:spPr>
        <p:txBody>
          <a:bodyPr/>
          <a:lstStyle/>
          <a:p>
            <a:r>
              <a:rPr lang="en-US" dirty="0"/>
              <a:t>Multi-mapping reads in RNA-Seq</a:t>
            </a: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/>
        </p:nvGraphicFramePr>
        <p:xfrm>
          <a:off x="410766" y="1800449"/>
          <a:ext cx="8321354" cy="3201294"/>
        </p:xfrm>
        <a:graphic>
          <a:graphicData uri="http://schemas.openxmlformats.org/drawingml/2006/table">
            <a:tbl>
              <a:tblPr/>
              <a:tblGrid>
                <a:gridCol w="277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Species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Read length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% multi-mapping reads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17%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Maize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52%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Axolotl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" charset="0"/>
                          <a:sym typeface="Helvetica Neue Light" charset="0"/>
                        </a:rPr>
                        <a:t>Human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3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401836" y="5181600"/>
            <a:ext cx="8358188" cy="1955602"/>
          </a:xfrm>
        </p:spPr>
        <p:txBody>
          <a:bodyPr/>
          <a:lstStyle/>
          <a:p>
            <a:pPr marL="187517" indent="-187517">
              <a:spcBef>
                <a:spcPts val="1687"/>
              </a:spcBef>
            </a:pPr>
            <a:r>
              <a:rPr lang="en-US" sz="2250" dirty="0"/>
              <a:t>Throwing away multi-mapping reads leads to</a:t>
            </a:r>
          </a:p>
          <a:p>
            <a:pPr marL="587567" lvl="1" indent="-187517">
              <a:spcBef>
                <a:spcPts val="1687"/>
              </a:spcBef>
            </a:pPr>
            <a:r>
              <a:rPr lang="en-US" sz="1850" dirty="0"/>
              <a:t>Loss of information</a:t>
            </a:r>
          </a:p>
          <a:p>
            <a:pPr marL="587567" lvl="1" indent="-187517">
              <a:spcBef>
                <a:spcPts val="1687"/>
              </a:spcBef>
            </a:pPr>
            <a:r>
              <a:rPr lang="en-US" sz="1850" dirty="0"/>
              <a:t>Potentially biased estimates of abundance</a:t>
            </a:r>
          </a:p>
          <a:p>
            <a:pPr marL="187517" indent="-187517">
              <a:spcBef>
                <a:spcPts val="1687"/>
              </a:spcBef>
            </a:pPr>
            <a:endParaRPr lang="en-US" sz="22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AD5FC-CF18-8744-8230-EA5EE616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9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87523"/>
            <a:ext cx="8458200" cy="1143000"/>
          </a:xfrm>
          <a:ln/>
        </p:spPr>
        <p:txBody>
          <a:bodyPr/>
          <a:lstStyle/>
          <a:p>
            <a:r>
              <a:rPr lang="en-US" dirty="0"/>
              <a:t>Distributions of alignment counts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1330523"/>
            <a:ext cx="550068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CC4D2-08FA-BA4A-900C-CF1DBA2B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5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What if reads do not uniquely map to transcripts?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ja-JP" sz="2250" dirty="0" err="1"/>
              <a:t>M</a:t>
            </a:r>
            <a:r>
              <a:rPr lang="en-US" sz="2250" dirty="0" err="1"/>
              <a:t>ultiread</a:t>
            </a:r>
            <a:r>
              <a:rPr lang="en-US" sz="2250" dirty="0"/>
              <a:t>: a read that could have been derived from multiple transcripts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50" dirty="0"/>
          </a:p>
          <a:p>
            <a:r>
              <a:rPr lang="en-US" sz="2250" dirty="0"/>
              <a:t>How would you estimate the relative abundances for these transcripts?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464469" y="372368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464469" y="4036219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464469" y="4348758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2786063" y="3016969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1211089" y="365389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214438" y="396643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214438" y="4278977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2699863" y="3483710"/>
            <a:ext cx="10868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+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180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=</a:t>
            </a:r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56331" name="Rectangle 11"/>
          <p:cNvSpPr>
            <a:spLocks/>
          </p:cNvSpPr>
          <p:nvPr/>
        </p:nvSpPr>
        <p:spPr bwMode="auto">
          <a:xfrm>
            <a:off x="1540433" y="3804128"/>
            <a:ext cx="907300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+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40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=</a:t>
            </a:r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56332" name="Rectangle 12"/>
          <p:cNvSpPr>
            <a:spLocks/>
          </p:cNvSpPr>
          <p:nvPr/>
        </p:nvSpPr>
        <p:spPr bwMode="auto">
          <a:xfrm>
            <a:off x="2044899" y="4116667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7195096" y="3016969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6334" name="Rectangle 14"/>
          <p:cNvSpPr>
            <a:spLocks/>
          </p:cNvSpPr>
          <p:nvPr/>
        </p:nvSpPr>
        <p:spPr bwMode="auto">
          <a:xfrm>
            <a:off x="7244209" y="3472383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90 </a:t>
            </a:r>
            <a:r>
              <a:rPr lang="en-US" sz="2039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7235280" y="3909938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40 </a:t>
            </a:r>
            <a:r>
              <a:rPr lang="en-US" sz="2039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6336" name="Rectangle 16"/>
          <p:cNvSpPr>
            <a:spLocks/>
          </p:cNvSpPr>
          <p:nvPr/>
        </p:nvSpPr>
        <p:spPr bwMode="auto">
          <a:xfrm>
            <a:off x="7227467" y="4347493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1464469" y="372368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464469" y="4036219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39" name="Rectangle 19"/>
          <p:cNvSpPr>
            <a:spLocks/>
          </p:cNvSpPr>
          <p:nvPr/>
        </p:nvSpPr>
        <p:spPr bwMode="auto">
          <a:xfrm>
            <a:off x="7247558" y="4785047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30 </a:t>
            </a:r>
            <a:r>
              <a:rPr lang="en-US" sz="2039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32DE4-A7BC-FB40-BBB2-11080604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1333500" y="304800"/>
            <a:ext cx="6477000" cy="1143000"/>
          </a:xfrm>
          <a:ln/>
        </p:spPr>
        <p:txBody>
          <a:bodyPr/>
          <a:lstStyle/>
          <a:p>
            <a:r>
              <a:rPr lang="en-US" dirty="0"/>
              <a:t>Some options for handling multireads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3352800"/>
          </a:xfrm>
          <a:ln/>
        </p:spPr>
        <p:txBody>
          <a:bodyPr/>
          <a:lstStyle/>
          <a:p>
            <a:r>
              <a:rPr lang="en-US" sz="1800" dirty="0"/>
              <a:t>Discard </a:t>
            </a:r>
            <a:r>
              <a:rPr lang="en-US" sz="1800" dirty="0" err="1"/>
              <a:t>multireads</a:t>
            </a:r>
            <a:r>
              <a:rPr lang="en-US" sz="1800" dirty="0"/>
              <a:t>, estimate based on uniquely mapping reads only</a:t>
            </a:r>
          </a:p>
          <a:p>
            <a:pPr>
              <a:spcBef>
                <a:spcPts val="3164"/>
              </a:spcBef>
            </a:pPr>
            <a:r>
              <a:rPr lang="en-US" sz="1800" dirty="0"/>
              <a:t>Discard </a:t>
            </a:r>
            <a:r>
              <a:rPr lang="en-US" sz="1800" dirty="0" err="1"/>
              <a:t>multireads</a:t>
            </a:r>
            <a:r>
              <a:rPr lang="en-US" sz="1800" dirty="0"/>
              <a:t>, but use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unique length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of each transcript in calculations</a:t>
            </a:r>
          </a:p>
          <a:p>
            <a:pPr>
              <a:spcBef>
                <a:spcPts val="3164"/>
              </a:spcBef>
            </a:pP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Rescue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</a:t>
            </a:r>
            <a:r>
              <a:rPr lang="en-US" sz="1800" dirty="0" err="1"/>
              <a:t>multireads</a:t>
            </a:r>
            <a:r>
              <a:rPr lang="en-US" sz="1800" dirty="0"/>
              <a:t> by allocating (fractions of) them to the transcripts</a:t>
            </a:r>
          </a:p>
          <a:p>
            <a:pPr marL="500045" lvl="1">
              <a:spcBef>
                <a:spcPts val="3164"/>
              </a:spcBef>
            </a:pPr>
            <a:r>
              <a:rPr lang="en-US" sz="1800" dirty="0"/>
              <a:t>Three step algorithm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/>
              <a:t> Estimate abundances based on uniquely mapping reads only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/>
              <a:t> For each </a:t>
            </a:r>
            <a:r>
              <a:rPr lang="en-US" sz="1800" dirty="0" err="1"/>
              <a:t>multiread</a:t>
            </a:r>
            <a:r>
              <a:rPr lang="en-US" sz="1800" dirty="0"/>
              <a:t>, divide it between the transcripts to which it maps,  proportionally to their abundances estimated in the first step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 err="1"/>
              <a:t>Recompute</a:t>
            </a:r>
            <a:r>
              <a:rPr lang="en-US" sz="1800" dirty="0"/>
              <a:t> abundances based on updated counts for each transcript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5A971-CFBE-F84E-9D37-851A86C1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85725" y="203059"/>
            <a:ext cx="8686800" cy="1143000"/>
          </a:xfrm>
          <a:ln/>
        </p:spPr>
        <p:txBody>
          <a:bodyPr/>
          <a:lstStyle/>
          <a:p>
            <a:r>
              <a:rPr lang="en-US" dirty="0"/>
              <a:t>Rescue method example - Step 1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9404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89" y="4357687"/>
            <a:ext cx="4545211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2828"/>
            <a:ext cx="214312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88273"/>
            <a:ext cx="214312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22"/>
          <p:cNvSpPr>
            <a:spLocks/>
          </p:cNvSpPr>
          <p:nvPr/>
        </p:nvSpPr>
        <p:spPr bwMode="auto">
          <a:xfrm>
            <a:off x="3920133" y="3768328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>
                <a:ea typeface="ＭＳ Ｐゴシック" charset="0"/>
                <a:cs typeface="Helvetica Neue Light" charset="0"/>
              </a:rPr>
              <a:t>Step 1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599F6-CD02-2C4F-AD9B-7E671E44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0335" y="290215"/>
            <a:ext cx="8534400" cy="1143000"/>
          </a:xfrm>
          <a:ln/>
        </p:spPr>
        <p:txBody>
          <a:bodyPr/>
          <a:lstStyle/>
          <a:p>
            <a:r>
              <a:rPr lang="en-US" dirty="0"/>
              <a:t>Rescue method example - Step 2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1452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1453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1455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1459" name="Rectangle 19"/>
          <p:cNvSpPr>
            <a:spLocks/>
          </p:cNvSpPr>
          <p:nvPr/>
        </p:nvSpPr>
        <p:spPr bwMode="auto">
          <a:xfrm>
            <a:off x="4116586" y="3768328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>
                <a:ea typeface="ＭＳ Ｐゴシック" charset="0"/>
                <a:cs typeface="Helvetica Neue Light" charset="0"/>
              </a:rPr>
              <a:t>Step 2</a:t>
            </a:r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22" y="4268391"/>
            <a:ext cx="5813227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5143500"/>
            <a:ext cx="5661422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6170414"/>
            <a:ext cx="2937867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DD60-AC23-6543-B011-017DC09B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351417"/>
            <a:ext cx="8610600" cy="1143000"/>
          </a:xfrm>
          <a:ln/>
        </p:spPr>
        <p:txBody>
          <a:bodyPr/>
          <a:lstStyle/>
          <a:p>
            <a:r>
              <a:rPr lang="en-US" dirty="0"/>
              <a:t>Rescue method example - Step 3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3502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3507" name="Rectangle 19"/>
          <p:cNvSpPr>
            <a:spLocks/>
          </p:cNvSpPr>
          <p:nvPr/>
        </p:nvSpPr>
        <p:spPr bwMode="auto">
          <a:xfrm>
            <a:off x="4116586" y="3446859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 dirty="0">
                <a:ea typeface="ＭＳ Ｐゴシック" charset="0"/>
                <a:cs typeface="Helvetica Neue Light" charset="0"/>
              </a:rPr>
              <a:t>Step 3</a:t>
            </a:r>
          </a:p>
        </p:txBody>
      </p:sp>
      <p:pic>
        <p:nvPicPr>
          <p:cNvPr id="6350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3955851"/>
            <a:ext cx="4911328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4911328"/>
            <a:ext cx="4911328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5920383"/>
            <a:ext cx="4911328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AC75F-EF11-2A45-BAAD-7DE87599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2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 observation about the rescue method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  <a:ln/>
        </p:spPr>
        <p:txBody>
          <a:bodyPr/>
          <a:lstStyle/>
          <a:p>
            <a:r>
              <a:rPr lang="en-US" sz="2800" dirty="0"/>
              <a:t>Note that at the end of the rescue algorithm, we have an updated set of abundance estimates</a:t>
            </a:r>
          </a:p>
          <a:p>
            <a:r>
              <a:rPr lang="en-US" sz="2800" dirty="0"/>
              <a:t>These new estimates could be used to reallocate the </a:t>
            </a:r>
            <a:r>
              <a:rPr lang="en-US" sz="2800" dirty="0" err="1"/>
              <a:t>multireads</a:t>
            </a:r>
            <a:endParaRPr lang="en-US" sz="2800" dirty="0"/>
          </a:p>
          <a:p>
            <a:r>
              <a:rPr lang="en-US" sz="2800" dirty="0"/>
              <a:t>And then we could update our abundance estimates once again</a:t>
            </a:r>
          </a:p>
          <a:p>
            <a:r>
              <a:rPr lang="en-US" sz="2800" dirty="0"/>
              <a:t>And repeat!</a:t>
            </a:r>
          </a:p>
          <a:p>
            <a:r>
              <a:rPr lang="en-US" sz="2800" dirty="0"/>
              <a:t>This is the intuition behind the statistical approach to this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0E6FE-176F-FC4C-B38A-0DACE85D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What is RNA-</a:t>
            </a:r>
            <a:r>
              <a:rPr lang="en-US" sz="2800" dirty="0" err="1"/>
              <a:t>Seq</a:t>
            </a:r>
            <a:r>
              <a:rPr lang="en-US" sz="2800" dirty="0"/>
              <a:t>?</a:t>
            </a:r>
          </a:p>
          <a:p>
            <a:r>
              <a:rPr lang="en-US" sz="2800" dirty="0"/>
              <a:t>How is RNA-</a:t>
            </a:r>
            <a:r>
              <a:rPr lang="en-US" sz="2800" dirty="0" err="1"/>
              <a:t>Seq</a:t>
            </a:r>
            <a:r>
              <a:rPr lang="en-US" sz="2800" dirty="0"/>
              <a:t> used to measure the abundances of RNAs within cells?</a:t>
            </a:r>
          </a:p>
          <a:p>
            <a:r>
              <a:rPr lang="en-US" sz="2800" dirty="0"/>
              <a:t>What probabilistic models and algorithms are used for analyzing RNA-Seq?</a:t>
            </a:r>
          </a:p>
          <a:p>
            <a:r>
              <a:rPr lang="en-US" sz="2800" dirty="0"/>
              <a:t>Finding genes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BB030-1A92-F946-92A5-8686F29D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5015" y="440535"/>
            <a:ext cx="9018985" cy="1143000"/>
          </a:xfrm>
          <a:ln/>
        </p:spPr>
        <p:txBody>
          <a:bodyPr/>
          <a:lstStyle/>
          <a:p>
            <a:pPr algn="l"/>
            <a:r>
              <a:rPr lang="en-US" sz="3200" dirty="0"/>
              <a:t>RSEM (</a:t>
            </a:r>
            <a:r>
              <a:rPr lang="en-US" sz="3200" b="1" dirty="0"/>
              <a:t>R</a:t>
            </a:r>
            <a:r>
              <a:rPr lang="en-US" sz="3200" dirty="0"/>
              <a:t>NA-</a:t>
            </a:r>
            <a:r>
              <a:rPr lang="en-US" sz="3200" b="1" dirty="0" err="1"/>
              <a:t>S</a:t>
            </a:r>
            <a:r>
              <a:rPr lang="en-US" sz="3200" dirty="0" err="1"/>
              <a:t>eq</a:t>
            </a:r>
            <a:r>
              <a:rPr lang="en-US" sz="3200" dirty="0"/>
              <a:t> by </a:t>
            </a:r>
            <a:r>
              <a:rPr lang="en-US" sz="3200" b="1" dirty="0"/>
              <a:t>E</a:t>
            </a:r>
            <a:r>
              <a:rPr lang="en-US" sz="3200" dirty="0"/>
              <a:t>xpectation-</a:t>
            </a:r>
            <a:r>
              <a:rPr lang="en-US" sz="3200" b="1" dirty="0"/>
              <a:t>M</a:t>
            </a:r>
            <a:r>
              <a:rPr lang="en-US" sz="3200" dirty="0"/>
              <a:t>aximization) - a generative probabilistic model</a:t>
            </a:r>
          </a:p>
        </p:txBody>
      </p:sp>
      <p:pic>
        <p:nvPicPr>
          <p:cNvPr id="1026" name="Picture 2" descr="Fig.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93557"/>
            <a:ext cx="5304234" cy="24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01836" y="1634133"/>
            <a:ext cx="8340328" cy="88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9" tIns="35719" rIns="35719" bIns="35719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660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104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1549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993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4511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9083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33655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3822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969" kern="0" dirty="0"/>
              <a:t>Simplified view of the model (plate notation)</a:t>
            </a:r>
          </a:p>
          <a:p>
            <a:pPr lvl="1">
              <a:spcBef>
                <a:spcPts val="0"/>
              </a:spcBef>
            </a:pPr>
            <a:r>
              <a:rPr lang="en-US" sz="1969" kern="0" dirty="0"/>
              <a:t>Grey – observed variable</a:t>
            </a:r>
          </a:p>
          <a:p>
            <a:pPr lvl="1">
              <a:spcBef>
                <a:spcPts val="0"/>
              </a:spcBef>
            </a:pPr>
            <a:r>
              <a:rPr lang="en-US" sz="1969" kern="0" dirty="0"/>
              <a:t>White – latent (unobserved) variables</a:t>
            </a:r>
          </a:p>
          <a:p>
            <a:pPr lvl="1">
              <a:spcBef>
                <a:spcPts val="0"/>
              </a:spcBef>
            </a:pPr>
            <a:endParaRPr lang="en-US" sz="1969" kern="0" dirty="0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125015" y="3815026"/>
            <a:ext cx="2112988" cy="794742"/>
            <a:chOff x="0" y="0"/>
            <a:chExt cx="1893" cy="712"/>
          </a:xfrm>
        </p:grpSpPr>
        <p:sp>
          <p:nvSpPr>
            <p:cNvPr id="42" name="Rectangle 17"/>
            <p:cNvSpPr>
              <a:spLocks/>
            </p:cNvSpPr>
            <p:nvPr/>
          </p:nvSpPr>
          <p:spPr bwMode="auto">
            <a:xfrm>
              <a:off x="0" y="0"/>
              <a:ext cx="18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1750" bIns="0"/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rot="10800000" flipH="1" flipV="1">
              <a:off x="693" y="520"/>
              <a:ext cx="468" cy="19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401836" y="2966706"/>
            <a:ext cx="2121917" cy="628427"/>
            <a:chOff x="0" y="0"/>
            <a:chExt cx="1901" cy="563"/>
          </a:xfrm>
        </p:grpSpPr>
        <p:sp>
          <p:nvSpPr>
            <p:cNvPr id="45" name="Rectangle 20"/>
            <p:cNvSpPr>
              <a:spLocks/>
            </p:cNvSpPr>
            <p:nvPr/>
          </p:nvSpPr>
          <p:spPr bwMode="auto">
            <a:xfrm>
              <a:off x="0" y="0"/>
              <a:ext cx="14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rot="10800000" flipH="1" flipV="1">
              <a:off x="1435" y="145"/>
              <a:ext cx="466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045089" y="2831643"/>
            <a:ext cx="1241227" cy="876226"/>
            <a:chOff x="0" y="0"/>
            <a:chExt cx="1112" cy="785"/>
          </a:xfrm>
        </p:grpSpPr>
        <p:sp>
          <p:nvSpPr>
            <p:cNvPr id="51" name="Rectangle 26"/>
            <p:cNvSpPr>
              <a:spLocks/>
            </p:cNvSpPr>
            <p:nvPr/>
          </p:nvSpPr>
          <p:spPr bwMode="auto">
            <a:xfrm>
              <a:off x="0" y="0"/>
              <a:ext cx="11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600" y="242"/>
              <a:ext cx="480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3" name="Group 25"/>
          <p:cNvGrpSpPr>
            <a:grpSpLocks/>
          </p:cNvGrpSpPr>
          <p:nvPr/>
        </p:nvGrpSpPr>
        <p:grpSpPr bwMode="auto">
          <a:xfrm>
            <a:off x="1150814" y="5189987"/>
            <a:ext cx="1813843" cy="824795"/>
            <a:chOff x="343" y="-838"/>
            <a:chExt cx="1625" cy="737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343" y="-323"/>
              <a:ext cx="8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rot="10800000" flipH="1">
              <a:off x="1200" y="-838"/>
              <a:ext cx="768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3768394" y="5797600"/>
            <a:ext cx="1033611" cy="898550"/>
            <a:chOff x="-192" y="-582"/>
            <a:chExt cx="926" cy="805"/>
          </a:xfrm>
        </p:grpSpPr>
        <p:sp>
          <p:nvSpPr>
            <p:cNvPr id="60" name="Rectangle 29"/>
            <p:cNvSpPr>
              <a:spLocks/>
            </p:cNvSpPr>
            <p:nvPr/>
          </p:nvSpPr>
          <p:spPr bwMode="auto">
            <a:xfrm>
              <a:off x="-192" y="0"/>
              <a:ext cx="9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V="1">
              <a:off x="240" y="-582"/>
              <a:ext cx="96" cy="52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2" name="Group 34"/>
          <p:cNvGrpSpPr>
            <a:grpSpLocks/>
          </p:cNvGrpSpPr>
          <p:nvPr/>
        </p:nvGrpSpPr>
        <p:grpSpPr bwMode="auto">
          <a:xfrm>
            <a:off x="6553963" y="4069519"/>
            <a:ext cx="2018109" cy="526852"/>
            <a:chOff x="1070" y="-1971"/>
            <a:chExt cx="1808" cy="472"/>
          </a:xfrm>
        </p:grpSpPr>
        <p:sp>
          <p:nvSpPr>
            <p:cNvPr id="63" name="Rectangle 32"/>
            <p:cNvSpPr>
              <a:spLocks/>
            </p:cNvSpPr>
            <p:nvPr/>
          </p:nvSpPr>
          <p:spPr bwMode="auto">
            <a:xfrm>
              <a:off x="1590" y="-1971"/>
              <a:ext cx="1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H="1">
              <a:off x="1070" y="-1699"/>
              <a:ext cx="768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C99B24-D980-164C-ACE3-5D1D30361CC4}"/>
              </a:ext>
            </a:extLst>
          </p:cNvPr>
          <p:cNvSpPr txBox="1"/>
          <p:nvPr/>
        </p:nvSpPr>
        <p:spPr>
          <a:xfrm>
            <a:off x="4666600" y="3111002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Bayesian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51E52-86C7-9F48-A3EC-6E8299B3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-146037" y="191988"/>
            <a:ext cx="9433842" cy="1143000"/>
          </a:xfrm>
          <a:ln/>
        </p:spPr>
        <p:txBody>
          <a:bodyPr/>
          <a:lstStyle/>
          <a:p>
            <a:r>
              <a:rPr lang="en-US" sz="4000" dirty="0"/>
              <a:t>RSEM - a generative probabilistic model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6" y="1419821"/>
            <a:ext cx="3895576" cy="49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108273" y="2839641"/>
            <a:ext cx="4194721" cy="348258"/>
            <a:chOff x="0" y="-91"/>
            <a:chExt cx="3758" cy="312"/>
          </a:xfrm>
        </p:grpSpPr>
        <p:sp>
          <p:nvSpPr>
            <p:cNvPr id="66563" name="Rectangle 3"/>
            <p:cNvSpPr>
              <a:spLocks/>
            </p:cNvSpPr>
            <p:nvPr/>
          </p:nvSpPr>
          <p:spPr bwMode="auto">
            <a:xfrm>
              <a:off x="0" y="-91"/>
              <a:ext cx="134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fragment length</a:t>
              </a:r>
            </a:p>
          </p:txBody>
        </p:sp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>
              <a:off x="1379" y="21"/>
              <a:ext cx="2379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07157" y="3955852"/>
            <a:ext cx="3262685" cy="248915"/>
            <a:chOff x="0" y="0"/>
            <a:chExt cx="2923" cy="223"/>
          </a:xfrm>
        </p:grpSpPr>
        <p:sp>
          <p:nvSpPr>
            <p:cNvPr id="66566" name="Rectangle 6"/>
            <p:cNvSpPr>
              <a:spLocks/>
            </p:cNvSpPr>
            <p:nvPr/>
          </p:nvSpPr>
          <p:spPr bwMode="auto">
            <a:xfrm>
              <a:off x="0" y="0"/>
              <a:ext cx="98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length</a:t>
              </a: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rot="10800000" flipH="1">
              <a:off x="1029" y="137"/>
              <a:ext cx="1894" cy="1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07156" y="4973836"/>
            <a:ext cx="2666628" cy="248915"/>
            <a:chOff x="0" y="0"/>
            <a:chExt cx="2389" cy="223"/>
          </a:xfrm>
        </p:grpSpPr>
        <p:sp>
          <p:nvSpPr>
            <p:cNvPr id="66569" name="Rectangle 9"/>
            <p:cNvSpPr>
              <a:spLocks/>
            </p:cNvSpPr>
            <p:nvPr/>
          </p:nvSpPr>
          <p:spPr bwMode="auto">
            <a:xfrm>
              <a:off x="0" y="0"/>
              <a:ext cx="1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quality scores</a:t>
              </a: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rot="10800000" flipH="1">
              <a:off x="1228" y="138"/>
              <a:ext cx="1161" cy="1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76" name="Group 16"/>
          <p:cNvGrpSpPr>
            <a:grpSpLocks/>
          </p:cNvGrpSpPr>
          <p:nvPr/>
        </p:nvGrpSpPr>
        <p:grpSpPr bwMode="auto">
          <a:xfrm>
            <a:off x="5794251" y="4173513"/>
            <a:ext cx="2587361" cy="1737940"/>
            <a:chOff x="0" y="0"/>
            <a:chExt cx="2317" cy="1556"/>
          </a:xfrm>
        </p:grpSpPr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 flipH="1">
              <a:off x="464" y="418"/>
              <a:ext cx="825" cy="13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H="1">
              <a:off x="0" y="406"/>
              <a:ext cx="1289" cy="115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rot="10800000">
              <a:off x="11" y="0"/>
              <a:ext cx="1278" cy="406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5" name="Rectangle 15"/>
            <p:cNvSpPr>
              <a:spLocks/>
            </p:cNvSpPr>
            <p:nvPr/>
          </p:nvSpPr>
          <p:spPr bwMode="auto">
            <a:xfrm>
              <a:off x="1320" y="252"/>
              <a:ext cx="99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paired read</a:t>
              </a:r>
            </a:p>
          </p:txBody>
        </p:sp>
      </p:grp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111621" y="1423169"/>
            <a:ext cx="4368850" cy="303609"/>
            <a:chOff x="0" y="0"/>
            <a:chExt cx="3914" cy="272"/>
          </a:xfrm>
        </p:grpSpPr>
        <p:sp>
          <p:nvSpPr>
            <p:cNvPr id="66577" name="Rectangle 17"/>
            <p:cNvSpPr>
              <a:spLocks/>
            </p:cNvSpPr>
            <p:nvPr/>
          </p:nvSpPr>
          <p:spPr bwMode="auto">
            <a:xfrm>
              <a:off x="0" y="0"/>
              <a:ext cx="354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1750" bIns="0"/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rot="10800000" flipH="1">
              <a:off x="3484" y="101"/>
              <a:ext cx="430" cy="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80368" y="1928813"/>
            <a:ext cx="2640955" cy="248915"/>
            <a:chOff x="0" y="0"/>
            <a:chExt cx="2366" cy="223"/>
          </a:xfrm>
        </p:grpSpPr>
        <p:sp>
          <p:nvSpPr>
            <p:cNvPr id="66580" name="Rectangle 20"/>
            <p:cNvSpPr>
              <a:spLocks/>
            </p:cNvSpPr>
            <p:nvPr/>
          </p:nvSpPr>
          <p:spPr bwMode="auto">
            <a:xfrm>
              <a:off x="0" y="0"/>
              <a:ext cx="14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rot="10800000" flipH="1">
              <a:off x="1435" y="30"/>
              <a:ext cx="931" cy="1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5" name="Group 25"/>
          <p:cNvGrpSpPr>
            <a:grpSpLocks/>
          </p:cNvGrpSpPr>
          <p:nvPr/>
        </p:nvGrpSpPr>
        <p:grpSpPr bwMode="auto">
          <a:xfrm>
            <a:off x="107157" y="2312790"/>
            <a:ext cx="4185791" cy="372668"/>
            <a:chOff x="0" y="0"/>
            <a:chExt cx="3750" cy="333"/>
          </a:xfrm>
        </p:grpSpPr>
        <p:sp>
          <p:nvSpPr>
            <p:cNvPr id="66583" name="Rectangle 23"/>
            <p:cNvSpPr>
              <a:spLocks/>
            </p:cNvSpPr>
            <p:nvPr/>
          </p:nvSpPr>
          <p:spPr bwMode="auto">
            <a:xfrm>
              <a:off x="0" y="111"/>
              <a:ext cx="8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 rot="10800000" flipH="1">
              <a:off x="866" y="0"/>
              <a:ext cx="2884" cy="26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8" name="Group 28"/>
          <p:cNvGrpSpPr>
            <a:grpSpLocks/>
          </p:cNvGrpSpPr>
          <p:nvPr/>
        </p:nvGrpSpPr>
        <p:grpSpPr bwMode="auto">
          <a:xfrm>
            <a:off x="107157" y="3232547"/>
            <a:ext cx="4261693" cy="663029"/>
            <a:chOff x="0" y="0"/>
            <a:chExt cx="3818" cy="594"/>
          </a:xfrm>
        </p:grpSpPr>
        <p:sp>
          <p:nvSpPr>
            <p:cNvPr id="66586" name="Rectangle 26"/>
            <p:cNvSpPr>
              <a:spLocks/>
            </p:cNvSpPr>
            <p:nvPr/>
          </p:nvSpPr>
          <p:spPr bwMode="auto">
            <a:xfrm>
              <a:off x="0" y="0"/>
              <a:ext cx="11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1269" y="176"/>
              <a:ext cx="2549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107157" y="4339828"/>
            <a:ext cx="4227091" cy="531316"/>
            <a:chOff x="0" y="120"/>
            <a:chExt cx="3787" cy="476"/>
          </a:xfrm>
        </p:grpSpPr>
        <p:sp>
          <p:nvSpPr>
            <p:cNvPr id="66589" name="Rectangle 29"/>
            <p:cNvSpPr>
              <a:spLocks/>
            </p:cNvSpPr>
            <p:nvPr/>
          </p:nvSpPr>
          <p:spPr bwMode="auto">
            <a:xfrm>
              <a:off x="0" y="120"/>
              <a:ext cx="9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>
              <a:off x="970" y="239"/>
              <a:ext cx="2817" cy="357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107156" y="5482828"/>
            <a:ext cx="3244826" cy="445369"/>
            <a:chOff x="0" y="0"/>
            <a:chExt cx="2907" cy="399"/>
          </a:xfrm>
        </p:grpSpPr>
        <p:sp>
          <p:nvSpPr>
            <p:cNvPr id="66592" name="Rectangle 32"/>
            <p:cNvSpPr>
              <a:spLocks/>
            </p:cNvSpPr>
            <p:nvPr/>
          </p:nvSpPr>
          <p:spPr bwMode="auto">
            <a:xfrm>
              <a:off x="0" y="0"/>
              <a:ext cx="1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6593" name="Line 33"/>
            <p:cNvSpPr>
              <a:spLocks noChangeShapeType="1"/>
            </p:cNvSpPr>
            <p:nvPr/>
          </p:nvSpPr>
          <p:spPr bwMode="auto">
            <a:xfrm>
              <a:off x="1272" y="176"/>
              <a:ext cx="1635" cy="22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pic>
        <p:nvPicPr>
          <p:cNvPr id="6659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1" y="6231807"/>
            <a:ext cx="8671842" cy="5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DD422-73C0-214F-9687-F2647AF7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Observed data likelihood</a:t>
            </a:r>
          </a:p>
          <a:p>
            <a:endParaRPr lang="en-US" dirty="0"/>
          </a:p>
          <a:p>
            <a:r>
              <a:rPr lang="en-US" dirty="0"/>
              <a:t>Likelihood function is concave with respect to θ</a:t>
            </a:r>
          </a:p>
          <a:p>
            <a:pPr marL="500045" lvl="1"/>
            <a:r>
              <a:rPr lang="en-US" dirty="0"/>
              <a:t>Has a global maximum (or global maxima)</a:t>
            </a:r>
          </a:p>
          <a:p>
            <a:r>
              <a:rPr lang="en-US" dirty="0"/>
              <a:t>Expectation-Maximization for optimization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Quantification as maximum likelihood inference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" y="2514600"/>
            <a:ext cx="8813602" cy="64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/>
          </p:cNvSpPr>
          <p:nvPr/>
        </p:nvSpPr>
        <p:spPr bwMode="auto">
          <a:xfrm>
            <a:off x="312539" y="5732859"/>
            <a:ext cx="7612261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ja-JP" altLang="en-US" sz="1600" i="1" dirty="0"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1600" i="1" dirty="0">
                <a:ea typeface="ＭＳ Ｐゴシック" charset="0"/>
                <a:cs typeface="Helvetica Neue Light" charset="0"/>
              </a:rPr>
              <a:t>RNA-</a:t>
            </a:r>
            <a:r>
              <a:rPr lang="en-US" sz="1600" i="1" dirty="0" err="1">
                <a:ea typeface="ＭＳ Ｐゴシック" charset="0"/>
                <a:cs typeface="Helvetica Neue Light" charset="0"/>
              </a:rPr>
              <a:t>Seq</a:t>
            </a:r>
            <a:r>
              <a:rPr lang="en-US" sz="1600" i="1" dirty="0">
                <a:ea typeface="ＭＳ Ｐゴシック" charset="0"/>
                <a:cs typeface="Helvetica Neue Light" charset="0"/>
              </a:rPr>
              <a:t> gene expression estimation with read mapping uncertainty</a:t>
            </a:r>
            <a:r>
              <a:rPr lang="ja-JP" altLang="en-US" sz="1600" i="1" dirty="0">
                <a:latin typeface="Arial"/>
                <a:ea typeface="ＭＳ Ｐゴシック" charset="0"/>
                <a:cs typeface="Helvetica Neue Light" charset="0"/>
              </a:rPr>
              <a:t>”</a:t>
            </a:r>
            <a:endParaRPr lang="en-US" sz="1600" i="1" dirty="0">
              <a:ea typeface="ＭＳ Ｐゴシック" charset="0"/>
              <a:cs typeface="Helvetica Neue Light" charset="0"/>
            </a:endParaRPr>
          </a:p>
          <a:p>
            <a:r>
              <a:rPr lang="en-US" sz="1600" dirty="0">
                <a:ea typeface="ＭＳ Ｐゴシック" charset="0"/>
                <a:cs typeface="Helvetica Neue Light" charset="0"/>
              </a:rPr>
              <a:t>Li, B., </a:t>
            </a:r>
            <a:r>
              <a:rPr lang="en-US" sz="1600" dirty="0" err="1">
                <a:ea typeface="ＭＳ Ｐゴシック" charset="0"/>
                <a:cs typeface="Helvetica Neue Light" charset="0"/>
              </a:rPr>
              <a:t>Ruotti</a:t>
            </a:r>
            <a:r>
              <a:rPr lang="en-US" sz="1600" dirty="0">
                <a:ea typeface="ＭＳ Ｐゴシック" charset="0"/>
                <a:cs typeface="Helvetica Neue Light" charset="0"/>
              </a:rPr>
              <a:t>, V., Stewart, R., Thomson, J., Dewey, C.</a:t>
            </a:r>
          </a:p>
          <a:p>
            <a:r>
              <a:rPr lang="en-US" sz="1600" dirty="0">
                <a:ea typeface="ＭＳ Ｐゴシック" charset="0"/>
                <a:cs typeface="Helvetica Neue Light" charset="0"/>
              </a:rPr>
              <a:t>Bioinformatics, 2010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D49A8-86F6-F04B-B683-9CBD18AF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2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1836" y="2196703"/>
            <a:ext cx="8340328" cy="4054078"/>
          </a:xfrm>
          <a:ln/>
        </p:spPr>
        <p:txBody>
          <a:bodyPr/>
          <a:lstStyle/>
          <a:p>
            <a:r>
              <a:rPr lang="en-US" dirty="0"/>
              <a:t>Full likelihood computation requires O(NML</a:t>
            </a:r>
            <a:r>
              <a:rPr lang="en-US" baseline="32000" dirty="0"/>
              <a:t>2</a:t>
            </a:r>
            <a:r>
              <a:rPr lang="en-US" dirty="0"/>
              <a:t>) time</a:t>
            </a:r>
          </a:p>
          <a:p>
            <a:pPr marL="500045" lvl="1"/>
            <a:r>
              <a:rPr lang="en-US" dirty="0"/>
              <a:t>N (number of reads) ~ 10</a:t>
            </a:r>
            <a:r>
              <a:rPr lang="en-US" baseline="32000" dirty="0"/>
              <a:t>7</a:t>
            </a:r>
            <a:endParaRPr lang="en-US" dirty="0"/>
          </a:p>
          <a:p>
            <a:pPr marL="500045" lvl="1"/>
            <a:r>
              <a:rPr lang="en-US" dirty="0"/>
              <a:t>M (number of transcripts) ~ 10</a:t>
            </a:r>
            <a:r>
              <a:rPr lang="en-US" baseline="32000" dirty="0"/>
              <a:t>4</a:t>
            </a:r>
            <a:endParaRPr lang="en-US" dirty="0"/>
          </a:p>
          <a:p>
            <a:pPr marL="500045" lvl="1"/>
            <a:r>
              <a:rPr lang="en-US" dirty="0"/>
              <a:t>L (average transcript length) ~ 10</a:t>
            </a:r>
            <a:r>
              <a:rPr lang="en-US" baseline="32000" dirty="0"/>
              <a:t>3</a:t>
            </a:r>
            <a:endParaRPr lang="en-US" dirty="0"/>
          </a:p>
          <a:p>
            <a:r>
              <a:rPr lang="en-US" dirty="0"/>
              <a:t>Approximate by alignment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81286"/>
            <a:ext cx="7772400" cy="1143000"/>
          </a:xfrm>
          <a:ln/>
        </p:spPr>
        <p:txBody>
          <a:bodyPr/>
          <a:lstStyle/>
          <a:p>
            <a:r>
              <a:rPr lang="en-US" dirty="0"/>
              <a:t>Approximate inference with read alignments</a:t>
            </a: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419695" y="5393531"/>
            <a:ext cx="8572500" cy="1410891"/>
            <a:chOff x="0" y="0"/>
            <a:chExt cx="7680" cy="1264"/>
          </a:xfrm>
        </p:grpSpPr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352" y="904"/>
              <a:ext cx="673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2180" dirty="0">
                  <a:ea typeface="ＭＳ Ｐゴシック" charset="0"/>
                  <a:cs typeface="Helvetica Neue Light" charset="0"/>
                </a:rPr>
                <a:t>all local alignments of read </a:t>
              </a:r>
              <a:r>
                <a:rPr lang="en-US" sz="2180" i="1" dirty="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n</a:t>
              </a:r>
              <a:r>
                <a:rPr lang="en-US" sz="2180" dirty="0">
                  <a:ea typeface="ＭＳ Ｐゴシック" charset="0"/>
                  <a:cs typeface="Helvetica Neue Light" charset="0"/>
                </a:rPr>
                <a:t> with at most </a:t>
              </a:r>
              <a:r>
                <a:rPr lang="en-US" sz="2180" i="1" dirty="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x</a:t>
              </a:r>
              <a:r>
                <a:rPr lang="en-US" sz="2180" dirty="0">
                  <a:ea typeface="ＭＳ Ｐゴシック" charset="0"/>
                  <a:cs typeface="Helvetica Neue Light" charset="0"/>
                </a:rPr>
                <a:t> mismatches</a:t>
              </a:r>
            </a:p>
          </p:txBody>
        </p:sp>
        <p:sp>
          <p:nvSpPr>
            <p:cNvPr id="68612" name="AutoShape 4"/>
            <p:cNvSpPr>
              <a:spLocks/>
            </p:cNvSpPr>
            <p:nvPr/>
          </p:nvSpPr>
          <p:spPr bwMode="auto">
            <a:xfrm rot="16243432">
              <a:off x="2366" y="725"/>
              <a:ext cx="272" cy="249"/>
            </a:xfrm>
            <a:prstGeom prst="rightArrow">
              <a:avLst>
                <a:gd name="adj1" fmla="val 33861"/>
                <a:gd name="adj2" fmla="val 54079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" y="1550417"/>
            <a:ext cx="8813602" cy="6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51D1D-4628-8A40-A88D-EE42693F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7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EM Algorithm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742164" cy="5080992"/>
          </a:xfrm>
          <a:ln/>
        </p:spPr>
        <p:txBody>
          <a:bodyPr/>
          <a:lstStyle/>
          <a:p>
            <a:r>
              <a:rPr lang="en-US" sz="2800" dirty="0"/>
              <a:t>Expectation-Maximization for RNA-</a:t>
            </a:r>
            <a:r>
              <a:rPr lang="en-US" sz="2800" dirty="0" err="1"/>
              <a:t>Seq</a:t>
            </a:r>
            <a:endParaRPr lang="en-US" sz="2800" dirty="0"/>
          </a:p>
          <a:p>
            <a:pPr marL="500045" lvl="1"/>
            <a:r>
              <a:rPr lang="en-US" dirty="0"/>
              <a:t>E-step: Compute expected read counts given current expression levels</a:t>
            </a:r>
          </a:p>
          <a:p>
            <a:pPr marL="500045" lvl="1"/>
            <a:r>
              <a:rPr lang="en-US" dirty="0"/>
              <a:t>M-step: Compute expression values maximizing likelihood given expected read counts</a:t>
            </a:r>
          </a:p>
          <a:p>
            <a:endParaRPr lang="en-US" sz="2800" dirty="0"/>
          </a:p>
          <a:p>
            <a:r>
              <a:rPr lang="en-US" sz="2800" dirty="0"/>
              <a:t>Rescue algorithm ≈ 1 iteration of 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0E12C-8F32-574B-8413-D5562A55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0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Expected read count visualization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4" y="1669852"/>
            <a:ext cx="8804672" cy="35093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02DCE-EE69-1F4D-B3EB-FCC54052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1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Improved accuracy over unique and rescue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/>
          <a:stretch>
            <a:fillRect/>
          </a:stretch>
        </p:blipFill>
        <p:spPr bwMode="auto">
          <a:xfrm>
            <a:off x="699865" y="2646537"/>
            <a:ext cx="8114854" cy="27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/>
          </p:cNvSpPr>
          <p:nvPr/>
        </p:nvSpPr>
        <p:spPr bwMode="auto">
          <a:xfrm>
            <a:off x="3929062" y="5482166"/>
            <a:ext cx="197810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 rot="-5400000">
            <a:off x="-764933" y="3743440"/>
            <a:ext cx="249427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2579778" y="6342690"/>
            <a:ext cx="4331314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 dirty="0">
                <a:ea typeface="ＭＳ Ｐゴシック" charset="0"/>
                <a:cs typeface="Helvetica Neue Light" charset="0"/>
              </a:rPr>
              <a:t>Mouse gene-level expression estimation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38619-CC47-1D4F-8D5A-8CE504D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2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ln/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and RSEM summary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340328" cy="5018484"/>
          </a:xfrm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is the preferred technology for transcriptome analysis in most settings</a:t>
            </a:r>
          </a:p>
          <a:p>
            <a:r>
              <a:rPr lang="en-US" sz="2800" dirty="0"/>
              <a:t>The major challenge in analyzing RNA-</a:t>
            </a:r>
            <a:r>
              <a:rPr lang="en-US" sz="2800" dirty="0" err="1"/>
              <a:t>Seq</a:t>
            </a:r>
            <a:r>
              <a:rPr lang="en-US" sz="2800" dirty="0"/>
              <a:t> data: the reads are much shorter than the transcripts from which they are derived</a:t>
            </a:r>
          </a:p>
          <a:p>
            <a:r>
              <a:rPr lang="en-US" sz="2800" dirty="0"/>
              <a:t>Tasks with RNA-</a:t>
            </a:r>
            <a:r>
              <a:rPr lang="en-US" sz="2800" dirty="0" err="1"/>
              <a:t>Seq</a:t>
            </a:r>
            <a:r>
              <a:rPr lang="en-US" sz="2800" dirty="0"/>
              <a:t> data thus require handling hidden information: which gene/isoform gave rise to a given read</a:t>
            </a:r>
          </a:p>
          <a:p>
            <a:r>
              <a:rPr lang="en-US" sz="2800" dirty="0"/>
              <a:t>The Expectation-Maximization algorithm is extremely powerful in these situations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827A4-D1F5-4D45-A707-519F1710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0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609600"/>
            <a:ext cx="8763000" cy="1143000"/>
          </a:xfrm>
        </p:spPr>
        <p:txBody>
          <a:bodyPr/>
          <a:lstStyle/>
          <a:p>
            <a:r>
              <a:rPr lang="en-US" dirty="0"/>
              <a:t>Recent developments in RNA-</a:t>
            </a:r>
            <a:r>
              <a:rPr lang="en-US" dirty="0" err="1"/>
              <a:t>Seq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44"/>
              </a:spcBef>
            </a:pPr>
            <a:r>
              <a:rPr lang="en-US" sz="2400" dirty="0"/>
              <a:t>Long read sequences: </a:t>
            </a:r>
            <a:r>
              <a:rPr lang="en-US" sz="2400" dirty="0" err="1"/>
              <a:t>PacBio</a:t>
            </a:r>
            <a:r>
              <a:rPr lang="en-US" sz="2400" dirty="0"/>
              <a:t> and Oxford </a:t>
            </a:r>
            <a:r>
              <a:rPr lang="en-US" sz="2400" dirty="0" err="1"/>
              <a:t>Nanopore</a:t>
            </a:r>
            <a:endParaRPr lang="en-US" sz="2400" dirty="0"/>
          </a:p>
          <a:p>
            <a:pPr>
              <a:spcBef>
                <a:spcPts val="844"/>
              </a:spcBef>
            </a:pPr>
            <a:endParaRPr lang="en-US" sz="2400" dirty="0"/>
          </a:p>
          <a:p>
            <a:pPr>
              <a:spcBef>
                <a:spcPts val="844"/>
              </a:spcBef>
            </a:pPr>
            <a:r>
              <a:rPr lang="en-US" sz="2400" dirty="0"/>
              <a:t>Single-cell RNA-</a:t>
            </a:r>
            <a:r>
              <a:rPr lang="en-US" sz="2400" dirty="0" err="1"/>
              <a:t>Seq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review</a:t>
            </a:r>
            <a:endParaRPr lang="en-US" sz="2400" dirty="0"/>
          </a:p>
          <a:p>
            <a:pPr lvl="1">
              <a:spcBef>
                <a:spcPts val="844"/>
              </a:spcBef>
            </a:pPr>
            <a:r>
              <a:rPr lang="en-US" sz="1800" dirty="0"/>
              <a:t>Observe heterogeneity of cell populations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Model technical artifacts (e.g. artificial 0 counts)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Detect sub-populations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Predict </a:t>
            </a:r>
            <a:r>
              <a:rPr lang="en-US" sz="1800" dirty="0" err="1"/>
              <a:t>pseudotime</a:t>
            </a:r>
            <a:r>
              <a:rPr lang="en-US" sz="1800" dirty="0"/>
              <a:t> through dynamic processes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Detect gene-gene and cell-cell relationships</a:t>
            </a:r>
          </a:p>
          <a:p>
            <a:pPr lvl="1">
              <a:spcBef>
                <a:spcPts val="844"/>
              </a:spcBef>
            </a:pPr>
            <a:endParaRPr lang="en-US" sz="1800" dirty="0"/>
          </a:p>
          <a:p>
            <a:pPr>
              <a:spcBef>
                <a:spcPts val="844"/>
              </a:spcBef>
            </a:pPr>
            <a:r>
              <a:rPr lang="en-US" sz="2400" dirty="0">
                <a:hlinkClick r:id="rId4"/>
              </a:rPr>
              <a:t>Alignment-free quantification</a:t>
            </a:r>
            <a:r>
              <a:rPr lang="en-US" sz="2400" dirty="0"/>
              <a:t>:</a:t>
            </a:r>
          </a:p>
          <a:p>
            <a:pPr lvl="1">
              <a:spcBef>
                <a:spcPts val="844"/>
              </a:spcBef>
            </a:pPr>
            <a:r>
              <a:rPr lang="en-US" sz="1800" dirty="0">
                <a:hlinkClick r:id="rId5"/>
              </a:rPr>
              <a:t>Kallisto</a:t>
            </a:r>
            <a:endParaRPr lang="en-US" sz="1800" dirty="0"/>
          </a:p>
          <a:p>
            <a:pPr lvl="1">
              <a:spcBef>
                <a:spcPts val="844"/>
              </a:spcBef>
            </a:pPr>
            <a:r>
              <a:rPr lang="en-US" sz="1800" dirty="0">
                <a:hlinkClick r:id="rId6"/>
              </a:rPr>
              <a:t>Salmon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111D1-01D5-1E4A-91AC-EC0A3F2D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dirty="0"/>
              <a:t>Public sources of 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 Expression Omnibus (GEO): </a:t>
            </a:r>
            <a:r>
              <a:rPr lang="en-US" dirty="0">
                <a:hlinkClick r:id="rId3"/>
              </a:rPr>
              <a:t>http://www.ncbi.nlm.nih.gov/geo/</a:t>
            </a:r>
            <a:endParaRPr lang="en-US" dirty="0"/>
          </a:p>
          <a:p>
            <a:pPr lvl="1"/>
            <a:r>
              <a:rPr lang="en-US" dirty="0"/>
              <a:t>Both microarray and sequencing data</a:t>
            </a:r>
          </a:p>
          <a:p>
            <a:r>
              <a:rPr lang="en-US" dirty="0"/>
              <a:t>Sequence Read Archive (SRA): </a:t>
            </a:r>
            <a:r>
              <a:rPr lang="en-US" dirty="0">
                <a:hlinkClick r:id="rId4"/>
              </a:rPr>
              <a:t>http://www.ncbi.nlm.nih.gov/sra</a:t>
            </a:r>
            <a:endParaRPr lang="en-US" dirty="0"/>
          </a:p>
          <a:p>
            <a:pPr lvl="1"/>
            <a:r>
              <a:rPr lang="en-US" dirty="0"/>
              <a:t>All sequencing data (not necessarily RNA-</a:t>
            </a:r>
            <a:r>
              <a:rPr lang="en-US" dirty="0" err="1"/>
              <a:t>Seq</a:t>
            </a:r>
            <a:r>
              <a:rPr lang="en-US" dirty="0"/>
              <a:t>)</a:t>
            </a:r>
          </a:p>
          <a:p>
            <a:r>
              <a:rPr lang="en-US" dirty="0" err="1"/>
              <a:t>ArrayExpress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https://www.ebi.ac.uk/arrayexpress/</a:t>
            </a:r>
            <a:endParaRPr lang="en-US" dirty="0"/>
          </a:p>
          <a:p>
            <a:pPr lvl="1"/>
            <a:r>
              <a:rPr lang="en-US" dirty="0"/>
              <a:t>European version of GEO</a:t>
            </a:r>
          </a:p>
          <a:p>
            <a:r>
              <a:rPr lang="en-US" dirty="0"/>
              <a:t>Homogenized data: </a:t>
            </a:r>
            <a:r>
              <a:rPr lang="en-US" dirty="0">
                <a:hlinkClick r:id="rId6"/>
              </a:rPr>
              <a:t>MetaSRA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Toil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recount2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ARCHS</a:t>
            </a:r>
            <a:r>
              <a:rPr lang="en-US" baseline="30000" dirty="0">
                <a:hlinkClick r:id="rId9"/>
              </a:rPr>
              <a:t>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AF68B-DC01-1F42-A857-C6AF8222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7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6523"/>
            <a:ext cx="7772400" cy="1143000"/>
          </a:xfrm>
          <a:ln/>
        </p:spPr>
        <p:txBody>
          <a:bodyPr/>
          <a:lstStyle/>
          <a:p>
            <a:r>
              <a:rPr lang="en-US" dirty="0"/>
              <a:t>Measuring transcription the old way: microarrays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05945" y="1981199"/>
            <a:ext cx="4098727" cy="4850011"/>
          </a:xfrm>
          <a:ln/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Each spot has </a:t>
            </a:r>
            <a:r>
              <a:rPr lang="ja-JP" altLang="en-US" sz="20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000" dirty="0">
                <a:solidFill>
                  <a:schemeClr val="tx1"/>
                </a:solidFill>
              </a:rPr>
              <a:t>probes</a:t>
            </a:r>
            <a:r>
              <a:rPr lang="ja-JP" altLang="en-US" sz="20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000" dirty="0">
                <a:solidFill>
                  <a:schemeClr val="tx1"/>
                </a:solidFill>
              </a:rPr>
              <a:t> for a certain gene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Probe: a DNA sequence complementary to a certain gene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Relies on complementary hybridization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Intensity/color of light from each spot is measurement of the number of transcripts for a certain gene in a sample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Requires knowledge of gene sequences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1" y="2115219"/>
            <a:ext cx="4098727" cy="41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6101B-E389-CA49-BD8E-E7D0E857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0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r>
              <a:rPr lang="en-US" sz="4000" dirty="0"/>
              <a:t>Interpolated Markov Models for Gene Finding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the gene-finding task</a:t>
            </a:r>
          </a:p>
          <a:p>
            <a:r>
              <a:rPr lang="en-US" sz="2400" dirty="0"/>
              <a:t>the trade-off between potential predictive value and parameter uncertainty in choosing the order of a Markov model</a:t>
            </a:r>
          </a:p>
          <a:p>
            <a:r>
              <a:rPr lang="en-US" sz="2400" dirty="0"/>
              <a:t>interpolated Markov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/>
              <a:t>The Gene Finding Task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1295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Given</a:t>
            </a:r>
            <a:r>
              <a:rPr lang="en-US" sz="2400" dirty="0">
                <a:solidFill>
                  <a:schemeClr val="tx1"/>
                </a:solidFill>
              </a:rPr>
              <a:t>: an uncharacterized DNA sequence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Do</a:t>
            </a:r>
            <a:r>
              <a:rPr lang="en-US" sz="2400" dirty="0">
                <a:solidFill>
                  <a:schemeClr val="tx1"/>
                </a:solidFill>
              </a:rPr>
              <a:t>: locate the genes in the sequence, including the coordinates of individual </a:t>
            </a:r>
            <a:r>
              <a:rPr lang="en-US" sz="2400" i="1" dirty="0" err="1">
                <a:solidFill>
                  <a:schemeClr val="tx1"/>
                </a:solidFill>
              </a:rPr>
              <a:t>exons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i="1" dirty="0" err="1">
                <a:solidFill>
                  <a:schemeClr val="tx1"/>
                </a:solidFill>
              </a:rPr>
              <a:t>introns</a:t>
            </a:r>
            <a:endParaRPr lang="en-US" sz="2400" i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ge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819400"/>
            <a:ext cx="6838950" cy="3878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858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Splice Signals Example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616325" y="4602163"/>
            <a:ext cx="156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Figures from Yi Xing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609600" y="838200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chemeClr val="tx1"/>
                </a:solidFill>
              </a:rPr>
              <a:t>donor</a:t>
            </a:r>
            <a:r>
              <a:rPr lang="en-US" sz="2400" dirty="0">
                <a:solidFill>
                  <a:schemeClr val="tx1"/>
                </a:solidFill>
              </a:rPr>
              <a:t> sites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4876800" y="83820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chemeClr val="tx1"/>
                </a:solidFill>
              </a:rPr>
              <a:t>acceptor</a:t>
            </a:r>
            <a:r>
              <a:rPr lang="en-US" sz="2400">
                <a:solidFill>
                  <a:schemeClr val="tx1"/>
                </a:solidFill>
              </a:rPr>
              <a:t> sites</a:t>
            </a:r>
          </a:p>
        </p:txBody>
      </p:sp>
      <p:pic>
        <p:nvPicPr>
          <p:cNvPr id="29702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/>
          <a:stretch/>
        </p:blipFill>
        <p:spPr bwMode="auto">
          <a:xfrm>
            <a:off x="133975" y="1524000"/>
            <a:ext cx="26441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pic>
        <p:nvPicPr>
          <p:cNvPr id="2970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89075"/>
            <a:ext cx="5867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grpSp>
        <p:nvGrpSpPr>
          <p:cNvPr id="29704" name="Group 23"/>
          <p:cNvGrpSpPr>
            <a:grpSpLocks/>
          </p:cNvGrpSpPr>
          <p:nvPr/>
        </p:nvGrpSpPr>
        <p:grpSpPr bwMode="auto">
          <a:xfrm>
            <a:off x="10883" y="4648200"/>
            <a:ext cx="1066800" cy="457200"/>
            <a:chOff x="672" y="2496"/>
            <a:chExt cx="624" cy="288"/>
          </a:xfrm>
        </p:grpSpPr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744" y="2520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22" name="Group 18"/>
            <p:cNvGrpSpPr>
              <a:grpSpLocks/>
            </p:cNvGrpSpPr>
            <p:nvPr/>
          </p:nvGrpSpPr>
          <p:grpSpPr bwMode="auto">
            <a:xfrm>
              <a:off x="672" y="2496"/>
              <a:ext cx="624" cy="288"/>
              <a:chOff x="1776" y="1680"/>
              <a:chExt cx="624" cy="288"/>
            </a:xfrm>
          </p:grpSpPr>
          <p:sp>
            <p:nvSpPr>
              <p:cNvPr id="29723" name="Line 15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Line 16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Line 1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05" name="Group 24"/>
          <p:cNvGrpSpPr>
            <a:grpSpLocks/>
          </p:cNvGrpSpPr>
          <p:nvPr/>
        </p:nvGrpSpPr>
        <p:grpSpPr bwMode="auto">
          <a:xfrm>
            <a:off x="8001000" y="4648200"/>
            <a:ext cx="990600" cy="457200"/>
            <a:chOff x="3984" y="768"/>
            <a:chExt cx="624" cy="288"/>
          </a:xfrm>
        </p:grpSpPr>
        <p:sp>
          <p:nvSpPr>
            <p:cNvPr id="29716" name="Text Box 9"/>
            <p:cNvSpPr txBox="1">
              <a:spLocks noChangeArrowheads="1"/>
            </p:cNvSpPr>
            <p:nvPr/>
          </p:nvSpPr>
          <p:spPr bwMode="auto">
            <a:xfrm>
              <a:off x="4072" y="792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17" name="Group 19"/>
            <p:cNvGrpSpPr>
              <a:grpSpLocks/>
            </p:cNvGrpSpPr>
            <p:nvPr/>
          </p:nvGrpSpPr>
          <p:grpSpPr bwMode="auto">
            <a:xfrm flipH="1" flipV="1">
              <a:off x="3984" y="768"/>
              <a:ext cx="624" cy="288"/>
              <a:chOff x="1776" y="1680"/>
              <a:chExt cx="624" cy="288"/>
            </a:xfrm>
          </p:grpSpPr>
          <p:sp>
            <p:nvSpPr>
              <p:cNvPr id="29718" name="Line 20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Line 21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Line 2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6" name="TextBox 21"/>
          <p:cNvSpPr txBox="1">
            <a:spLocks noChangeArrowheads="1"/>
          </p:cNvSpPr>
          <p:nvPr/>
        </p:nvSpPr>
        <p:spPr bwMode="auto">
          <a:xfrm>
            <a:off x="7874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29707" name="TextBox 22"/>
          <p:cNvSpPr txBox="1">
            <a:spLocks noChangeArrowheads="1"/>
          </p:cNvSpPr>
          <p:nvPr/>
        </p:nvSpPr>
        <p:spPr bwMode="auto">
          <a:xfrm>
            <a:off x="523875" y="4343400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29708" name="TextBox 23"/>
          <p:cNvSpPr txBox="1">
            <a:spLocks noChangeArrowheads="1"/>
          </p:cNvSpPr>
          <p:nvPr/>
        </p:nvSpPr>
        <p:spPr bwMode="auto">
          <a:xfrm>
            <a:off x="2286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9709" name="TextBox 24"/>
          <p:cNvSpPr txBox="1">
            <a:spLocks noChangeArrowheads="1"/>
          </p:cNvSpPr>
          <p:nvPr/>
        </p:nvSpPr>
        <p:spPr bwMode="auto">
          <a:xfrm>
            <a:off x="1049338" y="4343400"/>
            <a:ext cx="271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0" name="TextBox 25"/>
          <p:cNvSpPr txBox="1">
            <a:spLocks noChangeArrowheads="1"/>
          </p:cNvSpPr>
          <p:nvPr/>
        </p:nvSpPr>
        <p:spPr bwMode="auto">
          <a:xfrm>
            <a:off x="13303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711" name="TextBox 26"/>
          <p:cNvSpPr txBox="1">
            <a:spLocks noChangeArrowheads="1"/>
          </p:cNvSpPr>
          <p:nvPr/>
        </p:nvSpPr>
        <p:spPr bwMode="auto">
          <a:xfrm>
            <a:off x="16097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12" name="TextBox 27"/>
          <p:cNvSpPr txBox="1">
            <a:spLocks noChangeArrowheads="1"/>
          </p:cNvSpPr>
          <p:nvPr/>
        </p:nvSpPr>
        <p:spPr bwMode="auto">
          <a:xfrm>
            <a:off x="1889125" y="4343400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3" name="TextBox 28"/>
          <p:cNvSpPr txBox="1">
            <a:spLocks noChangeArrowheads="1"/>
          </p:cNvSpPr>
          <p:nvPr/>
        </p:nvSpPr>
        <p:spPr bwMode="auto">
          <a:xfrm>
            <a:off x="21701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4" name="TextBox 29"/>
          <p:cNvSpPr txBox="1">
            <a:spLocks noChangeArrowheads="1"/>
          </p:cNvSpPr>
          <p:nvPr/>
        </p:nvSpPr>
        <p:spPr bwMode="auto">
          <a:xfrm>
            <a:off x="24495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54042" y="5333999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are significant dependencies among non-adjacent positions in donor splice signals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Informative for inferring hidden state of HMM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6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4000"/>
              <a:t>Sources of Evidence for Gene Finding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Signals</a:t>
            </a:r>
            <a:r>
              <a:rPr lang="en-US" sz="2400" dirty="0"/>
              <a:t>: the sequence </a:t>
            </a:r>
            <a:r>
              <a:rPr lang="en-US" sz="2400" i="1" dirty="0"/>
              <a:t>signals</a:t>
            </a:r>
            <a:r>
              <a:rPr lang="en-US" sz="2400" dirty="0"/>
              <a:t> (e.g. splice junctions) involved in gene expression (e.g., RNA-seq reads)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Content</a:t>
            </a:r>
            <a:r>
              <a:rPr lang="en-US" sz="2400" dirty="0"/>
              <a:t>: statistical properties that distinguish protein-coding DNA from non-coding DNA (</a:t>
            </a:r>
            <a:r>
              <a:rPr lang="en-US" sz="2400" dirty="0">
                <a:solidFill>
                  <a:srgbClr val="FF0000"/>
                </a:solidFill>
              </a:rPr>
              <a:t>focus in this lecture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Conservation</a:t>
            </a:r>
            <a:r>
              <a:rPr lang="en-US" sz="2400" dirty="0"/>
              <a:t>: signal and content properties that are conserved across related sequences (e.g. orthologous regions of the mouse and human genome)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Gene Finding: Search by Content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/>
              <a:t>Encoding a protein affects the statistical properties of a DNA sequence</a:t>
            </a:r>
          </a:p>
          <a:p>
            <a:pPr lvl="1"/>
            <a:r>
              <a:rPr lang="en-US" sz="2400" dirty="0"/>
              <a:t>some amino acids are used more frequently than others (</a:t>
            </a:r>
            <a:r>
              <a:rPr lang="en-US" sz="2400" dirty="0" err="1"/>
              <a:t>Leu</a:t>
            </a:r>
            <a:r>
              <a:rPr lang="en-US" sz="2400" dirty="0"/>
              <a:t> more prevalent than </a:t>
            </a:r>
            <a:r>
              <a:rPr lang="en-US" sz="2400" dirty="0" err="1"/>
              <a:t>Trp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different numbers of codons for different amino acids (</a:t>
            </a:r>
            <a:r>
              <a:rPr lang="en-US" sz="2400" dirty="0" err="1"/>
              <a:t>Leu</a:t>
            </a:r>
            <a:r>
              <a:rPr lang="en-US" sz="2400" dirty="0"/>
              <a:t> has 6, </a:t>
            </a:r>
            <a:r>
              <a:rPr lang="en-US" sz="2400" dirty="0" err="1"/>
              <a:t>Trp</a:t>
            </a:r>
            <a:r>
              <a:rPr lang="en-US" sz="2400" dirty="0"/>
              <a:t> has 1)</a:t>
            </a:r>
          </a:p>
          <a:p>
            <a:pPr lvl="1"/>
            <a:r>
              <a:rPr lang="en-US" sz="2400" dirty="0"/>
              <a:t>for a given amino acid, usually one codon is used more frequently than others</a:t>
            </a:r>
          </a:p>
          <a:p>
            <a:pPr lvl="2"/>
            <a:r>
              <a:rPr lang="en-US" dirty="0"/>
              <a:t>this is termed</a:t>
            </a:r>
            <a:r>
              <a:rPr lang="en-US" i="1" dirty="0"/>
              <a:t> codon preference</a:t>
            </a:r>
            <a:endParaRPr lang="en-US" dirty="0"/>
          </a:p>
          <a:p>
            <a:pPr lvl="2"/>
            <a:r>
              <a:rPr lang="en-US" dirty="0"/>
              <a:t>these preferences vary by species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z="4000"/>
              <a:t>Codon Preference in E. Coli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09800" y="1265238"/>
            <a:ext cx="42084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AA      codon    /1000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----------------------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GGG       1.89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GGA       0.44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GGU      52.99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GGC      34.55</a:t>
            </a:r>
          </a:p>
          <a:p>
            <a:endParaRPr lang="en-US" sz="2400" b="1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Glu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GAG      15.68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Glu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GAA      57.20</a:t>
            </a:r>
          </a:p>
          <a:p>
            <a:endParaRPr lang="en-US" sz="2400" b="1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Asp     GAU      21.63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Asp     GAC      43.26</a:t>
            </a:r>
            <a:endParaRPr lang="en-US" sz="2400" dirty="0">
              <a:solidFill>
                <a:schemeClr val="tx1"/>
              </a:solidFill>
              <a:latin typeface="Courier New" charset="0"/>
            </a:endParaRPr>
          </a:p>
          <a:p>
            <a:endParaRPr lang="en-US" sz="24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4000"/>
              <a:t>Reading Frames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/>
              <a:t>A given sequence may encode a protein in any of the six reading frames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838200" y="3200400"/>
            <a:ext cx="7653338" cy="2133600"/>
            <a:chOff x="720" y="2160"/>
            <a:chExt cx="4821" cy="1344"/>
          </a:xfrm>
        </p:grpSpPr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142" y="257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720" y="2544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 G A G C T T C G G A G C</a:t>
              </a: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20" y="2784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C G A T G C C T C G A A G C C T C G</a:t>
              </a:r>
            </a:p>
          </p:txBody>
        </p:sp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>
              <a:off x="768" y="2496"/>
              <a:ext cx="4732" cy="96"/>
              <a:chOff x="788" y="2496"/>
              <a:chExt cx="4732" cy="96"/>
            </a:xfrm>
          </p:grpSpPr>
          <p:sp>
            <p:nvSpPr>
              <p:cNvPr id="29737" name="AutoShape 9"/>
              <p:cNvSpPr>
                <a:spLocks/>
              </p:cNvSpPr>
              <p:nvPr/>
            </p:nvSpPr>
            <p:spPr bwMode="auto">
              <a:xfrm rot="5400000">
                <a:off x="1090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8" name="AutoShape 10"/>
              <p:cNvSpPr>
                <a:spLocks/>
              </p:cNvSpPr>
              <p:nvPr/>
            </p:nvSpPr>
            <p:spPr bwMode="auto">
              <a:xfrm rot="5400000">
                <a:off x="1896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9" name="AutoShape 11"/>
              <p:cNvSpPr>
                <a:spLocks/>
              </p:cNvSpPr>
              <p:nvPr/>
            </p:nvSpPr>
            <p:spPr bwMode="auto">
              <a:xfrm rot="5400000">
                <a:off x="270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0" name="AutoShape 12"/>
              <p:cNvSpPr>
                <a:spLocks/>
              </p:cNvSpPr>
              <p:nvPr/>
            </p:nvSpPr>
            <p:spPr bwMode="auto">
              <a:xfrm rot="5400000">
                <a:off x="3509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1" name="AutoShape 13"/>
              <p:cNvSpPr>
                <a:spLocks/>
              </p:cNvSpPr>
              <p:nvPr/>
            </p:nvSpPr>
            <p:spPr bwMode="auto">
              <a:xfrm rot="5400000">
                <a:off x="4315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2" name="AutoShape 14"/>
              <p:cNvSpPr>
                <a:spLocks/>
              </p:cNvSpPr>
              <p:nvPr/>
            </p:nvSpPr>
            <p:spPr bwMode="auto">
              <a:xfrm rot="5400000">
                <a:off x="512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5" name="Group 15"/>
            <p:cNvGrpSpPr>
              <a:grpSpLocks/>
            </p:cNvGrpSpPr>
            <p:nvPr/>
          </p:nvGrpSpPr>
          <p:grpSpPr bwMode="auto">
            <a:xfrm>
              <a:off x="1008" y="2328"/>
              <a:ext cx="3925" cy="96"/>
              <a:chOff x="1028" y="2304"/>
              <a:chExt cx="3925" cy="96"/>
            </a:xfrm>
          </p:grpSpPr>
          <p:sp>
            <p:nvSpPr>
              <p:cNvPr id="29732" name="AutoShape 16"/>
              <p:cNvSpPr>
                <a:spLocks/>
              </p:cNvSpPr>
              <p:nvPr/>
            </p:nvSpPr>
            <p:spPr bwMode="auto">
              <a:xfrm rot="5400000">
                <a:off x="1330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3" name="AutoShape 17"/>
              <p:cNvSpPr>
                <a:spLocks/>
              </p:cNvSpPr>
              <p:nvPr/>
            </p:nvSpPr>
            <p:spPr bwMode="auto">
              <a:xfrm rot="5400000">
                <a:off x="2136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4" name="AutoShape 18"/>
              <p:cNvSpPr>
                <a:spLocks/>
              </p:cNvSpPr>
              <p:nvPr/>
            </p:nvSpPr>
            <p:spPr bwMode="auto">
              <a:xfrm rot="5400000">
                <a:off x="2942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5" name="AutoShape 19"/>
              <p:cNvSpPr>
                <a:spLocks/>
              </p:cNvSpPr>
              <p:nvPr/>
            </p:nvSpPr>
            <p:spPr bwMode="auto">
              <a:xfrm rot="5400000">
                <a:off x="3749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6" name="AutoShape 20"/>
              <p:cNvSpPr>
                <a:spLocks/>
              </p:cNvSpPr>
              <p:nvPr/>
            </p:nvSpPr>
            <p:spPr bwMode="auto">
              <a:xfrm rot="5400000">
                <a:off x="4555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6" name="Group 21"/>
            <p:cNvGrpSpPr>
              <a:grpSpLocks/>
            </p:cNvGrpSpPr>
            <p:nvPr/>
          </p:nvGrpSpPr>
          <p:grpSpPr bwMode="auto">
            <a:xfrm>
              <a:off x="1228" y="2160"/>
              <a:ext cx="3925" cy="96"/>
              <a:chOff x="1028" y="2304"/>
              <a:chExt cx="3925" cy="96"/>
            </a:xfrm>
          </p:grpSpPr>
          <p:sp>
            <p:nvSpPr>
              <p:cNvPr id="29727" name="AutoShape 22"/>
              <p:cNvSpPr>
                <a:spLocks/>
              </p:cNvSpPr>
              <p:nvPr/>
            </p:nvSpPr>
            <p:spPr bwMode="auto">
              <a:xfrm rot="5400000">
                <a:off x="1330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8" name="AutoShape 23"/>
              <p:cNvSpPr>
                <a:spLocks/>
              </p:cNvSpPr>
              <p:nvPr/>
            </p:nvSpPr>
            <p:spPr bwMode="auto">
              <a:xfrm rot="5400000">
                <a:off x="2136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9" name="AutoShape 24"/>
              <p:cNvSpPr>
                <a:spLocks/>
              </p:cNvSpPr>
              <p:nvPr/>
            </p:nvSpPr>
            <p:spPr bwMode="auto">
              <a:xfrm rot="5400000">
                <a:off x="2942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0" name="AutoShape 25"/>
              <p:cNvSpPr>
                <a:spLocks/>
              </p:cNvSpPr>
              <p:nvPr/>
            </p:nvSpPr>
            <p:spPr bwMode="auto">
              <a:xfrm rot="5400000">
                <a:off x="3749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1" name="AutoShape 26"/>
              <p:cNvSpPr>
                <a:spLocks/>
              </p:cNvSpPr>
              <p:nvPr/>
            </p:nvSpPr>
            <p:spPr bwMode="auto">
              <a:xfrm rot="5400000">
                <a:off x="4555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7" name="Group 27"/>
            <p:cNvGrpSpPr>
              <a:grpSpLocks/>
            </p:cNvGrpSpPr>
            <p:nvPr/>
          </p:nvGrpSpPr>
          <p:grpSpPr bwMode="auto">
            <a:xfrm flipV="1">
              <a:off x="768" y="3072"/>
              <a:ext cx="4732" cy="432"/>
              <a:chOff x="788" y="2160"/>
              <a:chExt cx="4732" cy="432"/>
            </a:xfrm>
          </p:grpSpPr>
          <p:grpSp>
            <p:nvGrpSpPr>
              <p:cNvPr id="29708" name="Group 28"/>
              <p:cNvGrpSpPr>
                <a:grpSpLocks/>
              </p:cNvGrpSpPr>
              <p:nvPr/>
            </p:nvGrpSpPr>
            <p:grpSpPr bwMode="auto">
              <a:xfrm>
                <a:off x="788" y="2496"/>
                <a:ext cx="4732" cy="96"/>
                <a:chOff x="788" y="2496"/>
                <a:chExt cx="4732" cy="96"/>
              </a:xfrm>
            </p:grpSpPr>
            <p:sp>
              <p:nvSpPr>
                <p:cNvPr id="29721" name="AutoShape 29"/>
                <p:cNvSpPr>
                  <a:spLocks/>
                </p:cNvSpPr>
                <p:nvPr/>
              </p:nvSpPr>
              <p:spPr bwMode="auto">
                <a:xfrm rot="5400000">
                  <a:off x="1090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2" name="AutoShape 30"/>
                <p:cNvSpPr>
                  <a:spLocks/>
                </p:cNvSpPr>
                <p:nvPr/>
              </p:nvSpPr>
              <p:spPr bwMode="auto">
                <a:xfrm rot="5400000">
                  <a:off x="1896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3" name="AutoShape 31"/>
                <p:cNvSpPr>
                  <a:spLocks/>
                </p:cNvSpPr>
                <p:nvPr/>
              </p:nvSpPr>
              <p:spPr bwMode="auto">
                <a:xfrm rot="5400000">
                  <a:off x="2702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4" name="AutoShape 32"/>
                <p:cNvSpPr>
                  <a:spLocks/>
                </p:cNvSpPr>
                <p:nvPr/>
              </p:nvSpPr>
              <p:spPr bwMode="auto">
                <a:xfrm rot="5400000">
                  <a:off x="3509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5" name="AutoShape 33"/>
                <p:cNvSpPr>
                  <a:spLocks/>
                </p:cNvSpPr>
                <p:nvPr/>
              </p:nvSpPr>
              <p:spPr bwMode="auto">
                <a:xfrm rot="5400000">
                  <a:off x="4315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6" name="AutoShape 34"/>
                <p:cNvSpPr>
                  <a:spLocks/>
                </p:cNvSpPr>
                <p:nvPr/>
              </p:nvSpPr>
              <p:spPr bwMode="auto">
                <a:xfrm rot="5400000">
                  <a:off x="5122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9" name="Group 35"/>
              <p:cNvGrpSpPr>
                <a:grpSpLocks/>
              </p:cNvGrpSpPr>
              <p:nvPr/>
            </p:nvGrpSpPr>
            <p:grpSpPr bwMode="auto">
              <a:xfrm>
                <a:off x="1028" y="2328"/>
                <a:ext cx="3925" cy="96"/>
                <a:chOff x="1028" y="2304"/>
                <a:chExt cx="3925" cy="96"/>
              </a:xfrm>
            </p:grpSpPr>
            <p:sp>
              <p:nvSpPr>
                <p:cNvPr id="29716" name="AutoShape 36"/>
                <p:cNvSpPr>
                  <a:spLocks/>
                </p:cNvSpPr>
                <p:nvPr/>
              </p:nvSpPr>
              <p:spPr bwMode="auto">
                <a:xfrm rot="5400000">
                  <a:off x="1330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7" name="AutoShape 37"/>
                <p:cNvSpPr>
                  <a:spLocks/>
                </p:cNvSpPr>
                <p:nvPr/>
              </p:nvSpPr>
              <p:spPr bwMode="auto">
                <a:xfrm rot="5400000">
                  <a:off x="2136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8" name="AutoShape 38"/>
                <p:cNvSpPr>
                  <a:spLocks/>
                </p:cNvSpPr>
                <p:nvPr/>
              </p:nvSpPr>
              <p:spPr bwMode="auto">
                <a:xfrm rot="5400000">
                  <a:off x="2942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9" name="AutoShape 39"/>
                <p:cNvSpPr>
                  <a:spLocks/>
                </p:cNvSpPr>
                <p:nvPr/>
              </p:nvSpPr>
              <p:spPr bwMode="auto">
                <a:xfrm rot="5400000">
                  <a:off x="3749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0" name="AutoShape 40"/>
                <p:cNvSpPr>
                  <a:spLocks/>
                </p:cNvSpPr>
                <p:nvPr/>
              </p:nvSpPr>
              <p:spPr bwMode="auto">
                <a:xfrm rot="5400000">
                  <a:off x="4555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10" name="Group 41"/>
              <p:cNvGrpSpPr>
                <a:grpSpLocks/>
              </p:cNvGrpSpPr>
              <p:nvPr/>
            </p:nvGrpSpPr>
            <p:grpSpPr bwMode="auto">
              <a:xfrm>
                <a:off x="1248" y="2160"/>
                <a:ext cx="3925" cy="96"/>
                <a:chOff x="1028" y="2304"/>
                <a:chExt cx="3925" cy="96"/>
              </a:xfrm>
            </p:grpSpPr>
            <p:sp>
              <p:nvSpPr>
                <p:cNvPr id="29711" name="AutoShape 42"/>
                <p:cNvSpPr>
                  <a:spLocks/>
                </p:cNvSpPr>
                <p:nvPr/>
              </p:nvSpPr>
              <p:spPr bwMode="auto">
                <a:xfrm rot="5400000">
                  <a:off x="1330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2" name="AutoShape 43"/>
                <p:cNvSpPr>
                  <a:spLocks/>
                </p:cNvSpPr>
                <p:nvPr/>
              </p:nvSpPr>
              <p:spPr bwMode="auto">
                <a:xfrm rot="5400000">
                  <a:off x="2136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3" name="AutoShape 44"/>
                <p:cNvSpPr>
                  <a:spLocks/>
                </p:cNvSpPr>
                <p:nvPr/>
              </p:nvSpPr>
              <p:spPr bwMode="auto">
                <a:xfrm rot="5400000">
                  <a:off x="2942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4" name="AutoShape 45"/>
                <p:cNvSpPr>
                  <a:spLocks/>
                </p:cNvSpPr>
                <p:nvPr/>
              </p:nvSpPr>
              <p:spPr bwMode="auto">
                <a:xfrm rot="5400000">
                  <a:off x="3749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5" name="AutoShape 46"/>
                <p:cNvSpPr>
                  <a:spLocks/>
                </p:cNvSpPr>
                <p:nvPr/>
              </p:nvSpPr>
              <p:spPr bwMode="auto">
                <a:xfrm rot="5400000">
                  <a:off x="4555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/>
              <a:t>Open Reading Frames (ORFs)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533400" y="4205288"/>
            <a:ext cx="8131175" cy="595312"/>
            <a:chOff x="480" y="1632"/>
            <a:chExt cx="5122" cy="375"/>
          </a:xfrm>
        </p:grpSpPr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902" y="170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480" y="1680"/>
              <a:ext cx="5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T T </a:t>
              </a:r>
              <a:r>
                <a:rPr lang="en-US" sz="2800" b="1">
                  <a:latin typeface="Courier New" charset="0"/>
                </a:rPr>
                <a:t>A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</a:t>
              </a:r>
              <a:r>
                <a:rPr lang="en-US" sz="2800" b="1">
                  <a:latin typeface="Courier New" charset="0"/>
                </a:rPr>
                <a:t>T G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G C T  </a:t>
              </a:r>
              <a:r>
                <a:rPr lang="en-US" b="1">
                  <a:solidFill>
                    <a:srgbClr val="006600"/>
                  </a:solidFill>
                </a:rPr>
                <a:t>• • • 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T C G </a:t>
              </a:r>
              <a:r>
                <a:rPr lang="en-US" sz="2800" b="1">
                  <a:latin typeface="Courier New" charset="0"/>
                </a:rPr>
                <a:t>T G A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T T</a:t>
              </a:r>
            </a:p>
          </p:txBody>
        </p:sp>
        <p:sp>
          <p:nvSpPr>
            <p:cNvPr id="31751" name="AutoShape 6"/>
            <p:cNvSpPr>
              <a:spLocks/>
            </p:cNvSpPr>
            <p:nvPr/>
          </p:nvSpPr>
          <p:spPr bwMode="auto">
            <a:xfrm rot="5400000">
              <a:off x="1636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2" name="AutoShape 7"/>
            <p:cNvSpPr>
              <a:spLocks/>
            </p:cNvSpPr>
            <p:nvPr/>
          </p:nvSpPr>
          <p:spPr bwMode="auto">
            <a:xfrm rot="5400000">
              <a:off x="2442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3" name="AutoShape 8"/>
            <p:cNvSpPr>
              <a:spLocks/>
            </p:cNvSpPr>
            <p:nvPr/>
          </p:nvSpPr>
          <p:spPr bwMode="auto">
            <a:xfrm rot="5400000">
              <a:off x="3788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4" name="AutoShape 9"/>
            <p:cNvSpPr>
              <a:spLocks/>
            </p:cNvSpPr>
            <p:nvPr/>
          </p:nvSpPr>
          <p:spPr bwMode="auto">
            <a:xfrm rot="5400000">
              <a:off x="4594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ORF is a sequence that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starts with a potential start codon (e.g., ATG)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ends with a potential stop codon, </a:t>
            </a:r>
            <a:r>
              <a:rPr lang="en-US" sz="2400" i="1" dirty="0"/>
              <a:t>in the same reading frame </a:t>
            </a:r>
            <a:r>
              <a:rPr lang="en-US" sz="2400" dirty="0"/>
              <a:t>(e.g., </a:t>
            </a:r>
            <a:r>
              <a:rPr lang="en-US" sz="2400" kern="1200" dirty="0">
                <a:latin typeface="Arial" charset="0"/>
                <a:cs typeface="ＭＳ Ｐゴシック" charset="-128"/>
              </a:rPr>
              <a:t>TAG, TAA, TGA)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doesn’t contain another stop codon in-frame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is sufficiently long (say &gt; 100 bases)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 ORF meets the minimal requirements to be a protein-coding gene in an organism without introns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r>
              <a:rPr lang="en-US" sz="4000"/>
              <a:t>Markov Models &amp; Reading Frames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1676400"/>
          </a:xfrm>
        </p:spPr>
        <p:txBody>
          <a:bodyPr/>
          <a:lstStyle/>
          <a:p>
            <a:r>
              <a:rPr lang="en-US" sz="2400" dirty="0"/>
              <a:t>Consider modeling a given coding sequence</a:t>
            </a:r>
          </a:p>
          <a:p>
            <a:r>
              <a:rPr lang="en-US" sz="2400" dirty="0"/>
              <a:t>For each “word” we evaluate, we’ll want to consider its position with respect to the reading frame we’re assuming</a:t>
            </a:r>
          </a:p>
        </p:txBody>
      </p:sp>
      <p:grpSp>
        <p:nvGrpSpPr>
          <p:cNvPr id="33796" name="Group 63"/>
          <p:cNvGrpSpPr>
            <a:grpSpLocks/>
          </p:cNvGrpSpPr>
          <p:nvPr/>
        </p:nvGrpSpPr>
        <p:grpSpPr bwMode="auto">
          <a:xfrm>
            <a:off x="822325" y="2986088"/>
            <a:ext cx="7669213" cy="1647825"/>
            <a:chOff x="518" y="2073"/>
            <a:chExt cx="4831" cy="1038"/>
          </a:xfrm>
        </p:grpSpPr>
        <p:sp>
          <p:nvSpPr>
            <p:cNvPr id="33809" name="Rectangle 57"/>
            <p:cNvSpPr>
              <a:spLocks noChangeArrowheads="1"/>
            </p:cNvSpPr>
            <p:nvPr/>
          </p:nvSpPr>
          <p:spPr bwMode="auto">
            <a:xfrm>
              <a:off x="1872" y="2784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Text Box 4"/>
            <p:cNvSpPr txBox="1">
              <a:spLocks noChangeArrowheads="1"/>
            </p:cNvSpPr>
            <p:nvPr/>
          </p:nvSpPr>
          <p:spPr bwMode="auto">
            <a:xfrm>
              <a:off x="950" y="242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811" name="Text Box 5"/>
            <p:cNvSpPr txBox="1">
              <a:spLocks noChangeArrowheads="1"/>
            </p:cNvSpPr>
            <p:nvPr/>
          </p:nvSpPr>
          <p:spPr bwMode="auto">
            <a:xfrm>
              <a:off x="528" y="2400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 G A G C T T C G G A G C</a:t>
              </a:r>
            </a:p>
          </p:txBody>
        </p:sp>
        <p:grpSp>
          <p:nvGrpSpPr>
            <p:cNvPr id="33812" name="Group 7"/>
            <p:cNvGrpSpPr>
              <a:grpSpLocks/>
            </p:cNvGrpSpPr>
            <p:nvPr/>
          </p:nvGrpSpPr>
          <p:grpSpPr bwMode="auto">
            <a:xfrm>
              <a:off x="576" y="2352"/>
              <a:ext cx="4732" cy="96"/>
              <a:chOff x="788" y="2496"/>
              <a:chExt cx="4732" cy="96"/>
            </a:xfrm>
          </p:grpSpPr>
          <p:sp>
            <p:nvSpPr>
              <p:cNvPr id="33817" name="AutoShape 8"/>
              <p:cNvSpPr>
                <a:spLocks/>
              </p:cNvSpPr>
              <p:nvPr/>
            </p:nvSpPr>
            <p:spPr bwMode="auto">
              <a:xfrm rot="5400000">
                <a:off x="1090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8" name="AutoShape 9"/>
              <p:cNvSpPr>
                <a:spLocks/>
              </p:cNvSpPr>
              <p:nvPr/>
            </p:nvSpPr>
            <p:spPr bwMode="auto">
              <a:xfrm rot="5400000">
                <a:off x="1896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9" name="AutoShape 10"/>
              <p:cNvSpPr>
                <a:spLocks/>
              </p:cNvSpPr>
              <p:nvPr/>
            </p:nvSpPr>
            <p:spPr bwMode="auto">
              <a:xfrm rot="5400000">
                <a:off x="270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0" name="AutoShape 11"/>
              <p:cNvSpPr>
                <a:spLocks/>
              </p:cNvSpPr>
              <p:nvPr/>
            </p:nvSpPr>
            <p:spPr bwMode="auto">
              <a:xfrm rot="5400000">
                <a:off x="3509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1" name="AutoShape 12"/>
              <p:cNvSpPr>
                <a:spLocks/>
              </p:cNvSpPr>
              <p:nvPr/>
            </p:nvSpPr>
            <p:spPr bwMode="auto">
              <a:xfrm rot="5400000">
                <a:off x="4315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2" name="AutoShape 13"/>
              <p:cNvSpPr>
                <a:spLocks/>
              </p:cNvSpPr>
              <p:nvPr/>
            </p:nvSpPr>
            <p:spPr bwMode="auto">
              <a:xfrm rot="5400000">
                <a:off x="512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13" name="Rectangle 47"/>
            <p:cNvSpPr>
              <a:spLocks noChangeArrowheads="1"/>
            </p:cNvSpPr>
            <p:nvPr/>
          </p:nvSpPr>
          <p:spPr bwMode="auto">
            <a:xfrm>
              <a:off x="576" y="2784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Text Box 51"/>
            <p:cNvSpPr txBox="1">
              <a:spLocks noChangeArrowheads="1"/>
            </p:cNvSpPr>
            <p:nvPr/>
          </p:nvSpPr>
          <p:spPr bwMode="auto">
            <a:xfrm>
              <a:off x="528" y="2784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</a:t>
              </a:r>
            </a:p>
          </p:txBody>
        </p:sp>
        <p:sp>
          <p:nvSpPr>
            <p:cNvPr id="33815" name="Text Box 56"/>
            <p:cNvSpPr txBox="1">
              <a:spLocks noChangeArrowheads="1"/>
            </p:cNvSpPr>
            <p:nvPr/>
          </p:nvSpPr>
          <p:spPr bwMode="auto">
            <a:xfrm>
              <a:off x="518" y="2073"/>
              <a:ext cx="110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reading frame</a:t>
              </a:r>
            </a:p>
          </p:txBody>
        </p:sp>
        <p:sp>
          <p:nvSpPr>
            <p:cNvPr id="33816" name="Text Box 60"/>
            <p:cNvSpPr txBox="1">
              <a:spLocks noChangeArrowheads="1"/>
            </p:cNvSpPr>
            <p:nvPr/>
          </p:nvSpPr>
          <p:spPr bwMode="auto">
            <a:xfrm>
              <a:off x="2774" y="2832"/>
              <a:ext cx="184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G</a:t>
              </a:r>
              <a:r>
                <a:rPr lang="en-US">
                  <a:solidFill>
                    <a:schemeClr val="tx1"/>
                  </a:solidFill>
                </a:rPr>
                <a:t> is in 3</a:t>
              </a:r>
              <a:r>
                <a:rPr lang="en-US" baseline="30000">
                  <a:solidFill>
                    <a:schemeClr val="tx1"/>
                  </a:solidFill>
                </a:rPr>
                <a:t>rd</a:t>
              </a:r>
              <a:r>
                <a:rPr lang="en-US">
                  <a:solidFill>
                    <a:schemeClr val="tx1"/>
                  </a:solidFill>
                </a:rPr>
                <a:t> codon position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219200" y="4648200"/>
            <a:ext cx="5329238" cy="519113"/>
            <a:chOff x="768" y="3120"/>
            <a:chExt cx="3357" cy="327"/>
          </a:xfrm>
        </p:grpSpPr>
        <p:sp>
          <p:nvSpPr>
            <p:cNvPr id="33805" name="Rectangle 58"/>
            <p:cNvSpPr>
              <a:spLocks noChangeArrowheads="1"/>
            </p:cNvSpPr>
            <p:nvPr/>
          </p:nvSpPr>
          <p:spPr bwMode="auto">
            <a:xfrm>
              <a:off x="2112" y="3120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Rectangle 48"/>
            <p:cNvSpPr>
              <a:spLocks noChangeArrowheads="1"/>
            </p:cNvSpPr>
            <p:nvPr/>
          </p:nvSpPr>
          <p:spPr bwMode="auto">
            <a:xfrm>
              <a:off x="816" y="3120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Text Box 52"/>
            <p:cNvSpPr txBox="1">
              <a:spLocks noChangeArrowheads="1"/>
            </p:cNvSpPr>
            <p:nvPr/>
          </p:nvSpPr>
          <p:spPr bwMode="auto">
            <a:xfrm>
              <a:off x="768" y="3120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C T A C G G</a:t>
              </a:r>
            </a:p>
          </p:txBody>
        </p:sp>
        <p:sp>
          <p:nvSpPr>
            <p:cNvPr id="33808" name="Text Box 61"/>
            <p:cNvSpPr txBox="1">
              <a:spLocks noChangeArrowheads="1"/>
            </p:cNvSpPr>
            <p:nvPr/>
          </p:nvSpPr>
          <p:spPr bwMode="auto">
            <a:xfrm>
              <a:off x="2774" y="3144"/>
              <a:ext cx="135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G</a:t>
              </a:r>
              <a:r>
                <a:rPr lang="en-US">
                  <a:solidFill>
                    <a:schemeClr val="tx1"/>
                  </a:solidFill>
                </a:rPr>
                <a:t> is in 1</a:t>
              </a:r>
              <a:r>
                <a:rPr lang="en-US" baseline="30000">
                  <a:solidFill>
                    <a:schemeClr val="tx1"/>
                  </a:solidFill>
                </a:rPr>
                <a:t>st</a:t>
              </a:r>
              <a:r>
                <a:rPr lang="en-US">
                  <a:solidFill>
                    <a:schemeClr val="tx1"/>
                  </a:solidFill>
                </a:rPr>
                <a:t> position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676400" y="5181600"/>
            <a:ext cx="4927600" cy="609600"/>
            <a:chOff x="1056" y="3456"/>
            <a:chExt cx="3104" cy="384"/>
          </a:xfrm>
        </p:grpSpPr>
        <p:sp>
          <p:nvSpPr>
            <p:cNvPr id="33800" name="Rectangle 59"/>
            <p:cNvSpPr>
              <a:spLocks noChangeArrowheads="1"/>
            </p:cNvSpPr>
            <p:nvPr/>
          </p:nvSpPr>
          <p:spPr bwMode="auto">
            <a:xfrm>
              <a:off x="2400" y="3456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Rectangle 49"/>
            <p:cNvSpPr>
              <a:spLocks noChangeArrowheads="1"/>
            </p:cNvSpPr>
            <p:nvPr/>
          </p:nvSpPr>
          <p:spPr bwMode="auto">
            <a:xfrm>
              <a:off x="1104" y="3456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Text Box 53"/>
            <p:cNvSpPr txBox="1">
              <a:spLocks noChangeArrowheads="1"/>
            </p:cNvSpPr>
            <p:nvPr/>
          </p:nvSpPr>
          <p:spPr bwMode="auto">
            <a:xfrm>
              <a:off x="1056" y="3456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T A C G G A</a:t>
              </a:r>
            </a:p>
          </p:txBody>
        </p:sp>
        <p:sp>
          <p:nvSpPr>
            <p:cNvPr id="33803" name="Line 55"/>
            <p:cNvSpPr>
              <a:spLocks noChangeShapeType="1"/>
            </p:cNvSpPr>
            <p:nvPr/>
          </p:nvSpPr>
          <p:spPr bwMode="auto">
            <a:xfrm>
              <a:off x="1536" y="3840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Text Box 62"/>
            <p:cNvSpPr txBox="1">
              <a:spLocks noChangeArrowheads="1"/>
            </p:cNvSpPr>
            <p:nvPr/>
          </p:nvSpPr>
          <p:spPr bwMode="auto">
            <a:xfrm>
              <a:off x="2774" y="3456"/>
              <a:ext cx="138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A</a:t>
              </a:r>
              <a:r>
                <a:rPr lang="en-US">
                  <a:solidFill>
                    <a:schemeClr val="tx1"/>
                  </a:solidFill>
                </a:rPr>
                <a:t> is in 2</a:t>
              </a:r>
              <a:r>
                <a:rPr lang="en-US" baseline="30000">
                  <a:solidFill>
                    <a:schemeClr val="tx1"/>
                  </a:solidFill>
                </a:rPr>
                <a:t>nd</a:t>
              </a:r>
              <a:r>
                <a:rPr lang="en-US">
                  <a:solidFill>
                    <a:schemeClr val="tx1"/>
                  </a:solidFill>
                </a:rPr>
                <a:t> position</a:t>
              </a:r>
            </a:p>
          </p:txBody>
        </p:sp>
      </p:grpSp>
      <p:sp>
        <p:nvSpPr>
          <p:cNvPr id="33799" name="Rectangle 66"/>
          <p:cNvSpPr>
            <a:spLocks noChangeArrowheads="1"/>
          </p:cNvSpPr>
          <p:nvPr/>
        </p:nvSpPr>
        <p:spPr bwMode="auto">
          <a:xfrm>
            <a:off x="457200" y="60198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do this using an inhomogeneous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 dirty="0"/>
              <a:t>Inhomogeneous Markov Model</a:t>
            </a:r>
          </a:p>
        </p:txBody>
      </p:sp>
      <p:sp>
        <p:nvSpPr>
          <p:cNvPr id="317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Homogenous Markov model</a:t>
            </a:r>
            <a:r>
              <a:rPr lang="en-US" sz="2400" dirty="0"/>
              <a:t>: transition probability matrix does not change over time or position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Inhomogenous</a:t>
            </a:r>
            <a:r>
              <a:rPr lang="en-US" sz="2400" b="1" dirty="0"/>
              <a:t> Markov model</a:t>
            </a:r>
            <a:r>
              <a:rPr lang="en-US" sz="2400" dirty="0"/>
              <a:t>: transition probability matrix depends on the time or position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Advantages of RNA-Seq over microarrays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No reference sequence needed</a:t>
            </a:r>
          </a:p>
          <a:p>
            <a:pPr marL="500045" lvl="1"/>
            <a:r>
              <a:rPr lang="en-US" dirty="0"/>
              <a:t>With microarrays, limited to the probes on the chip</a:t>
            </a:r>
          </a:p>
          <a:p>
            <a:r>
              <a:rPr lang="en-US" sz="2800" dirty="0"/>
              <a:t>Low background noise</a:t>
            </a:r>
          </a:p>
          <a:p>
            <a:r>
              <a:rPr lang="en-US" sz="2800" dirty="0"/>
              <a:t>Large dynamic range</a:t>
            </a:r>
          </a:p>
          <a:p>
            <a:pPr marL="500045" lvl="1"/>
            <a:r>
              <a:rPr lang="en-US" dirty="0"/>
              <a:t>10</a:t>
            </a:r>
            <a:r>
              <a:rPr lang="en-US" baseline="32000" dirty="0"/>
              <a:t>5</a:t>
            </a:r>
            <a:r>
              <a:rPr lang="en-US" dirty="0"/>
              <a:t> compared to 10</a:t>
            </a:r>
            <a:r>
              <a:rPr lang="en-US" baseline="32000" dirty="0"/>
              <a:t>2</a:t>
            </a:r>
            <a:r>
              <a:rPr lang="en-US" dirty="0"/>
              <a:t> for microarrays</a:t>
            </a:r>
          </a:p>
          <a:p>
            <a:r>
              <a:rPr lang="en-US" sz="2800" dirty="0"/>
              <a:t>High technical reproducibility</a:t>
            </a:r>
          </a:p>
          <a:p>
            <a:r>
              <a:rPr lang="en-US" sz="2800" dirty="0"/>
              <a:t>Identify novel transcripts and splicing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4BD0F-8A01-F74A-8F9E-2AD5C824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4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/>
              <a:t>Higher Order Markov Models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772400" cy="2667000"/>
          </a:xfrm>
        </p:spPr>
        <p:txBody>
          <a:bodyPr/>
          <a:lstStyle/>
          <a:p>
            <a:r>
              <a:rPr lang="en-US" sz="2400" dirty="0"/>
              <a:t>Higher order models remember more “history”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/>
              <a:t>-order</a:t>
            </a:r>
          </a:p>
          <a:p>
            <a:r>
              <a:rPr lang="en-US" sz="2400" dirty="0"/>
              <a:t>Additional history can have predictive value</a:t>
            </a:r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400" dirty="0"/>
              <a:t>predict the next word in this sentence fragment  </a:t>
            </a:r>
            <a:r>
              <a:rPr lang="en-US" sz="2400" dirty="0">
                <a:solidFill>
                  <a:srgbClr val="006600"/>
                </a:solidFill>
              </a:rPr>
              <a:t>“…you__”</a:t>
            </a:r>
            <a:r>
              <a:rPr lang="en-US" sz="2400" dirty="0"/>
              <a:t>  (</a:t>
            </a:r>
            <a:r>
              <a:rPr lang="en-US" sz="2400" dirty="0">
                <a:solidFill>
                  <a:srgbClr val="006600"/>
                </a:solidFill>
              </a:rPr>
              <a:t>are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give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passed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say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see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too</a:t>
            </a:r>
            <a:r>
              <a:rPr lang="en-US" sz="2400" dirty="0"/>
              <a:t>, …?)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3581400"/>
            <a:ext cx="7772400" cy="2057400"/>
            <a:chOff x="480" y="2736"/>
            <a:chExt cx="4896" cy="1296"/>
          </a:xfrm>
        </p:grpSpPr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480" y="2736"/>
              <a:ext cx="48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solidFill>
                    <a:schemeClr val="tx1"/>
                  </a:solidFill>
                </a:rPr>
                <a:t>now predict it given more history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37899" name="Text Box 8"/>
            <p:cNvSpPr txBox="1">
              <a:spLocks noChangeArrowheads="1"/>
            </p:cNvSpPr>
            <p:nvPr/>
          </p:nvSpPr>
          <p:spPr bwMode="auto">
            <a:xfrm>
              <a:off x="1008" y="3055"/>
              <a:ext cx="1442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6600"/>
                  </a:solidFill>
                </a:rPr>
                <a:t>“…can you___”</a:t>
              </a:r>
            </a:p>
          </p:txBody>
        </p:sp>
      </p:grp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1219200" y="4572000"/>
            <a:ext cx="2853365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“…say can you___”</a:t>
            </a: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1219200" y="5105400"/>
            <a:ext cx="3281217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“…oh say can you___”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29760" y="4003040"/>
            <a:ext cx="4542876" cy="2897001"/>
            <a:chOff x="4429760" y="4003040"/>
            <a:chExt cx="4542876" cy="2897001"/>
          </a:xfrm>
        </p:grpSpPr>
        <p:pic>
          <p:nvPicPr>
            <p:cNvPr id="71682" name="Picture 2" descr="https://i.ytimg.com/vi/V5cOvyDpWfM/maxres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657" y="4003040"/>
              <a:ext cx="4456979" cy="2507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77"/>
            <p:cNvSpPr txBox="1">
              <a:spLocks noChangeArrowheads="1"/>
            </p:cNvSpPr>
            <p:nvPr/>
          </p:nvSpPr>
          <p:spPr bwMode="auto">
            <a:xfrm>
              <a:off x="4429760" y="6499931"/>
              <a:ext cx="119359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YouTube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015CC26-D855-3045-9D24-37B884C74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787" y="1527695"/>
            <a:ext cx="57658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9" grpId="0"/>
      <p:bldP spid="4608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4"/>
          <p:cNvSpPr>
            <a:spLocks noChangeArrowheads="1"/>
          </p:cNvSpPr>
          <p:nvPr/>
        </p:nvSpPr>
        <p:spPr bwMode="auto">
          <a:xfrm>
            <a:off x="22860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A Fifth Order Inhomogeneous Markov Model</a:t>
            </a:r>
          </a:p>
        </p:txBody>
      </p: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2574925" y="1752600"/>
            <a:ext cx="1246188" cy="4213225"/>
            <a:chOff x="1680" y="1104"/>
            <a:chExt cx="816" cy="3003"/>
          </a:xfrm>
        </p:grpSpPr>
        <p:sp>
          <p:nvSpPr>
            <p:cNvPr id="35899" name="Text Box 3"/>
            <p:cNvSpPr txBox="1">
              <a:spLocks noChangeArrowheads="1"/>
            </p:cNvSpPr>
            <p:nvPr/>
          </p:nvSpPr>
          <p:spPr bwMode="auto">
            <a:xfrm>
              <a:off x="1680" y="3295"/>
              <a:ext cx="71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900" name="Text Box 4"/>
            <p:cNvSpPr txBox="1">
              <a:spLocks noChangeArrowheads="1"/>
            </p:cNvSpPr>
            <p:nvPr/>
          </p:nvSpPr>
          <p:spPr bwMode="auto">
            <a:xfrm>
              <a:off x="1680" y="1135"/>
              <a:ext cx="72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901" name="Text Box 5"/>
            <p:cNvSpPr txBox="1">
              <a:spLocks noChangeArrowheads="1"/>
            </p:cNvSpPr>
            <p:nvPr/>
          </p:nvSpPr>
          <p:spPr bwMode="auto">
            <a:xfrm>
              <a:off x="1680" y="3824"/>
              <a:ext cx="62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902" name="Text Box 6"/>
            <p:cNvSpPr txBox="1">
              <a:spLocks noChangeArrowheads="1"/>
            </p:cNvSpPr>
            <p:nvPr/>
          </p:nvSpPr>
          <p:spPr bwMode="auto">
            <a:xfrm>
              <a:off x="1680" y="2336"/>
              <a:ext cx="71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903" name="Text Box 7"/>
            <p:cNvSpPr txBox="1">
              <a:spLocks noChangeArrowheads="1"/>
            </p:cNvSpPr>
            <p:nvPr/>
          </p:nvSpPr>
          <p:spPr bwMode="auto">
            <a:xfrm>
              <a:off x="1680" y="1759"/>
              <a:ext cx="70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904" name="Text Box 8"/>
            <p:cNvSpPr txBox="1">
              <a:spLocks noChangeArrowheads="1"/>
            </p:cNvSpPr>
            <p:nvPr/>
          </p:nvSpPr>
          <p:spPr bwMode="auto">
            <a:xfrm>
              <a:off x="1680" y="2016"/>
              <a:ext cx="79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905" name="Text Box 9"/>
            <p:cNvSpPr txBox="1">
              <a:spLocks noChangeArrowheads="1"/>
            </p:cNvSpPr>
            <p:nvPr/>
          </p:nvSpPr>
          <p:spPr bwMode="auto">
            <a:xfrm>
              <a:off x="1680" y="2592"/>
              <a:ext cx="78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906" name="Rectangle 11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Rectangle 12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Rectangle 13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Rectangle 14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Rectangle 15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Rectangle 16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Rectangle 17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228600" y="3327400"/>
            <a:ext cx="1246188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533400" y="33528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5849" name="Line 20"/>
          <p:cNvSpPr>
            <a:spLocks noChangeShapeType="1"/>
          </p:cNvSpPr>
          <p:nvPr/>
        </p:nvSpPr>
        <p:spPr bwMode="auto">
          <a:xfrm flipV="1">
            <a:off x="1547813" y="2022475"/>
            <a:ext cx="954087" cy="1547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26"/>
          <p:cNvSpPr>
            <a:spLocks noChangeShapeType="1"/>
          </p:cNvSpPr>
          <p:nvPr/>
        </p:nvSpPr>
        <p:spPr bwMode="auto">
          <a:xfrm>
            <a:off x="1547813" y="3570288"/>
            <a:ext cx="954087" cy="148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1547813" y="3570288"/>
            <a:ext cx="954087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28"/>
          <p:cNvSpPr>
            <a:spLocks noChangeShapeType="1"/>
          </p:cNvSpPr>
          <p:nvPr/>
        </p:nvSpPr>
        <p:spPr bwMode="auto">
          <a:xfrm>
            <a:off x="1547813" y="3570288"/>
            <a:ext cx="954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29"/>
          <p:cNvSpPr>
            <a:spLocks noChangeShapeType="1"/>
          </p:cNvSpPr>
          <p:nvPr/>
        </p:nvSpPr>
        <p:spPr bwMode="auto">
          <a:xfrm flipV="1">
            <a:off x="1547813" y="3233738"/>
            <a:ext cx="954087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 flipV="1">
            <a:off x="1547813" y="2762249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32"/>
          <p:cNvSpPr>
            <a:spLocks noChangeShapeType="1"/>
          </p:cNvSpPr>
          <p:nvPr/>
        </p:nvSpPr>
        <p:spPr bwMode="auto">
          <a:xfrm>
            <a:off x="1547813" y="3570288"/>
            <a:ext cx="881062" cy="215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65"/>
          <p:cNvSpPr>
            <a:spLocks noChangeShapeType="1"/>
          </p:cNvSpPr>
          <p:nvPr/>
        </p:nvSpPr>
        <p:spPr bwMode="auto">
          <a:xfrm flipV="1">
            <a:off x="3821113" y="2830513"/>
            <a:ext cx="733425" cy="222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66"/>
          <p:cNvSpPr>
            <a:spLocks noChangeShapeType="1"/>
          </p:cNvSpPr>
          <p:nvPr/>
        </p:nvSpPr>
        <p:spPr bwMode="auto">
          <a:xfrm flipV="1">
            <a:off x="3821113" y="3302000"/>
            <a:ext cx="733425" cy="1751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67"/>
          <p:cNvSpPr>
            <a:spLocks noChangeShapeType="1"/>
          </p:cNvSpPr>
          <p:nvPr/>
        </p:nvSpPr>
        <p:spPr bwMode="auto">
          <a:xfrm flipV="1">
            <a:off x="3821113" y="3705225"/>
            <a:ext cx="733425" cy="1347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68"/>
          <p:cNvSpPr>
            <a:spLocks noChangeShapeType="1"/>
          </p:cNvSpPr>
          <p:nvPr/>
        </p:nvSpPr>
        <p:spPr bwMode="auto">
          <a:xfrm flipV="1">
            <a:off x="3821113" y="4041775"/>
            <a:ext cx="733425" cy="1011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Text Box 77"/>
          <p:cNvSpPr txBox="1">
            <a:spLocks noChangeArrowheads="1"/>
          </p:cNvSpPr>
          <p:nvPr/>
        </p:nvSpPr>
        <p:spPr bwMode="auto">
          <a:xfrm>
            <a:off x="25146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4892675" y="3302000"/>
          <a:ext cx="39735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650960" imgH="228600" progId="Equation.DSMT4">
                  <p:embed/>
                </p:oleObj>
              </mc:Choice>
              <mc:Fallback>
                <p:oleObj name="Equation" r:id="rId4" imgW="1650960" imgH="228600" progId="Equation.DSMT4">
                  <p:embed/>
                  <p:pic>
                    <p:nvPicPr>
                      <p:cNvPr id="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302000"/>
                        <a:ext cx="397351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125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5"/>
          <p:cNvSpPr>
            <a:spLocks noChangeArrowheads="1"/>
          </p:cNvSpPr>
          <p:nvPr/>
        </p:nvSpPr>
        <p:spPr bwMode="auto">
          <a:xfrm>
            <a:off x="44196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Rectangle 76"/>
          <p:cNvSpPr>
            <a:spLocks noChangeArrowheads="1"/>
          </p:cNvSpPr>
          <p:nvPr/>
        </p:nvSpPr>
        <p:spPr bwMode="auto">
          <a:xfrm>
            <a:off x="65532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74"/>
          <p:cNvSpPr>
            <a:spLocks noChangeArrowheads="1"/>
          </p:cNvSpPr>
          <p:nvPr/>
        </p:nvSpPr>
        <p:spPr bwMode="auto">
          <a:xfrm>
            <a:off x="22860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A Fifth Order Inhomogeneous Markov Model</a:t>
            </a:r>
          </a:p>
        </p:txBody>
      </p: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2574925" y="1752600"/>
            <a:ext cx="1246188" cy="4213225"/>
            <a:chOff x="1680" y="1104"/>
            <a:chExt cx="816" cy="3003"/>
          </a:xfrm>
        </p:grpSpPr>
        <p:sp>
          <p:nvSpPr>
            <p:cNvPr id="35899" name="Text Box 3"/>
            <p:cNvSpPr txBox="1">
              <a:spLocks noChangeArrowheads="1"/>
            </p:cNvSpPr>
            <p:nvPr/>
          </p:nvSpPr>
          <p:spPr bwMode="auto">
            <a:xfrm>
              <a:off x="1680" y="3295"/>
              <a:ext cx="71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900" name="Text Box 4"/>
            <p:cNvSpPr txBox="1">
              <a:spLocks noChangeArrowheads="1"/>
            </p:cNvSpPr>
            <p:nvPr/>
          </p:nvSpPr>
          <p:spPr bwMode="auto">
            <a:xfrm>
              <a:off x="1680" y="1135"/>
              <a:ext cx="72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901" name="Text Box 5"/>
            <p:cNvSpPr txBox="1">
              <a:spLocks noChangeArrowheads="1"/>
            </p:cNvSpPr>
            <p:nvPr/>
          </p:nvSpPr>
          <p:spPr bwMode="auto">
            <a:xfrm>
              <a:off x="1680" y="3824"/>
              <a:ext cx="62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902" name="Text Box 6"/>
            <p:cNvSpPr txBox="1">
              <a:spLocks noChangeArrowheads="1"/>
            </p:cNvSpPr>
            <p:nvPr/>
          </p:nvSpPr>
          <p:spPr bwMode="auto">
            <a:xfrm>
              <a:off x="1680" y="2336"/>
              <a:ext cx="71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903" name="Text Box 7"/>
            <p:cNvSpPr txBox="1">
              <a:spLocks noChangeArrowheads="1"/>
            </p:cNvSpPr>
            <p:nvPr/>
          </p:nvSpPr>
          <p:spPr bwMode="auto">
            <a:xfrm>
              <a:off x="1680" y="1759"/>
              <a:ext cx="70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904" name="Text Box 8"/>
            <p:cNvSpPr txBox="1">
              <a:spLocks noChangeArrowheads="1"/>
            </p:cNvSpPr>
            <p:nvPr/>
          </p:nvSpPr>
          <p:spPr bwMode="auto">
            <a:xfrm>
              <a:off x="1680" y="2016"/>
              <a:ext cx="79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905" name="Text Box 9"/>
            <p:cNvSpPr txBox="1">
              <a:spLocks noChangeArrowheads="1"/>
            </p:cNvSpPr>
            <p:nvPr/>
          </p:nvSpPr>
          <p:spPr bwMode="auto">
            <a:xfrm>
              <a:off x="1680" y="2592"/>
              <a:ext cx="78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906" name="Rectangle 11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Rectangle 12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Rectangle 13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Rectangle 14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Rectangle 15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Rectangle 16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Rectangle 17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228600" y="3327400"/>
            <a:ext cx="1246188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533400" y="33528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5849" name="Line 20"/>
          <p:cNvSpPr>
            <a:spLocks noChangeShapeType="1"/>
          </p:cNvSpPr>
          <p:nvPr/>
        </p:nvSpPr>
        <p:spPr bwMode="auto">
          <a:xfrm flipV="1">
            <a:off x="1547813" y="2022475"/>
            <a:ext cx="954087" cy="1547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26"/>
          <p:cNvSpPr>
            <a:spLocks noChangeShapeType="1"/>
          </p:cNvSpPr>
          <p:nvPr/>
        </p:nvSpPr>
        <p:spPr bwMode="auto">
          <a:xfrm>
            <a:off x="1547813" y="3570288"/>
            <a:ext cx="954087" cy="148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1547813" y="3570288"/>
            <a:ext cx="954087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28"/>
          <p:cNvSpPr>
            <a:spLocks noChangeShapeType="1"/>
          </p:cNvSpPr>
          <p:nvPr/>
        </p:nvSpPr>
        <p:spPr bwMode="auto">
          <a:xfrm>
            <a:off x="1547813" y="3570288"/>
            <a:ext cx="954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29"/>
          <p:cNvSpPr>
            <a:spLocks noChangeShapeType="1"/>
          </p:cNvSpPr>
          <p:nvPr/>
        </p:nvSpPr>
        <p:spPr bwMode="auto">
          <a:xfrm flipV="1">
            <a:off x="1547813" y="3233738"/>
            <a:ext cx="954087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 flipV="1">
            <a:off x="1547813" y="2762249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32"/>
          <p:cNvSpPr>
            <a:spLocks noChangeShapeType="1"/>
          </p:cNvSpPr>
          <p:nvPr/>
        </p:nvSpPr>
        <p:spPr bwMode="auto">
          <a:xfrm>
            <a:off x="1547813" y="3570288"/>
            <a:ext cx="881062" cy="215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Text Box 52"/>
          <p:cNvSpPr txBox="1">
            <a:spLocks noChangeArrowheads="1"/>
          </p:cNvSpPr>
          <p:nvPr/>
        </p:nvSpPr>
        <p:spPr bwMode="auto">
          <a:xfrm>
            <a:off x="6754813" y="1795463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AAAAA</a:t>
            </a:r>
          </a:p>
        </p:txBody>
      </p:sp>
      <p:sp>
        <p:nvSpPr>
          <p:cNvPr id="35857" name="Text Box 53"/>
          <p:cNvSpPr txBox="1">
            <a:spLocks noChangeArrowheads="1"/>
          </p:cNvSpPr>
          <p:nvPr/>
        </p:nvSpPr>
        <p:spPr bwMode="auto">
          <a:xfrm>
            <a:off x="6754813" y="5567363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TTTTT</a:t>
            </a:r>
          </a:p>
        </p:txBody>
      </p:sp>
      <p:sp>
        <p:nvSpPr>
          <p:cNvPr id="35858" name="Text Box 54"/>
          <p:cNvSpPr txBox="1">
            <a:spLocks noChangeArrowheads="1"/>
          </p:cNvSpPr>
          <p:nvPr/>
        </p:nvSpPr>
        <p:spPr bwMode="auto">
          <a:xfrm>
            <a:off x="6754813" y="4354513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TACAG</a:t>
            </a:r>
          </a:p>
        </p:txBody>
      </p:sp>
      <p:sp>
        <p:nvSpPr>
          <p:cNvPr id="35859" name="Text Box 55"/>
          <p:cNvSpPr txBox="1">
            <a:spLocks noChangeArrowheads="1"/>
          </p:cNvSpPr>
          <p:nvPr/>
        </p:nvSpPr>
        <p:spPr bwMode="auto">
          <a:xfrm>
            <a:off x="6754813" y="354647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TACAA</a:t>
            </a:r>
          </a:p>
        </p:txBody>
      </p:sp>
      <p:sp>
        <p:nvSpPr>
          <p:cNvPr id="35860" name="Text Box 56"/>
          <p:cNvSpPr txBox="1">
            <a:spLocks noChangeArrowheads="1"/>
          </p:cNvSpPr>
          <p:nvPr/>
        </p:nvSpPr>
        <p:spPr bwMode="auto">
          <a:xfrm>
            <a:off x="6754813" y="390683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TACAC</a:t>
            </a:r>
          </a:p>
        </p:txBody>
      </p:sp>
      <p:sp>
        <p:nvSpPr>
          <p:cNvPr id="35861" name="Text Box 57"/>
          <p:cNvSpPr txBox="1">
            <a:spLocks noChangeArrowheads="1"/>
          </p:cNvSpPr>
          <p:nvPr/>
        </p:nvSpPr>
        <p:spPr bwMode="auto">
          <a:xfrm>
            <a:off x="6754813" y="4714875"/>
            <a:ext cx="120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TACAT</a:t>
            </a:r>
          </a:p>
        </p:txBody>
      </p:sp>
      <p:sp>
        <p:nvSpPr>
          <p:cNvPr id="35862" name="Rectangle 58"/>
          <p:cNvSpPr>
            <a:spLocks noChangeArrowheads="1"/>
          </p:cNvSpPr>
          <p:nvPr/>
        </p:nvSpPr>
        <p:spPr bwMode="auto">
          <a:xfrm>
            <a:off x="6754813" y="1752600"/>
            <a:ext cx="1246187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Rectangle 59"/>
          <p:cNvSpPr>
            <a:spLocks noChangeArrowheads="1"/>
          </p:cNvSpPr>
          <p:nvPr/>
        </p:nvSpPr>
        <p:spPr bwMode="auto">
          <a:xfrm>
            <a:off x="6754813" y="3503613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Rectangle 60"/>
          <p:cNvSpPr>
            <a:spLocks noChangeArrowheads="1"/>
          </p:cNvSpPr>
          <p:nvPr/>
        </p:nvSpPr>
        <p:spPr bwMode="auto">
          <a:xfrm>
            <a:off x="6754813" y="3906838"/>
            <a:ext cx="1246187" cy="404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Rectangle 61"/>
          <p:cNvSpPr>
            <a:spLocks noChangeArrowheads="1"/>
          </p:cNvSpPr>
          <p:nvPr/>
        </p:nvSpPr>
        <p:spPr bwMode="auto">
          <a:xfrm>
            <a:off x="6754813" y="4311650"/>
            <a:ext cx="1246187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Rectangle 62"/>
          <p:cNvSpPr>
            <a:spLocks noChangeArrowheads="1"/>
          </p:cNvSpPr>
          <p:nvPr/>
        </p:nvSpPr>
        <p:spPr bwMode="auto">
          <a:xfrm>
            <a:off x="6754813" y="4716463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Rectangle 64"/>
          <p:cNvSpPr>
            <a:spLocks noChangeArrowheads="1"/>
          </p:cNvSpPr>
          <p:nvPr/>
        </p:nvSpPr>
        <p:spPr bwMode="auto">
          <a:xfrm>
            <a:off x="6754813" y="5524500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65"/>
          <p:cNvSpPr>
            <a:spLocks noChangeShapeType="1"/>
          </p:cNvSpPr>
          <p:nvPr/>
        </p:nvSpPr>
        <p:spPr bwMode="auto">
          <a:xfrm flipV="1">
            <a:off x="3821113" y="2830513"/>
            <a:ext cx="733425" cy="222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66"/>
          <p:cNvSpPr>
            <a:spLocks noChangeShapeType="1"/>
          </p:cNvSpPr>
          <p:nvPr/>
        </p:nvSpPr>
        <p:spPr bwMode="auto">
          <a:xfrm flipV="1">
            <a:off x="3821113" y="3302000"/>
            <a:ext cx="733425" cy="1751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67"/>
          <p:cNvSpPr>
            <a:spLocks noChangeShapeType="1"/>
          </p:cNvSpPr>
          <p:nvPr/>
        </p:nvSpPr>
        <p:spPr bwMode="auto">
          <a:xfrm flipV="1">
            <a:off x="3821113" y="3705225"/>
            <a:ext cx="733425" cy="1347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68"/>
          <p:cNvSpPr>
            <a:spLocks noChangeShapeType="1"/>
          </p:cNvSpPr>
          <p:nvPr/>
        </p:nvSpPr>
        <p:spPr bwMode="auto">
          <a:xfrm flipV="1">
            <a:off x="3821113" y="4041775"/>
            <a:ext cx="733425" cy="1011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69"/>
          <p:cNvSpPr>
            <a:spLocks noChangeShapeType="1"/>
          </p:cNvSpPr>
          <p:nvPr/>
        </p:nvSpPr>
        <p:spPr bwMode="auto">
          <a:xfrm>
            <a:off x="5948363" y="2897188"/>
            <a:ext cx="733425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70"/>
          <p:cNvSpPr>
            <a:spLocks noChangeShapeType="1"/>
          </p:cNvSpPr>
          <p:nvPr/>
        </p:nvSpPr>
        <p:spPr bwMode="auto">
          <a:xfrm>
            <a:off x="5948363" y="2965450"/>
            <a:ext cx="733425" cy="114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71"/>
          <p:cNvSpPr>
            <a:spLocks noChangeShapeType="1"/>
          </p:cNvSpPr>
          <p:nvPr/>
        </p:nvSpPr>
        <p:spPr bwMode="auto">
          <a:xfrm>
            <a:off x="5948363" y="2897188"/>
            <a:ext cx="733425" cy="168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72"/>
          <p:cNvSpPr>
            <a:spLocks noChangeShapeType="1"/>
          </p:cNvSpPr>
          <p:nvPr/>
        </p:nvSpPr>
        <p:spPr bwMode="auto">
          <a:xfrm>
            <a:off x="5948363" y="2897188"/>
            <a:ext cx="733425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876" name="Group 35"/>
          <p:cNvGrpSpPr>
            <a:grpSpLocks/>
          </p:cNvGrpSpPr>
          <p:nvPr/>
        </p:nvGrpSpPr>
        <p:grpSpPr bwMode="auto">
          <a:xfrm>
            <a:off x="4664075" y="1752600"/>
            <a:ext cx="1247775" cy="4211638"/>
            <a:chOff x="1680" y="1104"/>
            <a:chExt cx="816" cy="3002"/>
          </a:xfrm>
        </p:grpSpPr>
        <p:sp>
          <p:nvSpPr>
            <p:cNvPr id="35885" name="Text Box 36"/>
            <p:cNvSpPr txBox="1">
              <a:spLocks noChangeArrowheads="1"/>
            </p:cNvSpPr>
            <p:nvPr/>
          </p:nvSpPr>
          <p:spPr bwMode="auto">
            <a:xfrm>
              <a:off x="1680" y="3295"/>
              <a:ext cx="7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886" name="Text Box 37"/>
            <p:cNvSpPr txBox="1">
              <a:spLocks noChangeArrowheads="1"/>
            </p:cNvSpPr>
            <p:nvPr/>
          </p:nvSpPr>
          <p:spPr bwMode="auto">
            <a:xfrm>
              <a:off x="1680" y="1135"/>
              <a:ext cx="72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887" name="Text Box 38"/>
            <p:cNvSpPr txBox="1">
              <a:spLocks noChangeArrowheads="1"/>
            </p:cNvSpPr>
            <p:nvPr/>
          </p:nvSpPr>
          <p:spPr bwMode="auto">
            <a:xfrm>
              <a:off x="1680" y="3823"/>
              <a:ext cx="62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888" name="Text Box 39"/>
            <p:cNvSpPr txBox="1">
              <a:spLocks noChangeArrowheads="1"/>
            </p:cNvSpPr>
            <p:nvPr/>
          </p:nvSpPr>
          <p:spPr bwMode="auto">
            <a:xfrm>
              <a:off x="1680" y="2335"/>
              <a:ext cx="7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889" name="Text Box 40"/>
            <p:cNvSpPr txBox="1">
              <a:spLocks noChangeArrowheads="1"/>
            </p:cNvSpPr>
            <p:nvPr/>
          </p:nvSpPr>
          <p:spPr bwMode="auto">
            <a:xfrm>
              <a:off x="1680" y="1759"/>
              <a:ext cx="70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890" name="Text Box 41"/>
            <p:cNvSpPr txBox="1">
              <a:spLocks noChangeArrowheads="1"/>
            </p:cNvSpPr>
            <p:nvPr/>
          </p:nvSpPr>
          <p:spPr bwMode="auto">
            <a:xfrm>
              <a:off x="1680" y="2016"/>
              <a:ext cx="80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891" name="Text Box 42"/>
            <p:cNvSpPr txBox="1">
              <a:spLocks noChangeArrowheads="1"/>
            </p:cNvSpPr>
            <p:nvPr/>
          </p:nvSpPr>
          <p:spPr bwMode="auto">
            <a:xfrm>
              <a:off x="1680" y="2592"/>
              <a:ext cx="79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892" name="Rectangle 43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3" name="Rectangle 44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4" name="Rectangle 45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Rectangle 46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6" name="Rectangle 47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7" name="Rectangle 48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8" name="Rectangle 49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77" name="Text Box 77"/>
          <p:cNvSpPr txBox="1">
            <a:spLocks noChangeArrowheads="1"/>
          </p:cNvSpPr>
          <p:nvPr/>
        </p:nvSpPr>
        <p:spPr bwMode="auto">
          <a:xfrm>
            <a:off x="25146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2</a:t>
            </a:r>
          </a:p>
        </p:txBody>
      </p:sp>
      <p:sp>
        <p:nvSpPr>
          <p:cNvPr id="35878" name="Text Box 78"/>
          <p:cNvSpPr txBox="1">
            <a:spLocks noChangeArrowheads="1"/>
          </p:cNvSpPr>
          <p:nvPr/>
        </p:nvSpPr>
        <p:spPr bwMode="auto">
          <a:xfrm>
            <a:off x="47244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3</a:t>
            </a:r>
          </a:p>
        </p:txBody>
      </p:sp>
      <p:sp>
        <p:nvSpPr>
          <p:cNvPr id="35879" name="Text Box 79"/>
          <p:cNvSpPr txBox="1">
            <a:spLocks noChangeArrowheads="1"/>
          </p:cNvSpPr>
          <p:nvPr/>
        </p:nvSpPr>
        <p:spPr bwMode="auto">
          <a:xfrm>
            <a:off x="68580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1</a:t>
            </a:r>
          </a:p>
        </p:txBody>
      </p:sp>
      <p:sp>
        <p:nvSpPr>
          <p:cNvPr id="35884" name="Text Box 86"/>
          <p:cNvSpPr txBox="1">
            <a:spLocks noChangeArrowheads="1"/>
          </p:cNvSpPr>
          <p:nvPr/>
        </p:nvSpPr>
        <p:spPr bwMode="auto">
          <a:xfrm>
            <a:off x="8058875" y="3717923"/>
            <a:ext cx="1151277" cy="10156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Trans. </a:t>
            </a:r>
          </a:p>
          <a:p>
            <a:r>
              <a:rPr lang="en-US" dirty="0"/>
              <a:t>to states</a:t>
            </a:r>
          </a:p>
          <a:p>
            <a:r>
              <a:rPr lang="en-US" dirty="0"/>
              <a:t>in pos.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9" name="Text Box 40"/>
          <p:cNvSpPr txBox="1">
            <a:spLocks noChangeArrowheads="1"/>
          </p:cNvSpPr>
          <p:nvPr/>
        </p:nvSpPr>
        <p:spPr bwMode="auto">
          <a:xfrm>
            <a:off x="6754813" y="2670048"/>
            <a:ext cx="1073453" cy="3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CTACA</a:t>
            </a:r>
          </a:p>
        </p:txBody>
      </p: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6754813" y="2624328"/>
            <a:ext cx="1247775" cy="4040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flipV="1">
            <a:off x="8018464" y="2438400"/>
            <a:ext cx="881062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28"/>
          <p:cNvSpPr>
            <a:spLocks noChangeShapeType="1"/>
          </p:cNvSpPr>
          <p:nvPr/>
        </p:nvSpPr>
        <p:spPr bwMode="auto">
          <a:xfrm flipV="1">
            <a:off x="8018464" y="3546475"/>
            <a:ext cx="881062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 flipV="1">
            <a:off x="8018464" y="3233738"/>
            <a:ext cx="88106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8018463" y="2909886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dirty="0"/>
              <a:t>Selecting the Order of a </a:t>
            </a:r>
            <a:br>
              <a:rPr lang="en-US" sz="4000" dirty="0"/>
            </a:br>
            <a:r>
              <a:rPr lang="en-US" sz="4000" dirty="0"/>
              <a:t>Markov Model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But the number of parameters we need to estimate grows exponentially with the order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modeling DNA we need                 parameters for an </a:t>
            </a:r>
            <a:r>
              <a:rPr lang="en-US" sz="2400" i="1" dirty="0"/>
              <a:t>n</a:t>
            </a:r>
            <a:r>
              <a:rPr lang="en-US" sz="2400" dirty="0"/>
              <a:t>th order model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higher the order, the less reliable we can expect our parameter estimates to be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Suppose we have 100k bases of sequence to estimate parameters of a model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2</a:t>
            </a:r>
            <a:r>
              <a:rPr lang="en-US" sz="2400" baseline="30000" dirty="0"/>
              <a:t>nd</a:t>
            </a:r>
            <a:r>
              <a:rPr lang="en-US" sz="2400" dirty="0"/>
              <a:t> order homogeneous Markov chain, we’d see each history 6250 times on average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an 8</a:t>
            </a:r>
            <a:r>
              <a:rPr lang="en-US" sz="2400" baseline="30000" dirty="0"/>
              <a:t>th</a:t>
            </a:r>
            <a:r>
              <a:rPr lang="en-US" sz="2400" dirty="0"/>
              <a:t> order chain, we’d see each history ~ 1.5 times on average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95913" y="2346325"/>
          <a:ext cx="1131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495482" imgH="228898" progId="Equation.3">
                  <p:embed/>
                </p:oleObj>
              </mc:Choice>
              <mc:Fallback>
                <p:oleObj name="Equation" r:id="rId4" imgW="495482" imgH="228898" progId="Equation.3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2346325"/>
                        <a:ext cx="11318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1600200" y="328041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Interpolated Markov Models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76400"/>
          </a:xfrm>
        </p:spPr>
        <p:txBody>
          <a:bodyPr/>
          <a:lstStyle/>
          <a:p>
            <a:r>
              <a:rPr lang="en-US" sz="2400" dirty="0"/>
              <a:t>The IMM idea: manage this trade-off by interpolating among models of various orders</a:t>
            </a:r>
          </a:p>
          <a:p>
            <a:r>
              <a:rPr lang="en-US" sz="2400" i="1" dirty="0"/>
              <a:t>Simple</a:t>
            </a:r>
            <a:r>
              <a:rPr lang="en-US" sz="2400" dirty="0"/>
              <a:t> linear interpolation: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355725" y="2973388"/>
          <a:ext cx="664210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2476440" imgH="914400" progId="Equation.3">
                  <p:embed/>
                </p:oleObj>
              </mc:Choice>
              <mc:Fallback>
                <p:oleObj name="Equation" r:id="rId4" imgW="2476440" imgH="9144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973388"/>
                        <a:ext cx="6642100" cy="244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133600" y="5484813"/>
          <a:ext cx="1371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558720" imgH="342720" progId="Equation.3">
                  <p:embed/>
                </p:oleObj>
              </mc:Choice>
              <mc:Fallback>
                <p:oleObj name="Equation" r:id="rId6" imgW="558720" imgH="34272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4813"/>
                        <a:ext cx="1371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609600" y="5486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3850640" y="4191000"/>
            <a:ext cx="11430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3921760" y="5257800"/>
            <a:ext cx="2133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Interpolated Markov Models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sz="2400" dirty="0"/>
              <a:t>We can make the weights depend on the history</a:t>
            </a:r>
          </a:p>
          <a:p>
            <a:pPr lvl="1"/>
            <a:r>
              <a:rPr lang="en-US" sz="2400" dirty="0"/>
              <a:t>for a given order, we may have significantly more data to estimate some words than others</a:t>
            </a:r>
          </a:p>
          <a:p>
            <a:r>
              <a:rPr lang="en-US" sz="2400" i="1" dirty="0"/>
              <a:t>General</a:t>
            </a:r>
            <a:r>
              <a:rPr lang="en-US" sz="2400" dirty="0"/>
              <a:t> linear interpolation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54075" y="3581400"/>
          <a:ext cx="779462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3238200" imgH="914400" progId="Equation.3">
                  <p:embed/>
                </p:oleObj>
              </mc:Choice>
              <mc:Fallback>
                <p:oleObj name="Equation" r:id="rId4" imgW="3238200" imgH="914400" progId="Equation.3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581400"/>
                        <a:ext cx="7794625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838200" y="5181600"/>
            <a:ext cx="209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λ</a:t>
            </a:r>
            <a:r>
              <a:rPr lang="en-US" dirty="0"/>
              <a:t> is a function of </a:t>
            </a:r>
          </a:p>
          <a:p>
            <a:r>
              <a:rPr lang="en-US" dirty="0"/>
              <a:t>the given history</a:t>
            </a:r>
          </a:p>
        </p:txBody>
      </p:sp>
      <p:cxnSp>
        <p:nvCxnSpPr>
          <p:cNvPr id="44040" name="Straight Arrow Connector 10"/>
          <p:cNvCxnSpPr>
            <a:cxnSpLocks noChangeShapeType="1"/>
            <a:stCxn id="44039" idx="3"/>
          </p:cNvCxnSpPr>
          <p:nvPr/>
        </p:nvCxnSpPr>
        <p:spPr bwMode="auto">
          <a:xfrm flipV="1">
            <a:off x="2933700" y="4648200"/>
            <a:ext cx="1104900" cy="887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The GLIMMER System</a:t>
            </a:r>
            <a:br>
              <a:rPr lang="en-US" sz="4000"/>
            </a:br>
            <a:r>
              <a:rPr lang="en-US" sz="2000"/>
              <a:t>[Salzberg et al., Nucleic Acids Research, 1998]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sz="2400" dirty="0"/>
              <a:t>System for identifying genes in bacterial genomes</a:t>
            </a:r>
          </a:p>
          <a:p>
            <a:r>
              <a:rPr lang="en-US" sz="2400" dirty="0"/>
              <a:t>Uses 8</a:t>
            </a:r>
            <a:r>
              <a:rPr lang="en-US" sz="2400" baseline="30000" dirty="0"/>
              <a:t>th</a:t>
            </a:r>
            <a:r>
              <a:rPr lang="en-US" sz="2400" dirty="0"/>
              <a:t> order, inhomogeneous, interpolated Markov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9625" y="2819400"/>
            <a:ext cx="7510462" cy="3786188"/>
            <a:chOff x="809625" y="2819400"/>
            <a:chExt cx="7510462" cy="3786188"/>
          </a:xfrm>
        </p:grpSpPr>
        <p:pic>
          <p:nvPicPr>
            <p:cNvPr id="3" name="Picture 2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t="-1" b="3387"/>
            <a:stretch/>
          </p:blipFill>
          <p:spPr>
            <a:xfrm>
              <a:off x="900112" y="2819400"/>
              <a:ext cx="7419975" cy="2300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625" y="5205413"/>
              <a:ext cx="7372350" cy="14001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12"/>
          <p:cNvSpPr>
            <a:spLocks noChangeArrowheads="1"/>
          </p:cNvSpPr>
          <p:nvPr/>
        </p:nvSpPr>
        <p:spPr bwMode="auto">
          <a:xfrm>
            <a:off x="1595120" y="2959100"/>
            <a:ext cx="6604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4866640" y="4102100"/>
            <a:ext cx="7620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sp>
        <p:nvSpPr>
          <p:cNvPr id="48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1524000"/>
          </a:xfrm>
        </p:spPr>
        <p:txBody>
          <a:bodyPr/>
          <a:lstStyle/>
          <a:p>
            <a:r>
              <a:rPr lang="en-US" sz="2400" dirty="0"/>
              <a:t>How does GLIMMER determine the      values?</a:t>
            </a:r>
          </a:p>
          <a:p>
            <a:r>
              <a:rPr lang="en-US" sz="2400" dirty="0"/>
              <a:t>First, let’s express the IMM probability calculation recursively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85888" y="2708275"/>
          <a:ext cx="681513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2831760" imgH="711000" progId="Equation.3">
                  <p:embed/>
                </p:oleObj>
              </mc:Choice>
              <mc:Fallback>
                <p:oleObj name="Equation" r:id="rId4" imgW="2831760" imgH="711000" progId="Equation.3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708275"/>
                        <a:ext cx="6815137" cy="171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019800" y="1143000"/>
          <a:ext cx="41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139975" imgH="178042" progId="Equation.3">
                  <p:embed/>
                </p:oleObj>
              </mc:Choice>
              <mc:Fallback>
                <p:oleObj name="Equation" r:id="rId6" imgW="139975" imgH="178042" progId="Equation.3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43000"/>
                        <a:ext cx="419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" y="4689475"/>
            <a:ext cx="7772400" cy="1574800"/>
            <a:chOff x="432" y="2954"/>
            <a:chExt cx="4896" cy="992"/>
          </a:xfrm>
        </p:grpSpPr>
        <p:sp>
          <p:nvSpPr>
            <p:cNvPr id="48140" name="Rectangle 8"/>
            <p:cNvSpPr>
              <a:spLocks noChangeArrowheads="1"/>
            </p:cNvSpPr>
            <p:nvPr/>
          </p:nvSpPr>
          <p:spPr bwMode="auto">
            <a:xfrm>
              <a:off x="432" y="2976"/>
              <a:ext cx="48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Let                         be the number of times we see the history                     in our training set</a:t>
              </a:r>
            </a:p>
          </p:txBody>
        </p:sp>
        <p:graphicFrame>
          <p:nvGraphicFramePr>
            <p:cNvPr id="48132" name="Object 4"/>
            <p:cNvGraphicFramePr>
              <a:graphicFrameLocks noChangeAspect="1"/>
            </p:cNvGraphicFramePr>
            <p:nvPr/>
          </p:nvGraphicFramePr>
          <p:xfrm>
            <a:off x="1002" y="2954"/>
            <a:ext cx="129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8" imgW="850680" imgH="228600" progId="Equation.3">
                    <p:embed/>
                  </p:oleObj>
                </mc:Choice>
                <mc:Fallback>
                  <p:oleObj name="Equation" r:id="rId8" imgW="850680" imgH="228600" progId="Equation.3">
                    <p:embed/>
                    <p:pic>
                      <p:nvPicPr>
                        <p:cNvPr id="4813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2" y="2954"/>
                          <a:ext cx="129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1316" y="3178"/>
            <a:ext cx="100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10" imgW="660240" imgH="228600" progId="Equation.3">
                    <p:embed/>
                  </p:oleObj>
                </mc:Choice>
                <mc:Fallback>
                  <p:oleObj name="Equation" r:id="rId10" imgW="660240" imgH="228600" progId="Equation.3">
                    <p:embed/>
                    <p:pic>
                      <p:nvPicPr>
                        <p:cNvPr id="481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3178"/>
                          <a:ext cx="100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4" name="Object 6"/>
            <p:cNvGraphicFramePr>
              <a:graphicFrameLocks noChangeAspect="1"/>
            </p:cNvGraphicFramePr>
            <p:nvPr/>
          </p:nvGraphicFramePr>
          <p:xfrm>
            <a:off x="710" y="3600"/>
            <a:ext cx="4005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2" imgW="2641320" imgH="228600" progId="Equation.3">
                    <p:embed/>
                  </p:oleObj>
                </mc:Choice>
                <mc:Fallback>
                  <p:oleObj name="Equation" r:id="rId12" imgW="2641320" imgH="228600" progId="Equation.3">
                    <p:embed/>
                    <p:pic>
                      <p:nvPicPr>
                        <p:cNvPr id="4813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" y="3600"/>
                          <a:ext cx="4005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609600" y="1219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we haven’t seen                     more than 400 times, then compare the counts for the following: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586480" y="1143000"/>
          <a:ext cx="15890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480" y="1143000"/>
                        <a:ext cx="15890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90" name="Group 26"/>
          <p:cNvGrpSpPr>
            <a:grpSpLocks/>
          </p:cNvGrpSpPr>
          <p:nvPr/>
        </p:nvGrpSpPr>
        <p:grpSpPr bwMode="auto">
          <a:xfrm>
            <a:off x="1630363" y="2667000"/>
            <a:ext cx="1987550" cy="2301875"/>
            <a:chOff x="1152" y="1680"/>
            <a:chExt cx="1252" cy="1450"/>
          </a:xfrm>
        </p:grpSpPr>
        <p:graphicFrame>
          <p:nvGraphicFramePr>
            <p:cNvPr id="50184" name="Object 8"/>
            <p:cNvGraphicFramePr>
              <a:graphicFrameLocks noChangeAspect="1"/>
            </p:cNvGraphicFramePr>
            <p:nvPr/>
          </p:nvGraphicFramePr>
          <p:xfrm>
            <a:off x="1152" y="1680"/>
            <a:ext cx="123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6" imgW="812520" imgH="228600" progId="Equation.3">
                    <p:embed/>
                  </p:oleObj>
                </mc:Choice>
                <mc:Fallback>
                  <p:oleObj name="Equation" r:id="rId6" imgW="812520" imgH="228600" progId="Equation.3">
                    <p:embed/>
                    <p:pic>
                      <p:nvPicPr>
                        <p:cNvPr id="5018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680"/>
                          <a:ext cx="1233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1152" y="2048"/>
            <a:ext cx="121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8" imgW="799920" imgH="228600" progId="Equation.3">
                    <p:embed/>
                  </p:oleObj>
                </mc:Choice>
                <mc:Fallback>
                  <p:oleObj name="Equation" r:id="rId8" imgW="799920" imgH="228600" progId="Equation.3">
                    <p:embed/>
                    <p:pic>
                      <p:nvPicPr>
                        <p:cNvPr id="5018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48"/>
                          <a:ext cx="121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0"/>
            <p:cNvGraphicFramePr>
              <a:graphicFrameLocks noChangeAspect="1"/>
            </p:cNvGraphicFramePr>
            <p:nvPr/>
          </p:nvGraphicFramePr>
          <p:xfrm>
            <a:off x="1152" y="2416"/>
            <a:ext cx="125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10" imgW="825480" imgH="228600" progId="Equation.3">
                    <p:embed/>
                  </p:oleObj>
                </mc:Choice>
                <mc:Fallback>
                  <p:oleObj name="Equation" r:id="rId10" imgW="825480" imgH="228600" progId="Equation.3">
                    <p:embed/>
                    <p:pic>
                      <p:nvPicPr>
                        <p:cNvPr id="5018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16"/>
                          <a:ext cx="125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1"/>
            <p:cNvGraphicFramePr>
              <a:graphicFrameLocks noChangeAspect="1"/>
            </p:cNvGraphicFramePr>
            <p:nvPr/>
          </p:nvGraphicFramePr>
          <p:xfrm>
            <a:off x="1152" y="2784"/>
            <a:ext cx="119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12" imgW="787320" imgH="228600" progId="Equation.3">
                    <p:embed/>
                  </p:oleObj>
                </mc:Choice>
                <mc:Fallback>
                  <p:oleObj name="Equation" r:id="rId12" imgW="787320" imgH="228600" progId="Equation.3">
                    <p:embed/>
                    <p:pic>
                      <p:nvPicPr>
                        <p:cNvPr id="5018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784"/>
                          <a:ext cx="119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1" name="Group 27"/>
          <p:cNvGrpSpPr>
            <a:grpSpLocks/>
          </p:cNvGrpSpPr>
          <p:nvPr/>
        </p:nvGrpSpPr>
        <p:grpSpPr bwMode="auto">
          <a:xfrm>
            <a:off x="4953000" y="2667000"/>
            <a:ext cx="2201863" cy="2301875"/>
            <a:chOff x="2861" y="1680"/>
            <a:chExt cx="1387" cy="1450"/>
          </a:xfrm>
        </p:grpSpPr>
        <p:graphicFrame>
          <p:nvGraphicFramePr>
            <p:cNvPr id="50180" name="Object 4"/>
            <p:cNvGraphicFramePr>
              <a:graphicFrameLocks noChangeAspect="1"/>
            </p:cNvGraphicFramePr>
            <p:nvPr/>
          </p:nvGraphicFramePr>
          <p:xfrm>
            <a:off x="2861" y="1680"/>
            <a:ext cx="136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4" imgW="901440" imgH="228600" progId="Equation.3">
                    <p:embed/>
                  </p:oleObj>
                </mc:Choice>
                <mc:Fallback>
                  <p:oleObj name="Equation" r:id="rId14" imgW="901440" imgH="228600" progId="Equation.3">
                    <p:embed/>
                    <p:pic>
                      <p:nvPicPr>
                        <p:cNvPr id="5018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1680"/>
                          <a:ext cx="1368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2861" y="2048"/>
            <a:ext cx="13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16" imgW="888840" imgH="228600" progId="Equation.3">
                    <p:embed/>
                  </p:oleObj>
                </mc:Choice>
                <mc:Fallback>
                  <p:oleObj name="Equation" r:id="rId16" imgW="888840" imgH="228600" progId="Equation.3">
                    <p:embed/>
                    <p:pic>
                      <p:nvPicPr>
                        <p:cNvPr id="5018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048"/>
                          <a:ext cx="1349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2861" y="2416"/>
            <a:ext cx="138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18" imgW="914400" imgH="228600" progId="Equation.3">
                    <p:embed/>
                  </p:oleObj>
                </mc:Choice>
                <mc:Fallback>
                  <p:oleObj name="Equation" r:id="rId18" imgW="914400" imgH="228600" progId="Equation.3">
                    <p:embed/>
                    <p:pic>
                      <p:nvPicPr>
                        <p:cNvPr id="5018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416"/>
                          <a:ext cx="1387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2861" y="2784"/>
            <a:ext cx="131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20" imgW="863280" imgH="228600" progId="Equation.3">
                    <p:embed/>
                  </p:oleObj>
                </mc:Choice>
                <mc:Fallback>
                  <p:oleObj name="Equation" r:id="rId20" imgW="863280" imgH="228600" progId="Equation.3">
                    <p:embed/>
                    <p:pic>
                      <p:nvPicPr>
                        <p:cNvPr id="5018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784"/>
                          <a:ext cx="131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Text Box 28"/>
          <p:cNvSpPr txBox="1">
            <a:spLocks noChangeArrowheads="1"/>
          </p:cNvSpPr>
          <p:nvPr/>
        </p:nvSpPr>
        <p:spPr bwMode="auto">
          <a:xfrm>
            <a:off x="1371600" y="2286000"/>
            <a:ext cx="28590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th order history + base</a:t>
            </a:r>
          </a:p>
        </p:txBody>
      </p:sp>
      <p:sp>
        <p:nvSpPr>
          <p:cNvPr id="50193" name="Text Box 29"/>
          <p:cNvSpPr txBox="1">
            <a:spLocks noChangeArrowheads="1"/>
          </p:cNvSpPr>
          <p:nvPr/>
        </p:nvSpPr>
        <p:spPr bwMode="auto">
          <a:xfrm>
            <a:off x="4495800" y="2286000"/>
            <a:ext cx="32543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  <a:r>
              <a:rPr lang="en-US" i="1"/>
              <a:t>n-1</a:t>
            </a:r>
            <a:r>
              <a:rPr lang="en-US"/>
              <a:t>)th order history + base</a:t>
            </a:r>
          </a:p>
        </p:txBody>
      </p:sp>
      <p:sp>
        <p:nvSpPr>
          <p:cNvPr id="50194" name="Line 30"/>
          <p:cNvSpPr>
            <a:spLocks noChangeShapeType="1"/>
          </p:cNvSpPr>
          <p:nvPr/>
        </p:nvSpPr>
        <p:spPr bwMode="auto">
          <a:xfrm>
            <a:off x="1447800" y="2743200"/>
            <a:ext cx="2438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Line 31"/>
          <p:cNvSpPr>
            <a:spLocks noChangeShapeType="1"/>
          </p:cNvSpPr>
          <p:nvPr/>
        </p:nvSpPr>
        <p:spPr bwMode="auto">
          <a:xfrm>
            <a:off x="4648200" y="2743200"/>
            <a:ext cx="274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Rectangle 32"/>
          <p:cNvSpPr>
            <a:spLocks noChangeArrowheads="1"/>
          </p:cNvSpPr>
          <p:nvPr/>
        </p:nvSpPr>
        <p:spPr bwMode="auto">
          <a:xfrm>
            <a:off x="609600" y="522598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a statistical test to assess whether the distributions of      depend on the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3082383" y="5535542"/>
          <a:ext cx="366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2" imgW="152280" imgH="228600" progId="Equation.3">
                  <p:embed/>
                </p:oleObj>
              </mc:Choice>
              <mc:Fallback>
                <p:oleObj name="Equation" r:id="rId22" imgW="152280" imgH="228600" progId="Equation.3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383" y="5535542"/>
                        <a:ext cx="3667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grpSp>
        <p:nvGrpSpPr>
          <p:cNvPr id="50190" name="Group 26"/>
          <p:cNvGrpSpPr>
            <a:grpSpLocks/>
          </p:cNvGrpSpPr>
          <p:nvPr/>
        </p:nvGrpSpPr>
        <p:grpSpPr bwMode="auto">
          <a:xfrm>
            <a:off x="1630363" y="1508125"/>
            <a:ext cx="1987550" cy="2301875"/>
            <a:chOff x="1152" y="1680"/>
            <a:chExt cx="1252" cy="1450"/>
          </a:xfrm>
        </p:grpSpPr>
        <p:graphicFrame>
          <p:nvGraphicFramePr>
            <p:cNvPr id="50184" name="Object 8"/>
            <p:cNvGraphicFramePr>
              <a:graphicFrameLocks noChangeAspect="1"/>
            </p:cNvGraphicFramePr>
            <p:nvPr/>
          </p:nvGraphicFramePr>
          <p:xfrm>
            <a:off x="1152" y="1680"/>
            <a:ext cx="123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Equation" r:id="rId4" imgW="812520" imgH="228600" progId="Equation.3">
                    <p:embed/>
                  </p:oleObj>
                </mc:Choice>
                <mc:Fallback>
                  <p:oleObj name="Equation" r:id="rId4" imgW="812520" imgH="228600" progId="Equation.3">
                    <p:embed/>
                    <p:pic>
                      <p:nvPicPr>
                        <p:cNvPr id="5018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680"/>
                          <a:ext cx="1233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1152" y="2048"/>
            <a:ext cx="121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6" imgW="799920" imgH="228600" progId="Equation.3">
                    <p:embed/>
                  </p:oleObj>
                </mc:Choice>
                <mc:Fallback>
                  <p:oleObj name="Equation" r:id="rId6" imgW="799920" imgH="228600" progId="Equation.3">
                    <p:embed/>
                    <p:pic>
                      <p:nvPicPr>
                        <p:cNvPr id="5018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48"/>
                          <a:ext cx="121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0"/>
            <p:cNvGraphicFramePr>
              <a:graphicFrameLocks noChangeAspect="1"/>
            </p:cNvGraphicFramePr>
            <p:nvPr/>
          </p:nvGraphicFramePr>
          <p:xfrm>
            <a:off x="1152" y="2416"/>
            <a:ext cx="125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8" imgW="825480" imgH="228600" progId="Equation.3">
                    <p:embed/>
                  </p:oleObj>
                </mc:Choice>
                <mc:Fallback>
                  <p:oleObj name="Equation" r:id="rId8" imgW="825480" imgH="228600" progId="Equation.3">
                    <p:embed/>
                    <p:pic>
                      <p:nvPicPr>
                        <p:cNvPr id="5018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16"/>
                          <a:ext cx="125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1"/>
            <p:cNvGraphicFramePr>
              <a:graphicFrameLocks noChangeAspect="1"/>
            </p:cNvGraphicFramePr>
            <p:nvPr/>
          </p:nvGraphicFramePr>
          <p:xfrm>
            <a:off x="1152" y="2784"/>
            <a:ext cx="119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10" imgW="787320" imgH="228600" progId="Equation.3">
                    <p:embed/>
                  </p:oleObj>
                </mc:Choice>
                <mc:Fallback>
                  <p:oleObj name="Equation" r:id="rId10" imgW="787320" imgH="228600" progId="Equation.3">
                    <p:embed/>
                    <p:pic>
                      <p:nvPicPr>
                        <p:cNvPr id="5018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784"/>
                          <a:ext cx="119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1" name="Group 27"/>
          <p:cNvGrpSpPr>
            <a:grpSpLocks/>
          </p:cNvGrpSpPr>
          <p:nvPr/>
        </p:nvGrpSpPr>
        <p:grpSpPr bwMode="auto">
          <a:xfrm>
            <a:off x="4953000" y="1508125"/>
            <a:ext cx="2201863" cy="2301875"/>
            <a:chOff x="2861" y="1680"/>
            <a:chExt cx="1387" cy="1450"/>
          </a:xfrm>
        </p:grpSpPr>
        <p:graphicFrame>
          <p:nvGraphicFramePr>
            <p:cNvPr id="50180" name="Object 4"/>
            <p:cNvGraphicFramePr>
              <a:graphicFrameLocks noChangeAspect="1"/>
            </p:cNvGraphicFramePr>
            <p:nvPr/>
          </p:nvGraphicFramePr>
          <p:xfrm>
            <a:off x="2861" y="1680"/>
            <a:ext cx="136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12" imgW="901440" imgH="228600" progId="Equation.3">
                    <p:embed/>
                  </p:oleObj>
                </mc:Choice>
                <mc:Fallback>
                  <p:oleObj name="Equation" r:id="rId12" imgW="901440" imgH="228600" progId="Equation.3">
                    <p:embed/>
                    <p:pic>
                      <p:nvPicPr>
                        <p:cNvPr id="5018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1680"/>
                          <a:ext cx="1368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2861" y="2048"/>
            <a:ext cx="13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14" imgW="888840" imgH="228600" progId="Equation.3">
                    <p:embed/>
                  </p:oleObj>
                </mc:Choice>
                <mc:Fallback>
                  <p:oleObj name="Equation" r:id="rId14" imgW="888840" imgH="228600" progId="Equation.3">
                    <p:embed/>
                    <p:pic>
                      <p:nvPicPr>
                        <p:cNvPr id="5018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048"/>
                          <a:ext cx="1349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2861" y="2416"/>
            <a:ext cx="138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16" imgW="914400" imgH="228600" progId="Equation.3">
                    <p:embed/>
                  </p:oleObj>
                </mc:Choice>
                <mc:Fallback>
                  <p:oleObj name="Equation" r:id="rId16" imgW="914400" imgH="228600" progId="Equation.3">
                    <p:embed/>
                    <p:pic>
                      <p:nvPicPr>
                        <p:cNvPr id="5018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416"/>
                          <a:ext cx="1387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2861" y="2784"/>
            <a:ext cx="131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Equation" r:id="rId18" imgW="863280" imgH="228600" progId="Equation.3">
                    <p:embed/>
                  </p:oleObj>
                </mc:Choice>
                <mc:Fallback>
                  <p:oleObj name="Equation" r:id="rId18" imgW="863280" imgH="228600" progId="Equation.3">
                    <p:embed/>
                    <p:pic>
                      <p:nvPicPr>
                        <p:cNvPr id="5018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784"/>
                          <a:ext cx="131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Text Box 28"/>
          <p:cNvSpPr txBox="1">
            <a:spLocks noChangeArrowheads="1"/>
          </p:cNvSpPr>
          <p:nvPr/>
        </p:nvSpPr>
        <p:spPr bwMode="auto">
          <a:xfrm>
            <a:off x="1371600" y="1127125"/>
            <a:ext cx="28590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th order history + base</a:t>
            </a:r>
          </a:p>
        </p:txBody>
      </p:sp>
      <p:sp>
        <p:nvSpPr>
          <p:cNvPr id="50193" name="Text Box 29"/>
          <p:cNvSpPr txBox="1">
            <a:spLocks noChangeArrowheads="1"/>
          </p:cNvSpPr>
          <p:nvPr/>
        </p:nvSpPr>
        <p:spPr bwMode="auto">
          <a:xfrm>
            <a:off x="4495800" y="1127125"/>
            <a:ext cx="32543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  <a:r>
              <a:rPr lang="en-US" i="1"/>
              <a:t>n-1</a:t>
            </a:r>
            <a:r>
              <a:rPr lang="en-US"/>
              <a:t>)th order history + base</a:t>
            </a:r>
          </a:p>
        </p:txBody>
      </p:sp>
      <p:sp>
        <p:nvSpPr>
          <p:cNvPr id="50194" name="Line 30"/>
          <p:cNvSpPr>
            <a:spLocks noChangeShapeType="1"/>
          </p:cNvSpPr>
          <p:nvPr/>
        </p:nvSpPr>
        <p:spPr bwMode="auto">
          <a:xfrm>
            <a:off x="1447800" y="1584325"/>
            <a:ext cx="2438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Line 31"/>
          <p:cNvSpPr>
            <a:spLocks noChangeShapeType="1"/>
          </p:cNvSpPr>
          <p:nvPr/>
        </p:nvSpPr>
        <p:spPr bwMode="auto">
          <a:xfrm>
            <a:off x="4648200" y="1584325"/>
            <a:ext cx="274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Rectangle 32"/>
          <p:cNvSpPr>
            <a:spLocks noChangeArrowheads="1"/>
          </p:cNvSpPr>
          <p:nvPr/>
        </p:nvSpPr>
        <p:spPr bwMode="auto">
          <a:xfrm>
            <a:off x="609600" y="4114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Null hypothesis in      test:      distribution is independent of order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Define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     is small we don’t need the higher order history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505200" y="406908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20" imgW="203040" imgH="228600" progId="Equation.3">
                  <p:embed/>
                </p:oleObj>
              </mc:Choice>
              <mc:Fallback>
                <p:oleObj name="Equation" r:id="rId20" imgW="203040" imgH="228600" progId="Equation.3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9080"/>
                        <a:ext cx="40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4592151" y="4069080"/>
          <a:ext cx="366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22" imgW="152280" imgH="228600" progId="Equation.3">
                  <p:embed/>
                </p:oleObj>
              </mc:Choice>
              <mc:Fallback>
                <p:oleObj name="Equation" r:id="rId22" imgW="152280" imgH="228600" progId="Equation.3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151" y="4069080"/>
                        <a:ext cx="3667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1987064" y="4936360"/>
          <a:ext cx="2168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4" imgW="901440" imgH="203040" progId="Equation.3">
                  <p:embed/>
                </p:oleObj>
              </mc:Choice>
              <mc:Fallback>
                <p:oleObj name="Equation" r:id="rId24" imgW="901440" imgH="203040" progId="Equation.3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064" y="4936360"/>
                        <a:ext cx="21685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273717" y="5364145"/>
          <a:ext cx="3365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6" imgW="139680" imgH="177480" progId="Equation.3">
                  <p:embed/>
                </p:oleObj>
              </mc:Choice>
              <mc:Fallback>
                <p:oleObj name="Equation" r:id="rId26" imgW="139680" imgH="177480" progId="Equation.3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717" y="5364145"/>
                        <a:ext cx="3365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40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RNA-Seq technology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357489"/>
            <a:ext cx="8340328" cy="4598789"/>
          </a:xfrm>
          <a:ln/>
        </p:spPr>
        <p:txBody>
          <a:bodyPr/>
          <a:lstStyle/>
          <a:p>
            <a:r>
              <a:rPr lang="en-US" sz="2800" dirty="0"/>
              <a:t>Leverages rapidly advancing sequencing technology</a:t>
            </a:r>
          </a:p>
          <a:p>
            <a:r>
              <a:rPr lang="en-US" sz="2800" dirty="0"/>
              <a:t>Transcriptome analog to whole genome shotgun sequencing</a:t>
            </a:r>
          </a:p>
          <a:p>
            <a:r>
              <a:rPr lang="en-US" sz="2800" dirty="0"/>
              <a:t>Two key differences from genome sequencing:</a:t>
            </a:r>
          </a:p>
          <a:p>
            <a:pPr marL="500045" lvl="1">
              <a:buSzPct val="99000"/>
              <a:buFontTx/>
              <a:buAutoNum type="arabicPeriod"/>
            </a:pPr>
            <a:r>
              <a:rPr lang="en-US" dirty="0"/>
              <a:t> Transcripts sequenced at different levels of coverage - expression levels</a:t>
            </a:r>
          </a:p>
          <a:p>
            <a:pPr marL="500045" lvl="1">
              <a:buSzPct val="99000"/>
              <a:buFontTx/>
              <a:buAutoNum type="arabicPeriod"/>
            </a:pPr>
            <a:r>
              <a:rPr lang="en-US" dirty="0"/>
              <a:t> Sequences already known (in many cases) - coverage is measurement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F0C0D-4756-1B4A-94AB-A5CEF084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52400" y="2209800"/>
          <a:ext cx="8801100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4" imgW="3657600" imgH="787320" progId="Equation.3">
                  <p:embed/>
                </p:oleObj>
              </mc:Choice>
              <mc:Fallback>
                <p:oleObj name="Equation" r:id="rId4" imgW="3657600" imgH="787320" progId="Equation.3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09800"/>
                        <a:ext cx="8801100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838200" y="1447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Putting it all together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400?</a:t>
            </a:r>
          </a:p>
          <a:p>
            <a:pPr marL="800100" lvl="1" indent="-342900">
              <a:spcBef>
                <a:spcPct val="20000"/>
              </a:spcBef>
              <a:buFont typeface="System Font Regular"/>
              <a:buChar char="-"/>
            </a:pPr>
            <a:r>
              <a:rPr lang="en-US" sz="2400" dirty="0">
                <a:solidFill>
                  <a:schemeClr val="tx1"/>
                </a:solidFill>
              </a:rPr>
              <a:t>“gives ~95% confidence that the sample probabilities are within ±0.05 of the true probabilities from which the sample was taken”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981200" y="4394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94200"/>
                        <a:ext cx="129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15"/>
          <p:cNvSpPr>
            <a:spLocks noChangeArrowheads="1"/>
          </p:cNvSpPr>
          <p:nvPr/>
        </p:nvSpPr>
        <p:spPr bwMode="auto">
          <a:xfrm>
            <a:off x="838200" y="4343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/>
              <a:t>IMM Example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1552575" y="1752600"/>
            <a:ext cx="15557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A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25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40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15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20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 100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3770313" y="1752600"/>
            <a:ext cx="14033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A  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100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90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35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75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300</a:t>
            </a:r>
          </a:p>
        </p:txBody>
      </p:sp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5835650" y="1752600"/>
            <a:ext cx="14033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A  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175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140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65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120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500</a:t>
            </a:r>
          </a:p>
        </p:txBody>
      </p:sp>
      <p:sp>
        <p:nvSpPr>
          <p:cNvPr id="542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1600200"/>
          </a:xfrm>
          <a:noFill/>
        </p:spPr>
        <p:txBody>
          <a:bodyPr/>
          <a:lstStyle/>
          <a:p>
            <a:r>
              <a:rPr lang="en-US" sz="2400" dirty="0"/>
              <a:t>Suppose we have the following counts from our training set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09800" y="3521075"/>
            <a:ext cx="2566988" cy="636588"/>
            <a:chOff x="2209800" y="3521075"/>
            <a:chExt cx="2566988" cy="636588"/>
          </a:xfrm>
        </p:grpSpPr>
        <p:sp>
          <p:nvSpPr>
            <p:cNvPr id="54279" name="Freeform 17"/>
            <p:cNvSpPr>
              <a:spLocks/>
            </p:cNvSpPr>
            <p:nvPr/>
          </p:nvSpPr>
          <p:spPr bwMode="auto">
            <a:xfrm>
              <a:off x="3200400" y="3521075"/>
              <a:ext cx="1219200" cy="152400"/>
            </a:xfrm>
            <a:custGeom>
              <a:avLst/>
              <a:gdLst>
                <a:gd name="T0" fmla="*/ 0 w 768"/>
                <a:gd name="T1" fmla="*/ 0 h 96"/>
                <a:gd name="T2" fmla="*/ 609600 w 768"/>
                <a:gd name="T3" fmla="*/ 152400 h 96"/>
                <a:gd name="T4" fmla="*/ 1219200 w 768"/>
                <a:gd name="T5" fmla="*/ 0 h 96"/>
                <a:gd name="T6" fmla="*/ 0 60000 65536"/>
                <a:gd name="T7" fmla="*/ 0 60000 65536"/>
                <a:gd name="T8" fmla="*/ 0 60000 65536"/>
                <a:gd name="T9" fmla="*/ 0 w 768"/>
                <a:gd name="T10" fmla="*/ 0 h 96"/>
                <a:gd name="T11" fmla="*/ 768 w 76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96">
                  <a:moveTo>
                    <a:pt x="0" y="0"/>
                  </a:moveTo>
                  <a:cubicBezTo>
                    <a:pt x="128" y="48"/>
                    <a:pt x="256" y="96"/>
                    <a:pt x="384" y="96"/>
                  </a:cubicBezTo>
                  <a:cubicBezTo>
                    <a:pt x="512" y="96"/>
                    <a:pt x="704" y="16"/>
                    <a:pt x="76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0" name="Text Box 18"/>
            <p:cNvSpPr txBox="1">
              <a:spLocks noChangeArrowheads="1"/>
            </p:cNvSpPr>
            <p:nvPr/>
          </p:nvSpPr>
          <p:spPr bwMode="auto">
            <a:xfrm>
              <a:off x="2209800" y="3700463"/>
              <a:ext cx="2566988" cy="457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χ</a:t>
              </a:r>
              <a:r>
                <a:rPr lang="en-US" sz="2400" baseline="300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test: </a:t>
              </a:r>
              <a:r>
                <a:rPr lang="en-US" sz="2400" i="1" dirty="0" err="1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d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= 0.857 </a:t>
              </a:r>
              <a:endPara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1425" y="3521075"/>
            <a:ext cx="2505063" cy="625178"/>
            <a:chOff x="5051425" y="3521075"/>
            <a:chExt cx="2505063" cy="625178"/>
          </a:xfrm>
        </p:grpSpPr>
        <p:sp>
          <p:nvSpPr>
            <p:cNvPr id="54281" name="Text Box 19"/>
            <p:cNvSpPr txBox="1">
              <a:spLocks noChangeArrowheads="1"/>
            </p:cNvSpPr>
            <p:nvPr/>
          </p:nvSpPr>
          <p:spPr bwMode="auto">
            <a:xfrm>
              <a:off x="5051425" y="3684588"/>
              <a:ext cx="2505063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χ</a:t>
              </a:r>
              <a:r>
                <a:rPr lang="en-US" sz="2400" baseline="300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test: </a:t>
              </a:r>
              <a:r>
                <a:rPr lang="en-US" sz="2400" i="1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d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= 0.140 </a:t>
              </a:r>
              <a:endPara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54282" name="Freeform 20"/>
            <p:cNvSpPr>
              <a:spLocks/>
            </p:cNvSpPr>
            <p:nvPr/>
          </p:nvSpPr>
          <p:spPr bwMode="auto">
            <a:xfrm>
              <a:off x="5257800" y="3521075"/>
              <a:ext cx="1219200" cy="152400"/>
            </a:xfrm>
            <a:custGeom>
              <a:avLst/>
              <a:gdLst>
                <a:gd name="T0" fmla="*/ 0 w 768"/>
                <a:gd name="T1" fmla="*/ 0 h 96"/>
                <a:gd name="T2" fmla="*/ 609600 w 768"/>
                <a:gd name="T3" fmla="*/ 152400 h 96"/>
                <a:gd name="T4" fmla="*/ 1219200 w 768"/>
                <a:gd name="T5" fmla="*/ 0 h 96"/>
                <a:gd name="T6" fmla="*/ 0 60000 65536"/>
                <a:gd name="T7" fmla="*/ 0 60000 65536"/>
                <a:gd name="T8" fmla="*/ 0 60000 65536"/>
                <a:gd name="T9" fmla="*/ 0 w 768"/>
                <a:gd name="T10" fmla="*/ 0 h 96"/>
                <a:gd name="T11" fmla="*/ 768 w 76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96">
                  <a:moveTo>
                    <a:pt x="0" y="0"/>
                  </a:moveTo>
                  <a:cubicBezTo>
                    <a:pt x="128" y="48"/>
                    <a:pt x="256" y="96"/>
                    <a:pt x="384" y="96"/>
                  </a:cubicBezTo>
                  <a:cubicBezTo>
                    <a:pt x="512" y="96"/>
                    <a:pt x="704" y="16"/>
                    <a:pt x="76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3" name="Text Box 21"/>
          <p:cNvSpPr txBox="1">
            <a:spLocks noChangeArrowheads="1"/>
          </p:cNvSpPr>
          <p:nvPr/>
        </p:nvSpPr>
        <p:spPr bwMode="auto">
          <a:xfrm>
            <a:off x="2193925" y="4586288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4" name="Text Box 22"/>
          <p:cNvSpPr txBox="1">
            <a:spLocks noChangeArrowheads="1"/>
          </p:cNvSpPr>
          <p:nvPr/>
        </p:nvSpPr>
        <p:spPr bwMode="auto">
          <a:xfrm>
            <a:off x="2743200" y="4572000"/>
            <a:ext cx="4929755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ACG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0.857 × 100/400 = 0.214 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4285" name="Text Box 23"/>
          <p:cNvSpPr txBox="1">
            <a:spLocks noChangeArrowheads="1"/>
          </p:cNvSpPr>
          <p:nvPr/>
        </p:nvSpPr>
        <p:spPr bwMode="auto">
          <a:xfrm>
            <a:off x="2743200" y="5181600"/>
            <a:ext cx="51101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0    (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&lt; 0.5,  </a:t>
            </a:r>
            <a:r>
              <a:rPr lang="en-US" sz="2400" i="1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&lt; 400)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4286" name="Text Box 24"/>
          <p:cNvSpPr txBox="1">
            <a:spLocks noChangeArrowheads="1"/>
          </p:cNvSpPr>
          <p:nvPr/>
        </p:nvSpPr>
        <p:spPr bwMode="auto">
          <a:xfrm>
            <a:off x="2743200" y="5791200"/>
            <a:ext cx="35115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1    (</a:t>
            </a:r>
            <a:r>
              <a:rPr lang="en-US" sz="2400" i="1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&gt; 400)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54285" grpId="0"/>
      <p:bldP spid="5428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sz="4000"/>
              <a:t>IMM Example (Continued)</a:t>
            </a:r>
          </a:p>
        </p:txBody>
      </p:sp>
      <p:sp>
        <p:nvSpPr>
          <p:cNvPr id="563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914400"/>
          </a:xfrm>
          <a:noFill/>
        </p:spPr>
        <p:txBody>
          <a:bodyPr/>
          <a:lstStyle/>
          <a:p>
            <a:r>
              <a:rPr lang="en-US" sz="2400" dirty="0"/>
              <a:t>Now suppose we want to calculate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2193925" y="4586288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776288" y="1830388"/>
          <a:ext cx="57292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4" imgW="3085920" imgH="457200" progId="Equation.3">
                  <p:embed/>
                </p:oleObj>
              </mc:Choice>
              <mc:Fallback>
                <p:oleObj name="Equation" r:id="rId4" imgW="3085920" imgH="457200" progId="Equation.3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830388"/>
                        <a:ext cx="5729287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773113" y="2933700"/>
          <a:ext cx="69103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3720960" imgH="457200" progId="Equation.3">
                  <p:embed/>
                </p:oleObj>
              </mc:Choice>
              <mc:Fallback>
                <p:oleObj name="Equation" r:id="rId6" imgW="3720960" imgH="457200" progId="Equation.3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2933700"/>
                        <a:ext cx="69103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74700" y="3829050"/>
          <a:ext cx="78994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8" imgW="4254480" imgH="685800" progId="Equation.3">
                  <p:embed/>
                </p:oleObj>
              </mc:Choice>
              <mc:Fallback>
                <p:oleObj name="Equation" r:id="rId8" imgW="4254480" imgH="685800" progId="Equation.3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829050"/>
                        <a:ext cx="7899400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776913" y="1143000"/>
          <a:ext cx="20193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0" imgW="1002960" imgH="241200" progId="Equation.3">
                  <p:embed/>
                </p:oleObj>
              </mc:Choice>
              <mc:Fallback>
                <p:oleObj name="Equation" r:id="rId10" imgW="1002960" imgH="241200" progId="Equation.3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1143000"/>
                        <a:ext cx="20193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/>
              <a:t>Gene Recognition in GLIMMER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114800"/>
          </a:xfrm>
        </p:spPr>
        <p:txBody>
          <a:bodyPr/>
          <a:lstStyle/>
          <a:p>
            <a:r>
              <a:rPr lang="en-US" sz="2400" dirty="0"/>
              <a:t>Essentially ORF classification</a:t>
            </a:r>
          </a:p>
          <a:p>
            <a:pPr lvl="1"/>
            <a:r>
              <a:rPr lang="en-US" sz="2400" dirty="0"/>
              <a:t>Train and estimate IMMs </a:t>
            </a:r>
          </a:p>
          <a:p>
            <a:r>
              <a:rPr lang="en-US" sz="2400" dirty="0"/>
              <a:t>For each ORF </a:t>
            </a:r>
          </a:p>
          <a:p>
            <a:pPr lvl="1"/>
            <a:r>
              <a:rPr lang="en-US" sz="2400" dirty="0"/>
              <a:t>calculate the probability of the ORF sequence in each of the 6 possible reading frames</a:t>
            </a:r>
          </a:p>
          <a:p>
            <a:pPr lvl="1"/>
            <a:r>
              <a:rPr lang="en-US" sz="2400" dirty="0"/>
              <a:t>if the highest scoring frame corresponds to the reading frame of the ORF, mark the ORF as a gene</a:t>
            </a:r>
          </a:p>
          <a:p>
            <a:r>
              <a:rPr lang="en-US" sz="2400" dirty="0"/>
              <a:t>For overlapping ORFs that look like genes</a:t>
            </a:r>
          </a:p>
          <a:p>
            <a:pPr lvl="1"/>
            <a:r>
              <a:rPr lang="en-US" sz="2400" dirty="0"/>
              <a:t>score overlapping region separately</a:t>
            </a:r>
          </a:p>
          <a:p>
            <a:pPr lvl="1"/>
            <a:r>
              <a:rPr lang="en-US" sz="2400" dirty="0"/>
              <a:t>predict only one of the ORFs as a gene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Gene Recognition in GLIMMER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17419" y="3494187"/>
            <a:ext cx="61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JCVI</a:t>
            </a:r>
            <a:endParaRPr lang="en-US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" y="1371600"/>
            <a:ext cx="83534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45" y="4067175"/>
            <a:ext cx="8501063" cy="1647825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8933" y="3505200"/>
            <a:ext cx="3916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ORF meeting length requirement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 flipV="1">
            <a:off x="4114800" y="2617788"/>
            <a:ext cx="848126" cy="942181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0419" y="5915086"/>
            <a:ext cx="2165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Times" charset="0"/>
              </a:rPr>
              <a:t>Low scoring ORF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 flipV="1">
            <a:off x="3343258" y="5363600"/>
            <a:ext cx="161942" cy="56803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06721" y="6076920"/>
            <a:ext cx="2223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Times" charset="0"/>
              </a:rPr>
              <a:t>High scoring ORF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0"/>
          <p:cNvCxnSpPr>
            <a:cxnSpLocks noChangeShapeType="1"/>
          </p:cNvCxnSpPr>
          <p:nvPr/>
        </p:nvCxnSpPr>
        <p:spPr bwMode="auto">
          <a:xfrm flipV="1">
            <a:off x="7609560" y="5525434"/>
            <a:ext cx="161942" cy="56803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C0DA4E-30C8-D24D-8A61-F872C75EDE24}"/>
              </a:ext>
            </a:extLst>
          </p:cNvPr>
          <p:cNvSpPr txBox="1"/>
          <p:nvPr/>
        </p:nvSpPr>
        <p:spPr>
          <a:xfrm rot="16200000">
            <a:off x="7657047" y="342553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Six possible frames</a:t>
            </a:r>
          </a:p>
        </p:txBody>
      </p:sp>
    </p:spTree>
    <p:extLst>
      <p:ext uri="{BB962C8B-B14F-4D97-AF65-F5344CB8AC3E}">
        <p14:creationId xmlns:p14="http://schemas.microsoft.com/office/powerpoint/2010/main" val="746287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GLIMMER Experiment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3810000"/>
          </a:xfrm>
        </p:spPr>
        <p:txBody>
          <a:bodyPr/>
          <a:lstStyle/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order IMM vs. 5</a:t>
            </a:r>
            <a:r>
              <a:rPr lang="en-US" sz="2400" baseline="30000" dirty="0"/>
              <a:t>th</a:t>
            </a:r>
            <a:r>
              <a:rPr lang="en-US" sz="2400" dirty="0"/>
              <a:t> order Markov model</a:t>
            </a:r>
          </a:p>
          <a:p>
            <a:r>
              <a:rPr lang="en-US" sz="2400" dirty="0"/>
              <a:t>Trained on 1168 genes (ORFs really)</a:t>
            </a:r>
          </a:p>
          <a:p>
            <a:r>
              <a:rPr lang="en-US" sz="2400" dirty="0"/>
              <a:t>Tested on 1717 annotated (more or less known) genes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GLIMMER Results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352800" y="1355725"/>
            <a:ext cx="508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TP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105400" y="1355725"/>
            <a:ext cx="5222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FN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781800" y="1355725"/>
            <a:ext cx="12858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FP &amp; TP?</a:t>
            </a:r>
          </a:p>
        </p:txBody>
      </p:sp>
      <p:sp>
        <p:nvSpPr>
          <p:cNvPr id="624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143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GLIMMER has greater sensitivity than the baseline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It’s not clear whether its precision/specificity is better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1676400"/>
            <a:ext cx="8285163" cy="2824163"/>
            <a:chOff x="457200" y="1676400"/>
            <a:chExt cx="8285163" cy="2824163"/>
          </a:xfrm>
        </p:grpSpPr>
        <p:pic>
          <p:nvPicPr>
            <p:cNvPr id="62467" name="Picture 3" descr="glimm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676400"/>
              <a:ext cx="8285163" cy="282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glimmer"/>
            <p:cNvPicPr>
              <a:picLocks noChangeAspect="1" noChangeArrowheads="1"/>
            </p:cNvPicPr>
            <p:nvPr/>
          </p:nvPicPr>
          <p:blipFill rotWithShape="1">
            <a:blip r:embed="rId3"/>
            <a:srcRect l="49770" t="46712" r="49231" b="44182"/>
            <a:stretch/>
          </p:blipFill>
          <p:spPr bwMode="auto">
            <a:xfrm>
              <a:off x="4584541" y="2647950"/>
              <a:ext cx="82709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53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13967"/>
            <a:ext cx="7772400" cy="1143000"/>
          </a:xfrm>
        </p:spPr>
        <p:txBody>
          <a:bodyPr/>
          <a:lstStyle/>
          <a:p>
            <a:r>
              <a:rPr lang="en-US" dirty="0"/>
              <a:t>A generic RNA-Seq protocol</a:t>
            </a: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260078" y="2559472"/>
            <a:ext cx="527967" cy="814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241102" y="5075412"/>
            <a:ext cx="561454" cy="814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332631" y="2883174"/>
            <a:ext cx="568152" cy="87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212080" y="3185666"/>
            <a:ext cx="629543" cy="94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210964" y="3458022"/>
            <a:ext cx="812602" cy="141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491133" y="3723680"/>
            <a:ext cx="526852" cy="80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241102" y="3991570"/>
            <a:ext cx="561454" cy="80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>
            <a:off x="598289" y="4188024"/>
            <a:ext cx="568152" cy="87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>
            <a:off x="312539" y="4518422"/>
            <a:ext cx="628427" cy="937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205383" y="4723805"/>
            <a:ext cx="811486" cy="141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107156" y="1606228"/>
            <a:ext cx="1035844" cy="7768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2320" dirty="0"/>
              <a:t>Sample RNA</a:t>
            </a:r>
            <a:endParaRPr lang="en-US" sz="1406" dirty="0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5964427" y="1981275"/>
            <a:ext cx="3157413" cy="2836821"/>
            <a:chOff x="164276" y="-1"/>
            <a:chExt cx="4491543" cy="4033956"/>
          </a:xfrm>
        </p:grpSpPr>
        <p:sp>
          <p:nvSpPr>
            <p:cNvPr id="10256" name="AutoShape 16"/>
            <p:cNvSpPr>
              <a:spLocks/>
            </p:cNvSpPr>
            <p:nvPr/>
          </p:nvSpPr>
          <p:spPr bwMode="auto">
            <a:xfrm>
              <a:off x="304800" y="1930943"/>
              <a:ext cx="1041400" cy="965201"/>
            </a:xfrm>
            <a:prstGeom prst="rightArrow">
              <a:avLst>
                <a:gd name="adj1" fmla="val 32000"/>
                <a:gd name="adj2" fmla="val 57893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>
              <a:off x="164276" y="1087362"/>
              <a:ext cx="1663700" cy="7038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sequencing machine</a:t>
              </a:r>
            </a:p>
          </p:txBody>
        </p:sp>
        <p:sp>
          <p:nvSpPr>
            <p:cNvPr id="10258" name="AutoShape 18"/>
            <p:cNvSpPr>
              <a:spLocks/>
            </p:cNvSpPr>
            <p:nvPr/>
          </p:nvSpPr>
          <p:spPr bwMode="auto">
            <a:xfrm>
              <a:off x="2057400" y="-1"/>
              <a:ext cx="1930400" cy="597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reads</a:t>
              </a:r>
              <a:endParaRPr lang="en-US" sz="1406"/>
            </a:p>
          </p:txBody>
        </p:sp>
        <p:sp>
          <p:nvSpPr>
            <p:cNvPr id="10259" name="AutoShape 19"/>
            <p:cNvSpPr>
              <a:spLocks/>
            </p:cNvSpPr>
            <p:nvPr/>
          </p:nvSpPr>
          <p:spPr bwMode="auto">
            <a:xfrm>
              <a:off x="1699245" y="996155"/>
              <a:ext cx="2956574" cy="303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CCTTCNCACTTCGTTTCCCAC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TTTTTNCAGAGTTTTTTCTTG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GAACANTCCAACGCTTGGTGA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GGAAANAAGACCCTGTTGAGC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CCCGGNGATCCGCTGGGACAA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GCAGCATATTGATAGATAACT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CTAGCTACGCGTACGCGATCG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CATCTAGCATCGCGTTGCGTT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CCCGCGCGCTTAGGCTACTCG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TCACACATCTCTAGCTAGCAT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CATGCTAGCTATGCCTATCTA</a:t>
              </a: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3527227" y="1624087"/>
            <a:ext cx="2339578" cy="5110014"/>
            <a:chOff x="0" y="-1"/>
            <a:chExt cx="3327400" cy="7266835"/>
          </a:xfrm>
        </p:grpSpPr>
        <p:sp>
          <p:nvSpPr>
            <p:cNvPr id="10261" name="AutoShape 21"/>
            <p:cNvSpPr>
              <a:spLocks/>
            </p:cNvSpPr>
            <p:nvPr/>
          </p:nvSpPr>
          <p:spPr bwMode="auto">
            <a:xfrm>
              <a:off x="1397000" y="-1"/>
              <a:ext cx="1930400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cDNA fragments</a:t>
              </a:r>
              <a:endParaRPr lang="en-US" sz="1406"/>
            </a:p>
          </p:txBody>
        </p:sp>
        <p:grpSp>
          <p:nvGrpSpPr>
            <p:cNvPr id="10262" name="Group 22"/>
            <p:cNvGrpSpPr>
              <a:grpSpLocks/>
            </p:cNvGrpSpPr>
            <p:nvPr/>
          </p:nvGrpSpPr>
          <p:grpSpPr bwMode="auto">
            <a:xfrm>
              <a:off x="1950037" y="1321747"/>
              <a:ext cx="228601" cy="63501"/>
              <a:chOff x="0" y="0"/>
              <a:chExt cx="228601" cy="63500"/>
            </a:xfrm>
          </p:grpSpPr>
          <p:sp>
            <p:nvSpPr>
              <p:cNvPr id="10263" name="AutoShape 23"/>
              <p:cNvSpPr>
                <a:spLocks/>
              </p:cNvSpPr>
              <p:nvPr/>
            </p:nvSpPr>
            <p:spPr bwMode="auto">
              <a:xfrm>
                <a:off x="0" y="0"/>
                <a:ext cx="224221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>
                <a:off x="4379" y="36946"/>
                <a:ext cx="224222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65" name="Group 25"/>
            <p:cNvGrpSpPr>
              <a:grpSpLocks/>
            </p:cNvGrpSpPr>
            <p:nvPr/>
          </p:nvGrpSpPr>
          <p:grpSpPr bwMode="auto">
            <a:xfrm>
              <a:off x="2120900" y="1649334"/>
              <a:ext cx="167488" cy="72262"/>
              <a:chOff x="0" y="0"/>
              <a:chExt cx="167488" cy="72262"/>
            </a:xfrm>
          </p:grpSpPr>
          <p:sp>
            <p:nvSpPr>
              <p:cNvPr id="10266" name="AutoShape 2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67" name="AutoShape 2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>
              <a:off x="1951476" y="1928489"/>
              <a:ext cx="177594" cy="62880"/>
              <a:chOff x="0" y="0"/>
              <a:chExt cx="177594" cy="62880"/>
            </a:xfrm>
          </p:grpSpPr>
          <p:sp>
            <p:nvSpPr>
              <p:cNvPr id="10269" name="AutoShape 2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0" name="AutoShape 3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2603500" y="1437560"/>
              <a:ext cx="214322" cy="106640"/>
              <a:chOff x="0" y="0"/>
              <a:chExt cx="214322" cy="106639"/>
            </a:xfrm>
          </p:grpSpPr>
          <p:sp>
            <p:nvSpPr>
              <p:cNvPr id="10272" name="AutoShape 3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3" name="AutoShape 3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2400300" y="1880359"/>
              <a:ext cx="196122" cy="108341"/>
              <a:chOff x="0" y="0"/>
              <a:chExt cx="196122" cy="108340"/>
            </a:xfrm>
          </p:grpSpPr>
          <p:sp>
            <p:nvSpPr>
              <p:cNvPr id="10275" name="AutoShape 3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6" name="AutoShape 3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2105493" y="2303905"/>
              <a:ext cx="137473" cy="65391"/>
              <a:chOff x="0" y="0"/>
              <a:chExt cx="137472" cy="65390"/>
            </a:xfrm>
          </p:grpSpPr>
          <p:sp>
            <p:nvSpPr>
              <p:cNvPr id="10278" name="AutoShape 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9" name="AutoShape 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1752600" y="2261143"/>
              <a:ext cx="225724" cy="92078"/>
              <a:chOff x="0" y="0"/>
              <a:chExt cx="225724" cy="92078"/>
            </a:xfrm>
          </p:grpSpPr>
          <p:sp>
            <p:nvSpPr>
              <p:cNvPr id="10281" name="AutoShape 4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2" name="AutoShape 4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3" name="Group 43"/>
            <p:cNvGrpSpPr>
              <a:grpSpLocks/>
            </p:cNvGrpSpPr>
            <p:nvPr/>
          </p:nvGrpSpPr>
          <p:grpSpPr bwMode="auto">
            <a:xfrm>
              <a:off x="1917700" y="2616743"/>
              <a:ext cx="167488" cy="72262"/>
              <a:chOff x="0" y="0"/>
              <a:chExt cx="167488" cy="72262"/>
            </a:xfrm>
          </p:grpSpPr>
          <p:sp>
            <p:nvSpPr>
              <p:cNvPr id="10284" name="AutoShape 4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5" name="AutoShape 4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1752600" y="2896143"/>
              <a:ext cx="177594" cy="62880"/>
              <a:chOff x="0" y="0"/>
              <a:chExt cx="177594" cy="62880"/>
            </a:xfrm>
          </p:grpSpPr>
          <p:sp>
            <p:nvSpPr>
              <p:cNvPr id="10287" name="AutoShape 4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8" name="AutoShape 4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2400300" y="2400843"/>
              <a:ext cx="214322" cy="106639"/>
              <a:chOff x="0" y="0"/>
              <a:chExt cx="214322" cy="106639"/>
            </a:xfrm>
          </p:grpSpPr>
          <p:sp>
            <p:nvSpPr>
              <p:cNvPr id="10290" name="AutoShape 5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1" name="AutoShape 5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2" name="Group 52"/>
            <p:cNvGrpSpPr>
              <a:grpSpLocks/>
            </p:cNvGrpSpPr>
            <p:nvPr/>
          </p:nvGrpSpPr>
          <p:grpSpPr bwMode="auto">
            <a:xfrm>
              <a:off x="2197100" y="2845343"/>
              <a:ext cx="196122" cy="108341"/>
              <a:chOff x="0" y="0"/>
              <a:chExt cx="196122" cy="108340"/>
            </a:xfrm>
          </p:grpSpPr>
          <p:sp>
            <p:nvSpPr>
              <p:cNvPr id="10293" name="AutoShape 5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4" name="AutoShape 5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905000" y="3264443"/>
              <a:ext cx="137472" cy="65391"/>
              <a:chOff x="0" y="0"/>
              <a:chExt cx="137472" cy="65390"/>
            </a:xfrm>
          </p:grpSpPr>
          <p:sp>
            <p:nvSpPr>
              <p:cNvPr id="10296" name="AutoShape 5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7" name="AutoShape 5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8" name="Group 58"/>
            <p:cNvGrpSpPr>
              <a:grpSpLocks/>
            </p:cNvGrpSpPr>
            <p:nvPr/>
          </p:nvGrpSpPr>
          <p:grpSpPr bwMode="auto">
            <a:xfrm>
              <a:off x="2730500" y="2159543"/>
              <a:ext cx="225724" cy="92078"/>
              <a:chOff x="0" y="0"/>
              <a:chExt cx="225724" cy="92078"/>
            </a:xfrm>
          </p:grpSpPr>
          <p:sp>
            <p:nvSpPr>
              <p:cNvPr id="10299" name="AutoShape 59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0" name="AutoShape 60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1" name="Group 61"/>
            <p:cNvGrpSpPr>
              <a:grpSpLocks/>
            </p:cNvGrpSpPr>
            <p:nvPr/>
          </p:nvGrpSpPr>
          <p:grpSpPr bwMode="auto">
            <a:xfrm>
              <a:off x="2133600" y="3391443"/>
              <a:ext cx="167488" cy="72262"/>
              <a:chOff x="0" y="0"/>
              <a:chExt cx="167488" cy="72262"/>
            </a:xfrm>
          </p:grpSpPr>
          <p:sp>
            <p:nvSpPr>
              <p:cNvPr id="10302" name="AutoShape 6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3" name="AutoShape 6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4" name="Group 64"/>
            <p:cNvGrpSpPr>
              <a:grpSpLocks/>
            </p:cNvGrpSpPr>
            <p:nvPr/>
          </p:nvGrpSpPr>
          <p:grpSpPr bwMode="auto">
            <a:xfrm>
              <a:off x="1968500" y="3670843"/>
              <a:ext cx="177594" cy="62880"/>
              <a:chOff x="0" y="0"/>
              <a:chExt cx="177594" cy="62880"/>
            </a:xfrm>
          </p:grpSpPr>
          <p:sp>
            <p:nvSpPr>
              <p:cNvPr id="10305" name="AutoShape 6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6" name="AutoShape 6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7" name="Group 67"/>
            <p:cNvGrpSpPr>
              <a:grpSpLocks/>
            </p:cNvGrpSpPr>
            <p:nvPr/>
          </p:nvGrpSpPr>
          <p:grpSpPr bwMode="auto">
            <a:xfrm>
              <a:off x="2616200" y="3175543"/>
              <a:ext cx="214322" cy="106639"/>
              <a:chOff x="0" y="0"/>
              <a:chExt cx="214322" cy="106639"/>
            </a:xfrm>
          </p:grpSpPr>
          <p:sp>
            <p:nvSpPr>
              <p:cNvPr id="10308" name="AutoShape 68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9" name="AutoShape 69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0" name="Group 70"/>
            <p:cNvGrpSpPr>
              <a:grpSpLocks/>
            </p:cNvGrpSpPr>
            <p:nvPr/>
          </p:nvGrpSpPr>
          <p:grpSpPr bwMode="auto">
            <a:xfrm>
              <a:off x="2413000" y="3620043"/>
              <a:ext cx="196122" cy="108341"/>
              <a:chOff x="0" y="0"/>
              <a:chExt cx="196122" cy="108340"/>
            </a:xfrm>
          </p:grpSpPr>
          <p:sp>
            <p:nvSpPr>
              <p:cNvPr id="10311" name="AutoShape 71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2" name="AutoShape 72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3" name="Group 73"/>
            <p:cNvGrpSpPr>
              <a:grpSpLocks/>
            </p:cNvGrpSpPr>
            <p:nvPr/>
          </p:nvGrpSpPr>
          <p:grpSpPr bwMode="auto">
            <a:xfrm>
              <a:off x="2120900" y="4039143"/>
              <a:ext cx="137472" cy="65391"/>
              <a:chOff x="0" y="0"/>
              <a:chExt cx="137472" cy="65390"/>
            </a:xfrm>
          </p:grpSpPr>
          <p:sp>
            <p:nvSpPr>
              <p:cNvPr id="10314" name="AutoShape 7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5" name="AutoShape 7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6" name="Group 76"/>
            <p:cNvGrpSpPr>
              <a:grpSpLocks/>
            </p:cNvGrpSpPr>
            <p:nvPr/>
          </p:nvGrpSpPr>
          <p:grpSpPr bwMode="auto">
            <a:xfrm>
              <a:off x="1790700" y="3950243"/>
              <a:ext cx="225724" cy="92078"/>
              <a:chOff x="0" y="0"/>
              <a:chExt cx="225724" cy="92078"/>
            </a:xfrm>
          </p:grpSpPr>
          <p:sp>
            <p:nvSpPr>
              <p:cNvPr id="10317" name="AutoShape 77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8" name="AutoShape 78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9" name="Group 79"/>
            <p:cNvGrpSpPr>
              <a:grpSpLocks/>
            </p:cNvGrpSpPr>
            <p:nvPr/>
          </p:nvGrpSpPr>
          <p:grpSpPr bwMode="auto">
            <a:xfrm>
              <a:off x="1955800" y="4305843"/>
              <a:ext cx="167488" cy="72262"/>
              <a:chOff x="0" y="0"/>
              <a:chExt cx="167488" cy="72262"/>
            </a:xfrm>
          </p:grpSpPr>
          <p:sp>
            <p:nvSpPr>
              <p:cNvPr id="10320" name="AutoShape 80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1" name="AutoShape 81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2" name="Group 82"/>
            <p:cNvGrpSpPr>
              <a:grpSpLocks/>
            </p:cNvGrpSpPr>
            <p:nvPr/>
          </p:nvGrpSpPr>
          <p:grpSpPr bwMode="auto">
            <a:xfrm>
              <a:off x="1790700" y="4585243"/>
              <a:ext cx="177594" cy="62880"/>
              <a:chOff x="0" y="0"/>
              <a:chExt cx="177594" cy="62880"/>
            </a:xfrm>
          </p:grpSpPr>
          <p:sp>
            <p:nvSpPr>
              <p:cNvPr id="10323" name="AutoShape 83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4" name="AutoShape 84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5" name="Group 85"/>
            <p:cNvGrpSpPr>
              <a:grpSpLocks/>
            </p:cNvGrpSpPr>
            <p:nvPr/>
          </p:nvGrpSpPr>
          <p:grpSpPr bwMode="auto">
            <a:xfrm>
              <a:off x="2438400" y="4089943"/>
              <a:ext cx="214322" cy="106639"/>
              <a:chOff x="0" y="0"/>
              <a:chExt cx="214322" cy="106639"/>
            </a:xfrm>
          </p:grpSpPr>
          <p:sp>
            <p:nvSpPr>
              <p:cNvPr id="10326" name="AutoShape 86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7" name="AutoShape 87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8" name="Group 88"/>
            <p:cNvGrpSpPr>
              <a:grpSpLocks/>
            </p:cNvGrpSpPr>
            <p:nvPr/>
          </p:nvGrpSpPr>
          <p:grpSpPr bwMode="auto">
            <a:xfrm>
              <a:off x="2235200" y="4534443"/>
              <a:ext cx="196122" cy="108341"/>
              <a:chOff x="0" y="0"/>
              <a:chExt cx="196122" cy="108340"/>
            </a:xfrm>
          </p:grpSpPr>
          <p:sp>
            <p:nvSpPr>
              <p:cNvPr id="10329" name="AutoShape 89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0" name="AutoShape 90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1" name="Group 91"/>
            <p:cNvGrpSpPr>
              <a:grpSpLocks/>
            </p:cNvGrpSpPr>
            <p:nvPr/>
          </p:nvGrpSpPr>
          <p:grpSpPr bwMode="auto">
            <a:xfrm>
              <a:off x="1943100" y="4953543"/>
              <a:ext cx="137472" cy="65391"/>
              <a:chOff x="0" y="0"/>
              <a:chExt cx="137472" cy="65390"/>
            </a:xfrm>
          </p:grpSpPr>
          <p:sp>
            <p:nvSpPr>
              <p:cNvPr id="10332" name="AutoShape 9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3" name="AutoShape 9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4" name="Group 94"/>
            <p:cNvGrpSpPr>
              <a:grpSpLocks/>
            </p:cNvGrpSpPr>
            <p:nvPr/>
          </p:nvGrpSpPr>
          <p:grpSpPr bwMode="auto">
            <a:xfrm>
              <a:off x="2171700" y="4750343"/>
              <a:ext cx="225724" cy="92078"/>
              <a:chOff x="0" y="0"/>
              <a:chExt cx="225724" cy="92078"/>
            </a:xfrm>
          </p:grpSpPr>
          <p:sp>
            <p:nvSpPr>
              <p:cNvPr id="10335" name="AutoShape 95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6" name="AutoShape 96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7" name="Group 97"/>
            <p:cNvGrpSpPr>
              <a:grpSpLocks/>
            </p:cNvGrpSpPr>
            <p:nvPr/>
          </p:nvGrpSpPr>
          <p:grpSpPr bwMode="auto">
            <a:xfrm>
              <a:off x="2336800" y="5105943"/>
              <a:ext cx="167488" cy="72262"/>
              <a:chOff x="0" y="0"/>
              <a:chExt cx="167488" cy="72262"/>
            </a:xfrm>
          </p:grpSpPr>
          <p:sp>
            <p:nvSpPr>
              <p:cNvPr id="10338" name="AutoShape 9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9" name="AutoShape 9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0" name="Group 100"/>
            <p:cNvGrpSpPr>
              <a:grpSpLocks/>
            </p:cNvGrpSpPr>
            <p:nvPr/>
          </p:nvGrpSpPr>
          <p:grpSpPr bwMode="auto">
            <a:xfrm>
              <a:off x="2171700" y="5385343"/>
              <a:ext cx="177594" cy="62880"/>
              <a:chOff x="0" y="0"/>
              <a:chExt cx="177594" cy="62880"/>
            </a:xfrm>
          </p:grpSpPr>
          <p:sp>
            <p:nvSpPr>
              <p:cNvPr id="10341" name="AutoShape 10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2" name="AutoShape 10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3" name="Group 103"/>
            <p:cNvGrpSpPr>
              <a:grpSpLocks/>
            </p:cNvGrpSpPr>
            <p:nvPr/>
          </p:nvGrpSpPr>
          <p:grpSpPr bwMode="auto">
            <a:xfrm>
              <a:off x="2819400" y="4890043"/>
              <a:ext cx="214322" cy="106639"/>
              <a:chOff x="0" y="0"/>
              <a:chExt cx="214322" cy="106639"/>
            </a:xfrm>
          </p:grpSpPr>
          <p:sp>
            <p:nvSpPr>
              <p:cNvPr id="10344" name="AutoShape 104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5" name="AutoShape 105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6" name="Group 106"/>
            <p:cNvGrpSpPr>
              <a:grpSpLocks/>
            </p:cNvGrpSpPr>
            <p:nvPr/>
          </p:nvGrpSpPr>
          <p:grpSpPr bwMode="auto">
            <a:xfrm>
              <a:off x="2616200" y="5334543"/>
              <a:ext cx="196122" cy="108341"/>
              <a:chOff x="0" y="0"/>
              <a:chExt cx="196122" cy="108340"/>
            </a:xfrm>
          </p:grpSpPr>
          <p:sp>
            <p:nvSpPr>
              <p:cNvPr id="10347" name="AutoShape 107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8" name="AutoShape 108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9" name="Group 109"/>
            <p:cNvGrpSpPr>
              <a:grpSpLocks/>
            </p:cNvGrpSpPr>
            <p:nvPr/>
          </p:nvGrpSpPr>
          <p:grpSpPr bwMode="auto">
            <a:xfrm>
              <a:off x="2324100" y="5753643"/>
              <a:ext cx="137472" cy="65391"/>
              <a:chOff x="0" y="0"/>
              <a:chExt cx="137472" cy="65390"/>
            </a:xfrm>
          </p:grpSpPr>
          <p:sp>
            <p:nvSpPr>
              <p:cNvPr id="10350" name="AutoShape 11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1" name="AutoShape 11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2" name="Group 112"/>
            <p:cNvGrpSpPr>
              <a:grpSpLocks/>
            </p:cNvGrpSpPr>
            <p:nvPr/>
          </p:nvGrpSpPr>
          <p:grpSpPr bwMode="auto">
            <a:xfrm>
              <a:off x="1651000" y="5385343"/>
              <a:ext cx="225724" cy="92078"/>
              <a:chOff x="0" y="0"/>
              <a:chExt cx="225724" cy="92078"/>
            </a:xfrm>
          </p:grpSpPr>
          <p:sp>
            <p:nvSpPr>
              <p:cNvPr id="10353" name="AutoShape 113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4" name="AutoShape 114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5" name="Group 115"/>
            <p:cNvGrpSpPr>
              <a:grpSpLocks/>
            </p:cNvGrpSpPr>
            <p:nvPr/>
          </p:nvGrpSpPr>
          <p:grpSpPr bwMode="auto">
            <a:xfrm>
              <a:off x="1816100" y="5740943"/>
              <a:ext cx="167488" cy="72262"/>
              <a:chOff x="0" y="0"/>
              <a:chExt cx="167488" cy="72262"/>
            </a:xfrm>
          </p:grpSpPr>
          <p:sp>
            <p:nvSpPr>
              <p:cNvPr id="10356" name="AutoShape 11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7" name="AutoShape 11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8" name="Group 118"/>
            <p:cNvGrpSpPr>
              <a:grpSpLocks/>
            </p:cNvGrpSpPr>
            <p:nvPr/>
          </p:nvGrpSpPr>
          <p:grpSpPr bwMode="auto">
            <a:xfrm>
              <a:off x="1651000" y="6020343"/>
              <a:ext cx="177594" cy="62880"/>
              <a:chOff x="0" y="0"/>
              <a:chExt cx="177594" cy="62880"/>
            </a:xfrm>
          </p:grpSpPr>
          <p:sp>
            <p:nvSpPr>
              <p:cNvPr id="10359" name="AutoShape 11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0" name="AutoShape 12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1" name="Group 121"/>
            <p:cNvGrpSpPr>
              <a:grpSpLocks/>
            </p:cNvGrpSpPr>
            <p:nvPr/>
          </p:nvGrpSpPr>
          <p:grpSpPr bwMode="auto">
            <a:xfrm>
              <a:off x="2603500" y="5944143"/>
              <a:ext cx="214322" cy="106639"/>
              <a:chOff x="0" y="0"/>
              <a:chExt cx="214322" cy="106639"/>
            </a:xfrm>
          </p:grpSpPr>
          <p:sp>
            <p:nvSpPr>
              <p:cNvPr id="10362" name="AutoShape 12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3" name="AutoShape 12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4" name="Group 124"/>
            <p:cNvGrpSpPr>
              <a:grpSpLocks/>
            </p:cNvGrpSpPr>
            <p:nvPr/>
          </p:nvGrpSpPr>
          <p:grpSpPr bwMode="auto">
            <a:xfrm>
              <a:off x="2095500" y="5969543"/>
              <a:ext cx="196122" cy="108341"/>
              <a:chOff x="0" y="0"/>
              <a:chExt cx="196122" cy="108340"/>
            </a:xfrm>
          </p:grpSpPr>
          <p:sp>
            <p:nvSpPr>
              <p:cNvPr id="10365" name="AutoShape 12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6" name="AutoShape 12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7" name="Group 127"/>
            <p:cNvGrpSpPr>
              <a:grpSpLocks/>
            </p:cNvGrpSpPr>
            <p:nvPr/>
          </p:nvGrpSpPr>
          <p:grpSpPr bwMode="auto">
            <a:xfrm>
              <a:off x="1803400" y="6388643"/>
              <a:ext cx="137472" cy="65391"/>
              <a:chOff x="0" y="0"/>
              <a:chExt cx="137472" cy="65390"/>
            </a:xfrm>
          </p:grpSpPr>
          <p:sp>
            <p:nvSpPr>
              <p:cNvPr id="10368" name="AutoShape 12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9" name="AutoShape 12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0" name="Group 130"/>
            <p:cNvGrpSpPr>
              <a:grpSpLocks/>
            </p:cNvGrpSpPr>
            <p:nvPr/>
          </p:nvGrpSpPr>
          <p:grpSpPr bwMode="auto">
            <a:xfrm>
              <a:off x="2082800" y="6198143"/>
              <a:ext cx="225724" cy="92078"/>
              <a:chOff x="0" y="0"/>
              <a:chExt cx="225724" cy="92078"/>
            </a:xfrm>
          </p:grpSpPr>
          <p:sp>
            <p:nvSpPr>
              <p:cNvPr id="10371" name="AutoShape 13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2" name="AutoShape 13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3" name="Group 133"/>
            <p:cNvGrpSpPr>
              <a:grpSpLocks/>
            </p:cNvGrpSpPr>
            <p:nvPr/>
          </p:nvGrpSpPr>
          <p:grpSpPr bwMode="auto">
            <a:xfrm>
              <a:off x="2247900" y="6553743"/>
              <a:ext cx="167488" cy="72262"/>
              <a:chOff x="0" y="0"/>
              <a:chExt cx="167488" cy="72262"/>
            </a:xfrm>
          </p:grpSpPr>
          <p:sp>
            <p:nvSpPr>
              <p:cNvPr id="10374" name="AutoShape 13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5" name="AutoShape 13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6" name="Group 136"/>
            <p:cNvGrpSpPr>
              <a:grpSpLocks/>
            </p:cNvGrpSpPr>
            <p:nvPr/>
          </p:nvGrpSpPr>
          <p:grpSpPr bwMode="auto">
            <a:xfrm>
              <a:off x="2082800" y="6833143"/>
              <a:ext cx="177594" cy="62880"/>
              <a:chOff x="0" y="0"/>
              <a:chExt cx="177594" cy="62880"/>
            </a:xfrm>
          </p:grpSpPr>
          <p:sp>
            <p:nvSpPr>
              <p:cNvPr id="10377" name="AutoShape 13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8" name="AutoShape 13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9" name="Group 139"/>
            <p:cNvGrpSpPr>
              <a:grpSpLocks/>
            </p:cNvGrpSpPr>
            <p:nvPr/>
          </p:nvGrpSpPr>
          <p:grpSpPr bwMode="auto">
            <a:xfrm>
              <a:off x="2730500" y="6337843"/>
              <a:ext cx="214322" cy="106639"/>
              <a:chOff x="0" y="0"/>
              <a:chExt cx="214322" cy="106639"/>
            </a:xfrm>
          </p:grpSpPr>
          <p:sp>
            <p:nvSpPr>
              <p:cNvPr id="10380" name="AutoShape 14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1" name="AutoShape 14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2" name="Group 142"/>
            <p:cNvGrpSpPr>
              <a:grpSpLocks/>
            </p:cNvGrpSpPr>
            <p:nvPr/>
          </p:nvGrpSpPr>
          <p:grpSpPr bwMode="auto">
            <a:xfrm>
              <a:off x="2527300" y="6782343"/>
              <a:ext cx="196122" cy="108341"/>
              <a:chOff x="0" y="0"/>
              <a:chExt cx="196122" cy="108340"/>
            </a:xfrm>
          </p:grpSpPr>
          <p:sp>
            <p:nvSpPr>
              <p:cNvPr id="10383" name="AutoShape 14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4" name="AutoShape 14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5" name="Group 145"/>
            <p:cNvGrpSpPr>
              <a:grpSpLocks/>
            </p:cNvGrpSpPr>
            <p:nvPr/>
          </p:nvGrpSpPr>
          <p:grpSpPr bwMode="auto">
            <a:xfrm>
              <a:off x="2235200" y="7201443"/>
              <a:ext cx="137472" cy="65391"/>
              <a:chOff x="0" y="0"/>
              <a:chExt cx="137472" cy="65390"/>
            </a:xfrm>
          </p:grpSpPr>
          <p:sp>
            <p:nvSpPr>
              <p:cNvPr id="10386" name="AutoShape 14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7" name="AutoShape 14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8" name="Group 148"/>
            <p:cNvGrpSpPr>
              <a:grpSpLocks/>
            </p:cNvGrpSpPr>
            <p:nvPr/>
          </p:nvGrpSpPr>
          <p:grpSpPr bwMode="auto">
            <a:xfrm>
              <a:off x="2641600" y="4420143"/>
              <a:ext cx="167488" cy="72262"/>
              <a:chOff x="0" y="0"/>
              <a:chExt cx="167488" cy="72262"/>
            </a:xfrm>
          </p:grpSpPr>
          <p:sp>
            <p:nvSpPr>
              <p:cNvPr id="10389" name="AutoShape 14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0" name="AutoShape 15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1" name="Group 151"/>
            <p:cNvGrpSpPr>
              <a:grpSpLocks/>
            </p:cNvGrpSpPr>
            <p:nvPr/>
          </p:nvGrpSpPr>
          <p:grpSpPr bwMode="auto">
            <a:xfrm>
              <a:off x="2654300" y="2756443"/>
              <a:ext cx="167488" cy="72262"/>
              <a:chOff x="0" y="0"/>
              <a:chExt cx="167488" cy="72262"/>
            </a:xfrm>
          </p:grpSpPr>
          <p:sp>
            <p:nvSpPr>
              <p:cNvPr id="10392" name="AutoShape 15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3" name="AutoShape 15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4" name="Group 154"/>
            <p:cNvGrpSpPr>
              <a:grpSpLocks/>
            </p:cNvGrpSpPr>
            <p:nvPr/>
          </p:nvGrpSpPr>
          <p:grpSpPr bwMode="auto">
            <a:xfrm>
              <a:off x="2882900" y="4026443"/>
              <a:ext cx="214322" cy="106639"/>
              <a:chOff x="0" y="0"/>
              <a:chExt cx="214322" cy="106639"/>
            </a:xfrm>
          </p:grpSpPr>
          <p:sp>
            <p:nvSpPr>
              <p:cNvPr id="10395" name="AutoShape 155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6" name="AutoShape 156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7" name="Group 157"/>
            <p:cNvGrpSpPr>
              <a:grpSpLocks/>
            </p:cNvGrpSpPr>
            <p:nvPr/>
          </p:nvGrpSpPr>
          <p:grpSpPr bwMode="auto">
            <a:xfrm>
              <a:off x="2705100" y="3556543"/>
              <a:ext cx="167488" cy="72262"/>
              <a:chOff x="0" y="0"/>
              <a:chExt cx="167488" cy="72262"/>
            </a:xfrm>
          </p:grpSpPr>
          <p:sp>
            <p:nvSpPr>
              <p:cNvPr id="10398" name="AutoShape 15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9" name="AutoShape 15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00" name="Group 160"/>
            <p:cNvGrpSpPr>
              <a:grpSpLocks/>
            </p:cNvGrpSpPr>
            <p:nvPr/>
          </p:nvGrpSpPr>
          <p:grpSpPr bwMode="auto">
            <a:xfrm>
              <a:off x="1651000" y="3505743"/>
              <a:ext cx="214322" cy="106639"/>
              <a:chOff x="0" y="0"/>
              <a:chExt cx="214322" cy="106639"/>
            </a:xfrm>
          </p:grpSpPr>
          <p:sp>
            <p:nvSpPr>
              <p:cNvPr id="10401" name="AutoShape 161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02" name="AutoShape 162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03" name="Group 163"/>
            <p:cNvGrpSpPr>
              <a:grpSpLocks/>
            </p:cNvGrpSpPr>
            <p:nvPr/>
          </p:nvGrpSpPr>
          <p:grpSpPr bwMode="auto">
            <a:xfrm>
              <a:off x="1765300" y="1638843"/>
              <a:ext cx="137472" cy="65390"/>
              <a:chOff x="0" y="0"/>
              <a:chExt cx="137472" cy="65390"/>
            </a:xfrm>
          </p:grpSpPr>
          <p:sp>
            <p:nvSpPr>
              <p:cNvPr id="10404" name="AutoShape 16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05" name="AutoShape 16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sp>
          <p:nvSpPr>
            <p:cNvPr id="10406" name="AutoShape 166"/>
            <p:cNvSpPr>
              <a:spLocks/>
            </p:cNvSpPr>
            <p:nvPr/>
          </p:nvSpPr>
          <p:spPr bwMode="auto">
            <a:xfrm>
              <a:off x="292100" y="2413543"/>
              <a:ext cx="1333500" cy="965201"/>
            </a:xfrm>
            <a:prstGeom prst="rightArrow">
              <a:avLst>
                <a:gd name="adj1" fmla="val 32000"/>
                <a:gd name="adj2" fmla="val 57892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407" name="AutoShape 167"/>
            <p:cNvSpPr>
              <a:spLocks/>
            </p:cNvSpPr>
            <p:nvPr/>
          </p:nvSpPr>
          <p:spPr bwMode="auto">
            <a:xfrm>
              <a:off x="0" y="985810"/>
              <a:ext cx="1663700" cy="13134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reverse transcription + amplification</a:t>
              </a:r>
            </a:p>
          </p:txBody>
        </p:sp>
        <p:grpSp>
          <p:nvGrpSpPr>
            <p:cNvPr id="10408" name="Group 168"/>
            <p:cNvGrpSpPr>
              <a:grpSpLocks/>
            </p:cNvGrpSpPr>
            <p:nvPr/>
          </p:nvGrpSpPr>
          <p:grpSpPr bwMode="auto">
            <a:xfrm>
              <a:off x="1587500" y="4178843"/>
              <a:ext cx="167488" cy="72262"/>
              <a:chOff x="0" y="0"/>
              <a:chExt cx="167488" cy="72262"/>
            </a:xfrm>
          </p:grpSpPr>
          <p:sp>
            <p:nvSpPr>
              <p:cNvPr id="10409" name="AutoShape 16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0" name="AutoShape 17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1" name="Group 171"/>
            <p:cNvGrpSpPr>
              <a:grpSpLocks/>
            </p:cNvGrpSpPr>
            <p:nvPr/>
          </p:nvGrpSpPr>
          <p:grpSpPr bwMode="auto">
            <a:xfrm>
              <a:off x="1422400" y="4458243"/>
              <a:ext cx="177594" cy="62880"/>
              <a:chOff x="0" y="0"/>
              <a:chExt cx="177594" cy="62880"/>
            </a:xfrm>
          </p:grpSpPr>
          <p:sp>
            <p:nvSpPr>
              <p:cNvPr id="10412" name="AutoShape 172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3" name="AutoShape 173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4" name="Group 174"/>
            <p:cNvGrpSpPr>
              <a:grpSpLocks/>
            </p:cNvGrpSpPr>
            <p:nvPr/>
          </p:nvGrpSpPr>
          <p:grpSpPr bwMode="auto">
            <a:xfrm>
              <a:off x="1574800" y="4826543"/>
              <a:ext cx="137472" cy="65391"/>
              <a:chOff x="0" y="0"/>
              <a:chExt cx="137472" cy="65390"/>
            </a:xfrm>
          </p:grpSpPr>
          <p:sp>
            <p:nvSpPr>
              <p:cNvPr id="10415" name="AutoShape 175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6" name="AutoShape 176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7" name="Group 177"/>
            <p:cNvGrpSpPr>
              <a:grpSpLocks/>
            </p:cNvGrpSpPr>
            <p:nvPr/>
          </p:nvGrpSpPr>
          <p:grpSpPr bwMode="auto">
            <a:xfrm>
              <a:off x="3073400" y="2743743"/>
              <a:ext cx="167488" cy="72262"/>
              <a:chOff x="0" y="0"/>
              <a:chExt cx="167488" cy="72262"/>
            </a:xfrm>
          </p:grpSpPr>
          <p:sp>
            <p:nvSpPr>
              <p:cNvPr id="10418" name="AutoShape 17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9" name="AutoShape 17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0" name="Group 180"/>
            <p:cNvGrpSpPr>
              <a:grpSpLocks/>
            </p:cNvGrpSpPr>
            <p:nvPr/>
          </p:nvGrpSpPr>
          <p:grpSpPr bwMode="auto">
            <a:xfrm>
              <a:off x="2908300" y="3023143"/>
              <a:ext cx="177594" cy="62880"/>
              <a:chOff x="0" y="0"/>
              <a:chExt cx="177594" cy="62880"/>
            </a:xfrm>
          </p:grpSpPr>
          <p:sp>
            <p:nvSpPr>
              <p:cNvPr id="10421" name="AutoShape 18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2" name="AutoShape 18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3" name="Group 183"/>
            <p:cNvGrpSpPr>
              <a:grpSpLocks/>
            </p:cNvGrpSpPr>
            <p:nvPr/>
          </p:nvGrpSpPr>
          <p:grpSpPr bwMode="auto">
            <a:xfrm>
              <a:off x="3060700" y="3391443"/>
              <a:ext cx="137472" cy="65391"/>
              <a:chOff x="0" y="0"/>
              <a:chExt cx="137472" cy="65390"/>
            </a:xfrm>
          </p:grpSpPr>
          <p:sp>
            <p:nvSpPr>
              <p:cNvPr id="10424" name="AutoShape 18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5" name="AutoShape 18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6" name="Group 186"/>
            <p:cNvGrpSpPr>
              <a:grpSpLocks/>
            </p:cNvGrpSpPr>
            <p:nvPr/>
          </p:nvGrpSpPr>
          <p:grpSpPr bwMode="auto">
            <a:xfrm>
              <a:off x="3022600" y="1384843"/>
              <a:ext cx="167488" cy="72262"/>
              <a:chOff x="0" y="0"/>
              <a:chExt cx="167488" cy="72262"/>
            </a:xfrm>
          </p:grpSpPr>
          <p:sp>
            <p:nvSpPr>
              <p:cNvPr id="10427" name="AutoShape 187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8" name="AutoShape 188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9" name="Group 189"/>
            <p:cNvGrpSpPr>
              <a:grpSpLocks/>
            </p:cNvGrpSpPr>
            <p:nvPr/>
          </p:nvGrpSpPr>
          <p:grpSpPr bwMode="auto">
            <a:xfrm>
              <a:off x="2857500" y="1664243"/>
              <a:ext cx="177594" cy="62880"/>
              <a:chOff x="0" y="0"/>
              <a:chExt cx="177594" cy="62880"/>
            </a:xfrm>
          </p:grpSpPr>
          <p:sp>
            <p:nvSpPr>
              <p:cNvPr id="10430" name="AutoShape 190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1" name="AutoShape 191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2" name="Group 192"/>
            <p:cNvGrpSpPr>
              <a:grpSpLocks/>
            </p:cNvGrpSpPr>
            <p:nvPr/>
          </p:nvGrpSpPr>
          <p:grpSpPr bwMode="auto">
            <a:xfrm>
              <a:off x="3009900" y="2032543"/>
              <a:ext cx="137472" cy="65390"/>
              <a:chOff x="0" y="0"/>
              <a:chExt cx="137472" cy="65390"/>
            </a:xfrm>
          </p:grpSpPr>
          <p:sp>
            <p:nvSpPr>
              <p:cNvPr id="10433" name="AutoShape 193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4" name="AutoShape 194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5" name="Group 195"/>
            <p:cNvGrpSpPr>
              <a:grpSpLocks/>
            </p:cNvGrpSpPr>
            <p:nvPr/>
          </p:nvGrpSpPr>
          <p:grpSpPr bwMode="auto">
            <a:xfrm>
              <a:off x="1308100" y="5296443"/>
              <a:ext cx="167488" cy="72262"/>
              <a:chOff x="0" y="0"/>
              <a:chExt cx="167488" cy="72262"/>
            </a:xfrm>
          </p:grpSpPr>
          <p:sp>
            <p:nvSpPr>
              <p:cNvPr id="10436" name="AutoShape 19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7" name="AutoShape 19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8" name="Group 198"/>
            <p:cNvGrpSpPr>
              <a:grpSpLocks/>
            </p:cNvGrpSpPr>
            <p:nvPr/>
          </p:nvGrpSpPr>
          <p:grpSpPr bwMode="auto">
            <a:xfrm>
              <a:off x="1143000" y="5575843"/>
              <a:ext cx="177594" cy="62880"/>
              <a:chOff x="0" y="0"/>
              <a:chExt cx="177594" cy="62880"/>
            </a:xfrm>
          </p:grpSpPr>
          <p:sp>
            <p:nvSpPr>
              <p:cNvPr id="10439" name="AutoShape 19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0" name="AutoShape 20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1" name="Group 201"/>
            <p:cNvGrpSpPr>
              <a:grpSpLocks/>
            </p:cNvGrpSpPr>
            <p:nvPr/>
          </p:nvGrpSpPr>
          <p:grpSpPr bwMode="auto">
            <a:xfrm>
              <a:off x="1295400" y="5944143"/>
              <a:ext cx="137472" cy="65391"/>
              <a:chOff x="0" y="0"/>
              <a:chExt cx="137472" cy="65390"/>
            </a:xfrm>
          </p:grpSpPr>
          <p:sp>
            <p:nvSpPr>
              <p:cNvPr id="10442" name="AutoShape 20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3" name="AutoShape 20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4" name="Group 204"/>
            <p:cNvGrpSpPr>
              <a:grpSpLocks/>
            </p:cNvGrpSpPr>
            <p:nvPr/>
          </p:nvGrpSpPr>
          <p:grpSpPr bwMode="auto">
            <a:xfrm>
              <a:off x="3048000" y="5283743"/>
              <a:ext cx="167488" cy="72262"/>
              <a:chOff x="0" y="0"/>
              <a:chExt cx="167488" cy="72262"/>
            </a:xfrm>
          </p:grpSpPr>
          <p:sp>
            <p:nvSpPr>
              <p:cNvPr id="10445" name="AutoShape 205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6" name="AutoShape 206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7" name="Group 207"/>
            <p:cNvGrpSpPr>
              <a:grpSpLocks/>
            </p:cNvGrpSpPr>
            <p:nvPr/>
          </p:nvGrpSpPr>
          <p:grpSpPr bwMode="auto">
            <a:xfrm>
              <a:off x="2882900" y="5563143"/>
              <a:ext cx="177594" cy="62880"/>
              <a:chOff x="0" y="0"/>
              <a:chExt cx="177594" cy="62880"/>
            </a:xfrm>
          </p:grpSpPr>
          <p:sp>
            <p:nvSpPr>
              <p:cNvPr id="10448" name="AutoShape 208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9" name="AutoShape 209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0" name="Group 210"/>
            <p:cNvGrpSpPr>
              <a:grpSpLocks/>
            </p:cNvGrpSpPr>
            <p:nvPr/>
          </p:nvGrpSpPr>
          <p:grpSpPr bwMode="auto">
            <a:xfrm>
              <a:off x="3035300" y="5931443"/>
              <a:ext cx="137472" cy="65391"/>
              <a:chOff x="0" y="0"/>
              <a:chExt cx="137472" cy="65390"/>
            </a:xfrm>
          </p:grpSpPr>
          <p:sp>
            <p:nvSpPr>
              <p:cNvPr id="10451" name="AutoShape 211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2" name="AutoShape 212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3" name="Group 213"/>
            <p:cNvGrpSpPr>
              <a:grpSpLocks/>
            </p:cNvGrpSpPr>
            <p:nvPr/>
          </p:nvGrpSpPr>
          <p:grpSpPr bwMode="auto">
            <a:xfrm>
              <a:off x="1651000" y="6490243"/>
              <a:ext cx="167488" cy="72262"/>
              <a:chOff x="0" y="0"/>
              <a:chExt cx="167488" cy="72262"/>
            </a:xfrm>
          </p:grpSpPr>
          <p:sp>
            <p:nvSpPr>
              <p:cNvPr id="10454" name="AutoShape 21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5" name="AutoShape 21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6" name="Group 216"/>
            <p:cNvGrpSpPr>
              <a:grpSpLocks/>
            </p:cNvGrpSpPr>
            <p:nvPr/>
          </p:nvGrpSpPr>
          <p:grpSpPr bwMode="auto">
            <a:xfrm>
              <a:off x="1485900" y="6769643"/>
              <a:ext cx="177594" cy="62880"/>
              <a:chOff x="0" y="0"/>
              <a:chExt cx="177594" cy="62880"/>
            </a:xfrm>
          </p:grpSpPr>
          <p:sp>
            <p:nvSpPr>
              <p:cNvPr id="10457" name="AutoShape 21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8" name="AutoShape 21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9" name="Group 219"/>
            <p:cNvGrpSpPr>
              <a:grpSpLocks/>
            </p:cNvGrpSpPr>
            <p:nvPr/>
          </p:nvGrpSpPr>
          <p:grpSpPr bwMode="auto">
            <a:xfrm>
              <a:off x="1638300" y="7137943"/>
              <a:ext cx="137472" cy="65391"/>
              <a:chOff x="0" y="0"/>
              <a:chExt cx="137472" cy="65390"/>
            </a:xfrm>
          </p:grpSpPr>
          <p:sp>
            <p:nvSpPr>
              <p:cNvPr id="10460" name="AutoShape 22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1" name="AutoShape 22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2" name="Group 222"/>
            <p:cNvGrpSpPr>
              <a:grpSpLocks/>
            </p:cNvGrpSpPr>
            <p:nvPr/>
          </p:nvGrpSpPr>
          <p:grpSpPr bwMode="auto">
            <a:xfrm>
              <a:off x="3086100" y="6515643"/>
              <a:ext cx="167488" cy="72262"/>
              <a:chOff x="0" y="0"/>
              <a:chExt cx="167488" cy="72262"/>
            </a:xfrm>
          </p:grpSpPr>
          <p:sp>
            <p:nvSpPr>
              <p:cNvPr id="10463" name="AutoShape 223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4" name="AutoShape 224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5" name="Group 225"/>
            <p:cNvGrpSpPr>
              <a:grpSpLocks/>
            </p:cNvGrpSpPr>
            <p:nvPr/>
          </p:nvGrpSpPr>
          <p:grpSpPr bwMode="auto">
            <a:xfrm>
              <a:off x="2921000" y="6795043"/>
              <a:ext cx="177594" cy="62880"/>
              <a:chOff x="0" y="0"/>
              <a:chExt cx="177594" cy="62880"/>
            </a:xfrm>
          </p:grpSpPr>
          <p:sp>
            <p:nvSpPr>
              <p:cNvPr id="10466" name="AutoShape 226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7" name="AutoShape 227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8" name="Group 228"/>
            <p:cNvGrpSpPr>
              <a:grpSpLocks/>
            </p:cNvGrpSpPr>
            <p:nvPr/>
          </p:nvGrpSpPr>
          <p:grpSpPr bwMode="auto">
            <a:xfrm>
              <a:off x="3073400" y="7163343"/>
              <a:ext cx="137472" cy="65391"/>
              <a:chOff x="0" y="0"/>
              <a:chExt cx="137472" cy="65390"/>
            </a:xfrm>
          </p:grpSpPr>
          <p:sp>
            <p:nvSpPr>
              <p:cNvPr id="10469" name="AutoShape 229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0" name="AutoShape 230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1" name="Group 231"/>
            <p:cNvGrpSpPr>
              <a:grpSpLocks/>
            </p:cNvGrpSpPr>
            <p:nvPr/>
          </p:nvGrpSpPr>
          <p:grpSpPr bwMode="auto">
            <a:xfrm>
              <a:off x="1511300" y="3226343"/>
              <a:ext cx="167488" cy="72262"/>
              <a:chOff x="0" y="0"/>
              <a:chExt cx="167488" cy="72262"/>
            </a:xfrm>
          </p:grpSpPr>
          <p:sp>
            <p:nvSpPr>
              <p:cNvPr id="10472" name="AutoShape 23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3" name="AutoShape 23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4" name="Group 234"/>
            <p:cNvGrpSpPr>
              <a:grpSpLocks/>
            </p:cNvGrpSpPr>
            <p:nvPr/>
          </p:nvGrpSpPr>
          <p:grpSpPr bwMode="auto">
            <a:xfrm>
              <a:off x="1346200" y="3505743"/>
              <a:ext cx="177594" cy="62880"/>
              <a:chOff x="0" y="0"/>
              <a:chExt cx="177594" cy="62880"/>
            </a:xfrm>
          </p:grpSpPr>
          <p:sp>
            <p:nvSpPr>
              <p:cNvPr id="10475" name="AutoShape 23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6" name="AutoShape 23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7" name="Group 237"/>
            <p:cNvGrpSpPr>
              <a:grpSpLocks/>
            </p:cNvGrpSpPr>
            <p:nvPr/>
          </p:nvGrpSpPr>
          <p:grpSpPr bwMode="auto">
            <a:xfrm>
              <a:off x="1498600" y="3874043"/>
              <a:ext cx="137472" cy="65391"/>
              <a:chOff x="0" y="0"/>
              <a:chExt cx="137472" cy="65390"/>
            </a:xfrm>
          </p:grpSpPr>
          <p:sp>
            <p:nvSpPr>
              <p:cNvPr id="10478" name="AutoShape 2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9" name="AutoShape 2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</p:grpSp>
      <p:grpSp>
        <p:nvGrpSpPr>
          <p:cNvPr id="10480" name="Group 240"/>
          <p:cNvGrpSpPr>
            <a:grpSpLocks/>
          </p:cNvGrpSpPr>
          <p:nvPr/>
        </p:nvGrpSpPr>
        <p:grpSpPr bwMode="auto">
          <a:xfrm>
            <a:off x="1042541" y="1597299"/>
            <a:ext cx="2557240" cy="3510483"/>
            <a:chOff x="0" y="-1"/>
            <a:chExt cx="3637170" cy="4991794"/>
          </a:xfrm>
        </p:grpSpPr>
        <p:sp>
          <p:nvSpPr>
            <p:cNvPr id="10481" name="AutoShape 241"/>
            <p:cNvSpPr>
              <a:spLocks/>
            </p:cNvSpPr>
            <p:nvPr/>
          </p:nvSpPr>
          <p:spPr bwMode="auto">
            <a:xfrm>
              <a:off x="244284" y="2451643"/>
              <a:ext cx="1435101" cy="965201"/>
            </a:xfrm>
            <a:prstGeom prst="rightArrow">
              <a:avLst>
                <a:gd name="adj1" fmla="val 32000"/>
                <a:gd name="adj2" fmla="val 5789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482" name="AutoShape 242"/>
            <p:cNvSpPr>
              <a:spLocks/>
            </p:cNvSpPr>
            <p:nvPr/>
          </p:nvSpPr>
          <p:spPr bwMode="auto">
            <a:xfrm>
              <a:off x="1653984" y="-1"/>
              <a:ext cx="1983186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RNA fragments</a:t>
              </a:r>
              <a:endParaRPr lang="en-US" sz="1406"/>
            </a:p>
          </p:txBody>
        </p:sp>
        <p:sp>
          <p:nvSpPr>
            <p:cNvPr id="10483" name="AutoShape 243"/>
            <p:cNvSpPr>
              <a:spLocks/>
            </p:cNvSpPr>
            <p:nvPr/>
          </p:nvSpPr>
          <p:spPr bwMode="auto">
            <a:xfrm>
              <a:off x="0" y="2003014"/>
              <a:ext cx="1690341" cy="3990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fragmentation</a:t>
              </a:r>
            </a:p>
          </p:txBody>
        </p:sp>
        <p:sp>
          <p:nvSpPr>
            <p:cNvPr id="10484" name="AutoShape 244"/>
            <p:cNvSpPr>
              <a:spLocks/>
            </p:cNvSpPr>
            <p:nvPr/>
          </p:nvSpPr>
          <p:spPr bwMode="auto">
            <a:xfrm>
              <a:off x="2201622" y="1415923"/>
              <a:ext cx="224222" cy="26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5" name="AutoShape 245"/>
            <p:cNvSpPr>
              <a:spLocks/>
            </p:cNvSpPr>
            <p:nvPr/>
          </p:nvSpPr>
          <p:spPr bwMode="auto">
            <a:xfrm>
              <a:off x="2376329" y="1743509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6" name="AutoShape 246"/>
            <p:cNvSpPr>
              <a:spLocks/>
            </p:cNvSpPr>
            <p:nvPr/>
          </p:nvSpPr>
          <p:spPr bwMode="auto">
            <a:xfrm>
              <a:off x="2207385" y="20759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7" name="AutoShape 247"/>
            <p:cNvSpPr>
              <a:spLocks/>
            </p:cNvSpPr>
            <p:nvPr/>
          </p:nvSpPr>
          <p:spPr bwMode="auto">
            <a:xfrm>
              <a:off x="2857632" y="1531736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8" name="AutoShape 248"/>
            <p:cNvSpPr>
              <a:spLocks/>
            </p:cNvSpPr>
            <p:nvPr/>
          </p:nvSpPr>
          <p:spPr bwMode="auto">
            <a:xfrm>
              <a:off x="2655485" y="1974535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9" name="AutoShape 249"/>
            <p:cNvSpPr>
              <a:spLocks/>
            </p:cNvSpPr>
            <p:nvPr/>
          </p:nvSpPr>
          <p:spPr bwMode="auto">
            <a:xfrm>
              <a:off x="2357078" y="2398081"/>
              <a:ext cx="134765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0" name="AutoShape 250"/>
            <p:cNvSpPr>
              <a:spLocks/>
            </p:cNvSpPr>
            <p:nvPr/>
          </p:nvSpPr>
          <p:spPr bwMode="auto">
            <a:xfrm>
              <a:off x="2004184" y="2355318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1" name="AutoShape 251"/>
            <p:cNvSpPr>
              <a:spLocks/>
            </p:cNvSpPr>
            <p:nvPr/>
          </p:nvSpPr>
          <p:spPr bwMode="auto">
            <a:xfrm>
              <a:off x="2173129" y="2710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2" name="AutoShape 252"/>
            <p:cNvSpPr>
              <a:spLocks/>
            </p:cNvSpPr>
            <p:nvPr/>
          </p:nvSpPr>
          <p:spPr bwMode="auto">
            <a:xfrm>
              <a:off x="2004184" y="2990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3" name="AutoShape 253"/>
            <p:cNvSpPr>
              <a:spLocks/>
            </p:cNvSpPr>
            <p:nvPr/>
          </p:nvSpPr>
          <p:spPr bwMode="auto">
            <a:xfrm>
              <a:off x="2654432" y="2495018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4" name="AutoShape 254"/>
            <p:cNvSpPr>
              <a:spLocks/>
            </p:cNvSpPr>
            <p:nvPr/>
          </p:nvSpPr>
          <p:spPr bwMode="auto">
            <a:xfrm>
              <a:off x="2452285" y="2939518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5" name="AutoShape 255"/>
            <p:cNvSpPr>
              <a:spLocks/>
            </p:cNvSpPr>
            <p:nvPr/>
          </p:nvSpPr>
          <p:spPr bwMode="auto">
            <a:xfrm>
              <a:off x="2967283" y="2257374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6" name="AutoShape 256"/>
            <p:cNvSpPr>
              <a:spLocks/>
            </p:cNvSpPr>
            <p:nvPr/>
          </p:nvSpPr>
          <p:spPr bwMode="auto">
            <a:xfrm>
              <a:off x="2909729" y="28506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7" name="AutoShape 257"/>
            <p:cNvSpPr>
              <a:spLocks/>
            </p:cNvSpPr>
            <p:nvPr/>
          </p:nvSpPr>
          <p:spPr bwMode="auto">
            <a:xfrm>
              <a:off x="2016884" y="1733018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8" name="AutoShape 258"/>
            <p:cNvSpPr>
              <a:spLocks/>
            </p:cNvSpPr>
            <p:nvPr/>
          </p:nvSpPr>
          <p:spPr bwMode="auto">
            <a:xfrm>
              <a:off x="3328829" y="2837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9" name="AutoShape 259"/>
            <p:cNvSpPr>
              <a:spLocks/>
            </p:cNvSpPr>
            <p:nvPr/>
          </p:nvSpPr>
          <p:spPr bwMode="auto">
            <a:xfrm>
              <a:off x="3159884" y="3117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0" name="AutoShape 260"/>
            <p:cNvSpPr>
              <a:spLocks/>
            </p:cNvSpPr>
            <p:nvPr/>
          </p:nvSpPr>
          <p:spPr bwMode="auto">
            <a:xfrm>
              <a:off x="3278029" y="14790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1" name="AutoShape 261"/>
            <p:cNvSpPr>
              <a:spLocks/>
            </p:cNvSpPr>
            <p:nvPr/>
          </p:nvSpPr>
          <p:spPr bwMode="auto">
            <a:xfrm>
              <a:off x="3109084" y="17584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2" name="AutoShape 262"/>
            <p:cNvSpPr>
              <a:spLocks/>
            </p:cNvSpPr>
            <p:nvPr/>
          </p:nvSpPr>
          <p:spPr bwMode="auto">
            <a:xfrm>
              <a:off x="3261485" y="2126718"/>
              <a:ext cx="134765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3" name="AutoShape 263"/>
            <p:cNvSpPr>
              <a:spLocks/>
            </p:cNvSpPr>
            <p:nvPr/>
          </p:nvSpPr>
          <p:spPr bwMode="auto">
            <a:xfrm>
              <a:off x="2132031" y="3408783"/>
              <a:ext cx="173269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4" name="AutoShape 264"/>
            <p:cNvSpPr>
              <a:spLocks/>
            </p:cNvSpPr>
            <p:nvPr/>
          </p:nvSpPr>
          <p:spPr bwMode="auto">
            <a:xfrm>
              <a:off x="2580131" y="3307399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5" name="AutoShape 265"/>
            <p:cNvSpPr>
              <a:spLocks/>
            </p:cNvSpPr>
            <p:nvPr/>
          </p:nvSpPr>
          <p:spPr bwMode="auto">
            <a:xfrm>
              <a:off x="2281723" y="3730945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6" name="AutoShape 266"/>
            <p:cNvSpPr>
              <a:spLocks/>
            </p:cNvSpPr>
            <p:nvPr/>
          </p:nvSpPr>
          <p:spPr bwMode="auto">
            <a:xfrm>
              <a:off x="2097775" y="4043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7" name="AutoShape 267"/>
            <p:cNvSpPr>
              <a:spLocks/>
            </p:cNvSpPr>
            <p:nvPr/>
          </p:nvSpPr>
          <p:spPr bwMode="auto">
            <a:xfrm>
              <a:off x="2579078" y="3827883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8" name="AutoShape 268"/>
            <p:cNvSpPr>
              <a:spLocks/>
            </p:cNvSpPr>
            <p:nvPr/>
          </p:nvSpPr>
          <p:spPr bwMode="auto">
            <a:xfrm>
              <a:off x="2376931" y="4272383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9" name="AutoShape 269"/>
            <p:cNvSpPr>
              <a:spLocks/>
            </p:cNvSpPr>
            <p:nvPr/>
          </p:nvSpPr>
          <p:spPr bwMode="auto">
            <a:xfrm>
              <a:off x="2891929" y="3590238"/>
              <a:ext cx="221400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0" name="AutoShape 270"/>
            <p:cNvSpPr>
              <a:spLocks/>
            </p:cNvSpPr>
            <p:nvPr/>
          </p:nvSpPr>
          <p:spPr bwMode="auto">
            <a:xfrm>
              <a:off x="2834375" y="41834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1" name="AutoShape 271"/>
            <p:cNvSpPr>
              <a:spLocks/>
            </p:cNvSpPr>
            <p:nvPr/>
          </p:nvSpPr>
          <p:spPr bwMode="auto">
            <a:xfrm>
              <a:off x="3253475" y="4170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2" name="AutoShape 272"/>
            <p:cNvSpPr>
              <a:spLocks/>
            </p:cNvSpPr>
            <p:nvPr/>
          </p:nvSpPr>
          <p:spPr bwMode="auto">
            <a:xfrm>
              <a:off x="3084530" y="4450183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3" name="AutoShape 273"/>
            <p:cNvSpPr>
              <a:spLocks/>
            </p:cNvSpPr>
            <p:nvPr/>
          </p:nvSpPr>
          <p:spPr bwMode="auto">
            <a:xfrm>
              <a:off x="3186130" y="3459583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4" name="AutoShape 274"/>
            <p:cNvSpPr>
              <a:spLocks/>
            </p:cNvSpPr>
            <p:nvPr/>
          </p:nvSpPr>
          <p:spPr bwMode="auto">
            <a:xfrm>
              <a:off x="1962694" y="4650377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5" name="AutoShape 275"/>
            <p:cNvSpPr>
              <a:spLocks/>
            </p:cNvSpPr>
            <p:nvPr/>
          </p:nvSpPr>
          <p:spPr bwMode="auto">
            <a:xfrm>
              <a:off x="2410794" y="4548994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6" name="AutoShape 276"/>
            <p:cNvSpPr>
              <a:spLocks/>
            </p:cNvSpPr>
            <p:nvPr/>
          </p:nvSpPr>
          <p:spPr bwMode="auto">
            <a:xfrm>
              <a:off x="2112386" y="4972540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7" name="AutoShape 277"/>
            <p:cNvSpPr>
              <a:spLocks/>
            </p:cNvSpPr>
            <p:nvPr/>
          </p:nvSpPr>
          <p:spPr bwMode="auto">
            <a:xfrm>
              <a:off x="2722592" y="4831833"/>
              <a:ext cx="221401" cy="38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8" name="AutoShape 278"/>
            <p:cNvSpPr>
              <a:spLocks/>
            </p:cNvSpPr>
            <p:nvPr/>
          </p:nvSpPr>
          <p:spPr bwMode="auto">
            <a:xfrm>
              <a:off x="3016793" y="4701177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019CF-5AB1-E047-8997-A94673DF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726" y="193192"/>
            <a:ext cx="7772400" cy="1143000"/>
          </a:xfrm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data: FASTQ format</a:t>
            </a:r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178594" y="1542603"/>
            <a:ext cx="4633500" cy="505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algn="l"/>
            <a:r>
              <a:rPr lang="en-US" sz="1477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@HWUSI-EAS1789_0001:3:2:1708:1305#0/1</a:t>
            </a:r>
          </a:p>
          <a:p>
            <a:pPr algn="l"/>
            <a:r>
              <a:rPr lang="en-US" sz="1477" dirty="0">
                <a:solidFill>
                  <a:srgbClr val="FF2600"/>
                </a:solidFill>
                <a:latin typeface="Monaco" charset="0"/>
                <a:cs typeface="Monaco" charset="0"/>
                <a:sym typeface="Monaco" charset="0"/>
              </a:rPr>
              <a:t>CCTTCNCACTTCGTTTCCCACTTAGCGATAATTTG</a:t>
            </a:r>
          </a:p>
          <a:p>
            <a:pPr algn="l"/>
            <a:r>
              <a:rPr lang="en-US" sz="1477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+HWUSI-EAS1789_0001:3:2:1708:1305#0/1</a:t>
            </a:r>
          </a:p>
          <a:p>
            <a:pPr algn="l"/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VVULVBVYVYZZXZZ\</a:t>
            </a:r>
            <a:r>
              <a:rPr lang="en-US" sz="1477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ee</a:t>
            </a:r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[</a:t>
            </a:r>
            <a:r>
              <a:rPr lang="en-US" sz="1477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a^b</a:t>
            </a:r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`[a\a[\\a^^^\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@HWUSI-EAS1789_0001:3:2:2062:1304#0/1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TTTTTNCAGAGTTTTTTCTTGAACTGGAAATTTTT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+HWUSI-EAS1789_0001:3:2:2062:1304#0/1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a__[\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Bbbb`edeeefd`cc`b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]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bffff`ffffff</a:t>
            </a:r>
            <a:endParaRPr lang="en-US" sz="1477" dirty="0">
              <a:latin typeface="Monaco" charset="0"/>
              <a:cs typeface="Monaco" charset="0"/>
              <a:sym typeface="Monaco" charset="0"/>
            </a:endParaRP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@HWUSI-EAS1789_0001:3:2:3194:1303#0/1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GAACANTCCAACGCTTGGTGAATTCTGCTTCACAA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+HWUSI-EAS1789_0001:3:2:3194:1303#0/1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ZZ[[VBZZY][TWQQZ\ZS\[ZZXV__\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OX`a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[ZZ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@HWUSI-EAS1789_0001:3:2:3716:1304#0/1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GGAAANAAGACCCTGTTGAGCTTGACTCTAGTCTG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+HWUSI-EAS1789_0001:3:2:3716:1304#0/1</a:t>
            </a:r>
          </a:p>
          <a:p>
            <a:pPr algn="l"/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aaXWYBZVTXZX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_]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Xdccdfbb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_\`a\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aY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_^]LZ^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@HWUSI-EAS1789_0001:3:2:5000:1304#0/1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CCCGGNGATCCGCTGGGACAAGCAGCATATTGATA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+HWUSI-EAS1789_0001:3:2:5000:1304#0/1</a:t>
            </a:r>
          </a:p>
          <a:p>
            <a:pPr algn="l"/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aaaaaBeeeeffffehhhhhhggdhhhhahhhadh</a:t>
            </a:r>
            <a:endParaRPr lang="en-US" sz="1406" dirty="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468008" y="1260829"/>
            <a:ext cx="4423728" cy="1363382"/>
            <a:chOff x="4500" y="-108976"/>
            <a:chExt cx="6290689" cy="1937777"/>
          </a:xfrm>
        </p:grpSpPr>
        <p:sp>
          <p:nvSpPr>
            <p:cNvPr id="30724" name="AutoShape 4"/>
            <p:cNvSpPr>
              <a:spLocks/>
            </p:cNvSpPr>
            <p:nvPr/>
          </p:nvSpPr>
          <p:spPr bwMode="auto">
            <a:xfrm>
              <a:off x="1768323" y="-108976"/>
              <a:ext cx="1398729" cy="733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name</a:t>
              </a:r>
            </a:p>
          </p:txBody>
        </p:sp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1768323" y="459637"/>
              <a:ext cx="2357248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sequence</a:t>
              </a:r>
            </a:p>
          </p:txBody>
        </p:sp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1768323" y="1094972"/>
              <a:ext cx="1971066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qualities</a:t>
              </a: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95004" y="370652"/>
              <a:ext cx="1309086" cy="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95003" y="750134"/>
              <a:ext cx="1345962" cy="17365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4500" y="1458482"/>
              <a:ext cx="1654902" cy="6576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259133" y="260025"/>
              <a:ext cx="755952" cy="68220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4314446" y="942225"/>
              <a:ext cx="700639" cy="77438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5162628" y="548872"/>
              <a:ext cx="1132561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/>
                <a:t>read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415855" y="4489847"/>
            <a:ext cx="3728145" cy="2225278"/>
            <a:chOff x="0" y="60960"/>
            <a:chExt cx="5302250" cy="3164840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0" y="60960"/>
              <a:ext cx="5302250" cy="138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400" dirty="0"/>
                <a:t>1 Illumina </a:t>
              </a:r>
              <a:r>
                <a:rPr lang="en-US" sz="2400" dirty="0" err="1"/>
                <a:t>HiSeq</a:t>
              </a:r>
              <a:r>
                <a:rPr lang="en-US" sz="2400" dirty="0"/>
                <a:t> 2500 lane</a:t>
              </a:r>
            </a:p>
          </p:txBody>
        </p:sp>
        <p:sp>
          <p:nvSpPr>
            <p:cNvPr id="30735" name="AutoShape 15"/>
            <p:cNvSpPr>
              <a:spLocks/>
            </p:cNvSpPr>
            <p:nvPr/>
          </p:nvSpPr>
          <p:spPr bwMode="auto">
            <a:xfrm>
              <a:off x="241183" y="2489200"/>
              <a:ext cx="4716131" cy="736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ctr"/>
              <a:r>
                <a:rPr lang="en-US" sz="2400" dirty="0"/>
                <a:t>~150 million reads</a:t>
              </a:r>
            </a:p>
          </p:txBody>
        </p:sp>
        <p:sp>
          <p:nvSpPr>
            <p:cNvPr id="30736" name="AutoShape 16"/>
            <p:cNvSpPr>
              <a:spLocks/>
            </p:cNvSpPr>
            <p:nvPr/>
          </p:nvSpPr>
          <p:spPr bwMode="auto">
            <a:xfrm rot="5400000">
              <a:off x="2110295" y="1568268"/>
              <a:ext cx="977901" cy="863967"/>
            </a:xfrm>
            <a:prstGeom prst="rightArrow">
              <a:avLst>
                <a:gd name="adj1" fmla="val 39722"/>
                <a:gd name="adj2" fmla="val 5252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</p:grp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5648027" y="2732485"/>
            <a:ext cx="2888754" cy="1759148"/>
            <a:chOff x="-28" y="-279310"/>
            <a:chExt cx="4109899" cy="2501811"/>
          </a:xfrm>
        </p:grpSpPr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620391" y="1474472"/>
              <a:ext cx="2065036" cy="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H="1">
              <a:off x="620007" y="1271656"/>
              <a:ext cx="627271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V="1">
              <a:off x="2050905" y="1650999"/>
              <a:ext cx="627272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1" name="AutoShape 21"/>
            <p:cNvSpPr>
              <a:spLocks/>
            </p:cNvSpPr>
            <p:nvPr/>
          </p:nvSpPr>
          <p:spPr bwMode="auto">
            <a:xfrm>
              <a:off x="2078" y="5854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672"/>
                <a:t>read1</a:t>
              </a:r>
              <a:endParaRPr lang="en-US" sz="1406"/>
            </a:p>
          </p:txBody>
        </p:sp>
        <p:sp>
          <p:nvSpPr>
            <p:cNvPr id="30742" name="AutoShape 22"/>
            <p:cNvSpPr>
              <a:spLocks/>
            </p:cNvSpPr>
            <p:nvPr/>
          </p:nvSpPr>
          <p:spPr bwMode="auto">
            <a:xfrm>
              <a:off x="2052684" y="15506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672" dirty="0"/>
                <a:t>read2</a:t>
              </a:r>
              <a:endParaRPr lang="en-US" sz="1406" dirty="0"/>
            </a:p>
          </p:txBody>
        </p:sp>
        <p:sp>
          <p:nvSpPr>
            <p:cNvPr id="30743" name="AutoShape 23"/>
            <p:cNvSpPr>
              <a:spLocks/>
            </p:cNvSpPr>
            <p:nvPr/>
          </p:nvSpPr>
          <p:spPr bwMode="auto">
            <a:xfrm>
              <a:off x="-28" y="-279310"/>
              <a:ext cx="4109899" cy="684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742" u="sng" dirty="0"/>
                <a:t>paired-end reads</a:t>
              </a:r>
              <a:endParaRPr lang="en-US" sz="1406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2C1B7-708D-4442-89AB-682202FD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1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Tasks with RNA-Seq data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63570" cy="4616648"/>
          </a:xfrm>
          <a:ln/>
        </p:spPr>
        <p:txBody>
          <a:bodyPr/>
          <a:lstStyle/>
          <a:p>
            <a:r>
              <a:rPr lang="en-US" sz="1800" b="1" dirty="0"/>
              <a:t>Assembly: 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(and possibly a genome sequence)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Reconstruct full-length transcript sequences from the reads</a:t>
            </a:r>
          </a:p>
          <a:p>
            <a:pPr>
              <a:spcBef>
                <a:spcPts val="2558"/>
              </a:spcBef>
            </a:pPr>
            <a:r>
              <a:rPr lang="en-US" sz="1800" b="1" dirty="0"/>
              <a:t>Quantification (our focus): 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and transcript sequences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Estimate the relative abundances of transcripts (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gene expression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)</a:t>
            </a:r>
          </a:p>
          <a:p>
            <a:pPr>
              <a:spcBef>
                <a:spcPts val="2558"/>
              </a:spcBef>
            </a:pPr>
            <a:r>
              <a:rPr lang="en-US" sz="1800" b="1" dirty="0"/>
              <a:t>Differential expression or additional downstream analyses: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from two different samples and transcript sequences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Predict which transcripts have different abundances between two samples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4E5A3-B410-574A-A04B-C86B2FBE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26012</TotalTime>
  <Words>3180</Words>
  <Application>Microsoft Macintosh PowerPoint</Application>
  <PresentationFormat>Letter Paper (8.5x11 in)</PresentationFormat>
  <Paragraphs>742</Paragraphs>
  <Slides>66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System Font Regular</vt:lpstr>
      <vt:lpstr>Arial</vt:lpstr>
      <vt:lpstr>Cambria</vt:lpstr>
      <vt:lpstr>Cambria Math</vt:lpstr>
      <vt:lpstr>Courier New</vt:lpstr>
      <vt:lpstr>Helvetica</vt:lpstr>
      <vt:lpstr>Helvetica Neue</vt:lpstr>
      <vt:lpstr>Helvetica Neue Light</vt:lpstr>
      <vt:lpstr>Monaco</vt:lpstr>
      <vt:lpstr>Times</vt:lpstr>
      <vt:lpstr>Times New Roman</vt:lpstr>
      <vt:lpstr>Blank Presentation</vt:lpstr>
      <vt:lpstr>Equation</vt:lpstr>
      <vt:lpstr>RNA-Seq Analysis and Gene Discovery</vt:lpstr>
      <vt:lpstr>Overview</vt:lpstr>
      <vt:lpstr>Goals for lecture</vt:lpstr>
      <vt:lpstr>Measuring transcription the old way: microarrays</vt:lpstr>
      <vt:lpstr>Advantages of RNA-Seq over microarrays</vt:lpstr>
      <vt:lpstr>RNA-Seq technology</vt:lpstr>
      <vt:lpstr>A generic RNA-Seq protocol</vt:lpstr>
      <vt:lpstr>RNA-Seq data: FASTQ format</vt:lpstr>
      <vt:lpstr>Tasks with RNA-Seq data</vt:lpstr>
      <vt:lpstr>RNA-Seq is a relative abundance measurement technology</vt:lpstr>
      <vt:lpstr>Issues with relative abundance measures</vt:lpstr>
      <vt:lpstr>The basics of quantification with RNA-Seq data</vt:lpstr>
      <vt:lpstr>Length dependence</vt:lpstr>
      <vt:lpstr>Length dependence</vt:lpstr>
      <vt:lpstr>The basics of quantification from RNA-Seq data</vt:lpstr>
      <vt:lpstr>The basics of quantification from RNA-Seq data</vt:lpstr>
      <vt:lpstr>The basics of quantification from RNA-Seq data</vt:lpstr>
      <vt:lpstr>Counts to expression levels</vt:lpstr>
      <vt:lpstr>What if reads do not uniquely map to transcripts?</vt:lpstr>
      <vt:lpstr>Central dogma of molecular biology</vt:lpstr>
      <vt:lpstr>Alternative splicing</vt:lpstr>
      <vt:lpstr>Multi-mapping reads in RNA-Seq</vt:lpstr>
      <vt:lpstr>Distributions of alignment counts</vt:lpstr>
      <vt:lpstr>What if reads do not uniquely map to transcripts?</vt:lpstr>
      <vt:lpstr>Some options for handling multireads</vt:lpstr>
      <vt:lpstr>Rescue method example - Step 1</vt:lpstr>
      <vt:lpstr>Rescue method example - Step 2</vt:lpstr>
      <vt:lpstr>Rescue method example - Step 3</vt:lpstr>
      <vt:lpstr>An observation about the rescue method</vt:lpstr>
      <vt:lpstr>RSEM (RNA-Seq by Expectation-Maximization) - a generative probabilistic model</vt:lpstr>
      <vt:lpstr>RSEM - a generative probabilistic model</vt:lpstr>
      <vt:lpstr>Quantification as maximum likelihood inference</vt:lpstr>
      <vt:lpstr>Approximate inference with read alignments</vt:lpstr>
      <vt:lpstr>EM Algorithm</vt:lpstr>
      <vt:lpstr>Expected read count visualization</vt:lpstr>
      <vt:lpstr>Improved accuracy over unique and rescue</vt:lpstr>
      <vt:lpstr>RNA-Seq and RSEM summary</vt:lpstr>
      <vt:lpstr>Recent developments in RNA-Seq </vt:lpstr>
      <vt:lpstr>Public sources of RNA-Seq data</vt:lpstr>
      <vt:lpstr>Interpolated Markov Models for Gene Finding</vt:lpstr>
      <vt:lpstr>The Gene Finding Task</vt:lpstr>
      <vt:lpstr>Splice Signals Example</vt:lpstr>
      <vt:lpstr>Sources of Evidence for Gene Finding</vt:lpstr>
      <vt:lpstr>Gene Finding: Search by Content</vt:lpstr>
      <vt:lpstr>Codon Preference in E. Coli</vt:lpstr>
      <vt:lpstr>Reading Frames</vt:lpstr>
      <vt:lpstr>Open Reading Frames (ORFs)</vt:lpstr>
      <vt:lpstr>Markov Models &amp; Reading Frames</vt:lpstr>
      <vt:lpstr>Inhomogeneous Markov Model</vt:lpstr>
      <vt:lpstr>Higher Order Markov Models</vt:lpstr>
      <vt:lpstr>A Fifth Order Inhomogeneous Markov Model</vt:lpstr>
      <vt:lpstr>A Fifth Order Inhomogeneous Markov Model</vt:lpstr>
      <vt:lpstr>Selecting the Order of a  Markov Model</vt:lpstr>
      <vt:lpstr>Interpolated Markov Models</vt:lpstr>
      <vt:lpstr>Interpolated Markov Models</vt:lpstr>
      <vt:lpstr>The GLIMMER System [Salzberg et al., Nucleic Acids Research, 1998]</vt:lpstr>
      <vt:lpstr>IMMs in GLIMMER</vt:lpstr>
      <vt:lpstr>IMMs in GLIMMER</vt:lpstr>
      <vt:lpstr>IMMs in GLIMMER</vt:lpstr>
      <vt:lpstr>IMMs in GLIMMER</vt:lpstr>
      <vt:lpstr>IMM Example</vt:lpstr>
      <vt:lpstr>IMM Example (Continued)</vt:lpstr>
      <vt:lpstr>Gene Recognition in GLIMMER</vt:lpstr>
      <vt:lpstr>Gene Recognition in GLIMMER</vt:lpstr>
      <vt:lpstr>GLIMMER Experiment</vt:lpstr>
      <vt:lpstr>GLIMMER Results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Daifeng Wang</cp:lastModifiedBy>
  <cp:revision>618</cp:revision>
  <cp:lastPrinted>2020-01-18T21:18:56Z</cp:lastPrinted>
  <dcterms:created xsi:type="dcterms:W3CDTF">2011-01-18T01:12:27Z</dcterms:created>
  <dcterms:modified xsi:type="dcterms:W3CDTF">2021-03-31T20:50:56Z</dcterms:modified>
</cp:coreProperties>
</file>