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2"/>
  </p:notesMasterIdLst>
  <p:handoutMasterIdLst>
    <p:handoutMasterId r:id="rId43"/>
  </p:handoutMasterIdLst>
  <p:sldIdLst>
    <p:sldId id="721" r:id="rId2"/>
    <p:sldId id="765" r:id="rId3"/>
    <p:sldId id="766" r:id="rId4"/>
    <p:sldId id="767" r:id="rId5"/>
    <p:sldId id="768" r:id="rId6"/>
    <p:sldId id="770" r:id="rId7"/>
    <p:sldId id="771" r:id="rId8"/>
    <p:sldId id="769" r:id="rId9"/>
    <p:sldId id="772" r:id="rId10"/>
    <p:sldId id="776" r:id="rId11"/>
    <p:sldId id="775" r:id="rId12"/>
    <p:sldId id="780" r:id="rId13"/>
    <p:sldId id="781" r:id="rId14"/>
    <p:sldId id="783" r:id="rId15"/>
    <p:sldId id="782" r:id="rId16"/>
    <p:sldId id="807" r:id="rId17"/>
    <p:sldId id="794" r:id="rId18"/>
    <p:sldId id="795" r:id="rId19"/>
    <p:sldId id="784" r:id="rId20"/>
    <p:sldId id="566" r:id="rId21"/>
    <p:sldId id="802" r:id="rId22"/>
    <p:sldId id="774" r:id="rId23"/>
    <p:sldId id="804" r:id="rId24"/>
    <p:sldId id="805" r:id="rId25"/>
    <p:sldId id="797" r:id="rId26"/>
    <p:sldId id="806" r:id="rId27"/>
    <p:sldId id="796" r:id="rId28"/>
    <p:sldId id="798" r:id="rId29"/>
    <p:sldId id="785" r:id="rId30"/>
    <p:sldId id="573" r:id="rId31"/>
    <p:sldId id="800" r:id="rId32"/>
    <p:sldId id="799" r:id="rId33"/>
    <p:sldId id="786" r:id="rId34"/>
    <p:sldId id="788" r:id="rId35"/>
    <p:sldId id="791" r:id="rId36"/>
    <p:sldId id="793" r:id="rId37"/>
    <p:sldId id="567" r:id="rId38"/>
    <p:sldId id="790" r:id="rId39"/>
    <p:sldId id="801" r:id="rId40"/>
    <p:sldId id="803" r:id="rId41"/>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10" charset="0"/>
        <a:ea typeface="+mn-ea"/>
        <a:cs typeface="+mn-cs"/>
      </a:defRPr>
    </a:lvl5pPr>
    <a:lvl6pPr marL="2286000" algn="l" defTabSz="457200" rtl="0" eaLnBrk="1" latinLnBrk="0" hangingPunct="1">
      <a:defRPr sz="2000" kern="1200">
        <a:solidFill>
          <a:schemeClr val="tx1"/>
        </a:solidFill>
        <a:latin typeface="Times New Roman" pitchFamily="-110" charset="0"/>
        <a:ea typeface="+mn-ea"/>
        <a:cs typeface="+mn-cs"/>
      </a:defRPr>
    </a:lvl6pPr>
    <a:lvl7pPr marL="2743200" algn="l" defTabSz="457200" rtl="0" eaLnBrk="1" latinLnBrk="0" hangingPunct="1">
      <a:defRPr sz="2000" kern="1200">
        <a:solidFill>
          <a:schemeClr val="tx1"/>
        </a:solidFill>
        <a:latin typeface="Times New Roman" pitchFamily="-110" charset="0"/>
        <a:ea typeface="+mn-ea"/>
        <a:cs typeface="+mn-cs"/>
      </a:defRPr>
    </a:lvl7pPr>
    <a:lvl8pPr marL="3200400" algn="l" defTabSz="457200" rtl="0" eaLnBrk="1" latinLnBrk="0" hangingPunct="1">
      <a:defRPr sz="2000" kern="1200">
        <a:solidFill>
          <a:schemeClr val="tx1"/>
        </a:solidFill>
        <a:latin typeface="Times New Roman" pitchFamily="-110" charset="0"/>
        <a:ea typeface="+mn-ea"/>
        <a:cs typeface="+mn-cs"/>
      </a:defRPr>
    </a:lvl8pPr>
    <a:lvl9pPr marL="3657600" algn="l" defTabSz="457200" rtl="0" eaLnBrk="1" latinLnBrk="0" hangingPunct="1">
      <a:defRPr sz="20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tter, Tony" initials="GT" lastIdx="0" clrIdx="0">
    <p:extLst>
      <p:ext uri="{19B8F6BF-5375-455C-9EA6-DF929625EA0E}">
        <p15:presenceInfo xmlns:p15="http://schemas.microsoft.com/office/powerpoint/2012/main" userId="S-1-5-21-2796109741-2737883101-2707681701-4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FDFFAF"/>
    <a:srgbClr val="FF3300"/>
    <a:srgbClr val="CCCC00"/>
    <a:srgbClr val="33CC33"/>
    <a:srgbClr val="008000"/>
    <a:srgbClr val="009900"/>
    <a:srgbClr val="FF6600"/>
    <a:srgbClr val="FF99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46" autoAdjust="0"/>
    <p:restoredTop sz="80272" autoAdjust="0"/>
  </p:normalViewPr>
  <p:slideViewPr>
    <p:cSldViewPr>
      <p:cViewPr varScale="1">
        <p:scale>
          <a:sx n="101" d="100"/>
          <a:sy n="101" d="100"/>
        </p:scale>
        <p:origin x="280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5.wmf"/><Relationship Id="rId1" Type="http://schemas.openxmlformats.org/officeDocument/2006/relationships/image" Target="../media/image26.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27.wmf"/><Relationship Id="rId7" Type="http://schemas.openxmlformats.org/officeDocument/2006/relationships/image" Target="../media/image35.wmf"/><Relationship Id="rId2" Type="http://schemas.openxmlformats.org/officeDocument/2006/relationships/image" Target="../media/image25.wmf"/><Relationship Id="rId1" Type="http://schemas.openxmlformats.org/officeDocument/2006/relationships/image" Target="../media/image33.wmf"/><Relationship Id="rId6" Type="http://schemas.openxmlformats.org/officeDocument/2006/relationships/image" Target="../media/image34.wmf"/><Relationship Id="rId5" Type="http://schemas.openxmlformats.org/officeDocument/2006/relationships/image" Target="../media/image29.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9"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27.wmf"/><Relationship Id="rId7" Type="http://schemas.openxmlformats.org/officeDocument/2006/relationships/image" Target="../media/image48.wmf"/><Relationship Id="rId2" Type="http://schemas.openxmlformats.org/officeDocument/2006/relationships/image" Target="../media/image46.wmf"/><Relationship Id="rId1" Type="http://schemas.openxmlformats.org/officeDocument/2006/relationships/image" Target="../media/image26.wmf"/><Relationship Id="rId6" Type="http://schemas.openxmlformats.org/officeDocument/2006/relationships/image" Target="../media/image47.wmf"/><Relationship Id="rId5" Type="http://schemas.openxmlformats.org/officeDocument/2006/relationships/image" Target="../media/image29.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2.wmf"/><Relationship Id="rId7" Type="http://schemas.openxmlformats.org/officeDocument/2006/relationships/image" Target="../media/image43.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 Id="rId9"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a:defRPr sz="1200">
                <a:solidFill>
                  <a:srgbClr val="006600"/>
                </a:solidFill>
                <a:latin typeface="Times New Roman" charset="0"/>
              </a:defRPr>
            </a:lvl1pPr>
          </a:lstStyle>
          <a:p>
            <a:pPr>
              <a:defRPr/>
            </a:pPr>
            <a:endParaRPr lang="en-US" dirty="0">
              <a:latin typeface="Arial"/>
            </a:endParaRPr>
          </a:p>
        </p:txBody>
      </p:sp>
      <p:sp>
        <p:nvSpPr>
          <p:cNvPr id="68403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a:defRPr sz="1200">
                <a:solidFill>
                  <a:srgbClr val="006600"/>
                </a:solidFill>
                <a:latin typeface="Times New Roman" charset="0"/>
              </a:defRPr>
            </a:lvl1pPr>
          </a:lstStyle>
          <a:p>
            <a:pPr>
              <a:defRPr/>
            </a:pPr>
            <a:endParaRPr lang="en-US" dirty="0">
              <a:latin typeface="Arial"/>
            </a:endParaRPr>
          </a:p>
        </p:txBody>
      </p:sp>
      <p:sp>
        <p:nvSpPr>
          <p:cNvPr id="68403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a:defRPr sz="1200">
                <a:solidFill>
                  <a:srgbClr val="006600"/>
                </a:solidFill>
                <a:latin typeface="Times New Roman" charset="0"/>
              </a:defRPr>
            </a:lvl1pPr>
          </a:lstStyle>
          <a:p>
            <a:pPr>
              <a:defRPr/>
            </a:pPr>
            <a:endParaRPr lang="en-US" dirty="0">
              <a:latin typeface="Arial"/>
            </a:endParaRPr>
          </a:p>
        </p:txBody>
      </p:sp>
      <p:sp>
        <p:nvSpPr>
          <p:cNvPr id="68403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a:defRPr sz="1200">
                <a:solidFill>
                  <a:srgbClr val="006600"/>
                </a:solidFill>
                <a:latin typeface="Times New Roman" charset="0"/>
              </a:defRPr>
            </a:lvl1pPr>
          </a:lstStyle>
          <a:p>
            <a:pPr>
              <a:defRPr/>
            </a:pPr>
            <a:fld id="{28857D9C-9BDF-9648-83EC-368A8E6EE156}"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160648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170238" cy="479425"/>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lvl1pPr defTabSz="966788">
              <a:defRPr sz="1200">
                <a:solidFill>
                  <a:srgbClr val="006600"/>
                </a:solidFill>
                <a:latin typeface="Arial"/>
              </a:defRPr>
            </a:lvl1pPr>
          </a:lstStyle>
          <a:p>
            <a:pPr>
              <a:defRPr/>
            </a:pPr>
            <a:endParaRPr lang="en-US" dirty="0"/>
          </a:p>
        </p:txBody>
      </p:sp>
      <p:sp>
        <p:nvSpPr>
          <p:cNvPr id="101379" name="Rectangle 3"/>
          <p:cNvSpPr>
            <a:spLocks noGrp="1" noChangeArrowheads="1"/>
          </p:cNvSpPr>
          <p:nvPr>
            <p:ph type="dt" idx="1"/>
          </p:nvPr>
        </p:nvSpPr>
        <p:spPr bwMode="auto">
          <a:xfrm>
            <a:off x="4144963" y="0"/>
            <a:ext cx="3170237" cy="479425"/>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lvl1pPr algn="r" defTabSz="966788">
              <a:defRPr sz="1200">
                <a:solidFill>
                  <a:srgbClr val="006600"/>
                </a:solidFill>
                <a:latin typeface="Arial"/>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76313" y="4560888"/>
            <a:ext cx="5362575" cy="4319587"/>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1382" name="Rectangle 6"/>
          <p:cNvSpPr>
            <a:spLocks noGrp="1" noChangeArrowheads="1"/>
          </p:cNvSpPr>
          <p:nvPr>
            <p:ph type="ftr" sz="quarter" idx="4"/>
          </p:nvPr>
        </p:nvSpPr>
        <p:spPr bwMode="auto">
          <a:xfrm>
            <a:off x="0" y="9121775"/>
            <a:ext cx="3170238" cy="479425"/>
          </a:xfrm>
          <a:prstGeom prst="rect">
            <a:avLst/>
          </a:prstGeom>
          <a:noFill/>
          <a:ln w="28575">
            <a:noFill/>
            <a:miter lim="800000"/>
            <a:headEnd/>
            <a:tailEnd type="none" w="lg" len="med"/>
          </a:ln>
          <a:effectLst/>
        </p:spPr>
        <p:txBody>
          <a:bodyPr vert="horz" wrap="square" lIns="96656" tIns="48328" rIns="96656" bIns="48328" numCol="1" anchor="b" anchorCtr="0" compatLnSpc="1">
            <a:prstTxWarp prst="textNoShape">
              <a:avLst/>
            </a:prstTxWarp>
          </a:bodyPr>
          <a:lstStyle>
            <a:lvl1pPr defTabSz="966788">
              <a:defRPr sz="1200">
                <a:solidFill>
                  <a:srgbClr val="006600"/>
                </a:solidFill>
                <a:latin typeface="Arial"/>
              </a:defRPr>
            </a:lvl1pPr>
          </a:lstStyle>
          <a:p>
            <a:pPr>
              <a:defRPr/>
            </a:pPr>
            <a:endParaRPr lang="en-US" dirty="0"/>
          </a:p>
        </p:txBody>
      </p:sp>
      <p:sp>
        <p:nvSpPr>
          <p:cNvPr id="101383" name="Rectangle 7"/>
          <p:cNvSpPr>
            <a:spLocks noGrp="1" noChangeArrowheads="1"/>
          </p:cNvSpPr>
          <p:nvPr>
            <p:ph type="sldNum" sz="quarter" idx="5"/>
          </p:nvPr>
        </p:nvSpPr>
        <p:spPr bwMode="auto">
          <a:xfrm>
            <a:off x="4144963" y="9121775"/>
            <a:ext cx="3170237" cy="479425"/>
          </a:xfrm>
          <a:prstGeom prst="rect">
            <a:avLst/>
          </a:prstGeom>
          <a:noFill/>
          <a:ln w="28575">
            <a:noFill/>
            <a:miter lim="800000"/>
            <a:headEnd/>
            <a:tailEnd type="none" w="lg" len="med"/>
          </a:ln>
          <a:effectLst/>
        </p:spPr>
        <p:txBody>
          <a:bodyPr vert="horz" wrap="square" lIns="96656" tIns="48328" rIns="96656" bIns="48328" numCol="1" anchor="b" anchorCtr="0" compatLnSpc="1">
            <a:prstTxWarp prst="textNoShape">
              <a:avLst/>
            </a:prstTxWarp>
          </a:bodyPr>
          <a:lstStyle>
            <a:lvl1pPr algn="r" defTabSz="966788">
              <a:defRPr sz="1200">
                <a:solidFill>
                  <a:srgbClr val="006600"/>
                </a:solidFill>
                <a:latin typeface="Arial"/>
              </a:defRPr>
            </a:lvl1pPr>
          </a:lstStyle>
          <a:p>
            <a:pPr>
              <a:defRPr/>
            </a:pPr>
            <a:fld id="{F78AEE79-772A-3D44-93EC-5BA05ED51BCA}" type="slidenum">
              <a:rPr lang="en-US" smtClean="0"/>
              <a:pPr>
                <a:defRPr/>
              </a:pPr>
              <a:t>‹#›</a:t>
            </a:fld>
            <a:endParaRPr lang="en-US" dirty="0"/>
          </a:p>
        </p:txBody>
      </p:sp>
    </p:spTree>
    <p:extLst>
      <p:ext uri="{BB962C8B-B14F-4D97-AF65-F5344CB8AC3E}">
        <p14:creationId xmlns:p14="http://schemas.microsoft.com/office/powerpoint/2010/main" val="2689539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43405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59234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96672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994463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666611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image as example. Motifs like features in image</a:t>
            </a:r>
            <a:endParaRPr dirty="0"/>
          </a:p>
        </p:txBody>
      </p:sp>
    </p:spTree>
    <p:extLst>
      <p:ext uri="{BB962C8B-B14F-4D97-AF65-F5344CB8AC3E}">
        <p14:creationId xmlns:p14="http://schemas.microsoft.com/office/powerpoint/2010/main" val="3286095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PWM</a:t>
            </a:r>
            <a:endParaRPr dirty="0"/>
          </a:p>
        </p:txBody>
      </p:sp>
    </p:spTree>
    <p:extLst>
      <p:ext uri="{BB962C8B-B14F-4D97-AF65-F5344CB8AC3E}">
        <p14:creationId xmlns:p14="http://schemas.microsoft.com/office/powerpoint/2010/main" val="4275896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060250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462812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72030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12472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25667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354925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117051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740097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452248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489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783635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759063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385694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21639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76010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966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950686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005879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2D889308-7958-DF47-9648-B492582C2D8F}"/>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Calibri" charset="0"/>
              <a:ea typeface="ＭＳ Ｐゴシック" charset="-128"/>
            </a:endParaRPr>
          </a:p>
        </p:txBody>
      </p:sp>
      <p:sp>
        <p:nvSpPr>
          <p:cNvPr id="4098" name="Text Box 2">
            <a:extLst>
              <a:ext uri="{FF2B5EF4-FFF2-40B4-BE49-F238E27FC236}">
                <a16:creationId xmlns:a16="http://schemas.microsoft.com/office/drawing/2014/main" id="{4AD26B67-BA90-8E42-A068-645C1DF669D1}"/>
              </a:ext>
            </a:extLst>
          </p:cNvPr>
          <p:cNvSpPr>
            <a:spLocks noGrp="1" noChangeArrowheads="1"/>
          </p:cNvSpPr>
          <p:nvPr>
            <p:ph type="body"/>
          </p:nvPr>
        </p:nvSpPr>
        <p:spPr bwMode="auto">
          <a:xfrm>
            <a:off x="1185863" y="4787900"/>
            <a:ext cx="5407025" cy="382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numCol="1" anchor="t" anchorCtr="0" compatLnSpc="1">
            <a:prstTxWarp prst="textNoShape">
              <a:avLst/>
            </a:prstTxWarp>
          </a:bodyPr>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defRPr/>
            </a:pPr>
            <a:r>
              <a:rPr lang="en-GB" altLang="en-US" dirty="0">
                <a:latin typeface="Arial" charset="0"/>
                <a:ea typeface="ＭＳ Ｐゴシック" charset="-128"/>
              </a:rPr>
              <a:t>Principles of using neural networks for predicting molecular traits from DNA sequence (A) DNA sequence and the molecular response variable along the genome for three individuals. Conventional approaches in regulatory genomics consider variations between individuals, whereas deep learning allows exploiting intra‐individual variations by tiling the genome into sequence DNA windows centred on individual traits, resulting in large training data sets from a single sample. (B) One‐dimensional convolutional neural network for predicting a molecular trait from the raw DNA sequence in a window. Filters of the first convolutional layer (example shown on the edge) scan for motifs in the input sequence. Subsequent pooling reduces the input dimension, and additional convolutional layers can model interactions between motifs in the previous layer. (C) Response variable predicted by the neural network shown in (B) for a wild‐type and mutant sequence is used as input to an additional neural network that predicts a variant score and allows to discriminate normal from deleterious variants. (D) Visualization of a convolutional filter by aligning genetic sequences that maximally activate the filter and creating a sequence motif. (E) Mutation map of a sequence window. Rows correspond to the four possible base pair substitutions, columns to sequence positions. The predicted impact of any sequence change is colour‐coded. Letters on top denote the wild‐type sequence with the height of each nucleotide denoting the maximum effect across mutations (figure panel adapted from </a:t>
            </a:r>
            <a:r>
              <a:rPr lang="en-GB" altLang="en-US" dirty="0" err="1">
                <a:latin typeface="Arial" charset="0"/>
                <a:ea typeface="ＭＳ Ｐゴシック" charset="-128"/>
              </a:rPr>
              <a:t>Alipanahi</a:t>
            </a:r>
            <a:r>
              <a:rPr lang="en-GB" altLang="en-US" dirty="0">
                <a:latin typeface="Arial" charset="0"/>
                <a:ea typeface="ＭＳ Ｐゴシック" charset="-128"/>
              </a:rPr>
              <a:t> </a:t>
            </a:r>
            <a:r>
              <a:rPr lang="en-GB" altLang="en-US" i="1" dirty="0">
                <a:latin typeface="Arial" charset="0"/>
                <a:ea typeface="ＭＳ Ｐゴシック" charset="-128"/>
              </a:rPr>
              <a:t>et al</a:t>
            </a:r>
            <a:r>
              <a:rPr lang="en-GB" altLang="en-US" dirty="0">
                <a:latin typeface="Arial" charset="0"/>
                <a:ea typeface="ＭＳ Ｐゴシック" charset="-128"/>
              </a:rPr>
              <a:t>, 2015).</a:t>
            </a:r>
          </a:p>
        </p:txBody>
      </p:sp>
    </p:spTree>
    <p:extLst>
      <p:ext uri="{BB962C8B-B14F-4D97-AF65-F5344CB8AC3E}">
        <p14:creationId xmlns:p14="http://schemas.microsoft.com/office/powerpoint/2010/main" val="3663110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263453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06081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24215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5328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73336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97180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7406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97534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10640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CD4F87-C97F-1D4A-A9D3-119773BE0D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183898-3781-BA46-87B7-F9634383D8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389060-9A8C-3246-AA0B-7512A5D224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FFC3DD-F780-924B-90EE-0A0105F875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281332" y="6595532"/>
            <a:ext cx="1905000" cy="457200"/>
          </a:xfrm>
          <a:ln/>
        </p:spPr>
        <p:txBody>
          <a:bodyPr/>
          <a:lstStyle>
            <a:lvl1pPr>
              <a:defRPr/>
            </a:lvl1pPr>
          </a:lstStyle>
          <a:p>
            <a:pPr>
              <a:defRPr/>
            </a:pPr>
            <a:fld id="{4D71D4ED-2DA9-9F40-A068-D189D55334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08504A-6BB3-8E43-B07B-613134F73D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DAD990-AC9E-404A-A80F-9B4AAFEBFD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12F2A4-9D41-564E-8AF9-CDF8F3F29B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FBDFA4-33B9-604A-9798-748F7B2BCC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3806D3-6812-5B49-A4C5-E0349D2E0B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870F82-7B98-1342-B562-A050EBEE8F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85194-6643-D740-B706-47402A4074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a:defRPr>
            </a:lvl1pPr>
          </a:lstStyle>
          <a:p>
            <a:pPr>
              <a:defRPr/>
            </a:pPr>
            <a:fld id="{5FBA782B-7F8E-FE49-9CD2-89C2F8A212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Arial"/>
          <a:ea typeface="ＭＳ Ｐゴシック" pitchFamily="-97" charset="-128"/>
          <a:cs typeface="ＭＳ Ｐゴシック" pitchFamily="-97"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ctr" rtl="0" eaLnBrk="0" fontAlgn="base" hangingPunct="0">
        <a:spcBef>
          <a:spcPct val="0"/>
        </a:spcBef>
        <a:spcAft>
          <a:spcPct val="0"/>
        </a:spcAft>
        <a:defRPr sz="4400">
          <a:solidFill>
            <a:schemeClr val="tx2"/>
          </a:solidFill>
          <a:latin typeface="Times New Roman" pitchFamily="-97" charset="0"/>
        </a:defRPr>
      </a:lvl6pPr>
      <a:lvl7pPr marL="914400" algn="ctr" rtl="0" eaLnBrk="0" fontAlgn="base" hangingPunct="0">
        <a:spcBef>
          <a:spcPct val="0"/>
        </a:spcBef>
        <a:spcAft>
          <a:spcPct val="0"/>
        </a:spcAft>
        <a:defRPr sz="4400">
          <a:solidFill>
            <a:schemeClr val="tx2"/>
          </a:solidFill>
          <a:latin typeface="Times New Roman" pitchFamily="-97" charset="0"/>
        </a:defRPr>
      </a:lvl7pPr>
      <a:lvl8pPr marL="1371600" algn="ctr" rtl="0" eaLnBrk="0" fontAlgn="base" hangingPunct="0">
        <a:spcBef>
          <a:spcPct val="0"/>
        </a:spcBef>
        <a:spcAft>
          <a:spcPct val="0"/>
        </a:spcAft>
        <a:defRPr sz="4400">
          <a:solidFill>
            <a:schemeClr val="tx2"/>
          </a:solidFill>
          <a:latin typeface="Times New Roman" pitchFamily="-97" charset="0"/>
        </a:defRPr>
      </a:lvl8pPr>
      <a:lvl9pPr marL="1828800" algn="ctr" rtl="0" eaLnBrk="0" fontAlgn="base" hangingPunct="0">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5.xml"/><Relationship Id="rId7" Type="http://schemas.openxmlformats.org/officeDocument/2006/relationships/hyperlink" Target="https://www.biostat.wisc.edu/~craven/cs760/lectures/ANNs-1.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s://askabiologist.asu.edu/neuron-anatomy" TargetMode="External"/><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2.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oleObject" Target="../embeddings/oleObject10.bin"/><Relationship Id="rId3" Type="http://schemas.openxmlformats.org/officeDocument/2006/relationships/notesSlide" Target="../notesSlides/notesSlide16.xml"/><Relationship Id="rId21" Type="http://schemas.openxmlformats.org/officeDocument/2006/relationships/image" Target="../media/image19.wmf"/><Relationship Id="rId7" Type="http://schemas.openxmlformats.org/officeDocument/2006/relationships/image" Target="../media/image22.png"/><Relationship Id="rId12" Type="http://schemas.openxmlformats.org/officeDocument/2006/relationships/oleObject" Target="../embeddings/oleObject5.bin"/><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image" Target="../media/image21.png"/><Relationship Id="rId11" Type="http://schemas.openxmlformats.org/officeDocument/2006/relationships/image" Target="../media/image16.wmf"/><Relationship Id="rId5" Type="http://schemas.openxmlformats.org/officeDocument/2006/relationships/image" Target="../media/image20.png"/><Relationship Id="rId15" Type="http://schemas.openxmlformats.org/officeDocument/2006/relationships/image" Target="../media/image17.wmf"/><Relationship Id="rId10" Type="http://schemas.openxmlformats.org/officeDocument/2006/relationships/oleObject" Target="../embeddings/oleObject4.bin"/><Relationship Id="rId19" Type="http://schemas.openxmlformats.org/officeDocument/2006/relationships/image" Target="../media/image18.wmf"/><Relationship Id="rId4" Type="http://schemas.openxmlformats.org/officeDocument/2006/relationships/hyperlink" Target="https://en.wikipedia.org/wiki/Activation_function" TargetMode="External"/><Relationship Id="rId9" Type="http://schemas.openxmlformats.org/officeDocument/2006/relationships/image" Target="../media/image15.wmf"/><Relationship Id="rId1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hyperlink" Target="http://cs231n.stanford.edu/syllabu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biostat.wisc.edu/~craven/cs760/lectures/ANNs-2.pdf" TargetMode="External"/><Relationship Id="rId5" Type="http://schemas.openxmlformats.org/officeDocument/2006/relationships/hyperlink" Target="https://www.biostat.wisc.edu/~craven/cs760/lectures/ANNs-1.pdf" TargetMode="External"/><Relationship Id="rId4" Type="http://schemas.openxmlformats.org/officeDocument/2006/relationships/hyperlink" Target="http://karpathy.github.io/neuralne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layground.tensorflow.org/#activation=relu&amp;batchSize=5&amp;dataset=gauss&amp;regDataset=reg-plane&amp;learningRate=0.01&amp;regularizationRate=0&amp;noise=0&amp;networkShape=&amp;seed=0.07675&amp;showTestData=false&amp;discretize=false&amp;percTrainData=50&amp;x=true&amp;y=true&amp;xTimesY=false&amp;xSquared=false&amp;ySquared=false&amp;cosX=false&amp;sinX=false&amp;cosY=false&amp;sinY=false&amp;collectStats=false&amp;problem=classification&amp;initZero=false&amp;hideText=fals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playground.tensorflow.org/#activation=relu&amp;batchSize=5&amp;dataset=spiral&amp;regDataset=reg-plane&amp;learningRate=0.01&amp;regularizationRate=0&amp;noise=0&amp;networkShape=8,8,8,8,8,8&amp;seed=0.58812&amp;showTestData=false&amp;discretize=false&amp;percTrainData=50&amp;x=true&amp;y=true&amp;xTimesY=false&amp;xSquared=false&amp;ySquared=false&amp;cosX=false&amp;sinX=false&amp;cosY=false&amp;sinY=false&amp;collectStats=false&amp;problem=classification&amp;initZero=false&amp;hideText=false" TargetMode="External"/><Relationship Id="rId5" Type="http://schemas.openxmlformats.org/officeDocument/2006/relationships/hyperlink" Target="http://playground.tensorflow.org/#activation=relu&amp;batchSize=5&amp;dataset=xor&amp;regDataset=reg-plane&amp;learningRate=0.01&amp;regularizationRate=0&amp;noise=0&amp;networkShape=3&amp;seed=0.05235&amp;showTestData=false&amp;discretize=false&amp;percTrainData=50&amp;x=true&amp;y=true&amp;xTimesY=false&amp;xSquared=false&amp;ySquared=false&amp;cosX=false&amp;sinX=false&amp;cosY=false&amp;sinY=false&amp;collectStats=false&amp;problem=classification&amp;initZero=false&amp;hideText=false" TargetMode="External"/><Relationship Id="rId4" Type="http://schemas.openxmlformats.org/officeDocument/2006/relationships/hyperlink" Target="http://playground.tensorflow.org/#activation=relu&amp;batchSize=5&amp;dataset=xor&amp;regDataset=reg-plane&amp;learningRate=0.01&amp;regularizationRate=0&amp;noise=0&amp;networkShape=&amp;seed=0.05235&amp;showTestData=false&amp;discretize=false&amp;percTrainData=50&amp;x=true&amp;y=true&amp;xTimesY=false&amp;xSquared=false&amp;ySquared=false&amp;cosX=false&amp;sinX=false&amp;cosY=false&amp;sinY=false&amp;collectStats=false&amp;problem=classification&amp;initZero=false&amp;hideText=false"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9.wmf"/><Relationship Id="rId18" Type="http://schemas.openxmlformats.org/officeDocument/2006/relationships/oleObject" Target="../embeddings/oleObject21.bin"/><Relationship Id="rId3" Type="http://schemas.openxmlformats.org/officeDocument/2006/relationships/notesSlide" Target="../notesSlides/notesSlide20.xml"/><Relationship Id="rId7" Type="http://schemas.openxmlformats.org/officeDocument/2006/relationships/image" Target="../media/image25.wmf"/><Relationship Id="rId12" Type="http://schemas.openxmlformats.org/officeDocument/2006/relationships/oleObject" Target="../embeddings/oleObject18.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28.wmf"/><Relationship Id="rId5" Type="http://schemas.openxmlformats.org/officeDocument/2006/relationships/image" Target="../media/image26.wmf"/><Relationship Id="rId15" Type="http://schemas.openxmlformats.org/officeDocument/2006/relationships/image" Target="../media/image30.wmf"/><Relationship Id="rId10" Type="http://schemas.openxmlformats.org/officeDocument/2006/relationships/oleObject" Target="../embeddings/oleObject17.bin"/><Relationship Id="rId19" Type="http://schemas.openxmlformats.org/officeDocument/2006/relationships/image" Target="../media/image32.wmf"/><Relationship Id="rId4" Type="http://schemas.openxmlformats.org/officeDocument/2006/relationships/oleObject" Target="../embeddings/oleObject14.bin"/><Relationship Id="rId9" Type="http://schemas.openxmlformats.org/officeDocument/2006/relationships/image" Target="../media/image27.wmf"/><Relationship Id="rId1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29.wmf"/><Relationship Id="rId18" Type="http://schemas.openxmlformats.org/officeDocument/2006/relationships/oleObject" Target="../embeddings/oleObject29.bin"/><Relationship Id="rId3" Type="http://schemas.openxmlformats.org/officeDocument/2006/relationships/notesSlide" Target="../notesSlides/notesSlide21.xml"/><Relationship Id="rId7" Type="http://schemas.openxmlformats.org/officeDocument/2006/relationships/image" Target="../media/image25.wmf"/><Relationship Id="rId12" Type="http://schemas.openxmlformats.org/officeDocument/2006/relationships/oleObject" Target="../embeddings/oleObject26.bin"/><Relationship Id="rId17"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oleObject" Target="../embeddings/oleObject28.bin"/><Relationship Id="rId1" Type="http://schemas.openxmlformats.org/officeDocument/2006/relationships/vmlDrawing" Target="../drawings/vmlDrawing6.vml"/><Relationship Id="rId6" Type="http://schemas.openxmlformats.org/officeDocument/2006/relationships/oleObject" Target="../embeddings/oleObject23.bin"/><Relationship Id="rId11" Type="http://schemas.openxmlformats.org/officeDocument/2006/relationships/image" Target="../media/image28.wmf"/><Relationship Id="rId5" Type="http://schemas.openxmlformats.org/officeDocument/2006/relationships/image" Target="../media/image33.wmf"/><Relationship Id="rId15" Type="http://schemas.openxmlformats.org/officeDocument/2006/relationships/image" Target="../media/image34.wmf"/><Relationship Id="rId10" Type="http://schemas.openxmlformats.org/officeDocument/2006/relationships/oleObject" Target="../embeddings/oleObject25.bin"/><Relationship Id="rId19" Type="http://schemas.openxmlformats.org/officeDocument/2006/relationships/image" Target="../media/image36.wmf"/><Relationship Id="rId4" Type="http://schemas.openxmlformats.org/officeDocument/2006/relationships/oleObject" Target="../embeddings/oleObject22.bin"/><Relationship Id="rId9" Type="http://schemas.openxmlformats.org/officeDocument/2006/relationships/image" Target="../media/image27.wmf"/><Relationship Id="rId1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1.wmf"/><Relationship Id="rId18" Type="http://schemas.openxmlformats.org/officeDocument/2006/relationships/oleObject" Target="../embeddings/oleObject38.bin"/><Relationship Id="rId3" Type="http://schemas.openxmlformats.org/officeDocument/2006/relationships/notesSlide" Target="../notesSlides/notesSlide22.xml"/><Relationship Id="rId21" Type="http://schemas.openxmlformats.org/officeDocument/2006/relationships/oleObject" Target="../embeddings/oleObject40.bin"/><Relationship Id="rId7" Type="http://schemas.openxmlformats.org/officeDocument/2006/relationships/image" Target="../media/image38.wmf"/><Relationship Id="rId12" Type="http://schemas.openxmlformats.org/officeDocument/2006/relationships/oleObject" Target="../embeddings/oleObject34.bin"/><Relationship Id="rId1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oleObject" Target="../embeddings/oleObject36.bin"/><Relationship Id="rId20" Type="http://schemas.openxmlformats.org/officeDocument/2006/relationships/image" Target="../media/image43.wmf"/><Relationship Id="rId1" Type="http://schemas.openxmlformats.org/officeDocument/2006/relationships/vmlDrawing" Target="../drawings/vmlDrawing7.vml"/><Relationship Id="rId6" Type="http://schemas.openxmlformats.org/officeDocument/2006/relationships/oleObject" Target="../embeddings/oleObject31.bin"/><Relationship Id="rId11" Type="http://schemas.openxmlformats.org/officeDocument/2006/relationships/image" Target="../media/image40.wmf"/><Relationship Id="rId24" Type="http://schemas.openxmlformats.org/officeDocument/2006/relationships/image" Target="../media/image45.wmf"/><Relationship Id="rId5" Type="http://schemas.openxmlformats.org/officeDocument/2006/relationships/image" Target="../media/image37.wmf"/><Relationship Id="rId15" Type="http://schemas.openxmlformats.org/officeDocument/2006/relationships/image" Target="../media/image42.wmf"/><Relationship Id="rId23" Type="http://schemas.openxmlformats.org/officeDocument/2006/relationships/oleObject" Target="../embeddings/oleObject41.bin"/><Relationship Id="rId10" Type="http://schemas.openxmlformats.org/officeDocument/2006/relationships/oleObject" Target="../embeddings/oleObject33.bin"/><Relationship Id="rId19" Type="http://schemas.openxmlformats.org/officeDocument/2006/relationships/oleObject" Target="../embeddings/oleObject39.bin"/><Relationship Id="rId4" Type="http://schemas.openxmlformats.org/officeDocument/2006/relationships/oleObject" Target="../embeddings/oleObject30.bin"/><Relationship Id="rId9" Type="http://schemas.openxmlformats.org/officeDocument/2006/relationships/image" Target="../media/image39.wmf"/><Relationship Id="rId14" Type="http://schemas.openxmlformats.org/officeDocument/2006/relationships/oleObject" Target="../embeddings/oleObject35.bin"/><Relationship Id="rId22" Type="http://schemas.openxmlformats.org/officeDocument/2006/relationships/image" Target="../media/image44.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29.wmf"/><Relationship Id="rId18" Type="http://schemas.openxmlformats.org/officeDocument/2006/relationships/oleObject" Target="../embeddings/oleObject49.bin"/><Relationship Id="rId3" Type="http://schemas.openxmlformats.org/officeDocument/2006/relationships/notesSlide" Target="../notesSlides/notesSlide23.xml"/><Relationship Id="rId7" Type="http://schemas.openxmlformats.org/officeDocument/2006/relationships/image" Target="../media/image46.wmf"/><Relationship Id="rId12" Type="http://schemas.openxmlformats.org/officeDocument/2006/relationships/oleObject" Target="../embeddings/oleObject46.bin"/><Relationship Id="rId17"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oleObject" Target="../embeddings/oleObject48.bin"/><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image" Target="../media/image28.wmf"/><Relationship Id="rId5" Type="http://schemas.openxmlformats.org/officeDocument/2006/relationships/image" Target="../media/image26.wmf"/><Relationship Id="rId15" Type="http://schemas.openxmlformats.org/officeDocument/2006/relationships/image" Target="../media/image47.wmf"/><Relationship Id="rId10" Type="http://schemas.openxmlformats.org/officeDocument/2006/relationships/oleObject" Target="../embeddings/oleObject45.bin"/><Relationship Id="rId19" Type="http://schemas.openxmlformats.org/officeDocument/2006/relationships/image" Target="../media/image49.wmf"/><Relationship Id="rId4" Type="http://schemas.openxmlformats.org/officeDocument/2006/relationships/oleObject" Target="../embeddings/oleObject42.bin"/><Relationship Id="rId9" Type="http://schemas.openxmlformats.org/officeDocument/2006/relationships/image" Target="../media/image27.wmf"/><Relationship Id="rId14" Type="http://schemas.openxmlformats.org/officeDocument/2006/relationships/oleObject" Target="../embeddings/oleObject4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38.wmf"/><Relationship Id="rId18" Type="http://schemas.openxmlformats.org/officeDocument/2006/relationships/oleObject" Target="../embeddings/oleObject57.bin"/><Relationship Id="rId3" Type="http://schemas.openxmlformats.org/officeDocument/2006/relationships/notesSlide" Target="../notesSlides/notesSlide25.xml"/><Relationship Id="rId21" Type="http://schemas.openxmlformats.org/officeDocument/2006/relationships/image" Target="../media/image45.wmf"/><Relationship Id="rId7" Type="http://schemas.openxmlformats.org/officeDocument/2006/relationships/image" Target="../media/image41.wmf"/><Relationship Id="rId12" Type="http://schemas.openxmlformats.org/officeDocument/2006/relationships/oleObject" Target="../embeddings/oleObject54.bin"/><Relationship Id="rId17" Type="http://schemas.openxmlformats.org/officeDocument/2006/relationships/image" Target="../media/image43.wmf"/><Relationship Id="rId2" Type="http://schemas.openxmlformats.org/officeDocument/2006/relationships/slideLayout" Target="../slideLayouts/slideLayout2.xml"/><Relationship Id="rId16" Type="http://schemas.openxmlformats.org/officeDocument/2006/relationships/oleObject" Target="../embeddings/oleObject56.bin"/><Relationship Id="rId20" Type="http://schemas.openxmlformats.org/officeDocument/2006/relationships/oleObject" Target="../embeddings/oleObject58.bin"/><Relationship Id="rId1" Type="http://schemas.openxmlformats.org/officeDocument/2006/relationships/vmlDrawing" Target="../drawings/vmlDrawing9.vml"/><Relationship Id="rId6" Type="http://schemas.openxmlformats.org/officeDocument/2006/relationships/oleObject" Target="../embeddings/oleObject51.bin"/><Relationship Id="rId11" Type="http://schemas.openxmlformats.org/officeDocument/2006/relationships/image" Target="../media/image37.wmf"/><Relationship Id="rId5" Type="http://schemas.openxmlformats.org/officeDocument/2006/relationships/image" Target="../media/image40.wmf"/><Relationship Id="rId15" Type="http://schemas.openxmlformats.org/officeDocument/2006/relationships/image" Target="../media/image39.wmf"/><Relationship Id="rId10" Type="http://schemas.openxmlformats.org/officeDocument/2006/relationships/oleObject" Target="../embeddings/oleObject53.bin"/><Relationship Id="rId19" Type="http://schemas.openxmlformats.org/officeDocument/2006/relationships/image" Target="../media/image44.wmf"/><Relationship Id="rId4" Type="http://schemas.openxmlformats.org/officeDocument/2006/relationships/oleObject" Target="../embeddings/oleObject50.bin"/><Relationship Id="rId9" Type="http://schemas.openxmlformats.org/officeDocument/2006/relationships/image" Target="../media/image42.wmf"/><Relationship Id="rId1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oi.org/10.1371/journal.pcbi.1005403"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oi.org/10.1101/168419" TargetMode="External"/><Relationship Id="rId4" Type="http://schemas.openxmlformats.org/officeDocument/2006/relationships/hyperlink" Target="https://doi.org/10.1101/15127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github.com/greenelab/deep-review" TargetMode="External"/><Relationship Id="rId3" Type="http://schemas.openxmlformats.org/officeDocument/2006/relationships/hyperlink" Target="https://arxiv.org/abs/1704.02685" TargetMode="External"/><Relationship Id="rId7" Type="http://schemas.openxmlformats.org/officeDocument/2006/relationships/hyperlink" Target="http://kipoi.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doi.org/10.1101/092890" TargetMode="External"/><Relationship Id="rId5" Type="http://schemas.openxmlformats.org/officeDocument/2006/relationships/hyperlink" Target="https://doi.org/10.1038/nmeth.4182" TargetMode="External"/><Relationship Id="rId4" Type="http://schemas.openxmlformats.org/officeDocument/2006/relationships/hyperlink" Target="https://doi.org/10.1101/2652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990600"/>
            <a:ext cx="7772400" cy="1600200"/>
          </a:xfrm>
        </p:spPr>
        <p:txBody>
          <a:bodyPr/>
          <a:lstStyle/>
          <a:p>
            <a:r>
              <a:rPr lang="en-US" sz="4000" dirty="0">
                <a:ea typeface="ＭＳ Ｐゴシック" pitchFamily="-110" charset="-128"/>
                <a:cs typeface="ＭＳ Ｐゴシック" pitchFamily="-110" charset="-128"/>
              </a:rPr>
              <a:t>Interpreting noncoding variants</a:t>
            </a:r>
            <a:endParaRPr lang="en-US" sz="2400" dirty="0">
              <a:ea typeface="ＭＳ Ｐゴシック" pitchFamily="-110" charset="-128"/>
              <a:cs typeface="ＭＳ Ｐゴシック" pitchFamily="-110" charset="-128"/>
            </a:endParaRPr>
          </a:p>
        </p:txBody>
      </p:sp>
      <p:sp>
        <p:nvSpPr>
          <p:cNvPr id="16387" name="Rectangle 3"/>
          <p:cNvSpPr>
            <a:spLocks noGrp="1" noChangeArrowheads="1"/>
          </p:cNvSpPr>
          <p:nvPr>
            <p:ph type="subTitle" idx="1"/>
          </p:nvPr>
        </p:nvSpPr>
        <p:spPr>
          <a:xfrm>
            <a:off x="1066800" y="3124200"/>
            <a:ext cx="6858000" cy="1752600"/>
          </a:xfrm>
        </p:spPr>
        <p:txBody>
          <a:bodyPr/>
          <a:lstStyle/>
          <a:p>
            <a:r>
              <a:rPr lang="en-US" dirty="0"/>
              <a:t>BMI/CS 776 </a:t>
            </a:r>
          </a:p>
          <a:p>
            <a:r>
              <a:rPr lang="en-US" dirty="0"/>
              <a:t>www.biostat.wisc.edu/bmi776/</a:t>
            </a:r>
          </a:p>
          <a:p>
            <a:r>
              <a:rPr lang="en-US"/>
              <a:t>Spring 2021</a:t>
            </a:r>
            <a:endParaRPr lang="en-US" dirty="0"/>
          </a:p>
          <a:p>
            <a:r>
              <a:rPr lang="en-US" dirty="0" err="1"/>
              <a:t>Daifeng</a:t>
            </a:r>
            <a:r>
              <a:rPr lang="en-US" dirty="0"/>
              <a:t> Wang</a:t>
            </a:r>
          </a:p>
          <a:p>
            <a:r>
              <a:rPr lang="en-US" dirty="0" err="1"/>
              <a:t>daifeng.wang@wisc.edu</a:t>
            </a:r>
            <a:r>
              <a:rPr lang="en-US" dirty="0"/>
              <a:t> </a:t>
            </a:r>
          </a:p>
        </p:txBody>
      </p:sp>
      <p:sp>
        <p:nvSpPr>
          <p:cNvPr id="5" name="TextBox 4"/>
          <p:cNvSpPr txBox="1"/>
          <p:nvPr/>
        </p:nvSpPr>
        <p:spPr>
          <a:xfrm>
            <a:off x="-9728" y="6611779"/>
            <a:ext cx="9144000" cy="261610"/>
          </a:xfrm>
          <a:prstGeom prst="rect">
            <a:avLst/>
          </a:prstGeom>
          <a:noFill/>
        </p:spPr>
        <p:txBody>
          <a:bodyPr wrap="square" rtlCol="0">
            <a:spAutoFit/>
          </a:bodyPr>
          <a:lstStyle/>
          <a:p>
            <a:pPr algn="ctr"/>
            <a:r>
              <a:rPr lang="en-US" sz="1100" dirty="0">
                <a:latin typeface="Arial" pitchFamily="-111" charset="0"/>
              </a:rPr>
              <a:t>These slides, excluding third-party material, are licensed under </a:t>
            </a:r>
            <a:r>
              <a:rPr lang="en-US" sz="1100" dirty="0">
                <a:latin typeface="Arial" pitchFamily="-111" charset="0"/>
                <a:hlinkClick r:id="rId3"/>
              </a:rPr>
              <a:t>CC BY-NC 4.0</a:t>
            </a:r>
            <a:r>
              <a:rPr lang="en-US" sz="1100" dirty="0">
                <a:latin typeface="Arial" pitchFamily="-111" charset="0"/>
              </a:rPr>
              <a:t> by Anthony Gitter, Mark Craven, Colin Dewey and </a:t>
            </a:r>
            <a:r>
              <a:rPr lang="en-US" sz="1100" dirty="0" err="1">
                <a:latin typeface="Arial" pitchFamily="-111" charset="0"/>
              </a:rPr>
              <a:t>Daifeng</a:t>
            </a:r>
            <a:r>
              <a:rPr lang="en-US" sz="1100" dirty="0">
                <a:latin typeface="Arial" pitchFamily="-111" charset="0"/>
              </a:rPr>
              <a:t> Wang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164"/>
          <a:stretch/>
        </p:blipFill>
        <p:spPr>
          <a:xfrm>
            <a:off x="1526432" y="1189747"/>
            <a:ext cx="7581900" cy="4101789"/>
          </a:xfrm>
          <a:prstGeom prst="rect">
            <a:avLst/>
          </a:prstGeom>
        </p:spPr>
      </p:pic>
      <p:sp>
        <p:nvSpPr>
          <p:cNvPr id="2" name="Title 1"/>
          <p:cNvSpPr>
            <a:spLocks noGrp="1"/>
          </p:cNvSpPr>
          <p:nvPr>
            <p:ph type="title"/>
          </p:nvPr>
        </p:nvSpPr>
        <p:spPr>
          <a:xfrm>
            <a:off x="-685800" y="16934"/>
            <a:ext cx="7772400" cy="1143000"/>
          </a:xfrm>
        </p:spPr>
        <p:txBody>
          <a:bodyPr/>
          <a:lstStyle/>
          <a:p>
            <a:r>
              <a:rPr lang="en-US" dirty="0"/>
              <a:t>Visualizing evidence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10</a:t>
            </a:fld>
            <a:endParaRPr lang="en-US"/>
          </a:p>
        </p:txBody>
      </p:sp>
      <p:pic>
        <p:nvPicPr>
          <p:cNvPr id="34820" name="Picture 4" descr="Regulom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87442"/>
            <a:ext cx="3046042" cy="808794"/>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http://regulomedb.org/images/PWMLogos/MA0140.1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074" y="5734091"/>
            <a:ext cx="2514600" cy="838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11548" y="5499638"/>
            <a:ext cx="2632452" cy="307777"/>
          </a:xfrm>
          <a:prstGeom prst="rect">
            <a:avLst/>
          </a:prstGeom>
          <a:noFill/>
        </p:spPr>
        <p:txBody>
          <a:bodyPr wrap="none" rtlCol="0">
            <a:spAutoFit/>
          </a:bodyPr>
          <a:lstStyle/>
          <a:p>
            <a:r>
              <a:rPr lang="en-US" sz="1400" dirty="0">
                <a:solidFill>
                  <a:schemeClr val="tx2"/>
                </a:solidFill>
                <a:latin typeface="Arial" panose="020B0604020202020204" pitchFamily="34" charset="0"/>
                <a:cs typeface="Arial" panose="020B0604020202020204" pitchFamily="34" charset="0"/>
              </a:rPr>
              <a:t>Boyle </a:t>
            </a:r>
            <a:r>
              <a:rPr lang="en-US" sz="1400" i="1" dirty="0">
                <a:solidFill>
                  <a:schemeClr val="tx2"/>
                </a:solidFill>
                <a:latin typeface="Arial" panose="020B0604020202020204" pitchFamily="34" charset="0"/>
                <a:cs typeface="Arial" panose="020B0604020202020204" pitchFamily="34" charset="0"/>
              </a:rPr>
              <a:t>Genome Research </a:t>
            </a:r>
            <a:r>
              <a:rPr lang="en-US" sz="1400" dirty="0">
                <a:solidFill>
                  <a:schemeClr val="tx2"/>
                </a:solidFill>
                <a:latin typeface="Arial" panose="020B0604020202020204" pitchFamily="34" charset="0"/>
                <a:cs typeface="Arial" panose="020B0604020202020204" pitchFamily="34" charset="0"/>
              </a:rPr>
              <a:t>2012</a:t>
            </a:r>
          </a:p>
        </p:txBody>
      </p:sp>
      <p:sp>
        <p:nvSpPr>
          <p:cNvPr id="11" name="Text Box 10"/>
          <p:cNvSpPr txBox="1">
            <a:spLocks noChangeArrowheads="1"/>
          </p:cNvSpPr>
          <p:nvPr/>
        </p:nvSpPr>
        <p:spPr bwMode="auto">
          <a:xfrm>
            <a:off x="0" y="1606518"/>
            <a:ext cx="2662908" cy="400110"/>
          </a:xfrm>
          <a:prstGeom prst="rect">
            <a:avLst/>
          </a:prstGeom>
          <a:noFill/>
          <a:ln w="28575">
            <a:noFill/>
            <a:miter lim="800000"/>
            <a:headEnd/>
            <a:tailEnd type="none" w="med" len="sm"/>
          </a:ln>
        </p:spPr>
        <p:txBody>
          <a:bodyPr wrap="non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Summary of evidence</a:t>
            </a:r>
          </a:p>
        </p:txBody>
      </p:sp>
      <p:sp>
        <p:nvSpPr>
          <p:cNvPr id="12" name="Line 13"/>
          <p:cNvSpPr>
            <a:spLocks noChangeShapeType="1"/>
          </p:cNvSpPr>
          <p:nvPr/>
        </p:nvSpPr>
        <p:spPr bwMode="auto">
          <a:xfrm flipV="1">
            <a:off x="2662908" y="1752598"/>
            <a:ext cx="1985291" cy="76201"/>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5" name="Text Box 10"/>
          <p:cNvSpPr txBox="1">
            <a:spLocks noChangeArrowheads="1"/>
          </p:cNvSpPr>
          <p:nvPr/>
        </p:nvSpPr>
        <p:spPr bwMode="auto">
          <a:xfrm>
            <a:off x="0" y="2954019"/>
            <a:ext cx="939681" cy="400110"/>
          </a:xfrm>
          <a:prstGeom prst="rect">
            <a:avLst/>
          </a:prstGeom>
          <a:noFill/>
          <a:ln w="28575">
            <a:noFill/>
            <a:miter lim="800000"/>
            <a:headEnd/>
            <a:tailEnd type="none" w="med" len="sm"/>
          </a:ln>
        </p:spPr>
        <p:txBody>
          <a:bodyPr wrap="non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Genes</a:t>
            </a:r>
          </a:p>
        </p:txBody>
      </p:sp>
      <p:sp>
        <p:nvSpPr>
          <p:cNvPr id="16" name="Line 13"/>
          <p:cNvSpPr>
            <a:spLocks noChangeShapeType="1"/>
          </p:cNvSpPr>
          <p:nvPr/>
        </p:nvSpPr>
        <p:spPr bwMode="auto">
          <a:xfrm flipV="1">
            <a:off x="914400" y="3115974"/>
            <a:ext cx="1985291" cy="76201"/>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7" name="Line 13"/>
          <p:cNvSpPr>
            <a:spLocks noChangeShapeType="1"/>
          </p:cNvSpPr>
          <p:nvPr/>
        </p:nvSpPr>
        <p:spPr bwMode="auto">
          <a:xfrm flipV="1">
            <a:off x="1371600" y="3809999"/>
            <a:ext cx="1528090" cy="76202"/>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8" name="Line 13"/>
          <p:cNvSpPr>
            <a:spLocks noChangeShapeType="1"/>
          </p:cNvSpPr>
          <p:nvPr/>
        </p:nvSpPr>
        <p:spPr bwMode="auto">
          <a:xfrm>
            <a:off x="1371599" y="3916014"/>
            <a:ext cx="990601" cy="274986"/>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9" name="Text Box 10"/>
          <p:cNvSpPr txBox="1">
            <a:spLocks noChangeArrowheads="1"/>
          </p:cNvSpPr>
          <p:nvPr/>
        </p:nvSpPr>
        <p:spPr bwMode="auto">
          <a:xfrm>
            <a:off x="0" y="3593634"/>
            <a:ext cx="1668154" cy="707886"/>
          </a:xfrm>
          <a:prstGeom prst="rect">
            <a:avLst/>
          </a:prstGeom>
          <a:noFill/>
          <a:ln w="28575">
            <a:noFill/>
            <a:miter lim="800000"/>
            <a:headEnd/>
            <a:tailEnd type="none" w="med" len="sm"/>
          </a:ln>
        </p:spPr>
        <p:txBody>
          <a:bodyPr wrap="squar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Epigenetic annotations</a:t>
            </a:r>
          </a:p>
        </p:txBody>
      </p:sp>
      <p:sp>
        <p:nvSpPr>
          <p:cNvPr id="20" name="Text Box 10"/>
          <p:cNvSpPr txBox="1">
            <a:spLocks noChangeArrowheads="1"/>
          </p:cNvSpPr>
          <p:nvPr/>
        </p:nvSpPr>
        <p:spPr bwMode="auto">
          <a:xfrm>
            <a:off x="0" y="5321349"/>
            <a:ext cx="1981200" cy="400110"/>
          </a:xfrm>
          <a:prstGeom prst="rect">
            <a:avLst/>
          </a:prstGeom>
          <a:noFill/>
          <a:ln w="28575">
            <a:noFill/>
            <a:miter lim="800000"/>
            <a:headEnd/>
            <a:tailEnd type="none" w="med" len="sm"/>
          </a:ln>
        </p:spPr>
        <p:txBody>
          <a:bodyPr wrap="squar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Conservation</a:t>
            </a:r>
          </a:p>
        </p:txBody>
      </p:sp>
      <p:sp>
        <p:nvSpPr>
          <p:cNvPr id="21" name="Line 13"/>
          <p:cNvSpPr>
            <a:spLocks noChangeShapeType="1"/>
          </p:cNvSpPr>
          <p:nvPr/>
        </p:nvSpPr>
        <p:spPr bwMode="auto">
          <a:xfrm flipV="1">
            <a:off x="1647726" y="5210829"/>
            <a:ext cx="1476474" cy="313206"/>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22" name="Text Box 10"/>
          <p:cNvSpPr txBox="1">
            <a:spLocks noChangeArrowheads="1"/>
          </p:cNvSpPr>
          <p:nvPr/>
        </p:nvSpPr>
        <p:spPr bwMode="auto">
          <a:xfrm>
            <a:off x="30480" y="6045662"/>
            <a:ext cx="1981200" cy="400110"/>
          </a:xfrm>
          <a:prstGeom prst="rect">
            <a:avLst/>
          </a:prstGeom>
          <a:noFill/>
          <a:ln w="28575">
            <a:noFill/>
            <a:miter lim="800000"/>
            <a:headEnd/>
            <a:tailEnd type="none" w="med" len="sm"/>
          </a:ln>
        </p:spPr>
        <p:txBody>
          <a:bodyPr wrap="squar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Affected motifs</a:t>
            </a:r>
          </a:p>
        </p:txBody>
      </p:sp>
      <p:sp>
        <p:nvSpPr>
          <p:cNvPr id="23" name="Line 13"/>
          <p:cNvSpPr>
            <a:spLocks noChangeShapeType="1"/>
          </p:cNvSpPr>
          <p:nvPr/>
        </p:nvSpPr>
        <p:spPr bwMode="auto">
          <a:xfrm>
            <a:off x="1876326" y="6248233"/>
            <a:ext cx="1247874" cy="63131"/>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313226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Combined Annotation–Dependent Depletion (CADD)</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11</a:t>
            </a:fld>
            <a:endParaRPr lang="en-US"/>
          </a:p>
        </p:txBody>
      </p:sp>
      <p:sp>
        <p:nvSpPr>
          <p:cNvPr id="6" name="Rectangle 3"/>
          <p:cNvSpPr txBox="1">
            <a:spLocks noChangeArrowheads="1"/>
          </p:cNvSpPr>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Example of an algorithm that integrates multiple types of evidence into a single score</a:t>
            </a:r>
          </a:p>
          <a:p>
            <a:pPr lvl="1"/>
            <a:r>
              <a:rPr lang="en-US" sz="2400" kern="0" dirty="0"/>
              <a:t>Conservation</a:t>
            </a:r>
          </a:p>
          <a:p>
            <a:pPr lvl="1"/>
            <a:r>
              <a:rPr lang="en-US" sz="2400" kern="0" dirty="0"/>
              <a:t>Epigenetic information</a:t>
            </a:r>
          </a:p>
          <a:p>
            <a:pPr lvl="1"/>
            <a:r>
              <a:rPr lang="en-US" sz="2400" kern="0" dirty="0"/>
              <a:t>Protein function scores for coding variants</a:t>
            </a:r>
          </a:p>
          <a:p>
            <a:r>
              <a:rPr lang="en-US" sz="2800" kern="0" dirty="0"/>
              <a:t>Train support vector machine on simulated and observed variants</a:t>
            </a:r>
          </a:p>
          <a:p>
            <a:r>
              <a:rPr lang="en-US" sz="2800" kern="0" dirty="0"/>
              <a:t>Variants present in simulation but not observed are likely deleterious</a:t>
            </a:r>
          </a:p>
          <a:p>
            <a:endParaRPr lang="en-US" sz="2800" kern="0" dirty="0"/>
          </a:p>
        </p:txBody>
      </p:sp>
      <p:sp>
        <p:nvSpPr>
          <p:cNvPr id="5" name="TextBox 4"/>
          <p:cNvSpPr txBox="1"/>
          <p:nvPr/>
        </p:nvSpPr>
        <p:spPr>
          <a:xfrm>
            <a:off x="685800" y="5840917"/>
            <a:ext cx="2542684" cy="307777"/>
          </a:xfrm>
          <a:prstGeom prst="rect">
            <a:avLst/>
          </a:prstGeom>
          <a:noFill/>
        </p:spPr>
        <p:txBody>
          <a:bodyPr wrap="none" rtlCol="0">
            <a:spAutoFit/>
          </a:bodyPr>
          <a:lstStyle/>
          <a:p>
            <a:r>
              <a:rPr lang="en-US" sz="1400" dirty="0" err="1">
                <a:solidFill>
                  <a:schemeClr val="tx2"/>
                </a:solidFill>
                <a:latin typeface="Arial" panose="020B0604020202020204" pitchFamily="34" charset="0"/>
                <a:cs typeface="Arial" panose="020B0604020202020204" pitchFamily="34" charset="0"/>
              </a:rPr>
              <a:t>Kircher</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Genetics </a:t>
            </a:r>
            <a:r>
              <a:rPr lang="en-US" sz="1400" dirty="0">
                <a:solidFill>
                  <a:schemeClr val="tx2"/>
                </a:solidFill>
                <a:latin typeface="Arial" panose="020B0604020202020204" pitchFamily="34" charset="0"/>
                <a:cs typeface="Arial" panose="020B0604020202020204" pitchFamily="34" charset="0"/>
              </a:rPr>
              <a:t>2014</a:t>
            </a:r>
          </a:p>
        </p:txBody>
      </p:sp>
    </p:spTree>
    <p:extLst>
      <p:ext uri="{BB962C8B-B14F-4D97-AF65-F5344CB8AC3E}">
        <p14:creationId xmlns:p14="http://schemas.microsoft.com/office/powerpoint/2010/main" val="59420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Prioritizing variants with epigenetics summary</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12</a:t>
            </a:fld>
            <a:endParaRPr lang="en-US"/>
          </a:p>
        </p:txBody>
      </p:sp>
      <p:sp>
        <p:nvSpPr>
          <p:cNvPr id="6" name="Rectangle 3"/>
          <p:cNvSpPr txBox="1">
            <a:spLocks noChangeArrowheads="1"/>
          </p:cNvSpPr>
          <p:nvPr/>
        </p:nvSpPr>
        <p:spPr bwMode="auto">
          <a:xfrm>
            <a:off x="685800" y="1447800"/>
            <a:ext cx="807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pPr marL="0" indent="0">
              <a:buNone/>
            </a:pPr>
            <a:r>
              <a:rPr lang="en-US" sz="2800" kern="0" dirty="0"/>
              <a:t>+ Disrupted regulatory elements one of the best</a:t>
            </a:r>
          </a:p>
          <a:p>
            <a:pPr marL="0" indent="0">
              <a:buNone/>
            </a:pPr>
            <a:r>
              <a:rPr lang="en-US" sz="2800" kern="0" dirty="0"/>
              <a:t>   understood effects of noncoding SNPs</a:t>
            </a:r>
          </a:p>
          <a:p>
            <a:pPr marL="0" indent="0">
              <a:buNone/>
            </a:pPr>
            <a:r>
              <a:rPr lang="en-US" sz="2800" kern="0" dirty="0"/>
              <a:t>+ Make use of extensive epigenetic datasets</a:t>
            </a:r>
          </a:p>
          <a:p>
            <a:pPr marL="0" indent="0">
              <a:buNone/>
            </a:pPr>
            <a:r>
              <a:rPr lang="en-US" sz="2800" kern="0" dirty="0"/>
              <a:t>+ Similar strategies have actually worked</a:t>
            </a:r>
          </a:p>
          <a:p>
            <a:pPr lvl="1">
              <a:buFont typeface="Arial" panose="020B0604020202020204" pitchFamily="34" charset="0"/>
              <a:buChar char="•"/>
            </a:pPr>
            <a:r>
              <a:rPr lang="en-US" sz="2400" kern="0" dirty="0"/>
              <a:t>rs1421085 in </a:t>
            </a:r>
            <a:r>
              <a:rPr lang="en-US" sz="2400" i="1" kern="0" dirty="0"/>
              <a:t>FTO</a:t>
            </a:r>
            <a:r>
              <a:rPr lang="en-US" sz="2400" kern="0" dirty="0"/>
              <a:t> region and obesity</a:t>
            </a:r>
          </a:p>
          <a:p>
            <a:pPr lvl="1">
              <a:buFont typeface="Arial" panose="020B0604020202020204" pitchFamily="34" charset="0"/>
              <a:buChar char="•"/>
            </a:pPr>
            <a:r>
              <a:rPr lang="en-US" sz="2400" kern="0" dirty="0" err="1">
                <a:solidFill>
                  <a:schemeClr val="tx2"/>
                </a:solidFill>
              </a:rPr>
              <a:t>Claussnitzer</a:t>
            </a:r>
            <a:r>
              <a:rPr lang="en-US" sz="2400" kern="0" dirty="0">
                <a:solidFill>
                  <a:schemeClr val="tx2"/>
                </a:solidFill>
              </a:rPr>
              <a:t> </a:t>
            </a:r>
            <a:r>
              <a:rPr lang="en-US" sz="2400" i="1" kern="0" dirty="0">
                <a:solidFill>
                  <a:schemeClr val="tx2"/>
                </a:solidFill>
              </a:rPr>
              <a:t>New England Journal of Medicine 2015</a:t>
            </a:r>
          </a:p>
          <a:p>
            <a:pPr lvl="1">
              <a:buFont typeface="Arial" panose="020B0604020202020204" pitchFamily="34" charset="0"/>
              <a:buChar char="•"/>
            </a:pPr>
            <a:endParaRPr lang="en-US" sz="2400" i="1" kern="0" dirty="0">
              <a:solidFill>
                <a:schemeClr val="tx2"/>
              </a:solidFill>
            </a:endParaRPr>
          </a:p>
          <a:p>
            <a:pPr>
              <a:buFontTx/>
              <a:buChar char="-"/>
            </a:pPr>
            <a:r>
              <a:rPr lang="en-US" sz="2800" kern="0" dirty="0"/>
              <a:t>Epigenetic data at a genomic position is often in</a:t>
            </a:r>
          </a:p>
          <a:p>
            <a:pPr marL="0" indent="0">
              <a:buNone/>
            </a:pPr>
            <a:r>
              <a:rPr lang="en-US" sz="2800" kern="0" dirty="0"/>
              <a:t>    the presence of the reference allele</a:t>
            </a:r>
          </a:p>
          <a:p>
            <a:pPr lvl="1">
              <a:buFont typeface="Arial" panose="020B0604020202020204" pitchFamily="34" charset="0"/>
              <a:buChar char="•"/>
            </a:pPr>
            <a:r>
              <a:rPr lang="en-US" sz="2400" kern="0" dirty="0"/>
              <a:t>Don’t have measurements for the SNP allele</a:t>
            </a:r>
          </a:p>
        </p:txBody>
      </p:sp>
    </p:spTree>
    <p:extLst>
      <p:ext uri="{BB962C8B-B14F-4D97-AF65-F5344CB8AC3E}">
        <p14:creationId xmlns:p14="http://schemas.microsoft.com/office/powerpoint/2010/main" val="127053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err="1"/>
              <a:t>DeepSEA</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Given:</a:t>
            </a:r>
          </a:p>
          <a:p>
            <a:pPr lvl="1"/>
            <a:r>
              <a:rPr lang="en-US" sz="2400" kern="0" dirty="0"/>
              <a:t>A sequence variant and surrounding sequence context</a:t>
            </a:r>
          </a:p>
          <a:p>
            <a:endParaRPr lang="en-US" sz="2800" kern="0" dirty="0"/>
          </a:p>
          <a:p>
            <a:r>
              <a:rPr lang="en-US" sz="2800" kern="0" dirty="0"/>
              <a:t>Do:</a:t>
            </a:r>
          </a:p>
          <a:p>
            <a:pPr lvl="1"/>
            <a:r>
              <a:rPr lang="en-US" sz="2400" kern="0" dirty="0"/>
              <a:t>Predict TF binding, DNase hypersensitivity, and histone modifications in multiple cell and tissue types</a:t>
            </a:r>
          </a:p>
          <a:p>
            <a:pPr lvl="1"/>
            <a:r>
              <a:rPr lang="en-US" sz="2400" kern="0" dirty="0"/>
              <a:t>Predict variant functionality</a:t>
            </a:r>
          </a:p>
        </p:txBody>
      </p:sp>
      <p:sp>
        <p:nvSpPr>
          <p:cNvPr id="5" name="TextBox 4"/>
          <p:cNvSpPr txBox="1"/>
          <p:nvPr/>
        </p:nvSpPr>
        <p:spPr>
          <a:xfrm>
            <a:off x="1066800" y="5562600"/>
            <a:ext cx="3810000"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Zhou and </a:t>
            </a:r>
            <a:r>
              <a:rPr lang="en-US" sz="1400" dirty="0" err="1">
                <a:solidFill>
                  <a:schemeClr val="tx2"/>
                </a:solidFill>
                <a:latin typeface="Arial" panose="020B0604020202020204" pitchFamily="34" charset="0"/>
                <a:cs typeface="Arial" panose="020B0604020202020204" pitchFamily="34" charset="0"/>
              </a:rPr>
              <a:t>Troyanskaya</a:t>
            </a:r>
            <a:r>
              <a:rPr lang="en-US" sz="1400" i="1" dirty="0">
                <a:solidFill>
                  <a:schemeClr val="tx2"/>
                </a:solidFill>
                <a:latin typeface="Arial" panose="020B0604020202020204" pitchFamily="34" charset="0"/>
                <a:cs typeface="Arial" panose="020B0604020202020204" pitchFamily="34" charset="0"/>
              </a:rPr>
              <a:t> Nature Methods </a:t>
            </a:r>
            <a:r>
              <a:rPr lang="en-US" sz="1400" dirty="0">
                <a:solidFill>
                  <a:schemeClr val="tx2"/>
                </a:solidFill>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4253053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Classifier input and output</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14</a:t>
            </a:fld>
            <a:endParaRPr lang="en-US"/>
          </a:p>
        </p:txBody>
      </p:sp>
      <p:sp>
        <p:nvSpPr>
          <p:cNvPr id="6" name="Rectangle 3"/>
          <p:cNvSpPr txBox="1">
            <a:spLocks noChangeArrowheads="1"/>
          </p:cNvSpPr>
          <p:nvPr/>
        </p:nvSpPr>
        <p:spPr bwMode="auto">
          <a:xfrm>
            <a:off x="76200" y="1565253"/>
            <a:ext cx="8382000" cy="1711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600" kern="0" dirty="0"/>
              <a:t>Output</a:t>
            </a:r>
          </a:p>
          <a:p>
            <a:pPr lvl="1"/>
            <a:r>
              <a:rPr lang="en-US" sz="2400" kern="0" dirty="0"/>
              <a:t>200 </a:t>
            </a:r>
            <a:r>
              <a:rPr lang="en-US" sz="2400" kern="0" dirty="0" err="1"/>
              <a:t>bp</a:t>
            </a:r>
            <a:r>
              <a:rPr lang="en-US" sz="2400" kern="0" dirty="0"/>
              <a:t> windows of genome</a:t>
            </a:r>
          </a:p>
          <a:p>
            <a:pPr lvl="1"/>
            <a:r>
              <a:rPr lang="en-US" sz="2400" kern="0" dirty="0"/>
              <a:t>Label 1 if window contains peak</a:t>
            </a:r>
          </a:p>
          <a:p>
            <a:pPr lvl="1"/>
            <a:r>
              <a:rPr lang="en-US" sz="2400" kern="0" dirty="0"/>
              <a:t>Label for each epigenetic data type</a:t>
            </a:r>
          </a:p>
          <a:p>
            <a:pPr lvl="2"/>
            <a:r>
              <a:rPr lang="en-US" sz="2000" kern="0" dirty="0"/>
              <a:t>Multiple types of epigenetic features</a:t>
            </a:r>
          </a:p>
          <a:p>
            <a:pPr lvl="2"/>
            <a:r>
              <a:rPr lang="en-US" sz="2000" kern="0" dirty="0"/>
              <a:t>Multiple types of cells and tissues</a:t>
            </a:r>
          </a:p>
          <a:p>
            <a:endParaRPr lang="en-US" sz="1600" kern="0" dirty="0"/>
          </a:p>
          <a:p>
            <a:r>
              <a:rPr lang="en-US" sz="2600" kern="0" dirty="0"/>
              <a:t>Input: 1000 </a:t>
            </a:r>
            <a:r>
              <a:rPr lang="en-US" sz="2600" kern="0" dirty="0" err="1"/>
              <a:t>bp</a:t>
            </a:r>
            <a:r>
              <a:rPr lang="en-US" sz="2600" kern="0" dirty="0"/>
              <a:t> DNA sequence centered at window</a:t>
            </a:r>
          </a:p>
        </p:txBody>
      </p:sp>
      <p:sp>
        <p:nvSpPr>
          <p:cNvPr id="8" name="TextBox 7"/>
          <p:cNvSpPr txBox="1"/>
          <p:nvPr/>
        </p:nvSpPr>
        <p:spPr>
          <a:xfrm>
            <a:off x="6218576" y="3725318"/>
            <a:ext cx="2174731" cy="523220"/>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Roadmap </a:t>
            </a:r>
            <a:r>
              <a:rPr lang="en-US" sz="1400" dirty="0" err="1">
                <a:solidFill>
                  <a:schemeClr val="tx2"/>
                </a:solidFill>
                <a:latin typeface="Arial" panose="020B0604020202020204" pitchFamily="34" charset="0"/>
                <a:cs typeface="Arial" panose="020B0604020202020204" pitchFamily="34" charset="0"/>
              </a:rPr>
              <a:t>Epigenomics</a:t>
            </a:r>
            <a:r>
              <a:rPr lang="en-US" sz="1400" dirty="0">
                <a:solidFill>
                  <a:schemeClr val="tx2"/>
                </a:solidFill>
                <a:latin typeface="Arial" panose="020B0604020202020204" pitchFamily="34" charset="0"/>
                <a:cs typeface="Arial" panose="020B0604020202020204" pitchFamily="34" charset="0"/>
              </a:rPr>
              <a:t> Consortium </a:t>
            </a:r>
            <a:r>
              <a:rPr lang="en-US" sz="1400" i="1" dirty="0">
                <a:solidFill>
                  <a:schemeClr val="tx2"/>
                </a:solidFill>
                <a:latin typeface="Arial" panose="020B0604020202020204" pitchFamily="34" charset="0"/>
                <a:cs typeface="Arial" panose="020B0604020202020204" pitchFamily="34" charset="0"/>
              </a:rPr>
              <a:t>Nature </a:t>
            </a:r>
            <a:r>
              <a:rPr lang="en-US" sz="1400" dirty="0">
                <a:solidFill>
                  <a:schemeClr val="tx2"/>
                </a:solidFill>
                <a:latin typeface="Arial" panose="020B0604020202020204" pitchFamily="34" charset="0"/>
                <a:cs typeface="Arial" panose="020B0604020202020204" pitchFamily="34" charset="0"/>
              </a:rPr>
              <a:t>2015</a:t>
            </a:r>
          </a:p>
        </p:txBody>
      </p:sp>
      <p:grpSp>
        <p:nvGrpSpPr>
          <p:cNvPr id="29" name="Group 28"/>
          <p:cNvGrpSpPr/>
          <p:nvPr/>
        </p:nvGrpSpPr>
        <p:grpSpPr>
          <a:xfrm>
            <a:off x="5029200" y="990600"/>
            <a:ext cx="3923123" cy="2663928"/>
            <a:chOff x="5029200" y="3403722"/>
            <a:chExt cx="3923123" cy="2663928"/>
          </a:xfrm>
        </p:grpSpPr>
        <p:grpSp>
          <p:nvGrpSpPr>
            <p:cNvPr id="3" name="Group 2"/>
            <p:cNvGrpSpPr/>
            <p:nvPr/>
          </p:nvGrpSpPr>
          <p:grpSpPr>
            <a:xfrm>
              <a:off x="5029200" y="4264728"/>
              <a:ext cx="2679611" cy="664820"/>
              <a:chOff x="3352800" y="5050180"/>
              <a:chExt cx="1867711" cy="463385"/>
            </a:xfrm>
          </p:grpSpPr>
          <p:pic>
            <p:nvPicPr>
              <p:cNvPr id="12" name="Picture 2" descr="Epigenomic information across tissues and marks."/>
              <p:cNvPicPr>
                <a:picLocks noChangeAspect="1" noChangeArrowheads="1"/>
              </p:cNvPicPr>
              <p:nvPr/>
            </p:nvPicPr>
            <p:blipFill rotWithShape="1">
              <a:blip r:embed="rId4">
                <a:extLst>
                  <a:ext uri="{28A0092B-C50C-407E-A947-70E740481C1C}">
                    <a14:useLocalDpi xmlns:a14="http://schemas.microsoft.com/office/drawing/2010/main" val="0"/>
                  </a:ext>
                </a:extLst>
              </a:blip>
              <a:srcRect l="5033" t="43255" r="85470" b="55878"/>
              <a:stretch/>
            </p:blipFill>
            <p:spPr bwMode="auto">
              <a:xfrm>
                <a:off x="3352800" y="5050180"/>
                <a:ext cx="914400" cy="1622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pigenomic information across tissues and marks."/>
              <p:cNvPicPr>
                <a:picLocks noChangeAspect="1" noChangeArrowheads="1"/>
              </p:cNvPicPr>
              <p:nvPr/>
            </p:nvPicPr>
            <p:blipFill rotWithShape="1">
              <a:blip r:embed="rId4">
                <a:extLst>
                  <a:ext uri="{28A0092B-C50C-407E-A947-70E740481C1C}">
                    <a14:useLocalDpi xmlns:a14="http://schemas.microsoft.com/office/drawing/2010/main" val="0"/>
                  </a:ext>
                </a:extLst>
              </a:blip>
              <a:srcRect l="5032" t="45815" r="75570" b="53225"/>
              <a:stretch/>
            </p:blipFill>
            <p:spPr bwMode="auto">
              <a:xfrm>
                <a:off x="3352800" y="5334000"/>
                <a:ext cx="1867711" cy="1795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pigenomic information across tissues and marks."/>
              <p:cNvPicPr>
                <a:picLocks noChangeAspect="1" noChangeArrowheads="1"/>
              </p:cNvPicPr>
              <p:nvPr/>
            </p:nvPicPr>
            <p:blipFill rotWithShape="1">
              <a:blip r:embed="rId4">
                <a:extLst>
                  <a:ext uri="{28A0092B-C50C-407E-A947-70E740481C1C}">
                    <a14:useLocalDpi xmlns:a14="http://schemas.microsoft.com/office/drawing/2010/main" val="0"/>
                  </a:ext>
                </a:extLst>
              </a:blip>
              <a:srcRect l="81296" t="43255" r="9093" b="55878"/>
              <a:stretch/>
            </p:blipFill>
            <p:spPr bwMode="auto">
              <a:xfrm>
                <a:off x="4295140" y="5050180"/>
                <a:ext cx="925371" cy="16228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Straight Connector 15"/>
            <p:cNvCxnSpPr/>
            <p:nvPr/>
          </p:nvCxnSpPr>
          <p:spPr bwMode="auto">
            <a:xfrm>
              <a:off x="6369005" y="4047040"/>
              <a:ext cx="0" cy="1143000"/>
            </a:xfrm>
            <a:prstGeom prst="line">
              <a:avLst/>
            </a:prstGeom>
            <a:noFill/>
            <a:ln w="28575" cap="flat" cmpd="sng" algn="ctr">
              <a:solidFill>
                <a:srgbClr val="000000"/>
              </a:solidFill>
              <a:prstDash val="sysDot"/>
              <a:round/>
              <a:headEnd type="none" w="med" len="med"/>
              <a:tailEnd type="none" w="med" len="med"/>
            </a:ln>
            <a:effectLst/>
          </p:spPr>
        </p:cxnSp>
        <p:cxnSp>
          <p:nvCxnSpPr>
            <p:cNvPr id="17" name="Straight Connector 16"/>
            <p:cNvCxnSpPr/>
            <p:nvPr/>
          </p:nvCxnSpPr>
          <p:spPr bwMode="auto">
            <a:xfrm>
              <a:off x="7044994" y="4047040"/>
              <a:ext cx="0" cy="1143000"/>
            </a:xfrm>
            <a:prstGeom prst="line">
              <a:avLst/>
            </a:prstGeom>
            <a:noFill/>
            <a:ln w="28575" cap="flat" cmpd="sng" algn="ctr">
              <a:solidFill>
                <a:srgbClr val="000000"/>
              </a:solidFill>
              <a:prstDash val="sysDot"/>
              <a:round/>
              <a:headEnd type="none" w="med" len="med"/>
              <a:tailEnd type="none" w="med" len="med"/>
            </a:ln>
            <a:effectLst/>
          </p:spPr>
        </p:cxnSp>
        <p:cxnSp>
          <p:nvCxnSpPr>
            <p:cNvPr id="18" name="Straight Connector 17"/>
            <p:cNvCxnSpPr/>
            <p:nvPr/>
          </p:nvCxnSpPr>
          <p:spPr bwMode="auto">
            <a:xfrm>
              <a:off x="7707496" y="4047040"/>
              <a:ext cx="0" cy="1143000"/>
            </a:xfrm>
            <a:prstGeom prst="line">
              <a:avLst/>
            </a:prstGeom>
            <a:noFill/>
            <a:ln w="28575" cap="flat" cmpd="sng" algn="ctr">
              <a:solidFill>
                <a:srgbClr val="000000"/>
              </a:solidFill>
              <a:prstDash val="sysDot"/>
              <a:round/>
              <a:headEnd type="none" w="med" len="med"/>
              <a:tailEnd type="none" w="med" len="med"/>
            </a:ln>
            <a:effectLst/>
          </p:spPr>
        </p:cxnSp>
        <p:sp>
          <p:nvSpPr>
            <p:cNvPr id="19" name="Right Brace 18"/>
            <p:cNvSpPr/>
            <p:nvPr/>
          </p:nvSpPr>
          <p:spPr bwMode="auto">
            <a:xfrm rot="5400000">
              <a:off x="6579970" y="5089411"/>
              <a:ext cx="266229" cy="663816"/>
            </a:xfrm>
            <a:prstGeom prst="rightBrace">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20" name="TextBox 19"/>
            <p:cNvSpPr txBox="1"/>
            <p:nvPr/>
          </p:nvSpPr>
          <p:spPr>
            <a:xfrm>
              <a:off x="6268090" y="5642347"/>
              <a:ext cx="889987" cy="369332"/>
            </a:xfrm>
            <a:prstGeom prst="rect">
              <a:avLst/>
            </a:prstGeom>
            <a:noFill/>
          </p:spPr>
          <p:txBody>
            <a:bodyPr wrap="none" rtlCol="0">
              <a:spAutoFit/>
            </a:bodyPr>
            <a:lstStyle/>
            <a:p>
              <a:r>
                <a:rPr lang="en-US" sz="1800" dirty="0">
                  <a:latin typeface="Arial" panose="020B0604020202020204" pitchFamily="34" charset="0"/>
                  <a:cs typeface="Arial" panose="020B0604020202020204" pitchFamily="34" charset="0"/>
                </a:rPr>
                <a:t>200 </a:t>
              </a:r>
              <a:r>
                <a:rPr lang="en-US" sz="1800" dirty="0" err="1">
                  <a:latin typeface="Arial" panose="020B0604020202020204" pitchFamily="34" charset="0"/>
                  <a:cs typeface="Arial" panose="020B0604020202020204" pitchFamily="34" charset="0"/>
                </a:rPr>
                <a:t>bp</a:t>
              </a:r>
              <a:endParaRPr lang="en-US" sz="1800" dirty="0">
                <a:latin typeface="Arial" panose="020B0604020202020204" pitchFamily="34" charset="0"/>
                <a:cs typeface="Arial" panose="020B0604020202020204" pitchFamily="34" charset="0"/>
              </a:endParaRPr>
            </a:p>
          </p:txBody>
        </p:sp>
        <p:cxnSp>
          <p:nvCxnSpPr>
            <p:cNvPr id="22" name="Straight Arrow Connector 21"/>
            <p:cNvCxnSpPr/>
            <p:nvPr/>
          </p:nvCxnSpPr>
          <p:spPr bwMode="auto">
            <a:xfrm>
              <a:off x="6742523" y="3872675"/>
              <a:ext cx="1926028" cy="13525"/>
            </a:xfrm>
            <a:prstGeom prst="straightConnector1">
              <a:avLst/>
            </a:prstGeom>
            <a:noFill/>
            <a:ln w="28575" cap="flat" cmpd="sng" algn="ctr">
              <a:solidFill>
                <a:srgbClr val="000000"/>
              </a:solidFill>
              <a:prstDash val="solid"/>
              <a:round/>
              <a:headEnd type="none" w="med" len="med"/>
              <a:tailEnd type="triangle"/>
            </a:ln>
            <a:effectLst/>
          </p:spPr>
        </p:cxnSp>
        <p:sp>
          <p:nvSpPr>
            <p:cNvPr id="23" name="TextBox 22"/>
            <p:cNvSpPr txBox="1"/>
            <p:nvPr/>
          </p:nvSpPr>
          <p:spPr>
            <a:xfrm>
              <a:off x="6432041" y="3403722"/>
              <a:ext cx="2236510" cy="369332"/>
            </a:xfrm>
            <a:prstGeom prst="rect">
              <a:avLst/>
            </a:prstGeom>
            <a:noFill/>
          </p:spPr>
          <p:txBody>
            <a:bodyPr wrap="none" rtlCol="0">
              <a:spAutoFit/>
            </a:bodyPr>
            <a:lstStyle/>
            <a:p>
              <a:r>
                <a:rPr lang="en-US" sz="1800" i="1" dirty="0">
                  <a:latin typeface="Arial" panose="020B0604020202020204" pitchFamily="34" charset="0"/>
                  <a:cs typeface="Arial" panose="020B0604020202020204" pitchFamily="34" charset="0"/>
                </a:rPr>
                <a:t>N</a:t>
              </a:r>
              <a:r>
                <a:rPr lang="en-US" sz="1800" dirty="0">
                  <a:latin typeface="Arial" panose="020B0604020202020204" pitchFamily="34" charset="0"/>
                  <a:cs typeface="Arial" panose="020B0604020202020204" pitchFamily="34" charset="0"/>
                </a:rPr>
                <a:t> genomic windows</a:t>
              </a:r>
              <a:endParaRPr lang="en-US" sz="1800" i="1" dirty="0">
                <a:latin typeface="Arial" panose="020B0604020202020204" pitchFamily="34" charset="0"/>
                <a:cs typeface="Arial" panose="020B0604020202020204" pitchFamily="34" charset="0"/>
              </a:endParaRPr>
            </a:p>
          </p:txBody>
        </p:sp>
        <p:cxnSp>
          <p:nvCxnSpPr>
            <p:cNvPr id="25" name="Straight Arrow Connector 24"/>
            <p:cNvCxnSpPr/>
            <p:nvPr/>
          </p:nvCxnSpPr>
          <p:spPr bwMode="auto">
            <a:xfrm flipH="1">
              <a:off x="8581994" y="4047040"/>
              <a:ext cx="20269" cy="1576105"/>
            </a:xfrm>
            <a:prstGeom prst="straightConnector1">
              <a:avLst/>
            </a:prstGeom>
            <a:noFill/>
            <a:ln w="28575" cap="flat" cmpd="sng" algn="ctr">
              <a:solidFill>
                <a:srgbClr val="000000"/>
              </a:solidFill>
              <a:prstDash val="solid"/>
              <a:round/>
              <a:headEnd type="none" w="med" len="med"/>
              <a:tailEnd type="triangle"/>
            </a:ln>
            <a:effectLst/>
          </p:spPr>
        </p:cxnSp>
        <p:sp>
          <p:nvSpPr>
            <p:cNvPr id="28" name="TextBox 27"/>
            <p:cNvSpPr txBox="1"/>
            <p:nvPr/>
          </p:nvSpPr>
          <p:spPr>
            <a:xfrm>
              <a:off x="7877337" y="5421319"/>
              <a:ext cx="1074986"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919 classes</a:t>
              </a:r>
            </a:p>
          </p:txBody>
        </p:sp>
      </p:grpSp>
      <p:grpSp>
        <p:nvGrpSpPr>
          <p:cNvPr id="34" name="Group 33"/>
          <p:cNvGrpSpPr/>
          <p:nvPr/>
        </p:nvGrpSpPr>
        <p:grpSpPr>
          <a:xfrm>
            <a:off x="1588904" y="4943272"/>
            <a:ext cx="6793096" cy="1948720"/>
            <a:chOff x="1175452" y="4943272"/>
            <a:chExt cx="6793096" cy="1948720"/>
          </a:xfrm>
        </p:grpSpPr>
        <p:sp>
          <p:nvSpPr>
            <p:cNvPr id="30" name="Text Box 5"/>
            <p:cNvSpPr txBox="1">
              <a:spLocks noChangeArrowheads="1"/>
            </p:cNvSpPr>
            <p:nvPr/>
          </p:nvSpPr>
          <p:spPr bwMode="auto">
            <a:xfrm>
              <a:off x="1175452" y="4953000"/>
              <a:ext cx="6793096" cy="1938992"/>
            </a:xfrm>
            <a:prstGeom prst="rect">
              <a:avLst/>
            </a:prstGeom>
            <a:noFill/>
            <a:ln w="9525">
              <a:noFill/>
              <a:miter lim="800000"/>
              <a:headEnd/>
              <a:tailEnd/>
            </a:ln>
          </p:spPr>
          <p:txBody>
            <a:bodyPr wrap="square">
              <a:prstTxWarp prst="textNoShape">
                <a:avLst/>
              </a:prstTxWarp>
              <a:spAutoFit/>
            </a:bodyPr>
            <a:lstStyle/>
            <a:p>
              <a:pPr algn="ctr"/>
              <a:r>
                <a:rPr lang="en-US" sz="2400" b="1" dirty="0">
                  <a:solidFill>
                    <a:schemeClr val="tx2"/>
                  </a:solidFill>
                  <a:latin typeface="Courier New" pitchFamily="-111" charset="0"/>
                </a:rPr>
                <a:t>index  1  …  401  402  403  …  1000</a:t>
              </a:r>
            </a:p>
            <a:p>
              <a:pPr algn="ctr"/>
              <a:r>
                <a:rPr lang="en-US" sz="2400" b="1" dirty="0">
                  <a:solidFill>
                    <a:schemeClr val="tx2"/>
                  </a:solidFill>
                  <a:latin typeface="Courier New" pitchFamily="-111" charset="0"/>
                </a:rPr>
                <a:t>A      0       1    0    0        0</a:t>
              </a:r>
            </a:p>
            <a:p>
              <a:pPr algn="ctr"/>
              <a:r>
                <a:rPr lang="en-US" sz="2400" b="1" dirty="0">
                  <a:solidFill>
                    <a:schemeClr val="tx2"/>
                  </a:solidFill>
                  <a:latin typeface="Courier New" pitchFamily="-111" charset="0"/>
                </a:rPr>
                <a:t>C      0       0    0    0        1</a:t>
              </a:r>
            </a:p>
            <a:p>
              <a:pPr algn="ctr"/>
              <a:r>
                <a:rPr lang="en-US" sz="2400" b="1" dirty="0">
                  <a:solidFill>
                    <a:schemeClr val="tx2"/>
                  </a:solidFill>
                  <a:latin typeface="Courier New" pitchFamily="-111" charset="0"/>
                </a:rPr>
                <a:t>G      1       0    1    1        0</a:t>
              </a:r>
            </a:p>
            <a:p>
              <a:pPr algn="ctr"/>
              <a:r>
                <a:rPr lang="en-US" sz="2400" b="1" dirty="0">
                  <a:solidFill>
                    <a:schemeClr val="tx2"/>
                  </a:solidFill>
                  <a:latin typeface="Courier New" pitchFamily="-111" charset="0"/>
                </a:rPr>
                <a:t>T      0       0    0    0        0</a:t>
              </a:r>
            </a:p>
          </p:txBody>
        </p:sp>
        <p:cxnSp>
          <p:nvCxnSpPr>
            <p:cNvPr id="31" name="Straight Connector 30"/>
            <p:cNvCxnSpPr/>
            <p:nvPr/>
          </p:nvCxnSpPr>
          <p:spPr bwMode="auto">
            <a:xfrm flipH="1">
              <a:off x="3581400" y="4943272"/>
              <a:ext cx="17832" cy="1880860"/>
            </a:xfrm>
            <a:prstGeom prst="line">
              <a:avLst/>
            </a:prstGeom>
            <a:noFill/>
            <a:ln w="28575" cap="flat" cmpd="sng" algn="ctr">
              <a:solidFill>
                <a:srgbClr val="000000"/>
              </a:solidFill>
              <a:prstDash val="sysDot"/>
              <a:round/>
              <a:headEnd type="none" w="med" len="med"/>
              <a:tailEnd type="none" w="med" len="med"/>
            </a:ln>
            <a:effectLst/>
          </p:spPr>
        </p:cxnSp>
        <p:cxnSp>
          <p:nvCxnSpPr>
            <p:cNvPr id="33" name="Straight Connector 32"/>
            <p:cNvCxnSpPr/>
            <p:nvPr/>
          </p:nvCxnSpPr>
          <p:spPr bwMode="auto">
            <a:xfrm flipH="1">
              <a:off x="6934200" y="4943272"/>
              <a:ext cx="17832" cy="1880860"/>
            </a:xfrm>
            <a:prstGeom prst="line">
              <a:avLst/>
            </a:prstGeom>
            <a:noFill/>
            <a:ln w="28575" cap="flat" cmpd="sng" algn="ctr">
              <a:solidFill>
                <a:srgbClr val="000000"/>
              </a:solidFill>
              <a:prstDash val="sysDot"/>
              <a:round/>
              <a:headEnd type="none" w="med" len="med"/>
              <a:tailEnd type="none" w="med" len="med"/>
            </a:ln>
            <a:effectLst/>
          </p:spPr>
        </p:cxnSp>
      </p:grpSp>
      <p:graphicFrame>
        <p:nvGraphicFramePr>
          <p:cNvPr id="35" name="Object 3"/>
          <p:cNvGraphicFramePr>
            <a:graphicFrameLocks noChangeAspect="1"/>
          </p:cNvGraphicFramePr>
          <p:nvPr>
            <p:extLst>
              <p:ext uri="{D42A27DB-BD31-4B8C-83A1-F6EECF244321}">
                <p14:modId xmlns:p14="http://schemas.microsoft.com/office/powerpoint/2010/main" val="1687951513"/>
              </p:ext>
            </p:extLst>
          </p:nvPr>
        </p:nvGraphicFramePr>
        <p:xfrm>
          <a:off x="530225" y="5554663"/>
          <a:ext cx="801688" cy="658812"/>
        </p:xfrm>
        <a:graphic>
          <a:graphicData uri="http://schemas.openxmlformats.org/presentationml/2006/ole">
            <mc:AlternateContent xmlns:mc="http://schemas.openxmlformats.org/markup-compatibility/2006">
              <mc:Choice xmlns:v="urn:schemas-microsoft-com:vml" Requires="v">
                <p:oleObj spid="_x0000_s4198" name="Equation" r:id="rId5" imgW="279360" imgH="228600" progId="Equation.3">
                  <p:embed/>
                </p:oleObj>
              </mc:Choice>
              <mc:Fallback>
                <p:oleObj name="Equation" r:id="rId5" imgW="279360" imgH="228600" progId="Equation.3">
                  <p:embed/>
                  <p:pic>
                    <p:nvPicPr>
                      <p:cNvPr id="0" name=""/>
                      <p:cNvPicPr>
                        <a:picLocks noChangeAspect="1" noChangeArrowheads="1"/>
                      </p:cNvPicPr>
                      <p:nvPr/>
                    </p:nvPicPr>
                    <p:blipFill>
                      <a:blip r:embed="rId6"/>
                      <a:srcRect/>
                      <a:stretch>
                        <a:fillRect/>
                      </a:stretch>
                    </p:blipFill>
                    <p:spPr bwMode="auto">
                      <a:xfrm>
                        <a:off x="530225" y="5554663"/>
                        <a:ext cx="801688" cy="6588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758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Desired properties for </a:t>
            </a:r>
            <a:r>
              <a:rPr lang="en-US" dirty="0" err="1"/>
              <a:t>epigenomic</a:t>
            </a:r>
            <a:r>
              <a:rPr lang="en-US" dirty="0"/>
              <a:t> classifier</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15</a:t>
            </a:fld>
            <a:endParaRPr lang="en-US"/>
          </a:p>
        </p:txBody>
      </p:sp>
      <p:sp>
        <p:nvSpPr>
          <p:cNvPr id="6" name="Rectangle 3"/>
          <p:cNvSpPr txBox="1">
            <a:spLocks noChangeArrowheads="1"/>
          </p:cNvSpPr>
          <p:nvPr/>
        </p:nvSpPr>
        <p:spPr bwMode="auto">
          <a:xfrm>
            <a:off x="609600" y="1483955"/>
            <a:ext cx="807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Learn preferences of DNA-binding proteins</a:t>
            </a:r>
          </a:p>
          <a:p>
            <a:pPr lvl="1"/>
            <a:r>
              <a:rPr lang="en-US" sz="2400" kern="0" dirty="0"/>
              <a:t>Locally: “motifs” and other simple sequence patterns</a:t>
            </a:r>
          </a:p>
          <a:p>
            <a:pPr lvl="1"/>
            <a:r>
              <a:rPr lang="en-US" sz="2400" kern="0" dirty="0"/>
              <a:t>Sequence context: “</a:t>
            </a:r>
            <a:r>
              <a:rPr lang="en-US" sz="2400" i="1" kern="0" dirty="0"/>
              <a:t>cis</a:t>
            </a:r>
            <a:r>
              <a:rPr lang="en-US" sz="2400" kern="0" dirty="0"/>
              <a:t>-regulatory modules”</a:t>
            </a:r>
          </a:p>
          <a:p>
            <a:endParaRPr lang="en-US" sz="2800" kern="0" dirty="0"/>
          </a:p>
          <a:p>
            <a:r>
              <a:rPr lang="en-US" sz="2800" kern="0" dirty="0"/>
              <a:t>Support nonlinear decision</a:t>
            </a:r>
          </a:p>
          <a:p>
            <a:pPr marL="0" indent="0">
              <a:buNone/>
            </a:pPr>
            <a:r>
              <a:rPr lang="en-US" sz="2800" kern="0" dirty="0"/>
              <a:t>    boundaries</a:t>
            </a:r>
          </a:p>
          <a:p>
            <a:endParaRPr lang="en-US" sz="2800" kern="0" dirty="0"/>
          </a:p>
          <a:p>
            <a:endParaRPr lang="en-US" sz="2800" kern="0" dirty="0"/>
          </a:p>
          <a:p>
            <a:r>
              <a:rPr lang="en-US" sz="2800" kern="0" dirty="0"/>
              <a:t>Multiple, related prediction tasks</a:t>
            </a:r>
          </a:p>
        </p:txBody>
      </p:sp>
      <p:grpSp>
        <p:nvGrpSpPr>
          <p:cNvPr id="13" name="Group 12"/>
          <p:cNvGrpSpPr/>
          <p:nvPr/>
        </p:nvGrpSpPr>
        <p:grpSpPr>
          <a:xfrm>
            <a:off x="-13504" y="5953642"/>
            <a:ext cx="9144000" cy="824950"/>
            <a:chOff x="-13504" y="5953642"/>
            <a:chExt cx="9144000" cy="824950"/>
          </a:xfrm>
        </p:grpSpPr>
        <p:grpSp>
          <p:nvGrpSpPr>
            <p:cNvPr id="3" name="Group 2"/>
            <p:cNvGrpSpPr/>
            <p:nvPr/>
          </p:nvGrpSpPr>
          <p:grpSpPr>
            <a:xfrm>
              <a:off x="-13504" y="5953642"/>
              <a:ext cx="9144000" cy="382640"/>
              <a:chOff x="-13504" y="5953642"/>
              <a:chExt cx="9144000" cy="382640"/>
            </a:xfrm>
          </p:grpSpPr>
          <p:pic>
            <p:nvPicPr>
              <p:cNvPr id="1026" name="Picture 2" descr="Epigenomic information across tissues and marks."/>
              <p:cNvPicPr>
                <a:picLocks noChangeAspect="1" noChangeArrowheads="1"/>
              </p:cNvPicPr>
              <p:nvPr/>
            </p:nvPicPr>
            <p:blipFill rotWithShape="1">
              <a:blip r:embed="rId3">
                <a:extLst>
                  <a:ext uri="{28A0092B-C50C-407E-A947-70E740481C1C}">
                    <a14:useLocalDpi xmlns:a14="http://schemas.microsoft.com/office/drawing/2010/main" val="0"/>
                  </a:ext>
                </a:extLst>
              </a:blip>
              <a:srcRect l="5032" t="43255" b="55878"/>
              <a:stretch/>
            </p:blipFill>
            <p:spPr bwMode="auto">
              <a:xfrm>
                <a:off x="-13504" y="5953642"/>
                <a:ext cx="9144000" cy="162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pigenomic information across tissues and marks."/>
              <p:cNvPicPr>
                <a:picLocks noChangeAspect="1" noChangeArrowheads="1"/>
              </p:cNvPicPr>
              <p:nvPr/>
            </p:nvPicPr>
            <p:blipFill rotWithShape="1">
              <a:blip r:embed="rId3">
                <a:extLst>
                  <a:ext uri="{28A0092B-C50C-407E-A947-70E740481C1C}">
                    <a14:useLocalDpi xmlns:a14="http://schemas.microsoft.com/office/drawing/2010/main" val="0"/>
                  </a:ext>
                </a:extLst>
              </a:blip>
              <a:srcRect l="5032" t="45815" b="53308"/>
              <a:stretch/>
            </p:blipFill>
            <p:spPr bwMode="auto">
              <a:xfrm>
                <a:off x="-13504" y="6172200"/>
                <a:ext cx="9144000" cy="16408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76200" y="6470815"/>
              <a:ext cx="4038124"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Roadmap </a:t>
              </a:r>
              <a:r>
                <a:rPr lang="en-US" sz="1400" dirty="0" err="1">
                  <a:solidFill>
                    <a:schemeClr val="tx2"/>
                  </a:solidFill>
                  <a:latin typeface="Arial" panose="020B0604020202020204" pitchFamily="34" charset="0"/>
                  <a:cs typeface="Arial" panose="020B0604020202020204" pitchFamily="34" charset="0"/>
                </a:rPr>
                <a:t>Epigenomics</a:t>
              </a:r>
              <a:r>
                <a:rPr lang="en-US" sz="1400" dirty="0">
                  <a:solidFill>
                    <a:schemeClr val="tx2"/>
                  </a:solidFill>
                  <a:latin typeface="Arial" panose="020B0604020202020204" pitchFamily="34" charset="0"/>
                  <a:cs typeface="Arial" panose="020B0604020202020204" pitchFamily="34" charset="0"/>
                </a:rPr>
                <a:t> Consortium </a:t>
              </a:r>
              <a:r>
                <a:rPr lang="en-US" sz="1400" i="1" dirty="0">
                  <a:solidFill>
                    <a:schemeClr val="tx2"/>
                  </a:solidFill>
                  <a:latin typeface="Arial" panose="020B0604020202020204" pitchFamily="34" charset="0"/>
                  <a:cs typeface="Arial" panose="020B0604020202020204" pitchFamily="34" charset="0"/>
                </a:rPr>
                <a:t>Nature </a:t>
              </a:r>
              <a:r>
                <a:rPr lang="en-US" sz="1400" dirty="0">
                  <a:solidFill>
                    <a:schemeClr val="tx2"/>
                  </a:solidFill>
                  <a:latin typeface="Arial" panose="020B0604020202020204" pitchFamily="34" charset="0"/>
                  <a:cs typeface="Arial" panose="020B0604020202020204" pitchFamily="34" charset="0"/>
                </a:rPr>
                <a:t>2015</a:t>
              </a:r>
            </a:p>
          </p:txBody>
        </p:sp>
      </p:grpSp>
      <p:grpSp>
        <p:nvGrpSpPr>
          <p:cNvPr id="15" name="Group 14"/>
          <p:cNvGrpSpPr/>
          <p:nvPr/>
        </p:nvGrpSpPr>
        <p:grpSpPr>
          <a:xfrm>
            <a:off x="3923252" y="3200400"/>
            <a:ext cx="4987172" cy="2223519"/>
            <a:chOff x="3923252" y="3200400"/>
            <a:chExt cx="4987172" cy="2223519"/>
          </a:xfrm>
        </p:grpSpPr>
        <p:pic>
          <p:nvPicPr>
            <p:cNvPr id="1028" name="Picture 4" descr="Parallel profiling of genomic regulatory factor occupancy across 41 cell types."/>
            <p:cNvPicPr>
              <a:picLocks noChangeAspect="1" noChangeArrowheads="1"/>
            </p:cNvPicPr>
            <p:nvPr/>
          </p:nvPicPr>
          <p:blipFill rotWithShape="1">
            <a:blip r:embed="rId4">
              <a:extLst>
                <a:ext uri="{28A0092B-C50C-407E-A947-70E740481C1C}">
                  <a14:useLocalDpi xmlns:a14="http://schemas.microsoft.com/office/drawing/2010/main" val="0"/>
                </a:ext>
              </a:extLst>
            </a:blip>
            <a:srcRect t="14151" r="63671" b="77277"/>
            <a:stretch/>
          </p:blipFill>
          <p:spPr bwMode="auto">
            <a:xfrm>
              <a:off x="5636999" y="3200400"/>
              <a:ext cx="3273425" cy="548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arallel profiling of genomic regulatory factor occupancy across 41 cell types."/>
            <p:cNvPicPr>
              <a:picLocks noChangeAspect="1" noChangeArrowheads="1"/>
            </p:cNvPicPr>
            <p:nvPr/>
          </p:nvPicPr>
          <p:blipFill rotWithShape="1">
            <a:blip r:embed="rId4">
              <a:extLst>
                <a:ext uri="{28A0092B-C50C-407E-A947-70E740481C1C}">
                  <a14:useLocalDpi xmlns:a14="http://schemas.microsoft.com/office/drawing/2010/main" val="0"/>
                </a:ext>
              </a:extLst>
            </a:blip>
            <a:srcRect t="51732" r="63671" b="33983"/>
            <a:stretch/>
          </p:blipFill>
          <p:spPr bwMode="auto">
            <a:xfrm>
              <a:off x="5588359" y="4460879"/>
              <a:ext cx="3273425"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flipV="1">
              <a:off x="7629728" y="3819728"/>
              <a:ext cx="228600" cy="533400"/>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4" name="TextBox 13"/>
            <p:cNvSpPr txBox="1"/>
            <p:nvPr/>
          </p:nvSpPr>
          <p:spPr>
            <a:xfrm>
              <a:off x="3923252" y="4764190"/>
              <a:ext cx="1713747"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Neph</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a:t>
              </a:r>
              <a:r>
                <a:rPr lang="en-US" sz="1400" dirty="0">
                  <a:solidFill>
                    <a:schemeClr val="tx2"/>
                  </a:solidFill>
                  <a:latin typeface="Arial" panose="020B0604020202020204" pitchFamily="34" charset="0"/>
                  <a:cs typeface="Arial" panose="020B0604020202020204" pitchFamily="34" charset="0"/>
                </a:rPr>
                <a:t>2012</a:t>
              </a:r>
            </a:p>
          </p:txBody>
        </p:sp>
        <p:sp>
          <p:nvSpPr>
            <p:cNvPr id="17" name="Rectangle 16"/>
            <p:cNvSpPr/>
            <p:nvPr/>
          </p:nvSpPr>
          <p:spPr>
            <a:xfrm>
              <a:off x="5867400" y="5033999"/>
              <a:ext cx="951599" cy="38992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Tree>
    <p:extLst>
      <p:ext uri="{BB962C8B-B14F-4D97-AF65-F5344CB8AC3E}">
        <p14:creationId xmlns:p14="http://schemas.microsoft.com/office/powerpoint/2010/main" val="1914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F503-2D20-BC48-ABDB-F0D144766137}"/>
              </a:ext>
            </a:extLst>
          </p:cNvPr>
          <p:cNvSpPr>
            <a:spLocks noGrp="1"/>
          </p:cNvSpPr>
          <p:nvPr>
            <p:ph type="title"/>
          </p:nvPr>
        </p:nvSpPr>
        <p:spPr>
          <a:xfrm>
            <a:off x="-76200" y="137259"/>
            <a:ext cx="9296400" cy="1143000"/>
          </a:xfrm>
        </p:spPr>
        <p:txBody>
          <a:bodyPr/>
          <a:lstStyle/>
          <a:p>
            <a:r>
              <a:rPr lang="en-US" dirty="0"/>
              <a:t>Neuroscience to artificial intelligence</a:t>
            </a:r>
          </a:p>
        </p:txBody>
      </p:sp>
      <p:pic>
        <p:nvPicPr>
          <p:cNvPr id="6" name="Content Placeholder 5" descr="A screenshot of a cell phone&#10;&#10;Description automatically generated">
            <a:extLst>
              <a:ext uri="{FF2B5EF4-FFF2-40B4-BE49-F238E27FC236}">
                <a16:creationId xmlns:a16="http://schemas.microsoft.com/office/drawing/2014/main" id="{9F6F53BB-7D1E-F74A-9A1B-6E79C3ECB94C}"/>
              </a:ext>
            </a:extLst>
          </p:cNvPr>
          <p:cNvPicPr>
            <a:picLocks noGrp="1" noChangeAspect="1"/>
          </p:cNvPicPr>
          <p:nvPr>
            <p:ph idx="1"/>
          </p:nvPr>
        </p:nvPicPr>
        <p:blipFill>
          <a:blip r:embed="rId2"/>
          <a:stretch>
            <a:fillRect/>
          </a:stretch>
        </p:blipFill>
        <p:spPr>
          <a:xfrm>
            <a:off x="990600" y="1054139"/>
            <a:ext cx="7162800" cy="5272941"/>
          </a:xfrm>
        </p:spPr>
      </p:pic>
      <p:sp>
        <p:nvSpPr>
          <p:cNvPr id="4" name="Slide Number Placeholder 3">
            <a:extLst>
              <a:ext uri="{FF2B5EF4-FFF2-40B4-BE49-F238E27FC236}">
                <a16:creationId xmlns:a16="http://schemas.microsoft.com/office/drawing/2014/main" id="{FBDB36B4-F4D2-B64A-8359-90005217C7E1}"/>
              </a:ext>
            </a:extLst>
          </p:cNvPr>
          <p:cNvSpPr>
            <a:spLocks noGrp="1"/>
          </p:cNvSpPr>
          <p:nvPr>
            <p:ph type="sldNum" sz="quarter" idx="12"/>
          </p:nvPr>
        </p:nvSpPr>
        <p:spPr/>
        <p:txBody>
          <a:bodyPr/>
          <a:lstStyle/>
          <a:p>
            <a:pPr>
              <a:defRPr/>
            </a:pPr>
            <a:fld id="{4D71D4ED-2DA9-9F40-A068-D189D5533483}" type="slidenum">
              <a:rPr lang="en-US" smtClean="0"/>
              <a:pPr>
                <a:defRPr/>
              </a:pPr>
              <a:t>16</a:t>
            </a:fld>
            <a:endParaRPr lang="en-US"/>
          </a:p>
        </p:txBody>
      </p:sp>
      <p:sp>
        <p:nvSpPr>
          <p:cNvPr id="7" name="Rectangle 6">
            <a:extLst>
              <a:ext uri="{FF2B5EF4-FFF2-40B4-BE49-F238E27FC236}">
                <a16:creationId xmlns:a16="http://schemas.microsoft.com/office/drawing/2014/main" id="{BC455DDC-22C0-334C-BACD-23DE23AEEBE0}"/>
              </a:ext>
            </a:extLst>
          </p:cNvPr>
          <p:cNvSpPr/>
          <p:nvPr/>
        </p:nvSpPr>
        <p:spPr>
          <a:xfrm>
            <a:off x="838200" y="6259076"/>
            <a:ext cx="2613216" cy="461665"/>
          </a:xfrm>
          <a:prstGeom prst="rect">
            <a:avLst/>
          </a:prstGeom>
        </p:spPr>
        <p:txBody>
          <a:bodyPr wrap="none">
            <a:spAutoFit/>
          </a:bodyPr>
          <a:lstStyle/>
          <a:p>
            <a:r>
              <a:rPr lang="en-US" sz="1200" dirty="0"/>
              <a:t>Shimon Ullman, Science  15 Feb 2019:</a:t>
            </a:r>
            <a:br>
              <a:rPr lang="en-US" sz="1200" dirty="0"/>
            </a:br>
            <a:r>
              <a:rPr lang="en-US" sz="1200" dirty="0"/>
              <a:t>Vol. 363, Issue 6428, pp. 692-693</a:t>
            </a:r>
          </a:p>
        </p:txBody>
      </p:sp>
    </p:spTree>
    <p:extLst>
      <p:ext uri="{BB962C8B-B14F-4D97-AF65-F5344CB8AC3E}">
        <p14:creationId xmlns:p14="http://schemas.microsoft.com/office/powerpoint/2010/main" val="954640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Perceptron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17</a:t>
            </a:fld>
            <a:endParaRPr lang="en-US"/>
          </a:p>
        </p:txBody>
      </p:sp>
      <p:sp>
        <p:nvSpPr>
          <p:cNvPr id="6" name="Rectangle 3"/>
          <p:cNvSpPr txBox="1">
            <a:spLocks noChangeArrowheads="1"/>
          </p:cNvSpPr>
          <p:nvPr/>
        </p:nvSpPr>
        <p:spPr bwMode="auto">
          <a:xfrm>
            <a:off x="685800" y="1184252"/>
            <a:ext cx="4572000" cy="5673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Inspired by neuron</a:t>
            </a:r>
          </a:p>
          <a:p>
            <a:endParaRPr lang="en-US" sz="3600" kern="0" dirty="0"/>
          </a:p>
          <a:p>
            <a:r>
              <a:rPr lang="en-US" sz="2800" kern="0" dirty="0"/>
              <a:t>Simple binary classifier</a:t>
            </a:r>
          </a:p>
          <a:p>
            <a:pPr lvl="1"/>
            <a:r>
              <a:rPr lang="en-US" sz="2400" kern="0" dirty="0"/>
              <a:t>Linear decision boundary</a:t>
            </a:r>
          </a:p>
          <a:p>
            <a:endParaRPr lang="en-US" sz="2800" kern="0" dirty="0"/>
          </a:p>
        </p:txBody>
      </p:sp>
      <p:pic>
        <p:nvPicPr>
          <p:cNvPr id="3" name="Picture 2"/>
          <p:cNvPicPr>
            <a:picLocks noChangeAspect="1"/>
          </p:cNvPicPr>
          <p:nvPr/>
        </p:nvPicPr>
        <p:blipFill>
          <a:blip r:embed="rId4"/>
          <a:stretch>
            <a:fillRect/>
          </a:stretch>
        </p:blipFill>
        <p:spPr>
          <a:xfrm>
            <a:off x="1828800" y="3361668"/>
            <a:ext cx="5351812" cy="2987875"/>
          </a:xfrm>
          <a:prstGeom prst="rect">
            <a:avLst/>
          </a:prstGeom>
        </p:spPr>
      </p:pic>
      <p:pic>
        <p:nvPicPr>
          <p:cNvPr id="2052" name="Picture 4" descr="Nerve cell anatom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863" y="1313028"/>
            <a:ext cx="3848100" cy="18955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23212" y="3264551"/>
            <a:ext cx="2819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6"/>
              </a:rPr>
              <a:t>Ask a biologist</a:t>
            </a:r>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5047012" y="5595854"/>
            <a:ext cx="2819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Mark Craven </a:t>
            </a:r>
            <a:r>
              <a:rPr lang="en-US" sz="1400" dirty="0">
                <a:latin typeface="Arial" panose="020B0604020202020204" pitchFamily="34" charset="0"/>
                <a:cs typeface="Arial" panose="020B0604020202020204" pitchFamily="34" charset="0"/>
                <a:hlinkClick r:id="rId7"/>
              </a:rPr>
              <a:t>CS 760 slides</a:t>
            </a:r>
            <a:endParaRPr lang="en-US" sz="1400" dirty="0">
              <a:latin typeface="Arial" panose="020B0604020202020204" pitchFamily="34" charset="0"/>
              <a:cs typeface="Arial" panose="020B0604020202020204" pitchFamily="34" charset="0"/>
            </a:endParaRPr>
          </a:p>
        </p:txBody>
      </p:sp>
      <p:graphicFrame>
        <p:nvGraphicFramePr>
          <p:cNvPr id="11" name="Object 3"/>
          <p:cNvGraphicFramePr>
            <a:graphicFrameLocks noChangeAspect="1"/>
          </p:cNvGraphicFramePr>
          <p:nvPr>
            <p:extLst>
              <p:ext uri="{D42A27DB-BD31-4B8C-83A1-F6EECF244321}">
                <p14:modId xmlns:p14="http://schemas.microsoft.com/office/powerpoint/2010/main" val="2972539180"/>
              </p:ext>
            </p:extLst>
          </p:nvPr>
        </p:nvGraphicFramePr>
        <p:xfrm>
          <a:off x="2030762" y="6264275"/>
          <a:ext cx="1866900" cy="593725"/>
        </p:xfrm>
        <a:graphic>
          <a:graphicData uri="http://schemas.openxmlformats.org/presentationml/2006/ole">
            <mc:AlternateContent xmlns:mc="http://schemas.openxmlformats.org/markup-compatibility/2006">
              <mc:Choice xmlns:v="urn:schemas-microsoft-com:vml" Requires="v">
                <p:oleObj spid="_x0000_s2155" name="Equation" r:id="rId8" imgW="761760" imgH="241200" progId="Equation.3">
                  <p:embed/>
                </p:oleObj>
              </mc:Choice>
              <mc:Fallback>
                <p:oleObj name="Equation" r:id="rId8" imgW="761760" imgH="241200" progId="Equation.3">
                  <p:embed/>
                  <p:pic>
                    <p:nvPicPr>
                      <p:cNvPr id="0" name=""/>
                      <p:cNvPicPr>
                        <a:picLocks noChangeAspect="1" noChangeArrowheads="1"/>
                      </p:cNvPicPr>
                      <p:nvPr/>
                    </p:nvPicPr>
                    <p:blipFill>
                      <a:blip r:embed="rId9"/>
                      <a:srcRect/>
                      <a:stretch>
                        <a:fillRect/>
                      </a:stretch>
                    </p:blipFill>
                    <p:spPr bwMode="auto">
                      <a:xfrm>
                        <a:off x="2030762" y="6264275"/>
                        <a:ext cx="1866900"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TextBox 9"/>
          <p:cNvSpPr txBox="1"/>
          <p:nvPr/>
        </p:nvSpPr>
        <p:spPr>
          <a:xfrm>
            <a:off x="1926684" y="3418439"/>
            <a:ext cx="633507" cy="369332"/>
          </a:xfrm>
          <a:prstGeom prst="rect">
            <a:avLst/>
          </a:prstGeom>
          <a:noFill/>
        </p:spPr>
        <p:txBody>
          <a:bodyPr wrap="none" rtlCol="0">
            <a:spAutoFit/>
          </a:bodyPr>
          <a:lstStyle/>
          <a:p>
            <a:r>
              <a:rPr lang="en-US" sz="1800" dirty="0">
                <a:solidFill>
                  <a:schemeClr val="tx2"/>
                </a:solidFill>
                <a:latin typeface="Arial" panose="020B0604020202020204" pitchFamily="34" charset="0"/>
                <a:cs typeface="Arial" panose="020B0604020202020204" pitchFamily="34" charset="0"/>
              </a:rPr>
              <a:t>Bias</a:t>
            </a:r>
          </a:p>
        </p:txBody>
      </p:sp>
    </p:spTree>
    <p:extLst>
      <p:ext uri="{BB962C8B-B14F-4D97-AF65-F5344CB8AC3E}">
        <p14:creationId xmlns:p14="http://schemas.microsoft.com/office/powerpoint/2010/main" val="117158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Activation function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18</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What makes the neuron “fire”?</a:t>
            </a:r>
          </a:p>
          <a:p>
            <a:pPr lvl="1"/>
            <a:r>
              <a:rPr lang="en-US" sz="2400" kern="0" dirty="0"/>
              <a:t>Step function</a:t>
            </a:r>
            <a:endParaRPr lang="en-US" sz="2000" kern="0" dirty="0"/>
          </a:p>
          <a:p>
            <a:pPr lvl="1"/>
            <a:endParaRPr lang="en-US" sz="2400" kern="0" dirty="0"/>
          </a:p>
          <a:p>
            <a:pPr lvl="1"/>
            <a:endParaRPr lang="en-US" sz="2400" kern="0" dirty="0"/>
          </a:p>
          <a:p>
            <a:pPr lvl="1"/>
            <a:endParaRPr lang="en-US" sz="2400" kern="0" dirty="0"/>
          </a:p>
          <a:p>
            <a:pPr lvl="1"/>
            <a:r>
              <a:rPr lang="en-US" sz="2400" kern="0" dirty="0"/>
              <a:t>Sigmoid function</a:t>
            </a:r>
          </a:p>
          <a:p>
            <a:pPr lvl="1"/>
            <a:endParaRPr lang="en-US" sz="2400" kern="0" dirty="0"/>
          </a:p>
          <a:p>
            <a:pPr lvl="1"/>
            <a:endParaRPr lang="en-US" sz="2400" kern="0" dirty="0"/>
          </a:p>
          <a:p>
            <a:pPr lvl="1"/>
            <a:endParaRPr lang="en-US" sz="2400" kern="0" dirty="0"/>
          </a:p>
          <a:p>
            <a:pPr lvl="1"/>
            <a:r>
              <a:rPr lang="en-US" sz="2400" kern="0" dirty="0"/>
              <a:t>Rectified linear unit (</a:t>
            </a:r>
            <a:r>
              <a:rPr lang="en-US" sz="2400" kern="0" dirty="0" err="1"/>
              <a:t>ReLU</a:t>
            </a:r>
            <a:r>
              <a:rPr lang="en-US" sz="2400" kern="0" dirty="0"/>
              <a:t>)</a:t>
            </a:r>
            <a:endParaRPr lang="en-US" sz="2000" kern="0" dirty="0"/>
          </a:p>
        </p:txBody>
      </p:sp>
      <p:sp>
        <p:nvSpPr>
          <p:cNvPr id="3" name="TextBox 2"/>
          <p:cNvSpPr txBox="1"/>
          <p:nvPr/>
        </p:nvSpPr>
        <p:spPr>
          <a:xfrm>
            <a:off x="1905000" y="6516355"/>
            <a:ext cx="354911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Images from </a:t>
            </a:r>
            <a:r>
              <a:rPr lang="en-US" sz="1400" dirty="0">
                <a:latin typeface="Arial" panose="020B0604020202020204" pitchFamily="34" charset="0"/>
                <a:cs typeface="Arial" panose="020B0604020202020204" pitchFamily="34" charset="0"/>
                <a:hlinkClick r:id="rId4"/>
              </a:rPr>
              <a:t>Wikipedia: Activation function</a:t>
            </a:r>
            <a:endParaRPr lang="en-US" sz="1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stretch>
            <a:fillRect/>
          </a:stretch>
        </p:blipFill>
        <p:spPr>
          <a:xfrm>
            <a:off x="5923727" y="1770613"/>
            <a:ext cx="2715209" cy="1371600"/>
          </a:xfrm>
          <a:prstGeom prst="rect">
            <a:avLst/>
          </a:prstGeom>
        </p:spPr>
      </p:pic>
      <p:pic>
        <p:nvPicPr>
          <p:cNvPr id="8" name="Picture 7"/>
          <p:cNvPicPr>
            <a:picLocks noChangeAspect="1"/>
          </p:cNvPicPr>
          <p:nvPr/>
        </p:nvPicPr>
        <p:blipFill>
          <a:blip r:embed="rId6"/>
          <a:stretch>
            <a:fillRect/>
          </a:stretch>
        </p:blipFill>
        <p:spPr>
          <a:xfrm>
            <a:off x="5921020" y="3534833"/>
            <a:ext cx="2720622" cy="1371600"/>
          </a:xfrm>
          <a:prstGeom prst="rect">
            <a:avLst/>
          </a:prstGeom>
        </p:spPr>
      </p:pic>
      <p:pic>
        <p:nvPicPr>
          <p:cNvPr id="9" name="Picture 8"/>
          <p:cNvPicPr>
            <a:picLocks noChangeAspect="1"/>
          </p:cNvPicPr>
          <p:nvPr/>
        </p:nvPicPr>
        <p:blipFill>
          <a:blip r:embed="rId7"/>
          <a:stretch>
            <a:fillRect/>
          </a:stretch>
        </p:blipFill>
        <p:spPr>
          <a:xfrm>
            <a:off x="5918314" y="5299053"/>
            <a:ext cx="2709610" cy="1371600"/>
          </a:xfrm>
          <a:prstGeom prst="rect">
            <a:avLst/>
          </a:prstGeom>
        </p:spPr>
      </p:pic>
      <p:graphicFrame>
        <p:nvGraphicFramePr>
          <p:cNvPr id="10" name="Object 3"/>
          <p:cNvGraphicFramePr>
            <a:graphicFrameLocks noChangeAspect="1"/>
          </p:cNvGraphicFramePr>
          <p:nvPr>
            <p:extLst>
              <p:ext uri="{D42A27DB-BD31-4B8C-83A1-F6EECF244321}">
                <p14:modId xmlns:p14="http://schemas.microsoft.com/office/powerpoint/2010/main" val="2138388059"/>
              </p:ext>
            </p:extLst>
          </p:nvPr>
        </p:nvGraphicFramePr>
        <p:xfrm>
          <a:off x="1630362" y="2209800"/>
          <a:ext cx="3017838" cy="1125538"/>
        </p:xfrm>
        <a:graphic>
          <a:graphicData uri="http://schemas.openxmlformats.org/presentationml/2006/ole">
            <mc:AlternateContent xmlns:mc="http://schemas.openxmlformats.org/markup-compatibility/2006">
              <mc:Choice xmlns:v="urn:schemas-microsoft-com:vml" Requires="v">
                <p:oleObj spid="_x0000_s5986" name="Equation" r:id="rId8" imgW="1231560" imgH="457200" progId="Equation.3">
                  <p:embed/>
                </p:oleObj>
              </mc:Choice>
              <mc:Fallback>
                <p:oleObj name="Equation" r:id="rId8" imgW="1231560" imgH="457200" progId="Equation.3">
                  <p:embed/>
                  <p:pic>
                    <p:nvPicPr>
                      <p:cNvPr id="0" name=""/>
                      <p:cNvPicPr>
                        <a:picLocks noChangeAspect="1" noChangeArrowheads="1"/>
                      </p:cNvPicPr>
                      <p:nvPr/>
                    </p:nvPicPr>
                    <p:blipFill>
                      <a:blip r:embed="rId9"/>
                      <a:srcRect/>
                      <a:stretch>
                        <a:fillRect/>
                      </a:stretch>
                    </p:blipFill>
                    <p:spPr bwMode="auto">
                      <a:xfrm>
                        <a:off x="1630362" y="2209800"/>
                        <a:ext cx="3017838" cy="11255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1740693221"/>
              </p:ext>
            </p:extLst>
          </p:nvPr>
        </p:nvGraphicFramePr>
        <p:xfrm>
          <a:off x="5410200" y="2322419"/>
          <a:ext cx="450899" cy="267987"/>
        </p:xfrm>
        <a:graphic>
          <a:graphicData uri="http://schemas.openxmlformats.org/presentationml/2006/ole">
            <mc:AlternateContent xmlns:mc="http://schemas.openxmlformats.org/markup-compatibility/2006">
              <mc:Choice xmlns:v="urn:schemas-microsoft-com:vml" Requires="v">
                <p:oleObj spid="_x0000_s5987" name="Equation" r:id="rId10" imgW="342720" imgH="203040" progId="Equation.3">
                  <p:embed/>
                </p:oleObj>
              </mc:Choice>
              <mc:Fallback>
                <p:oleObj name="Equation" r:id="rId10" imgW="342720" imgH="203040" progId="Equation.3">
                  <p:embed/>
                  <p:pic>
                    <p:nvPicPr>
                      <p:cNvPr id="0" name=""/>
                      <p:cNvPicPr>
                        <a:picLocks noChangeAspect="1" noChangeArrowheads="1"/>
                      </p:cNvPicPr>
                      <p:nvPr/>
                    </p:nvPicPr>
                    <p:blipFill>
                      <a:blip r:embed="rId11"/>
                      <a:srcRect/>
                      <a:stretch>
                        <a:fillRect/>
                      </a:stretch>
                    </p:blipFill>
                    <p:spPr bwMode="auto">
                      <a:xfrm>
                        <a:off x="5410200" y="2322419"/>
                        <a:ext cx="450899" cy="267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2" name="Object 3"/>
          <p:cNvGraphicFramePr>
            <a:graphicFrameLocks noChangeAspect="1"/>
          </p:cNvGraphicFramePr>
          <p:nvPr>
            <p:extLst>
              <p:ext uri="{D42A27DB-BD31-4B8C-83A1-F6EECF244321}">
                <p14:modId xmlns:p14="http://schemas.microsoft.com/office/powerpoint/2010/main" val="310715562"/>
              </p:ext>
            </p:extLst>
          </p:nvPr>
        </p:nvGraphicFramePr>
        <p:xfrm>
          <a:off x="5410200" y="4086639"/>
          <a:ext cx="450899" cy="267987"/>
        </p:xfrm>
        <a:graphic>
          <a:graphicData uri="http://schemas.openxmlformats.org/presentationml/2006/ole">
            <mc:AlternateContent xmlns:mc="http://schemas.openxmlformats.org/markup-compatibility/2006">
              <mc:Choice xmlns:v="urn:schemas-microsoft-com:vml" Requires="v">
                <p:oleObj spid="_x0000_s5988" name="Equation" r:id="rId12" imgW="342720" imgH="203040" progId="Equation.3">
                  <p:embed/>
                </p:oleObj>
              </mc:Choice>
              <mc:Fallback>
                <p:oleObj name="Equation" r:id="rId12" imgW="342720" imgH="203040" progId="Equation.3">
                  <p:embed/>
                  <p:pic>
                    <p:nvPicPr>
                      <p:cNvPr id="0" name=""/>
                      <p:cNvPicPr>
                        <a:picLocks noChangeAspect="1" noChangeArrowheads="1"/>
                      </p:cNvPicPr>
                      <p:nvPr/>
                    </p:nvPicPr>
                    <p:blipFill>
                      <a:blip r:embed="rId11"/>
                      <a:srcRect/>
                      <a:stretch>
                        <a:fillRect/>
                      </a:stretch>
                    </p:blipFill>
                    <p:spPr bwMode="auto">
                      <a:xfrm>
                        <a:off x="5410200" y="4086639"/>
                        <a:ext cx="450899" cy="267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3" name="Object 3"/>
          <p:cNvGraphicFramePr>
            <a:graphicFrameLocks noChangeAspect="1"/>
          </p:cNvGraphicFramePr>
          <p:nvPr>
            <p:extLst>
              <p:ext uri="{D42A27DB-BD31-4B8C-83A1-F6EECF244321}">
                <p14:modId xmlns:p14="http://schemas.microsoft.com/office/powerpoint/2010/main" val="3345201395"/>
              </p:ext>
            </p:extLst>
          </p:nvPr>
        </p:nvGraphicFramePr>
        <p:xfrm>
          <a:off x="5449433" y="5850859"/>
          <a:ext cx="450899" cy="267987"/>
        </p:xfrm>
        <a:graphic>
          <a:graphicData uri="http://schemas.openxmlformats.org/presentationml/2006/ole">
            <mc:AlternateContent xmlns:mc="http://schemas.openxmlformats.org/markup-compatibility/2006">
              <mc:Choice xmlns:v="urn:schemas-microsoft-com:vml" Requires="v">
                <p:oleObj spid="_x0000_s5989" name="Equation" r:id="rId13" imgW="342720" imgH="203040" progId="Equation.3">
                  <p:embed/>
                </p:oleObj>
              </mc:Choice>
              <mc:Fallback>
                <p:oleObj name="Equation" r:id="rId13" imgW="342720" imgH="203040" progId="Equation.3">
                  <p:embed/>
                  <p:pic>
                    <p:nvPicPr>
                      <p:cNvPr id="0" name=""/>
                      <p:cNvPicPr>
                        <a:picLocks noChangeAspect="1" noChangeArrowheads="1"/>
                      </p:cNvPicPr>
                      <p:nvPr/>
                    </p:nvPicPr>
                    <p:blipFill>
                      <a:blip r:embed="rId11"/>
                      <a:srcRect/>
                      <a:stretch>
                        <a:fillRect/>
                      </a:stretch>
                    </p:blipFill>
                    <p:spPr bwMode="auto">
                      <a:xfrm>
                        <a:off x="5449433" y="5850859"/>
                        <a:ext cx="450899" cy="267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 name="Object 3"/>
          <p:cNvGraphicFramePr>
            <a:graphicFrameLocks noChangeAspect="1"/>
          </p:cNvGraphicFramePr>
          <p:nvPr>
            <p:extLst>
              <p:ext uri="{D42A27DB-BD31-4B8C-83A1-F6EECF244321}">
                <p14:modId xmlns:p14="http://schemas.microsoft.com/office/powerpoint/2010/main" val="3761416135"/>
              </p:ext>
            </p:extLst>
          </p:nvPr>
        </p:nvGraphicFramePr>
        <p:xfrm>
          <a:off x="7197986" y="3154204"/>
          <a:ext cx="166687" cy="184150"/>
        </p:xfrm>
        <a:graphic>
          <a:graphicData uri="http://schemas.openxmlformats.org/presentationml/2006/ole">
            <mc:AlternateContent xmlns:mc="http://schemas.openxmlformats.org/markup-compatibility/2006">
              <mc:Choice xmlns:v="urn:schemas-microsoft-com:vml" Requires="v">
                <p:oleObj spid="_x0000_s5990" name="Equation" r:id="rId14" imgW="126720" imgH="139680" progId="Equation.3">
                  <p:embed/>
                </p:oleObj>
              </mc:Choice>
              <mc:Fallback>
                <p:oleObj name="Equation" r:id="rId14" imgW="126720" imgH="139680" progId="Equation.3">
                  <p:embed/>
                  <p:pic>
                    <p:nvPicPr>
                      <p:cNvPr id="0" name=""/>
                      <p:cNvPicPr>
                        <a:picLocks noChangeAspect="1" noChangeArrowheads="1"/>
                      </p:cNvPicPr>
                      <p:nvPr/>
                    </p:nvPicPr>
                    <p:blipFill>
                      <a:blip r:embed="rId15"/>
                      <a:srcRect/>
                      <a:stretch>
                        <a:fillRect/>
                      </a:stretch>
                    </p:blipFill>
                    <p:spPr bwMode="auto">
                      <a:xfrm>
                        <a:off x="7197986" y="3154204"/>
                        <a:ext cx="166687" cy="184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 name="Object 3"/>
          <p:cNvGraphicFramePr>
            <a:graphicFrameLocks noChangeAspect="1"/>
          </p:cNvGraphicFramePr>
          <p:nvPr>
            <p:extLst>
              <p:ext uri="{D42A27DB-BD31-4B8C-83A1-F6EECF244321}">
                <p14:modId xmlns:p14="http://schemas.microsoft.com/office/powerpoint/2010/main" val="839756717"/>
              </p:ext>
            </p:extLst>
          </p:nvPr>
        </p:nvGraphicFramePr>
        <p:xfrm>
          <a:off x="7197987" y="4896256"/>
          <a:ext cx="166687" cy="184150"/>
        </p:xfrm>
        <a:graphic>
          <a:graphicData uri="http://schemas.openxmlformats.org/presentationml/2006/ole">
            <mc:AlternateContent xmlns:mc="http://schemas.openxmlformats.org/markup-compatibility/2006">
              <mc:Choice xmlns:v="urn:schemas-microsoft-com:vml" Requires="v">
                <p:oleObj spid="_x0000_s5991" name="Equation" r:id="rId16" imgW="126720" imgH="139680" progId="Equation.3">
                  <p:embed/>
                </p:oleObj>
              </mc:Choice>
              <mc:Fallback>
                <p:oleObj name="Equation" r:id="rId16" imgW="126720" imgH="139680" progId="Equation.3">
                  <p:embed/>
                  <p:pic>
                    <p:nvPicPr>
                      <p:cNvPr id="0" name=""/>
                      <p:cNvPicPr>
                        <a:picLocks noChangeAspect="1" noChangeArrowheads="1"/>
                      </p:cNvPicPr>
                      <p:nvPr/>
                    </p:nvPicPr>
                    <p:blipFill>
                      <a:blip r:embed="rId15"/>
                      <a:srcRect/>
                      <a:stretch>
                        <a:fillRect/>
                      </a:stretch>
                    </p:blipFill>
                    <p:spPr bwMode="auto">
                      <a:xfrm>
                        <a:off x="7197987" y="4896256"/>
                        <a:ext cx="166687" cy="184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 name="Object 3"/>
          <p:cNvGraphicFramePr>
            <a:graphicFrameLocks noChangeAspect="1"/>
          </p:cNvGraphicFramePr>
          <p:nvPr>
            <p:extLst>
              <p:ext uri="{D42A27DB-BD31-4B8C-83A1-F6EECF244321}">
                <p14:modId xmlns:p14="http://schemas.microsoft.com/office/powerpoint/2010/main" val="1623987955"/>
              </p:ext>
            </p:extLst>
          </p:nvPr>
        </p:nvGraphicFramePr>
        <p:xfrm>
          <a:off x="7189775" y="6657411"/>
          <a:ext cx="166687" cy="184150"/>
        </p:xfrm>
        <a:graphic>
          <a:graphicData uri="http://schemas.openxmlformats.org/presentationml/2006/ole">
            <mc:AlternateContent xmlns:mc="http://schemas.openxmlformats.org/markup-compatibility/2006">
              <mc:Choice xmlns:v="urn:schemas-microsoft-com:vml" Requires="v">
                <p:oleObj spid="_x0000_s5992" name="Equation" r:id="rId17" imgW="126720" imgH="139680" progId="Equation.3">
                  <p:embed/>
                </p:oleObj>
              </mc:Choice>
              <mc:Fallback>
                <p:oleObj name="Equation" r:id="rId17" imgW="126720" imgH="139680" progId="Equation.3">
                  <p:embed/>
                  <p:pic>
                    <p:nvPicPr>
                      <p:cNvPr id="0" name=""/>
                      <p:cNvPicPr>
                        <a:picLocks noChangeAspect="1" noChangeArrowheads="1"/>
                      </p:cNvPicPr>
                      <p:nvPr/>
                    </p:nvPicPr>
                    <p:blipFill>
                      <a:blip r:embed="rId15"/>
                      <a:srcRect/>
                      <a:stretch>
                        <a:fillRect/>
                      </a:stretch>
                    </p:blipFill>
                    <p:spPr bwMode="auto">
                      <a:xfrm>
                        <a:off x="7189775" y="6657411"/>
                        <a:ext cx="166687" cy="184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7" name="Object 3"/>
          <p:cNvGraphicFramePr>
            <a:graphicFrameLocks noChangeAspect="1"/>
          </p:cNvGraphicFramePr>
          <p:nvPr>
            <p:extLst>
              <p:ext uri="{D42A27DB-BD31-4B8C-83A1-F6EECF244321}">
                <p14:modId xmlns:p14="http://schemas.microsoft.com/office/powerpoint/2010/main" val="26267205"/>
              </p:ext>
            </p:extLst>
          </p:nvPr>
        </p:nvGraphicFramePr>
        <p:xfrm>
          <a:off x="1628644" y="4018368"/>
          <a:ext cx="2178050" cy="969963"/>
        </p:xfrm>
        <a:graphic>
          <a:graphicData uri="http://schemas.openxmlformats.org/presentationml/2006/ole">
            <mc:AlternateContent xmlns:mc="http://schemas.openxmlformats.org/markup-compatibility/2006">
              <mc:Choice xmlns:v="urn:schemas-microsoft-com:vml" Requires="v">
                <p:oleObj spid="_x0000_s5993" name="Equation" r:id="rId18" imgW="888840" imgH="393480" progId="Equation.3">
                  <p:embed/>
                </p:oleObj>
              </mc:Choice>
              <mc:Fallback>
                <p:oleObj name="Equation" r:id="rId18" imgW="888840" imgH="393480" progId="Equation.3">
                  <p:embed/>
                  <p:pic>
                    <p:nvPicPr>
                      <p:cNvPr id="0" name=""/>
                      <p:cNvPicPr>
                        <a:picLocks noChangeAspect="1" noChangeArrowheads="1"/>
                      </p:cNvPicPr>
                      <p:nvPr/>
                    </p:nvPicPr>
                    <p:blipFill>
                      <a:blip r:embed="rId19"/>
                      <a:srcRect/>
                      <a:stretch>
                        <a:fillRect/>
                      </a:stretch>
                    </p:blipFill>
                    <p:spPr bwMode="auto">
                      <a:xfrm>
                        <a:off x="1628644" y="4018368"/>
                        <a:ext cx="2178050" cy="9699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 name="Object 3"/>
          <p:cNvGraphicFramePr>
            <a:graphicFrameLocks noChangeAspect="1"/>
          </p:cNvGraphicFramePr>
          <p:nvPr>
            <p:extLst>
              <p:ext uri="{D42A27DB-BD31-4B8C-83A1-F6EECF244321}">
                <p14:modId xmlns:p14="http://schemas.microsoft.com/office/powerpoint/2010/main" val="2806210249"/>
              </p:ext>
            </p:extLst>
          </p:nvPr>
        </p:nvGraphicFramePr>
        <p:xfrm>
          <a:off x="1623780" y="5749097"/>
          <a:ext cx="2581275" cy="531813"/>
        </p:xfrm>
        <a:graphic>
          <a:graphicData uri="http://schemas.openxmlformats.org/presentationml/2006/ole">
            <mc:AlternateContent xmlns:mc="http://schemas.openxmlformats.org/markup-compatibility/2006">
              <mc:Choice xmlns:v="urn:schemas-microsoft-com:vml" Requires="v">
                <p:oleObj spid="_x0000_s5994" name="Equation" r:id="rId20" imgW="1054080" imgH="215640" progId="Equation.3">
                  <p:embed/>
                </p:oleObj>
              </mc:Choice>
              <mc:Fallback>
                <p:oleObj name="Equation" r:id="rId20" imgW="1054080" imgH="215640" progId="Equation.3">
                  <p:embed/>
                  <p:pic>
                    <p:nvPicPr>
                      <p:cNvPr id="0" name=""/>
                      <p:cNvPicPr>
                        <a:picLocks noChangeAspect="1" noChangeArrowheads="1"/>
                      </p:cNvPicPr>
                      <p:nvPr/>
                    </p:nvPicPr>
                    <p:blipFill>
                      <a:blip r:embed="rId21"/>
                      <a:srcRect/>
                      <a:stretch>
                        <a:fillRect/>
                      </a:stretch>
                    </p:blipFill>
                    <p:spPr bwMode="auto">
                      <a:xfrm>
                        <a:off x="1623780" y="5749097"/>
                        <a:ext cx="2581275" cy="531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3172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Neural networks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19</a:t>
            </a:fld>
            <a:endParaRPr lang="en-US"/>
          </a:p>
        </p:txBody>
      </p:sp>
      <p:sp>
        <p:nvSpPr>
          <p:cNvPr id="6" name="Rectangle 3"/>
          <p:cNvSpPr txBox="1">
            <a:spLocks noChangeArrowheads="1"/>
          </p:cNvSpPr>
          <p:nvPr/>
        </p:nvSpPr>
        <p:spPr bwMode="auto">
          <a:xfrm>
            <a:off x="152399" y="1184253"/>
            <a:ext cx="5127779" cy="5140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Single perceptron not useful in practice</a:t>
            </a:r>
          </a:p>
          <a:p>
            <a:endParaRPr lang="en-US" sz="2800" kern="0" dirty="0"/>
          </a:p>
          <a:p>
            <a:r>
              <a:rPr lang="en-US" sz="2800" kern="0" dirty="0"/>
              <a:t>Neural network combines layers of </a:t>
            </a:r>
            <a:r>
              <a:rPr lang="en-US" sz="2800" kern="0" dirty="0" err="1"/>
              <a:t>perceptrons</a:t>
            </a:r>
            <a:endParaRPr lang="en-US" sz="2800" kern="0" dirty="0"/>
          </a:p>
          <a:p>
            <a:r>
              <a:rPr lang="en-US" sz="2800" kern="0" dirty="0"/>
              <a:t>Learn “hidden” features</a:t>
            </a:r>
          </a:p>
          <a:p>
            <a:r>
              <a:rPr lang="en-US" sz="2800" kern="0" dirty="0"/>
              <a:t>Complex decision boundary</a:t>
            </a:r>
          </a:p>
          <a:p>
            <a:r>
              <a:rPr lang="en-US" sz="2800" kern="0" dirty="0"/>
              <a:t>Tune weights to reduce error</a:t>
            </a:r>
          </a:p>
          <a:p>
            <a:r>
              <a:rPr lang="en-US" sz="2800" kern="0" dirty="0"/>
              <a:t>Train with backpropagation</a:t>
            </a:r>
          </a:p>
          <a:p>
            <a:pPr lvl="1"/>
            <a:r>
              <a:rPr lang="en-US" sz="2000" kern="0" dirty="0"/>
              <a:t>Stanford’s </a:t>
            </a:r>
            <a:r>
              <a:rPr lang="en-US" sz="2000" kern="0" dirty="0">
                <a:hlinkClick r:id="rId3"/>
              </a:rPr>
              <a:t>CS231n materials</a:t>
            </a:r>
            <a:endParaRPr lang="en-US" sz="2000" kern="0" dirty="0"/>
          </a:p>
          <a:p>
            <a:pPr lvl="1"/>
            <a:r>
              <a:rPr lang="en-US" sz="2000" kern="0" dirty="0"/>
              <a:t>Andrej </a:t>
            </a:r>
            <a:r>
              <a:rPr lang="en-US" sz="2000" kern="0" dirty="0" err="1"/>
              <a:t>Karpathy’s</a:t>
            </a:r>
            <a:r>
              <a:rPr lang="en-US" sz="2000" kern="0" dirty="0"/>
              <a:t> </a:t>
            </a:r>
            <a:r>
              <a:rPr lang="en-US" sz="2000" kern="0" dirty="0">
                <a:hlinkClick r:id="rId4"/>
              </a:rPr>
              <a:t>gentle introduction</a:t>
            </a:r>
            <a:endParaRPr lang="en-US" sz="2000" kern="0" dirty="0"/>
          </a:p>
          <a:p>
            <a:pPr lvl="1"/>
            <a:r>
              <a:rPr lang="en-US" sz="2000" kern="0" dirty="0">
                <a:hlinkClick r:id="rId5"/>
              </a:rPr>
              <a:t>CS 760</a:t>
            </a:r>
            <a:r>
              <a:rPr lang="en-US" sz="2000" kern="0" dirty="0"/>
              <a:t> </a:t>
            </a:r>
            <a:r>
              <a:rPr lang="en-US" sz="2000" kern="0" dirty="0">
                <a:hlinkClick r:id="rId6"/>
              </a:rPr>
              <a:t>slides</a:t>
            </a:r>
            <a:endParaRPr lang="en-US" sz="2800" kern="0" dirty="0"/>
          </a:p>
        </p:txBody>
      </p:sp>
      <p:sp>
        <p:nvSpPr>
          <p:cNvPr id="50" name="TextBox 49"/>
          <p:cNvSpPr txBox="1"/>
          <p:nvPr/>
        </p:nvSpPr>
        <p:spPr>
          <a:xfrm>
            <a:off x="7707410" y="1726168"/>
            <a:ext cx="1313180" cy="369332"/>
          </a:xfrm>
          <a:prstGeom prst="rect">
            <a:avLst/>
          </a:prstGeom>
          <a:noFill/>
        </p:spPr>
        <p:txBody>
          <a:bodyPr wrap="none" rtlCol="0">
            <a:spAutoFit/>
          </a:bodyPr>
          <a:lstStyle/>
          <a:p>
            <a:r>
              <a:rPr lang="en-US" sz="1800" dirty="0">
                <a:solidFill>
                  <a:schemeClr val="tx2"/>
                </a:solidFill>
                <a:latin typeface="Arial" panose="020B0604020202020204" pitchFamily="34" charset="0"/>
                <a:cs typeface="Arial" panose="020B0604020202020204" pitchFamily="34" charset="0"/>
              </a:rPr>
              <a:t>Perceptron</a:t>
            </a:r>
          </a:p>
        </p:txBody>
      </p:sp>
      <p:grpSp>
        <p:nvGrpSpPr>
          <p:cNvPr id="67" name="Group 66"/>
          <p:cNvGrpSpPr/>
          <p:nvPr/>
        </p:nvGrpSpPr>
        <p:grpSpPr>
          <a:xfrm>
            <a:off x="6015347" y="1388150"/>
            <a:ext cx="1789082" cy="1149759"/>
            <a:chOff x="1610713" y="3713573"/>
            <a:chExt cx="1789082" cy="1149759"/>
          </a:xfrm>
        </p:grpSpPr>
        <p:cxnSp>
          <p:nvCxnSpPr>
            <p:cNvPr id="60" name="Straight Connector 59"/>
            <p:cNvCxnSpPr>
              <a:stCxn id="64" idx="0"/>
              <a:endCxn id="61" idx="4"/>
            </p:cNvCxnSpPr>
            <p:nvPr/>
          </p:nvCxnSpPr>
          <p:spPr>
            <a:xfrm>
              <a:off x="2499397" y="4140365"/>
              <a:ext cx="2080" cy="29617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flipV="1">
              <a:off x="2288080" y="4436540"/>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Oval 61"/>
            <p:cNvSpPr/>
            <p:nvPr/>
          </p:nvSpPr>
          <p:spPr>
            <a:xfrm flipV="1">
              <a:off x="2973003" y="443380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Oval 62"/>
            <p:cNvSpPr/>
            <p:nvPr/>
          </p:nvSpPr>
          <p:spPr>
            <a:xfrm flipV="1">
              <a:off x="1610713" y="4417820"/>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Oval 63"/>
            <p:cNvSpPr/>
            <p:nvPr/>
          </p:nvSpPr>
          <p:spPr>
            <a:xfrm flipV="1">
              <a:off x="2286000" y="3713573"/>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65" name="Straight Connector 64"/>
            <p:cNvCxnSpPr>
              <a:stCxn id="64" idx="0"/>
              <a:endCxn id="62" idx="4"/>
            </p:cNvCxnSpPr>
            <p:nvPr/>
          </p:nvCxnSpPr>
          <p:spPr>
            <a:xfrm>
              <a:off x="2499397" y="4140365"/>
              <a:ext cx="687002" cy="29344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4" idx="0"/>
              <a:endCxn id="63" idx="4"/>
            </p:cNvCxnSpPr>
            <p:nvPr/>
          </p:nvCxnSpPr>
          <p:spPr>
            <a:xfrm flipH="1">
              <a:off x="1824109" y="4140365"/>
              <a:ext cx="675288" cy="27745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5220673" y="2137112"/>
            <a:ext cx="697627" cy="369332"/>
          </a:xfrm>
          <a:prstGeom prst="rect">
            <a:avLst/>
          </a:prstGeom>
          <a:noFill/>
        </p:spPr>
        <p:txBody>
          <a:bodyPr wrap="none" rtlCol="0">
            <a:spAutoFit/>
          </a:bodyPr>
          <a:lstStyle/>
          <a:p>
            <a:r>
              <a:rPr lang="en-US" sz="1800" dirty="0">
                <a:solidFill>
                  <a:schemeClr val="tx2"/>
                </a:solidFill>
                <a:latin typeface="Arial" panose="020B0604020202020204" pitchFamily="34" charset="0"/>
                <a:cs typeface="Arial" panose="020B0604020202020204" pitchFamily="34" charset="0"/>
              </a:rPr>
              <a:t>Input</a:t>
            </a:r>
          </a:p>
        </p:txBody>
      </p:sp>
      <p:sp>
        <p:nvSpPr>
          <p:cNvPr id="72" name="TextBox 71"/>
          <p:cNvSpPr txBox="1"/>
          <p:nvPr/>
        </p:nvSpPr>
        <p:spPr>
          <a:xfrm>
            <a:off x="5128973" y="1416880"/>
            <a:ext cx="877163" cy="369332"/>
          </a:xfrm>
          <a:prstGeom prst="rect">
            <a:avLst/>
          </a:prstGeom>
          <a:noFill/>
        </p:spPr>
        <p:txBody>
          <a:bodyPr wrap="none" rtlCol="0">
            <a:spAutoFit/>
          </a:bodyPr>
          <a:lstStyle/>
          <a:p>
            <a:r>
              <a:rPr lang="en-US" sz="1800" dirty="0">
                <a:solidFill>
                  <a:schemeClr val="tx2"/>
                </a:solidFill>
                <a:latin typeface="Arial" panose="020B0604020202020204" pitchFamily="34" charset="0"/>
                <a:cs typeface="Arial" panose="020B0604020202020204" pitchFamily="34" charset="0"/>
              </a:rPr>
              <a:t>Output</a:t>
            </a:r>
          </a:p>
        </p:txBody>
      </p:sp>
      <p:sp>
        <p:nvSpPr>
          <p:cNvPr id="73" name="Line 13"/>
          <p:cNvSpPr>
            <a:spLocks noChangeShapeType="1"/>
          </p:cNvSpPr>
          <p:nvPr/>
        </p:nvSpPr>
        <p:spPr bwMode="auto">
          <a:xfrm flipH="1" flipV="1">
            <a:off x="7142479" y="1673860"/>
            <a:ext cx="564929" cy="153964"/>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grpSp>
        <p:nvGrpSpPr>
          <p:cNvPr id="5" name="Group 4"/>
          <p:cNvGrpSpPr/>
          <p:nvPr/>
        </p:nvGrpSpPr>
        <p:grpSpPr>
          <a:xfrm>
            <a:off x="5128973" y="3367638"/>
            <a:ext cx="4015027" cy="2395430"/>
            <a:chOff x="5128973" y="3367638"/>
            <a:chExt cx="4015027" cy="2395430"/>
          </a:xfrm>
        </p:grpSpPr>
        <p:grpSp>
          <p:nvGrpSpPr>
            <p:cNvPr id="68" name="Group 67"/>
            <p:cNvGrpSpPr/>
            <p:nvPr/>
          </p:nvGrpSpPr>
          <p:grpSpPr>
            <a:xfrm>
              <a:off x="5128973" y="3367638"/>
              <a:ext cx="2418462" cy="2395430"/>
              <a:chOff x="4724400" y="3538123"/>
              <a:chExt cx="2418462" cy="2395430"/>
            </a:xfrm>
          </p:grpSpPr>
          <p:cxnSp>
            <p:nvCxnSpPr>
              <p:cNvPr id="15" name="Straight Connector 14"/>
              <p:cNvCxnSpPr>
                <a:stCxn id="31" idx="0"/>
                <a:endCxn id="27" idx="4"/>
              </p:cNvCxnSpPr>
              <p:nvPr/>
            </p:nvCxnSpPr>
            <p:spPr>
              <a:xfrm flipH="1">
                <a:off x="4937796" y="5310717"/>
                <a:ext cx="326302"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1" idx="0"/>
                <a:endCxn id="28" idx="4"/>
              </p:cNvCxnSpPr>
              <p:nvPr/>
            </p:nvCxnSpPr>
            <p:spPr>
              <a:xfrm>
                <a:off x="5264097" y="5310717"/>
                <a:ext cx="350037"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1" idx="0"/>
                <a:endCxn id="29" idx="4"/>
              </p:cNvCxnSpPr>
              <p:nvPr/>
            </p:nvCxnSpPr>
            <p:spPr>
              <a:xfrm>
                <a:off x="5264098" y="5310717"/>
                <a:ext cx="1045643"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2" idx="0"/>
                <a:endCxn id="29" idx="4"/>
              </p:cNvCxnSpPr>
              <p:nvPr/>
            </p:nvCxnSpPr>
            <p:spPr>
              <a:xfrm>
                <a:off x="5940436" y="5310717"/>
                <a:ext cx="369304"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3" idx="0"/>
                <a:endCxn id="29" idx="4"/>
              </p:cNvCxnSpPr>
              <p:nvPr/>
            </p:nvCxnSpPr>
            <p:spPr>
              <a:xfrm flipH="1">
                <a:off x="6309741" y="5310717"/>
                <a:ext cx="326302"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3" idx="0"/>
                <a:endCxn id="30" idx="4"/>
              </p:cNvCxnSpPr>
              <p:nvPr/>
            </p:nvCxnSpPr>
            <p:spPr>
              <a:xfrm>
                <a:off x="6636042" y="5310717"/>
                <a:ext cx="293424"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3" idx="0"/>
                <a:endCxn id="28" idx="4"/>
              </p:cNvCxnSpPr>
              <p:nvPr/>
            </p:nvCxnSpPr>
            <p:spPr>
              <a:xfrm flipH="1">
                <a:off x="5614134" y="5310717"/>
                <a:ext cx="1021908"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2" idx="0"/>
                <a:endCxn id="28" idx="4"/>
              </p:cNvCxnSpPr>
              <p:nvPr/>
            </p:nvCxnSpPr>
            <p:spPr>
              <a:xfrm flipH="1">
                <a:off x="5614135" y="5310717"/>
                <a:ext cx="326302"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4" idx="0"/>
                <a:endCxn id="31" idx="4"/>
              </p:cNvCxnSpPr>
              <p:nvPr/>
            </p:nvCxnSpPr>
            <p:spPr>
              <a:xfrm flipH="1">
                <a:off x="5264098" y="4687882"/>
                <a:ext cx="678417"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4" idx="0"/>
                <a:endCxn id="32" idx="4"/>
              </p:cNvCxnSpPr>
              <p:nvPr/>
            </p:nvCxnSpPr>
            <p:spPr>
              <a:xfrm flipH="1">
                <a:off x="5940437" y="4687882"/>
                <a:ext cx="2078"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34" idx="0"/>
                <a:endCxn id="33" idx="4"/>
              </p:cNvCxnSpPr>
              <p:nvPr/>
            </p:nvCxnSpPr>
            <p:spPr>
              <a:xfrm>
                <a:off x="5942515" y="4687882"/>
                <a:ext cx="693527"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flipV="1">
                <a:off x="4724400" y="5506761"/>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p:cNvSpPr/>
              <p:nvPr/>
            </p:nvSpPr>
            <p:spPr>
              <a:xfrm flipV="1">
                <a:off x="5400739" y="5506761"/>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p:cNvSpPr/>
              <p:nvPr/>
            </p:nvSpPr>
            <p:spPr>
              <a:xfrm flipV="1">
                <a:off x="6096344" y="5506761"/>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flipV="1">
                <a:off x="6716070" y="5506761"/>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flipV="1">
                <a:off x="5050702" y="488392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flipV="1">
                <a:off x="5727041" y="488392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flipV="1">
                <a:off x="6422646" y="488392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5" name="Straight Connector 34"/>
              <p:cNvCxnSpPr>
                <a:stCxn id="38" idx="0"/>
                <a:endCxn id="31" idx="4"/>
              </p:cNvCxnSpPr>
              <p:nvPr/>
            </p:nvCxnSpPr>
            <p:spPr>
              <a:xfrm flipH="1">
                <a:off x="5264098" y="4685147"/>
                <a:ext cx="1363340" cy="1987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8" idx="0"/>
                <a:endCxn id="32" idx="4"/>
              </p:cNvCxnSpPr>
              <p:nvPr/>
            </p:nvCxnSpPr>
            <p:spPr>
              <a:xfrm flipH="1">
                <a:off x="5940437" y="4685147"/>
                <a:ext cx="687001" cy="1987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8" idx="0"/>
                <a:endCxn id="33" idx="4"/>
              </p:cNvCxnSpPr>
              <p:nvPr/>
            </p:nvCxnSpPr>
            <p:spPr>
              <a:xfrm>
                <a:off x="6627438" y="4685147"/>
                <a:ext cx="8604" cy="1987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2" idx="0"/>
                <a:endCxn id="31" idx="4"/>
              </p:cNvCxnSpPr>
              <p:nvPr/>
            </p:nvCxnSpPr>
            <p:spPr>
              <a:xfrm flipH="1">
                <a:off x="5264098" y="4669162"/>
                <a:ext cx="1050" cy="21476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2" idx="0"/>
                <a:endCxn id="32" idx="4"/>
              </p:cNvCxnSpPr>
              <p:nvPr/>
            </p:nvCxnSpPr>
            <p:spPr>
              <a:xfrm>
                <a:off x="5265148" y="4669162"/>
                <a:ext cx="675289" cy="21476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2" idx="0"/>
                <a:endCxn id="33" idx="4"/>
              </p:cNvCxnSpPr>
              <p:nvPr/>
            </p:nvCxnSpPr>
            <p:spPr>
              <a:xfrm>
                <a:off x="5265148" y="4669162"/>
                <a:ext cx="1370894" cy="21476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43" idx="0"/>
                <a:endCxn id="34" idx="4"/>
              </p:cNvCxnSpPr>
              <p:nvPr/>
            </p:nvCxnSpPr>
            <p:spPr>
              <a:xfrm>
                <a:off x="5940436" y="3964915"/>
                <a:ext cx="2080" cy="29617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flipV="1">
                <a:off x="5729119" y="4261090"/>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8" name="Oval 37"/>
              <p:cNvSpPr/>
              <p:nvPr/>
            </p:nvSpPr>
            <p:spPr>
              <a:xfrm flipV="1">
                <a:off x="6414042" y="425835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Oval 41"/>
              <p:cNvSpPr/>
              <p:nvPr/>
            </p:nvSpPr>
            <p:spPr>
              <a:xfrm flipV="1">
                <a:off x="5051752" y="4242370"/>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3" name="Oval 42"/>
              <p:cNvSpPr/>
              <p:nvPr/>
            </p:nvSpPr>
            <p:spPr>
              <a:xfrm flipV="1">
                <a:off x="5727039" y="3538123"/>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4" name="Straight Connector 43"/>
              <p:cNvCxnSpPr>
                <a:stCxn id="43" idx="0"/>
                <a:endCxn id="38" idx="4"/>
              </p:cNvCxnSpPr>
              <p:nvPr/>
            </p:nvCxnSpPr>
            <p:spPr>
              <a:xfrm>
                <a:off x="5940436" y="3964915"/>
                <a:ext cx="687002" cy="29344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3" idx="0"/>
                <a:endCxn id="42" idx="4"/>
              </p:cNvCxnSpPr>
              <p:nvPr/>
            </p:nvCxnSpPr>
            <p:spPr>
              <a:xfrm flipH="1">
                <a:off x="5265148" y="3964915"/>
                <a:ext cx="675288" cy="27745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7951744" y="5393736"/>
              <a:ext cx="697627" cy="369332"/>
            </a:xfrm>
            <a:prstGeom prst="rect">
              <a:avLst/>
            </a:prstGeom>
            <a:noFill/>
          </p:spPr>
          <p:txBody>
            <a:bodyPr wrap="none" rtlCol="0">
              <a:spAutoFit/>
            </a:bodyPr>
            <a:lstStyle/>
            <a:p>
              <a:pPr algn="ctr"/>
              <a:r>
                <a:rPr lang="en-US" sz="1800" dirty="0">
                  <a:solidFill>
                    <a:schemeClr val="tx2"/>
                  </a:solidFill>
                  <a:latin typeface="Arial" panose="020B0604020202020204" pitchFamily="34" charset="0"/>
                  <a:cs typeface="Arial" panose="020B0604020202020204" pitchFamily="34" charset="0"/>
                </a:rPr>
                <a:t>Input</a:t>
              </a:r>
            </a:p>
          </p:txBody>
        </p:sp>
        <p:sp>
          <p:nvSpPr>
            <p:cNvPr id="75" name="TextBox 74"/>
            <p:cNvSpPr txBox="1"/>
            <p:nvPr/>
          </p:nvSpPr>
          <p:spPr>
            <a:xfrm>
              <a:off x="7464430" y="4735378"/>
              <a:ext cx="1672253" cy="369332"/>
            </a:xfrm>
            <a:prstGeom prst="rect">
              <a:avLst/>
            </a:prstGeom>
            <a:noFill/>
          </p:spPr>
          <p:txBody>
            <a:bodyPr wrap="none" rtlCol="0">
              <a:spAutoFit/>
            </a:bodyPr>
            <a:lstStyle/>
            <a:p>
              <a:pPr algn="ctr"/>
              <a:r>
                <a:rPr lang="en-US" sz="1800" dirty="0">
                  <a:solidFill>
                    <a:schemeClr val="tx2"/>
                  </a:solidFill>
                  <a:latin typeface="Arial" panose="020B0604020202020204" pitchFamily="34" charset="0"/>
                  <a:cs typeface="Arial" panose="020B0604020202020204" pitchFamily="34" charset="0"/>
                </a:rPr>
                <a:t>Hidden layer 1</a:t>
              </a:r>
            </a:p>
          </p:txBody>
        </p:sp>
        <p:sp>
          <p:nvSpPr>
            <p:cNvPr id="76" name="TextBox 75"/>
            <p:cNvSpPr txBox="1"/>
            <p:nvPr/>
          </p:nvSpPr>
          <p:spPr>
            <a:xfrm>
              <a:off x="7471747" y="4114800"/>
              <a:ext cx="1672253" cy="369332"/>
            </a:xfrm>
            <a:prstGeom prst="rect">
              <a:avLst/>
            </a:prstGeom>
            <a:noFill/>
          </p:spPr>
          <p:txBody>
            <a:bodyPr wrap="none" rtlCol="0">
              <a:spAutoFit/>
            </a:bodyPr>
            <a:lstStyle/>
            <a:p>
              <a:pPr algn="ctr"/>
              <a:r>
                <a:rPr lang="en-US" sz="1800" dirty="0">
                  <a:solidFill>
                    <a:schemeClr val="tx2"/>
                  </a:solidFill>
                  <a:latin typeface="Arial" panose="020B0604020202020204" pitchFamily="34" charset="0"/>
                  <a:cs typeface="Arial" panose="020B0604020202020204" pitchFamily="34" charset="0"/>
                </a:rPr>
                <a:t>Hidden layer 2</a:t>
              </a:r>
            </a:p>
          </p:txBody>
        </p:sp>
        <p:sp>
          <p:nvSpPr>
            <p:cNvPr id="77" name="TextBox 76"/>
            <p:cNvSpPr txBox="1"/>
            <p:nvPr/>
          </p:nvSpPr>
          <p:spPr>
            <a:xfrm>
              <a:off x="7795249" y="3394864"/>
              <a:ext cx="877163" cy="369332"/>
            </a:xfrm>
            <a:prstGeom prst="rect">
              <a:avLst/>
            </a:prstGeom>
            <a:noFill/>
          </p:spPr>
          <p:txBody>
            <a:bodyPr wrap="none" rtlCol="0">
              <a:spAutoFit/>
            </a:bodyPr>
            <a:lstStyle/>
            <a:p>
              <a:pPr algn="ctr"/>
              <a:r>
                <a:rPr lang="en-US" sz="1800" dirty="0">
                  <a:solidFill>
                    <a:schemeClr val="tx2"/>
                  </a:solidFill>
                  <a:latin typeface="Arial" panose="020B0604020202020204" pitchFamily="34" charset="0"/>
                  <a:cs typeface="Arial" panose="020B0604020202020204" pitchFamily="34" charset="0"/>
                </a:rPr>
                <a:t>Output</a:t>
              </a:r>
            </a:p>
          </p:txBody>
        </p:sp>
      </p:grpSp>
    </p:spTree>
    <p:extLst>
      <p:ext uri="{BB962C8B-B14F-4D97-AF65-F5344CB8AC3E}">
        <p14:creationId xmlns:p14="http://schemas.microsoft.com/office/powerpoint/2010/main" val="40725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Goals for lecture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pPr>
              <a:buFontTx/>
              <a:buNone/>
            </a:pPr>
            <a:r>
              <a:rPr lang="en-US" sz="2800" kern="0" dirty="0"/>
              <a:t>Key concepts</a:t>
            </a:r>
          </a:p>
          <a:p>
            <a:r>
              <a:rPr lang="en-US" sz="2800" kern="0" dirty="0"/>
              <a:t>Mechanisms disrupted by noncoding variants</a:t>
            </a:r>
          </a:p>
          <a:p>
            <a:r>
              <a:rPr lang="en-US" sz="2800" kern="0" dirty="0"/>
              <a:t>Deep learning to predict epigenetic impact of noncoding variants</a:t>
            </a:r>
          </a:p>
          <a:p>
            <a:endParaRPr lang="en-US" sz="2800" kern="0" dirty="0"/>
          </a:p>
        </p:txBody>
      </p:sp>
    </p:spTree>
    <p:extLst>
      <p:ext uri="{BB962C8B-B14F-4D97-AF65-F5344CB8AC3E}">
        <p14:creationId xmlns:p14="http://schemas.microsoft.com/office/powerpoint/2010/main" val="73549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1D8FCC04-16DB-5040-8EC6-383864FD9788}"/>
              </a:ext>
            </a:extLst>
          </p:cNvPr>
          <p:cNvSpPr>
            <a:spLocks noGrp="1"/>
          </p:cNvSpPr>
          <p:nvPr>
            <p:ph type="title"/>
          </p:nvPr>
        </p:nvSpPr>
        <p:spPr/>
        <p:txBody>
          <a:bodyPr/>
          <a:lstStyle/>
          <a:p>
            <a:r>
              <a:rPr lang="en-US" sz="3200" dirty="0"/>
              <a:t>Train NN with backpropagation</a:t>
            </a:r>
          </a:p>
        </p:txBody>
      </p:sp>
      <p:pic>
        <p:nvPicPr>
          <p:cNvPr id="100354" name="Content Placeholder 4">
            <a:extLst>
              <a:ext uri="{FF2B5EF4-FFF2-40B4-BE49-F238E27FC236}">
                <a16:creationId xmlns:a16="http://schemas.microsoft.com/office/drawing/2014/main" id="{D355F4ED-37B2-A44C-B3A0-744F098B420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16113"/>
            <a:ext cx="7886700" cy="4170362"/>
          </a:xfrm>
        </p:spPr>
      </p:pic>
      <p:sp>
        <p:nvSpPr>
          <p:cNvPr id="7" name="Text Box 4">
            <a:extLst>
              <a:ext uri="{FF2B5EF4-FFF2-40B4-BE49-F238E27FC236}">
                <a16:creationId xmlns:a16="http://schemas.microsoft.com/office/drawing/2014/main" id="{8D59BFCB-132D-C84C-ACDB-CC1918418DC2}"/>
              </a:ext>
            </a:extLst>
          </p:cNvPr>
          <p:cNvSpPr txBox="1">
            <a:spLocks noChangeArrowheads="1"/>
          </p:cNvSpPr>
          <p:nvPr/>
        </p:nvSpPr>
        <p:spPr bwMode="auto">
          <a:xfrm>
            <a:off x="115888" y="662622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defRPr/>
            </a:pPr>
            <a:r>
              <a:rPr lang="en-GB" altLang="en-US" sz="1089" b="1" dirty="0">
                <a:latin typeface="Arial" charset="0"/>
              </a:rPr>
              <a:t>Christof </a:t>
            </a:r>
            <a:r>
              <a:rPr lang="en-GB" altLang="en-US" sz="1089" b="1" dirty="0" err="1">
                <a:latin typeface="Arial" charset="0"/>
              </a:rPr>
              <a:t>Angermueller</a:t>
            </a:r>
            <a:r>
              <a:rPr lang="en-GB" altLang="en-US" sz="1089" b="1" dirty="0">
                <a:latin typeface="Arial" charset="0"/>
              </a:rPr>
              <a:t> et al. </a:t>
            </a:r>
            <a:r>
              <a:rPr lang="en-GB" altLang="en-US" sz="1089" b="1" dirty="0" err="1">
                <a:latin typeface="Arial" charset="0"/>
              </a:rPr>
              <a:t>Mol</a:t>
            </a:r>
            <a:r>
              <a:rPr lang="en-GB" altLang="en-US" sz="1089" b="1" dirty="0">
                <a:latin typeface="Arial" charset="0"/>
              </a:rPr>
              <a:t> </a:t>
            </a:r>
            <a:r>
              <a:rPr lang="en-GB" altLang="en-US" sz="1089" b="1" dirty="0" err="1">
                <a:latin typeface="Arial" charset="0"/>
              </a:rPr>
              <a:t>Syst</a:t>
            </a:r>
            <a:r>
              <a:rPr lang="en-GB" altLang="en-US" sz="1089" b="1" dirty="0">
                <a:latin typeface="Arial" charset="0"/>
              </a:rPr>
              <a:t> </a:t>
            </a:r>
            <a:r>
              <a:rPr lang="en-GB" altLang="en-US" sz="1089" b="1" dirty="0" err="1">
                <a:latin typeface="Arial" charset="0"/>
              </a:rPr>
              <a:t>Biol</a:t>
            </a:r>
            <a:r>
              <a:rPr lang="en-GB" altLang="en-US" sz="1089" b="1" dirty="0">
                <a:latin typeface="Arial" charset="0"/>
              </a:rPr>
              <a:t> 2016;12:878</a:t>
            </a:r>
          </a:p>
        </p:txBody>
      </p:sp>
      <p:sp>
        <p:nvSpPr>
          <p:cNvPr id="2" name="Slide Number Placeholder 1">
            <a:extLst>
              <a:ext uri="{FF2B5EF4-FFF2-40B4-BE49-F238E27FC236}">
                <a16:creationId xmlns:a16="http://schemas.microsoft.com/office/drawing/2014/main" id="{E3A2B450-2178-E245-B844-78CD94396CAF}"/>
              </a:ext>
            </a:extLst>
          </p:cNvPr>
          <p:cNvSpPr>
            <a:spLocks noGrp="1"/>
          </p:cNvSpPr>
          <p:nvPr>
            <p:ph type="sldNum" sz="quarter" idx="12"/>
          </p:nvPr>
        </p:nvSpPr>
        <p:spPr/>
        <p:txBody>
          <a:bodyPr/>
          <a:lstStyle/>
          <a:p>
            <a:pPr>
              <a:defRPr/>
            </a:pPr>
            <a:fld id="{4D71D4ED-2DA9-9F40-A068-D189D5533483}" type="slidenum">
              <a:rPr lang="en-US" smtClean="0"/>
              <a:pPr>
                <a:defRPr/>
              </a:pPr>
              <a:t>20</a:t>
            </a:fld>
            <a:endParaRPr lang="en-US"/>
          </a:p>
        </p:txBody>
      </p:sp>
    </p:spTree>
    <p:extLst>
      <p:ext uri="{BB962C8B-B14F-4D97-AF65-F5344CB8AC3E}">
        <p14:creationId xmlns:p14="http://schemas.microsoft.com/office/powerpoint/2010/main" val="371540271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Neural network examples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21</a:t>
            </a:fld>
            <a:endParaRPr lang="en-US"/>
          </a:p>
        </p:txBody>
      </p:sp>
      <p:sp>
        <p:nvSpPr>
          <p:cNvPr id="6" name="Rectangle 3"/>
          <p:cNvSpPr txBox="1">
            <a:spLocks noChangeArrowheads="1"/>
          </p:cNvSpPr>
          <p:nvPr/>
        </p:nvSpPr>
        <p:spPr bwMode="auto">
          <a:xfrm>
            <a:off x="152400" y="1174682"/>
            <a:ext cx="8763001" cy="5140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hlinkClick r:id="rId3"/>
              </a:rPr>
              <a:t>Simple linear decision boundary</a:t>
            </a:r>
            <a:endParaRPr lang="en-US" sz="2800" kern="0" dirty="0"/>
          </a:p>
          <a:p>
            <a:r>
              <a:rPr lang="en-US" sz="2800" kern="0" dirty="0">
                <a:hlinkClick r:id="rId4"/>
              </a:rPr>
              <a:t>Linear decision boundary fails for XOR</a:t>
            </a:r>
            <a:endParaRPr lang="en-US" sz="2800" kern="0" dirty="0"/>
          </a:p>
          <a:p>
            <a:r>
              <a:rPr lang="en-US" sz="2800" kern="0" dirty="0">
                <a:hlinkClick r:id="rId5"/>
              </a:rPr>
              <a:t>XOR with one hidden layer</a:t>
            </a:r>
            <a:endParaRPr lang="en-US" sz="2800" kern="0" dirty="0"/>
          </a:p>
          <a:p>
            <a:r>
              <a:rPr lang="en-US" sz="2800" kern="0" dirty="0">
                <a:hlinkClick r:id="rId6"/>
              </a:rPr>
              <a:t>Complex, non-linear patterns</a:t>
            </a:r>
            <a:endParaRPr lang="en-US" sz="2800" kern="0" dirty="0"/>
          </a:p>
          <a:p>
            <a:endParaRPr lang="en-US" sz="2800" kern="0" dirty="0"/>
          </a:p>
          <a:p>
            <a:r>
              <a:rPr lang="en-US" sz="2800" kern="0" dirty="0"/>
              <a:t>Try varying weights, hidden units, and layers</a:t>
            </a:r>
          </a:p>
          <a:p>
            <a:pPr lvl="1"/>
            <a:r>
              <a:rPr lang="en-US" sz="2400" kern="0" dirty="0"/>
              <a:t>What patterns can you learn with 0 hidden layers?</a:t>
            </a:r>
          </a:p>
          <a:p>
            <a:pPr lvl="1"/>
            <a:r>
              <a:rPr lang="en-US" sz="2400" kern="0" dirty="0"/>
              <a:t>1 hidden layer? </a:t>
            </a:r>
          </a:p>
          <a:p>
            <a:pPr lvl="1"/>
            <a:r>
              <a:rPr lang="en-US" sz="2400" kern="0" dirty="0"/>
              <a:t>More?</a:t>
            </a:r>
          </a:p>
          <a:p>
            <a:pPr marL="0" indent="0">
              <a:buNone/>
            </a:pPr>
            <a:endParaRPr lang="en-US" sz="2800" kern="0" dirty="0"/>
          </a:p>
        </p:txBody>
      </p:sp>
    </p:spTree>
    <p:extLst>
      <p:ext uri="{BB962C8B-B14F-4D97-AF65-F5344CB8AC3E}">
        <p14:creationId xmlns:p14="http://schemas.microsoft.com/office/powerpoint/2010/main" val="29348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First hidden layer</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First hidden layer scans input sequence</a:t>
            </a:r>
          </a:p>
          <a:p>
            <a:r>
              <a:rPr lang="en-US" sz="2800" kern="0" dirty="0"/>
              <a:t>Activation function fires if “motif” is recognized</a:t>
            </a:r>
          </a:p>
        </p:txBody>
      </p:sp>
      <p:grpSp>
        <p:nvGrpSpPr>
          <p:cNvPr id="11" name="Group 10"/>
          <p:cNvGrpSpPr/>
          <p:nvPr/>
        </p:nvGrpSpPr>
        <p:grpSpPr>
          <a:xfrm>
            <a:off x="625475" y="3888105"/>
            <a:ext cx="6888229" cy="2926297"/>
            <a:chOff x="-592813" y="2760582"/>
            <a:chExt cx="6888229" cy="2926297"/>
          </a:xfrm>
        </p:grpSpPr>
        <p:sp>
          <p:nvSpPr>
            <p:cNvPr id="7" name="Text Box 5"/>
            <p:cNvSpPr txBox="1">
              <a:spLocks noChangeArrowheads="1"/>
            </p:cNvSpPr>
            <p:nvPr/>
          </p:nvSpPr>
          <p:spPr bwMode="auto">
            <a:xfrm>
              <a:off x="961416" y="3677056"/>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latin typeface="Courier New" pitchFamily="-111" charset="0"/>
                </a:rPr>
                <a:t>C 0 0 0 1 0 0 0 0 1 0</a:t>
              </a:r>
            </a:p>
            <a:p>
              <a:pPr algn="ctr"/>
              <a:r>
                <a:rPr lang="en-US" sz="1800" b="1" dirty="0">
                  <a:solidFill>
                    <a:schemeClr val="tx2"/>
                  </a:solidFill>
                  <a:latin typeface="Courier New" pitchFamily="-111" charset="0"/>
                </a:rPr>
                <a:t>G </a:t>
              </a:r>
              <a:r>
                <a:rPr lang="en-US" sz="1800" b="1" u="sng" dirty="0">
                  <a:solidFill>
                    <a:schemeClr val="tx2"/>
                  </a:solidFill>
                  <a:latin typeface="Courier New" pitchFamily="-111" charset="0"/>
                </a:rPr>
                <a:t>0 1 1 0 0 1 0 1 0 1</a:t>
              </a:r>
            </a:p>
            <a:p>
              <a:pPr algn="ctr"/>
              <a:r>
                <a:rPr lang="en-US" sz="1800" b="1" dirty="0">
                  <a:latin typeface="Courier New" pitchFamily="-111" charset="0"/>
                </a:rPr>
                <a:t>T </a:t>
              </a:r>
              <a:r>
                <a:rPr lang="en-US" sz="1800" b="1" u="sng" dirty="0">
                  <a:latin typeface="Courier New" pitchFamily="-111" charset="0"/>
                </a:rPr>
                <a:t>0 0 0 0 0 0 1 0 0 0</a:t>
              </a:r>
            </a:p>
          </p:txBody>
        </p:sp>
        <p:sp>
          <p:nvSpPr>
            <p:cNvPr id="3" name="Rectangle 2"/>
            <p:cNvSpPr/>
            <p:nvPr/>
          </p:nvSpPr>
          <p:spPr>
            <a:xfrm>
              <a:off x="2371928" y="5317547"/>
              <a:ext cx="2803973" cy="369332"/>
            </a:xfrm>
            <a:prstGeom prst="rect">
              <a:avLst/>
            </a:prstGeom>
          </p:spPr>
          <p:txBody>
            <a:bodyPr wrap="none">
              <a:spAutoFit/>
            </a:bodyPr>
            <a:lstStyle/>
            <a:p>
              <a:r>
                <a:rPr lang="en-US" sz="1800" b="1" dirty="0">
                  <a:solidFill>
                    <a:schemeClr val="tx2"/>
                  </a:solidFill>
                  <a:latin typeface="Courier New" pitchFamily="-111" charset="0"/>
                </a:rPr>
                <a:t>A G </a:t>
              </a:r>
              <a:r>
                <a:rPr lang="en-US" sz="1800" b="1" dirty="0" err="1">
                  <a:solidFill>
                    <a:schemeClr val="tx2"/>
                  </a:solidFill>
                  <a:latin typeface="Courier New" pitchFamily="-111" charset="0"/>
                </a:rPr>
                <a:t>G</a:t>
              </a:r>
              <a:r>
                <a:rPr lang="en-US" sz="1800" b="1" dirty="0">
                  <a:solidFill>
                    <a:schemeClr val="tx2"/>
                  </a:solidFill>
                  <a:latin typeface="Courier New" pitchFamily="-111" charset="0"/>
                </a:rPr>
                <a:t> C A G T G C G</a:t>
              </a:r>
              <a:endParaRPr lang="en-US" sz="1800" dirty="0"/>
            </a:p>
          </p:txBody>
        </p:sp>
        <p:graphicFrame>
          <p:nvGraphicFramePr>
            <p:cNvPr id="10" name="Object 3"/>
            <p:cNvGraphicFramePr>
              <a:graphicFrameLocks noChangeAspect="1"/>
            </p:cNvGraphicFramePr>
            <p:nvPr>
              <p:extLst>
                <p:ext uri="{D42A27DB-BD31-4B8C-83A1-F6EECF244321}">
                  <p14:modId xmlns:p14="http://schemas.microsoft.com/office/powerpoint/2010/main" val="1260753921"/>
                </p:ext>
              </p:extLst>
            </p:nvPr>
          </p:nvGraphicFramePr>
          <p:xfrm>
            <a:off x="-592813" y="2760582"/>
            <a:ext cx="441325" cy="257175"/>
          </p:xfrm>
          <a:graphic>
            <a:graphicData uri="http://schemas.openxmlformats.org/presentationml/2006/ole">
              <mc:AlternateContent xmlns:mc="http://schemas.openxmlformats.org/markup-compatibility/2006">
                <mc:Choice xmlns:v="urn:schemas-microsoft-com:vml" Requires="v">
                  <p:oleObj spid="_x0000_s6343" name="Equation" r:id="rId4" imgW="241200" imgH="139680" progId="Equation.3">
                    <p:embed/>
                  </p:oleObj>
                </mc:Choice>
                <mc:Fallback>
                  <p:oleObj name="Equation" r:id="rId4" imgW="241200" imgH="139680" progId="Equation.3">
                    <p:embed/>
                    <p:pic>
                      <p:nvPicPr>
                        <p:cNvPr id="0" name=""/>
                        <p:cNvPicPr>
                          <a:picLocks noChangeAspect="1" noChangeArrowheads="1"/>
                        </p:cNvPicPr>
                        <p:nvPr/>
                      </p:nvPicPr>
                      <p:blipFill>
                        <a:blip r:embed="rId5"/>
                        <a:srcRect/>
                        <a:stretch>
                          <a:fillRect/>
                        </a:stretch>
                      </p:blipFill>
                      <p:spPr bwMode="auto">
                        <a:xfrm>
                          <a:off x="-592813" y="2760582"/>
                          <a:ext cx="441325" cy="257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2" name="Down Arrow 11"/>
          <p:cNvSpPr/>
          <p:nvPr/>
        </p:nvSpPr>
        <p:spPr>
          <a:xfrm flipV="1">
            <a:off x="4736862" y="6070059"/>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cxnSp>
        <p:nvCxnSpPr>
          <p:cNvPr id="14" name="Straight Connector 13"/>
          <p:cNvCxnSpPr>
            <a:stCxn id="18" idx="0"/>
            <a:endCxn id="15" idx="4"/>
          </p:cNvCxnSpPr>
          <p:nvPr/>
        </p:nvCxnSpPr>
        <p:spPr>
          <a:xfrm flipH="1">
            <a:off x="1586531" y="2953798"/>
            <a:ext cx="2856932" cy="54327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flipV="1">
            <a:off x="1472231" y="349707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Oval 15"/>
          <p:cNvSpPr/>
          <p:nvPr/>
        </p:nvSpPr>
        <p:spPr>
          <a:xfrm flipV="1">
            <a:off x="7467600" y="3601069"/>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p:cNvSpPr/>
          <p:nvPr/>
        </p:nvSpPr>
        <p:spPr>
          <a:xfrm flipV="1">
            <a:off x="1179557" y="349534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9" name="Straight Connector 18"/>
          <p:cNvCxnSpPr>
            <a:stCxn id="18" idx="0"/>
            <a:endCxn id="16" idx="4"/>
          </p:cNvCxnSpPr>
          <p:nvPr/>
        </p:nvCxnSpPr>
        <p:spPr>
          <a:xfrm>
            <a:off x="4443463" y="2953798"/>
            <a:ext cx="3138437" cy="64727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a:endCxn id="17" idx="4"/>
          </p:cNvCxnSpPr>
          <p:nvPr/>
        </p:nvCxnSpPr>
        <p:spPr>
          <a:xfrm flipH="1">
            <a:off x="1293857" y="2953798"/>
            <a:ext cx="3149606"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0"/>
            <a:endCxn id="36" idx="0"/>
          </p:cNvCxnSpPr>
          <p:nvPr/>
        </p:nvCxnSpPr>
        <p:spPr>
          <a:xfrm>
            <a:off x="4443463" y="2953798"/>
            <a:ext cx="4216300" cy="70380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480326" y="3657600"/>
            <a:ext cx="358874" cy="462802"/>
          </a:xfrm>
          <a:prstGeom prst="rect">
            <a:avLst/>
          </a:prstGeom>
        </p:spPr>
        <p:txBody>
          <a:bodyPr wrap="square">
            <a:spAutoFit/>
          </a:bodyPr>
          <a:lstStyle/>
          <a:p>
            <a:r>
              <a:rPr lang="en-US" sz="2400" kern="0" dirty="0"/>
              <a:t>1</a:t>
            </a:r>
            <a:endParaRPr lang="en-US" sz="2400" dirty="0"/>
          </a:p>
        </p:txBody>
      </p:sp>
      <p:sp>
        <p:nvSpPr>
          <p:cNvPr id="37" name="Rectangle 36"/>
          <p:cNvSpPr/>
          <p:nvPr/>
        </p:nvSpPr>
        <p:spPr>
          <a:xfrm>
            <a:off x="3609672" y="4794851"/>
            <a:ext cx="1667584"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38" name="TextBox 37"/>
          <p:cNvSpPr txBox="1"/>
          <p:nvPr/>
        </p:nvSpPr>
        <p:spPr>
          <a:xfrm>
            <a:off x="753820" y="4953000"/>
            <a:ext cx="1642276" cy="923330"/>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Motif width (window size) </a:t>
            </a:r>
            <a:r>
              <a:rPr lang="en-US" sz="1800" i="1" dirty="0">
                <a:solidFill>
                  <a:schemeClr val="tx2"/>
                </a:solidFill>
                <a:latin typeface="Arial" panose="020B0604020202020204" pitchFamily="34" charset="0"/>
                <a:cs typeface="Arial" panose="020B0604020202020204" pitchFamily="34" charset="0"/>
              </a:rPr>
              <a:t>s</a:t>
            </a:r>
            <a:r>
              <a:rPr lang="en-US" sz="1800" dirty="0">
                <a:solidFill>
                  <a:schemeClr val="tx2"/>
                </a:solidFill>
                <a:latin typeface="Arial" panose="020B0604020202020204" pitchFamily="34" charset="0"/>
                <a:cs typeface="Arial" panose="020B0604020202020204" pitchFamily="34" charset="0"/>
              </a:rPr>
              <a:t> = 6</a:t>
            </a:r>
          </a:p>
        </p:txBody>
      </p:sp>
      <p:sp>
        <p:nvSpPr>
          <p:cNvPr id="39" name="Text Box 5"/>
          <p:cNvSpPr txBox="1">
            <a:spLocks noChangeArrowheads="1"/>
          </p:cNvSpPr>
          <p:nvPr/>
        </p:nvSpPr>
        <p:spPr bwMode="auto">
          <a:xfrm>
            <a:off x="1066434" y="3828310"/>
            <a:ext cx="6754059" cy="369332"/>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1 0 0 0 1 0 </a:t>
            </a:r>
            <a:r>
              <a:rPr lang="en-US" sz="1800" b="1" dirty="0">
                <a:latin typeface="Courier New" pitchFamily="-111" charset="0"/>
              </a:rPr>
              <a:t>0 0 0 1 0 0 </a:t>
            </a:r>
            <a:r>
              <a:rPr lang="en-US" sz="1800" b="1" u="sng" dirty="0">
                <a:solidFill>
                  <a:schemeClr val="tx2"/>
                </a:solidFill>
                <a:latin typeface="Courier New" pitchFamily="-111" charset="0"/>
              </a:rPr>
              <a:t>0 1 1 0 0 1</a:t>
            </a:r>
            <a:r>
              <a:rPr lang="en-US" sz="1800" b="1" dirty="0">
                <a:solidFill>
                  <a:schemeClr val="tx2"/>
                </a:solidFill>
                <a:latin typeface="Courier New" pitchFamily="-111" charset="0"/>
              </a:rPr>
              <a:t> </a:t>
            </a:r>
            <a:r>
              <a:rPr lang="en-US" sz="1800" b="1" u="sng" dirty="0">
                <a:latin typeface="Courier New" pitchFamily="-111" charset="0"/>
              </a:rPr>
              <a:t>0 0 0 0 0 0</a:t>
            </a:r>
          </a:p>
        </p:txBody>
      </p:sp>
      <p:sp>
        <p:nvSpPr>
          <p:cNvPr id="40" name="Down Arrow 39"/>
          <p:cNvSpPr/>
          <p:nvPr/>
        </p:nvSpPr>
        <p:spPr>
          <a:xfrm flipV="1">
            <a:off x="4352316" y="425027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1" name="TextBox 50"/>
          <p:cNvSpPr txBox="1"/>
          <p:nvPr/>
        </p:nvSpPr>
        <p:spPr>
          <a:xfrm>
            <a:off x="8157928" y="4114800"/>
            <a:ext cx="1028404"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Bias</a:t>
            </a:r>
          </a:p>
        </p:txBody>
      </p:sp>
      <p:cxnSp>
        <p:nvCxnSpPr>
          <p:cNvPr id="52" name="Straight Connector 51"/>
          <p:cNvCxnSpPr>
            <a:stCxn id="18" idx="0"/>
            <a:endCxn id="53" idx="4"/>
          </p:cNvCxnSpPr>
          <p:nvPr/>
        </p:nvCxnSpPr>
        <p:spPr>
          <a:xfrm flipH="1">
            <a:off x="1866702" y="2953798"/>
            <a:ext cx="2576761"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flipV="1">
            <a:off x="1752402" y="349534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Rectangle 57"/>
          <p:cNvSpPr/>
          <p:nvPr/>
        </p:nvSpPr>
        <p:spPr>
          <a:xfrm>
            <a:off x="2037221" y="3368877"/>
            <a:ext cx="358874" cy="461665"/>
          </a:xfrm>
          <a:prstGeom prst="rect">
            <a:avLst/>
          </a:prstGeom>
        </p:spPr>
        <p:txBody>
          <a:bodyPr wrap="square">
            <a:spAutoFit/>
          </a:bodyPr>
          <a:lstStyle/>
          <a:p>
            <a:r>
              <a:rPr lang="en-US" sz="2400" kern="0" dirty="0"/>
              <a:t>…</a:t>
            </a:r>
            <a:endParaRPr lang="en-US" sz="2400" dirty="0"/>
          </a:p>
        </p:txBody>
      </p:sp>
      <p:graphicFrame>
        <p:nvGraphicFramePr>
          <p:cNvPr id="59" name="Object 3"/>
          <p:cNvGraphicFramePr>
            <a:graphicFrameLocks noChangeAspect="1"/>
          </p:cNvGraphicFramePr>
          <p:nvPr>
            <p:extLst>
              <p:ext uri="{D42A27DB-BD31-4B8C-83A1-F6EECF244321}">
                <p14:modId xmlns:p14="http://schemas.microsoft.com/office/powerpoint/2010/main" val="3461206650"/>
              </p:ext>
            </p:extLst>
          </p:nvPr>
        </p:nvGraphicFramePr>
        <p:xfrm>
          <a:off x="4276725" y="2485416"/>
          <a:ext cx="371475" cy="444500"/>
        </p:xfrm>
        <a:graphic>
          <a:graphicData uri="http://schemas.openxmlformats.org/presentationml/2006/ole">
            <mc:AlternateContent xmlns:mc="http://schemas.openxmlformats.org/markup-compatibility/2006">
              <mc:Choice xmlns:v="urn:schemas-microsoft-com:vml" Requires="v">
                <p:oleObj spid="_x0000_s6344" name="Equation" r:id="rId6" imgW="203040" imgH="241200" progId="Equation.3">
                  <p:embed/>
                </p:oleObj>
              </mc:Choice>
              <mc:Fallback>
                <p:oleObj name="Equation" r:id="rId6" imgW="203040" imgH="241200" progId="Equation.3">
                  <p:embed/>
                  <p:pic>
                    <p:nvPicPr>
                      <p:cNvPr id="0" name=""/>
                      <p:cNvPicPr>
                        <a:picLocks noChangeAspect="1" noChangeArrowheads="1"/>
                      </p:cNvPicPr>
                      <p:nvPr/>
                    </p:nvPicPr>
                    <p:blipFill>
                      <a:blip r:embed="rId7"/>
                      <a:srcRect/>
                      <a:stretch>
                        <a:fillRect/>
                      </a:stretch>
                    </p:blipFill>
                    <p:spPr bwMode="auto">
                      <a:xfrm>
                        <a:off x="4276725" y="2485416"/>
                        <a:ext cx="3714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5" name="TextBox 64"/>
          <p:cNvSpPr txBox="1"/>
          <p:nvPr/>
        </p:nvSpPr>
        <p:spPr>
          <a:xfrm>
            <a:off x="5029200" y="2379391"/>
            <a:ext cx="3698566" cy="646331"/>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Hidden node to recognize motif 1 in position 1 of the input sequence</a:t>
            </a:r>
          </a:p>
        </p:txBody>
      </p:sp>
      <p:sp>
        <p:nvSpPr>
          <p:cNvPr id="67" name="TextBox 66"/>
          <p:cNvSpPr txBox="1"/>
          <p:nvPr/>
        </p:nvSpPr>
        <p:spPr>
          <a:xfrm>
            <a:off x="462708" y="6441440"/>
            <a:ext cx="2419202"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Sequence length </a:t>
            </a:r>
            <a:r>
              <a:rPr lang="en-US" sz="1800" i="1" dirty="0">
                <a:solidFill>
                  <a:schemeClr val="tx2"/>
                </a:solidFill>
                <a:latin typeface="Arial" panose="020B0604020202020204" pitchFamily="34" charset="0"/>
                <a:cs typeface="Arial" panose="020B0604020202020204" pitchFamily="34" charset="0"/>
              </a:rPr>
              <a:t>L</a:t>
            </a:r>
            <a:endParaRPr lang="en-US"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898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
          <p:cNvSpPr txBox="1">
            <a:spLocks noChangeArrowheads="1"/>
          </p:cNvSpPr>
          <p:nvPr/>
        </p:nvSpPr>
        <p:spPr bwMode="auto">
          <a:xfrm>
            <a:off x="-269932" y="3490908"/>
            <a:ext cx="6754059" cy="369332"/>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1 0 </a:t>
            </a:r>
            <a:r>
              <a:rPr lang="en-US" sz="1800" b="1" dirty="0">
                <a:latin typeface="Courier New" pitchFamily="-111" charset="0"/>
              </a:rPr>
              <a:t>0 0 </a:t>
            </a:r>
            <a:r>
              <a:rPr lang="en-US" sz="1800" b="1" u="sng" dirty="0">
                <a:solidFill>
                  <a:schemeClr val="tx2"/>
                </a:solidFill>
                <a:latin typeface="Courier New" pitchFamily="-111" charset="0"/>
              </a:rPr>
              <a:t>0 1</a:t>
            </a:r>
            <a:r>
              <a:rPr lang="en-US" sz="1800" b="1" dirty="0">
                <a:solidFill>
                  <a:schemeClr val="tx2"/>
                </a:solidFill>
                <a:latin typeface="Courier New" pitchFamily="-111" charset="0"/>
              </a:rPr>
              <a:t> </a:t>
            </a:r>
            <a:r>
              <a:rPr lang="en-US" sz="1800" b="1" u="sng" dirty="0">
                <a:latin typeface="Courier New" pitchFamily="-111" charset="0"/>
              </a:rPr>
              <a:t>0 0</a:t>
            </a:r>
          </a:p>
        </p:txBody>
      </p:sp>
      <p:sp>
        <p:nvSpPr>
          <p:cNvPr id="6" name="Rectangle 3"/>
          <p:cNvSpPr txBox="1">
            <a:spLocks noChangeArrowheads="1"/>
          </p:cNvSpPr>
          <p:nvPr/>
        </p:nvSpPr>
        <p:spPr bwMode="auto">
          <a:xfrm>
            <a:off x="685800" y="1184253"/>
            <a:ext cx="7772400" cy="66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Forward pass at the first hidden layer, </a:t>
            </a:r>
            <a:r>
              <a:rPr lang="en-US" sz="2800" b="1" kern="0" dirty="0"/>
              <a:t>input 1</a:t>
            </a:r>
          </a:p>
        </p:txBody>
      </p:sp>
      <p:sp>
        <p:nvSpPr>
          <p:cNvPr id="2" name="Title 1"/>
          <p:cNvSpPr>
            <a:spLocks noGrp="1"/>
          </p:cNvSpPr>
          <p:nvPr>
            <p:ph type="title"/>
          </p:nvPr>
        </p:nvSpPr>
        <p:spPr>
          <a:xfrm>
            <a:off x="685800" y="16934"/>
            <a:ext cx="7772400" cy="1143000"/>
          </a:xfrm>
        </p:spPr>
        <p:txBody>
          <a:bodyPr/>
          <a:lstStyle/>
          <a:p>
            <a:r>
              <a:rPr lang="en-US" dirty="0"/>
              <a:t>First hidden layer example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23</a:t>
            </a:fld>
            <a:endParaRPr lang="en-US"/>
          </a:p>
        </p:txBody>
      </p:sp>
      <p:grpSp>
        <p:nvGrpSpPr>
          <p:cNvPr id="11" name="Group 10"/>
          <p:cNvGrpSpPr/>
          <p:nvPr/>
        </p:nvGrpSpPr>
        <p:grpSpPr>
          <a:xfrm>
            <a:off x="843338" y="3419158"/>
            <a:ext cx="5334000" cy="3057842"/>
            <a:chOff x="961416" y="2629037"/>
            <a:chExt cx="5334000" cy="3057842"/>
          </a:xfrm>
        </p:grpSpPr>
        <p:sp>
          <p:nvSpPr>
            <p:cNvPr id="7" name="Text Box 5"/>
            <p:cNvSpPr txBox="1">
              <a:spLocks noChangeArrowheads="1"/>
            </p:cNvSpPr>
            <p:nvPr/>
          </p:nvSpPr>
          <p:spPr bwMode="auto">
            <a:xfrm>
              <a:off x="961416" y="3677056"/>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latin typeface="Courier New" pitchFamily="-111" charset="0"/>
                </a:rPr>
                <a:t>C 0 0 0 1 0 0 0 0 1 0</a:t>
              </a:r>
            </a:p>
            <a:p>
              <a:pPr algn="ctr"/>
              <a:r>
                <a:rPr lang="en-US" sz="1800" b="1" dirty="0">
                  <a:solidFill>
                    <a:schemeClr val="tx2"/>
                  </a:solidFill>
                  <a:latin typeface="Courier New" pitchFamily="-111" charset="0"/>
                </a:rPr>
                <a:t>G </a:t>
              </a:r>
              <a:r>
                <a:rPr lang="en-US" sz="1800" b="1" u="sng" dirty="0">
                  <a:solidFill>
                    <a:schemeClr val="tx2"/>
                  </a:solidFill>
                  <a:latin typeface="Courier New" pitchFamily="-111" charset="0"/>
                </a:rPr>
                <a:t>0 1 1 0 0 1 0 1 0 1</a:t>
              </a:r>
            </a:p>
            <a:p>
              <a:pPr algn="ctr"/>
              <a:r>
                <a:rPr lang="en-US" sz="1800" b="1" dirty="0">
                  <a:latin typeface="Courier New" pitchFamily="-111" charset="0"/>
                </a:rPr>
                <a:t>T </a:t>
              </a:r>
              <a:r>
                <a:rPr lang="en-US" sz="1800" b="1" u="sng" dirty="0">
                  <a:latin typeface="Courier New" pitchFamily="-111" charset="0"/>
                </a:rPr>
                <a:t>0 0 0 0 0 0 1 0 0 0</a:t>
              </a:r>
            </a:p>
          </p:txBody>
        </p:sp>
        <p:sp>
          <p:nvSpPr>
            <p:cNvPr id="3" name="Rectangle 2"/>
            <p:cNvSpPr/>
            <p:nvPr/>
          </p:nvSpPr>
          <p:spPr>
            <a:xfrm>
              <a:off x="2371928" y="5317547"/>
              <a:ext cx="2803973" cy="369332"/>
            </a:xfrm>
            <a:prstGeom prst="rect">
              <a:avLst/>
            </a:prstGeom>
          </p:spPr>
          <p:txBody>
            <a:bodyPr wrap="none">
              <a:spAutoFit/>
            </a:bodyPr>
            <a:lstStyle/>
            <a:p>
              <a:r>
                <a:rPr lang="en-US" sz="1800" b="1" dirty="0">
                  <a:solidFill>
                    <a:schemeClr val="tx2"/>
                  </a:solidFill>
                  <a:latin typeface="Courier New" pitchFamily="-111" charset="0"/>
                </a:rPr>
                <a:t>A G </a:t>
              </a:r>
              <a:r>
                <a:rPr lang="en-US" sz="1800" b="1" dirty="0" err="1">
                  <a:solidFill>
                    <a:schemeClr val="tx2"/>
                  </a:solidFill>
                  <a:latin typeface="Courier New" pitchFamily="-111" charset="0"/>
                </a:rPr>
                <a:t>G</a:t>
              </a:r>
              <a:r>
                <a:rPr lang="en-US" sz="1800" b="1" dirty="0">
                  <a:solidFill>
                    <a:schemeClr val="tx2"/>
                  </a:solidFill>
                  <a:latin typeface="Courier New" pitchFamily="-111" charset="0"/>
                </a:rPr>
                <a:t> C A G T G C G</a:t>
              </a:r>
              <a:endParaRPr lang="en-US" sz="1800" dirty="0"/>
            </a:p>
          </p:txBody>
        </p:sp>
        <p:graphicFrame>
          <p:nvGraphicFramePr>
            <p:cNvPr id="10" name="Object 3"/>
            <p:cNvGraphicFramePr>
              <a:graphicFrameLocks noChangeAspect="1"/>
            </p:cNvGraphicFramePr>
            <p:nvPr>
              <p:extLst>
                <p:ext uri="{D42A27DB-BD31-4B8C-83A1-F6EECF244321}">
                  <p14:modId xmlns:p14="http://schemas.microsoft.com/office/powerpoint/2010/main" val="1610493089"/>
                </p:ext>
              </p:extLst>
            </p:nvPr>
          </p:nvGraphicFramePr>
          <p:xfrm>
            <a:off x="1554766" y="2629037"/>
            <a:ext cx="533400" cy="374650"/>
          </p:xfrm>
          <a:graphic>
            <a:graphicData uri="http://schemas.openxmlformats.org/presentationml/2006/ole">
              <mc:AlternateContent xmlns:mc="http://schemas.openxmlformats.org/markup-compatibility/2006">
                <mc:Choice xmlns:v="urn:schemas-microsoft-com:vml" Requires="v">
                  <p:oleObj spid="_x0000_s9539"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srcRect/>
                        <a:stretch>
                          <a:fillRect/>
                        </a:stretch>
                      </p:blipFill>
                      <p:spPr bwMode="auto">
                        <a:xfrm>
                          <a:off x="1554766" y="2629037"/>
                          <a:ext cx="533400" cy="374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2" name="Down Arrow 11"/>
          <p:cNvSpPr/>
          <p:nvPr/>
        </p:nvSpPr>
        <p:spPr>
          <a:xfrm flipV="1">
            <a:off x="3400496" y="573265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cxnSp>
        <p:nvCxnSpPr>
          <p:cNvPr id="14" name="Straight Connector 13"/>
          <p:cNvCxnSpPr>
            <a:stCxn id="18" idx="0"/>
            <a:endCxn id="15" idx="4"/>
          </p:cNvCxnSpPr>
          <p:nvPr/>
        </p:nvCxnSpPr>
        <p:spPr>
          <a:xfrm flipH="1">
            <a:off x="2420058" y="2616396"/>
            <a:ext cx="687039" cy="54327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a:endCxn id="17" idx="4"/>
          </p:cNvCxnSpPr>
          <p:nvPr/>
        </p:nvCxnSpPr>
        <p:spPr>
          <a:xfrm flipH="1">
            <a:off x="2127384" y="2616396"/>
            <a:ext cx="97971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0"/>
            <a:endCxn id="36" idx="0"/>
          </p:cNvCxnSpPr>
          <p:nvPr/>
        </p:nvCxnSpPr>
        <p:spPr>
          <a:xfrm>
            <a:off x="3107097" y="2616396"/>
            <a:ext cx="1771289" cy="42758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98949" y="3043981"/>
            <a:ext cx="358874" cy="462802"/>
          </a:xfrm>
          <a:prstGeom prst="rect">
            <a:avLst/>
          </a:prstGeom>
        </p:spPr>
        <p:txBody>
          <a:bodyPr wrap="square">
            <a:spAutoFit/>
          </a:bodyPr>
          <a:lstStyle/>
          <a:p>
            <a:r>
              <a:rPr lang="en-US" sz="2400" kern="0" dirty="0"/>
              <a:t>1</a:t>
            </a:r>
            <a:endParaRPr lang="en-US" sz="2400" dirty="0"/>
          </a:p>
        </p:txBody>
      </p:sp>
      <p:sp>
        <p:nvSpPr>
          <p:cNvPr id="37" name="Rectangle 36"/>
          <p:cNvSpPr/>
          <p:nvPr/>
        </p:nvSpPr>
        <p:spPr>
          <a:xfrm>
            <a:off x="2273306" y="4457449"/>
            <a:ext cx="559471"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38" name="TextBox 37"/>
          <p:cNvSpPr txBox="1"/>
          <p:nvPr/>
        </p:nvSpPr>
        <p:spPr>
          <a:xfrm>
            <a:off x="40744" y="4615598"/>
            <a:ext cx="1642276" cy="646331"/>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For simplicity,</a:t>
            </a:r>
          </a:p>
          <a:p>
            <a:pPr algn="ctr"/>
            <a:r>
              <a:rPr lang="en-US" sz="1800" i="1" dirty="0">
                <a:solidFill>
                  <a:schemeClr val="tx2"/>
                </a:solidFill>
                <a:latin typeface="Arial" panose="020B0604020202020204" pitchFamily="34" charset="0"/>
                <a:cs typeface="Arial" panose="020B0604020202020204" pitchFamily="34" charset="0"/>
              </a:rPr>
              <a:t>s</a:t>
            </a:r>
            <a:r>
              <a:rPr lang="en-US" sz="1800" dirty="0">
                <a:solidFill>
                  <a:schemeClr val="tx2"/>
                </a:solidFill>
                <a:latin typeface="Arial" panose="020B0604020202020204" pitchFamily="34" charset="0"/>
                <a:cs typeface="Arial" panose="020B0604020202020204" pitchFamily="34" charset="0"/>
              </a:rPr>
              <a:t> = 2</a:t>
            </a:r>
          </a:p>
        </p:txBody>
      </p:sp>
      <p:sp>
        <p:nvSpPr>
          <p:cNvPr id="40" name="Down Arrow 39"/>
          <p:cNvSpPr/>
          <p:nvPr/>
        </p:nvSpPr>
        <p:spPr>
          <a:xfrm flipV="1">
            <a:off x="3015950" y="3912875"/>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1" name="TextBox 50"/>
          <p:cNvSpPr txBox="1"/>
          <p:nvPr/>
        </p:nvSpPr>
        <p:spPr>
          <a:xfrm>
            <a:off x="4376551" y="3501181"/>
            <a:ext cx="1028404"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Bias</a:t>
            </a:r>
          </a:p>
        </p:txBody>
      </p:sp>
      <p:cxnSp>
        <p:nvCxnSpPr>
          <p:cNvPr id="52" name="Straight Connector 51"/>
          <p:cNvCxnSpPr>
            <a:stCxn id="18" idx="0"/>
            <a:endCxn id="53" idx="4"/>
          </p:cNvCxnSpPr>
          <p:nvPr/>
        </p:nvCxnSpPr>
        <p:spPr>
          <a:xfrm flipH="1">
            <a:off x="2700229" y="2616396"/>
            <a:ext cx="406868"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234" y="1828800"/>
            <a:ext cx="2130960" cy="1200329"/>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Hidden node to recognize motif 1 in position 1 of the input sequence</a:t>
            </a:r>
          </a:p>
        </p:txBody>
      </p:sp>
      <p:cxnSp>
        <p:nvCxnSpPr>
          <p:cNvPr id="41" name="Straight Connector 40"/>
          <p:cNvCxnSpPr>
            <a:stCxn id="18" idx="0"/>
            <a:endCxn id="32" idx="4"/>
          </p:cNvCxnSpPr>
          <p:nvPr/>
        </p:nvCxnSpPr>
        <p:spPr>
          <a:xfrm flipH="1">
            <a:off x="2971034" y="2616396"/>
            <a:ext cx="136063"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0"/>
            <a:endCxn id="30" idx="4"/>
          </p:cNvCxnSpPr>
          <p:nvPr/>
        </p:nvCxnSpPr>
        <p:spPr>
          <a:xfrm>
            <a:off x="3107097" y="2616396"/>
            <a:ext cx="156611" cy="53560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a:endCxn id="33" idx="4"/>
          </p:cNvCxnSpPr>
          <p:nvPr/>
        </p:nvCxnSpPr>
        <p:spPr>
          <a:xfrm>
            <a:off x="3107097" y="2616396"/>
            <a:ext cx="436782"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8" idx="0"/>
            <a:endCxn id="34" idx="4"/>
          </p:cNvCxnSpPr>
          <p:nvPr/>
        </p:nvCxnSpPr>
        <p:spPr>
          <a:xfrm>
            <a:off x="3107097" y="2616396"/>
            <a:ext cx="71695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0"/>
            <a:endCxn id="35" idx="4"/>
          </p:cNvCxnSpPr>
          <p:nvPr/>
        </p:nvCxnSpPr>
        <p:spPr>
          <a:xfrm>
            <a:off x="3107097" y="2616396"/>
            <a:ext cx="997124" cy="53981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flipV="1">
            <a:off x="2305758" y="3159670"/>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p:cNvSpPr/>
          <p:nvPr/>
        </p:nvSpPr>
        <p:spPr>
          <a:xfrm flipV="1">
            <a:off x="2013084"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Oval 52"/>
          <p:cNvSpPr/>
          <p:nvPr/>
        </p:nvSpPr>
        <p:spPr>
          <a:xfrm flipV="1">
            <a:off x="2585929"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Oval 29"/>
          <p:cNvSpPr/>
          <p:nvPr/>
        </p:nvSpPr>
        <p:spPr>
          <a:xfrm flipV="1">
            <a:off x="3149408" y="315200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p:cNvSpPr/>
          <p:nvPr/>
        </p:nvSpPr>
        <p:spPr>
          <a:xfrm flipV="1">
            <a:off x="2856734"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p:cNvSpPr/>
          <p:nvPr/>
        </p:nvSpPr>
        <p:spPr>
          <a:xfrm flipV="1">
            <a:off x="3429579"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p:cNvSpPr/>
          <p:nvPr/>
        </p:nvSpPr>
        <p:spPr>
          <a:xfrm flipV="1">
            <a:off x="3709750"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Oval 34"/>
          <p:cNvSpPr/>
          <p:nvPr/>
        </p:nvSpPr>
        <p:spPr>
          <a:xfrm flipV="1">
            <a:off x="3989921" y="315621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p:cNvSpPr/>
          <p:nvPr/>
        </p:nvSpPr>
        <p:spPr>
          <a:xfrm flipV="1">
            <a:off x="2832777" y="2067756"/>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9" name="Object 3"/>
          <p:cNvGraphicFramePr>
            <a:graphicFrameLocks noChangeAspect="1"/>
          </p:cNvGraphicFramePr>
          <p:nvPr>
            <p:extLst>
              <p:ext uri="{D42A27DB-BD31-4B8C-83A1-F6EECF244321}">
                <p14:modId xmlns:p14="http://schemas.microsoft.com/office/powerpoint/2010/main" val="2308568805"/>
              </p:ext>
            </p:extLst>
          </p:nvPr>
        </p:nvGraphicFramePr>
        <p:xfrm>
          <a:off x="2940359" y="2148014"/>
          <a:ext cx="371475" cy="444500"/>
        </p:xfrm>
        <a:graphic>
          <a:graphicData uri="http://schemas.openxmlformats.org/presentationml/2006/ole">
            <mc:AlternateContent xmlns:mc="http://schemas.openxmlformats.org/markup-compatibility/2006">
              <mc:Choice xmlns:v="urn:schemas-microsoft-com:vml" Requires="v">
                <p:oleObj spid="_x0000_s9540" name="Equation" r:id="rId6" imgW="203040" imgH="241200" progId="Equation.3">
                  <p:embed/>
                </p:oleObj>
              </mc:Choice>
              <mc:Fallback>
                <p:oleObj name="Equation" r:id="rId6" imgW="203040" imgH="241200" progId="Equation.3">
                  <p:embed/>
                  <p:pic>
                    <p:nvPicPr>
                      <p:cNvPr id="0" name=""/>
                      <p:cNvPicPr>
                        <a:picLocks noChangeAspect="1" noChangeArrowheads="1"/>
                      </p:cNvPicPr>
                      <p:nvPr/>
                    </p:nvPicPr>
                    <p:blipFill>
                      <a:blip r:embed="rId7"/>
                      <a:srcRect/>
                      <a:stretch>
                        <a:fillRect/>
                      </a:stretch>
                    </p:blipFill>
                    <p:spPr bwMode="auto">
                      <a:xfrm>
                        <a:off x="2940359" y="2148014"/>
                        <a:ext cx="3714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4" name="Object 3"/>
          <p:cNvGraphicFramePr>
            <a:graphicFrameLocks noChangeAspect="1"/>
          </p:cNvGraphicFramePr>
          <p:nvPr>
            <p:extLst>
              <p:ext uri="{D42A27DB-BD31-4B8C-83A1-F6EECF244321}">
                <p14:modId xmlns:p14="http://schemas.microsoft.com/office/powerpoint/2010/main" val="708117596"/>
              </p:ext>
            </p:extLst>
          </p:nvPr>
        </p:nvGraphicFramePr>
        <p:xfrm>
          <a:off x="1884363" y="2753360"/>
          <a:ext cx="325437" cy="420687"/>
        </p:xfrm>
        <a:graphic>
          <a:graphicData uri="http://schemas.openxmlformats.org/presentationml/2006/ole">
            <mc:AlternateContent xmlns:mc="http://schemas.openxmlformats.org/markup-compatibility/2006">
              <mc:Choice xmlns:v="urn:schemas-microsoft-com:vml" Requires="v">
                <p:oleObj spid="_x0000_s9541" name="Equation" r:id="rId8" imgW="177480" imgH="228600" progId="Equation.DSMT4">
                  <p:embed/>
                </p:oleObj>
              </mc:Choice>
              <mc:Fallback>
                <p:oleObj name="Equation" r:id="rId8" imgW="177480" imgH="228600" progId="Equation.DSMT4">
                  <p:embed/>
                  <p:pic>
                    <p:nvPicPr>
                      <p:cNvPr id="0" name=""/>
                      <p:cNvPicPr>
                        <a:picLocks noChangeAspect="1" noChangeArrowheads="1"/>
                      </p:cNvPicPr>
                      <p:nvPr/>
                    </p:nvPicPr>
                    <p:blipFill>
                      <a:blip r:embed="rId9"/>
                      <a:srcRect/>
                      <a:stretch>
                        <a:fillRect/>
                      </a:stretch>
                    </p:blipFill>
                    <p:spPr bwMode="auto">
                      <a:xfrm>
                        <a:off x="1884363" y="2753360"/>
                        <a:ext cx="325437" cy="420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5" name="Object 3"/>
          <p:cNvGraphicFramePr>
            <a:graphicFrameLocks noChangeAspect="1"/>
          </p:cNvGraphicFramePr>
          <p:nvPr>
            <p:extLst>
              <p:ext uri="{D42A27DB-BD31-4B8C-83A1-F6EECF244321}">
                <p14:modId xmlns:p14="http://schemas.microsoft.com/office/powerpoint/2010/main" val="816787759"/>
              </p:ext>
            </p:extLst>
          </p:nvPr>
        </p:nvGraphicFramePr>
        <p:xfrm>
          <a:off x="3902075" y="2752725"/>
          <a:ext cx="349250" cy="420688"/>
        </p:xfrm>
        <a:graphic>
          <a:graphicData uri="http://schemas.openxmlformats.org/presentationml/2006/ole">
            <mc:AlternateContent xmlns:mc="http://schemas.openxmlformats.org/markup-compatibility/2006">
              <mc:Choice xmlns:v="urn:schemas-microsoft-com:vml" Requires="v">
                <p:oleObj spid="_x0000_s9542" name="Equation" r:id="rId10" imgW="190440" imgH="228600" progId="Equation.DSMT4">
                  <p:embed/>
                </p:oleObj>
              </mc:Choice>
              <mc:Fallback>
                <p:oleObj name="Equation" r:id="rId10" imgW="190440" imgH="228600" progId="Equation.DSMT4">
                  <p:embed/>
                  <p:pic>
                    <p:nvPicPr>
                      <p:cNvPr id="0" name=""/>
                      <p:cNvPicPr>
                        <a:picLocks noChangeAspect="1" noChangeArrowheads="1"/>
                      </p:cNvPicPr>
                      <p:nvPr/>
                    </p:nvPicPr>
                    <p:blipFill>
                      <a:blip r:embed="rId11"/>
                      <a:srcRect/>
                      <a:stretch>
                        <a:fillRect/>
                      </a:stretch>
                    </p:blipFill>
                    <p:spPr bwMode="auto">
                      <a:xfrm>
                        <a:off x="3902075" y="2752725"/>
                        <a:ext cx="349250"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1913963205"/>
              </p:ext>
            </p:extLst>
          </p:nvPr>
        </p:nvGraphicFramePr>
        <p:xfrm>
          <a:off x="4495800" y="2590800"/>
          <a:ext cx="349250" cy="420688"/>
        </p:xfrm>
        <a:graphic>
          <a:graphicData uri="http://schemas.openxmlformats.org/presentationml/2006/ole">
            <mc:AlternateContent xmlns:mc="http://schemas.openxmlformats.org/markup-compatibility/2006">
              <mc:Choice xmlns:v="urn:schemas-microsoft-com:vml" Requires="v">
                <p:oleObj spid="_x0000_s9543" name="Equation" r:id="rId12" imgW="190440" imgH="228600" progId="Equation.DSMT4">
                  <p:embed/>
                </p:oleObj>
              </mc:Choice>
              <mc:Fallback>
                <p:oleObj name="Equation" r:id="rId12" imgW="190440" imgH="228600" progId="Equation.DSMT4">
                  <p:embed/>
                  <p:pic>
                    <p:nvPicPr>
                      <p:cNvPr id="0" name=""/>
                      <p:cNvPicPr>
                        <a:picLocks noChangeAspect="1" noChangeArrowheads="1"/>
                      </p:cNvPicPr>
                      <p:nvPr/>
                    </p:nvPicPr>
                    <p:blipFill>
                      <a:blip r:embed="rId13"/>
                      <a:srcRect/>
                      <a:stretch>
                        <a:fillRect/>
                      </a:stretch>
                    </p:blipFill>
                    <p:spPr bwMode="auto">
                      <a:xfrm>
                        <a:off x="4495800" y="2590800"/>
                        <a:ext cx="349250"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7" name="TextBox 56"/>
          <p:cNvSpPr txBox="1"/>
          <p:nvPr/>
        </p:nvSpPr>
        <p:spPr>
          <a:xfrm>
            <a:off x="40744" y="5942388"/>
            <a:ext cx="1642276" cy="646331"/>
          </a:xfrm>
          <a:prstGeom prst="rect">
            <a:avLst/>
          </a:prstGeom>
          <a:noFill/>
        </p:spPr>
        <p:txBody>
          <a:bodyPr wrap="square" rtlCol="0">
            <a:spAutoFit/>
          </a:bodyPr>
          <a:lstStyle/>
          <a:p>
            <a:pPr algn="ctr"/>
            <a:r>
              <a:rPr lang="en-US" sz="1800" b="1" dirty="0">
                <a:solidFill>
                  <a:schemeClr val="tx2"/>
                </a:solidFill>
                <a:latin typeface="Arial" panose="020B0604020202020204" pitchFamily="34" charset="0"/>
                <a:cs typeface="Arial" panose="020B0604020202020204" pitchFamily="34" charset="0"/>
              </a:rPr>
              <a:t>Input sequence 1</a:t>
            </a:r>
          </a:p>
        </p:txBody>
      </p:sp>
      <p:graphicFrame>
        <p:nvGraphicFramePr>
          <p:cNvPr id="61" name="Object 3"/>
          <p:cNvGraphicFramePr>
            <a:graphicFrameLocks noChangeAspect="1"/>
          </p:cNvGraphicFramePr>
          <p:nvPr>
            <p:extLst>
              <p:ext uri="{D42A27DB-BD31-4B8C-83A1-F6EECF244321}">
                <p14:modId xmlns:p14="http://schemas.microsoft.com/office/powerpoint/2010/main" val="178624454"/>
              </p:ext>
            </p:extLst>
          </p:nvPr>
        </p:nvGraphicFramePr>
        <p:xfrm>
          <a:off x="5532343" y="2133600"/>
          <a:ext cx="1604963" cy="2332038"/>
        </p:xfrm>
        <a:graphic>
          <a:graphicData uri="http://schemas.openxmlformats.org/presentationml/2006/ole">
            <mc:AlternateContent xmlns:mc="http://schemas.openxmlformats.org/markup-compatibility/2006">
              <mc:Choice xmlns:v="urn:schemas-microsoft-com:vml" Requires="v">
                <p:oleObj spid="_x0000_s9544" name="Equation" r:id="rId14" imgW="876240" imgH="1269720" progId="Equation.DSMT4">
                  <p:embed/>
                </p:oleObj>
              </mc:Choice>
              <mc:Fallback>
                <p:oleObj name="Equation" r:id="rId14" imgW="876240" imgH="1269720" progId="Equation.DSMT4">
                  <p:embed/>
                  <p:pic>
                    <p:nvPicPr>
                      <p:cNvPr id="0" name=""/>
                      <p:cNvPicPr>
                        <a:picLocks noChangeAspect="1" noChangeArrowheads="1"/>
                      </p:cNvPicPr>
                      <p:nvPr/>
                    </p:nvPicPr>
                    <p:blipFill>
                      <a:blip r:embed="rId15"/>
                      <a:srcRect/>
                      <a:stretch>
                        <a:fillRect/>
                      </a:stretch>
                    </p:blipFill>
                    <p:spPr bwMode="auto">
                      <a:xfrm>
                        <a:off x="5532343" y="2133600"/>
                        <a:ext cx="1604963" cy="2332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4" name="TextBox 63"/>
          <p:cNvSpPr txBox="1"/>
          <p:nvPr/>
        </p:nvSpPr>
        <p:spPr>
          <a:xfrm>
            <a:off x="5404954" y="1732180"/>
            <a:ext cx="3586645" cy="646331"/>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Current weight vector for </a:t>
            </a:r>
            <a:r>
              <a:rPr lang="en-US" sz="1800" i="1" dirty="0">
                <a:solidFill>
                  <a:schemeClr val="tx2"/>
                </a:solidFill>
                <a:latin typeface="Arial" panose="020B0604020202020204" pitchFamily="34" charset="0"/>
                <a:cs typeface="Arial" panose="020B0604020202020204" pitchFamily="34" charset="0"/>
              </a:rPr>
              <a:t>h</a:t>
            </a:r>
            <a:r>
              <a:rPr lang="en-US" sz="1800" i="1" baseline="-25000" dirty="0">
                <a:solidFill>
                  <a:schemeClr val="tx2"/>
                </a:solidFill>
                <a:latin typeface="Arial" panose="020B0604020202020204" pitchFamily="34" charset="0"/>
                <a:cs typeface="Arial" panose="020B0604020202020204" pitchFamily="34" charset="0"/>
              </a:rPr>
              <a:t>1,1</a:t>
            </a:r>
          </a:p>
          <a:p>
            <a:endParaRPr lang="en-US" sz="1800" dirty="0">
              <a:solidFill>
                <a:schemeClr val="tx2"/>
              </a:solidFill>
              <a:latin typeface="Arial" panose="020B0604020202020204" pitchFamily="34" charset="0"/>
              <a:cs typeface="Arial" panose="020B0604020202020204" pitchFamily="34" charset="0"/>
            </a:endParaRPr>
          </a:p>
        </p:txBody>
      </p:sp>
      <p:grpSp>
        <p:nvGrpSpPr>
          <p:cNvPr id="29" name="Group 28"/>
          <p:cNvGrpSpPr/>
          <p:nvPr/>
        </p:nvGrpSpPr>
        <p:grpSpPr>
          <a:xfrm>
            <a:off x="5404955" y="4543233"/>
            <a:ext cx="3434244" cy="1750966"/>
            <a:chOff x="5404955" y="4543233"/>
            <a:chExt cx="3434244" cy="1750966"/>
          </a:xfrm>
        </p:grpSpPr>
        <p:graphicFrame>
          <p:nvGraphicFramePr>
            <p:cNvPr id="60" name="Object 3"/>
            <p:cNvGraphicFramePr>
              <a:graphicFrameLocks noChangeAspect="1"/>
            </p:cNvGraphicFramePr>
            <p:nvPr>
              <p:extLst>
                <p:ext uri="{D42A27DB-BD31-4B8C-83A1-F6EECF244321}">
                  <p14:modId xmlns:p14="http://schemas.microsoft.com/office/powerpoint/2010/main" val="1277643217"/>
                </p:ext>
              </p:extLst>
            </p:nvPr>
          </p:nvGraphicFramePr>
          <p:xfrm>
            <a:off x="5532343" y="4868644"/>
            <a:ext cx="2790825" cy="373063"/>
          </p:xfrm>
          <a:graphic>
            <a:graphicData uri="http://schemas.openxmlformats.org/presentationml/2006/ole">
              <mc:AlternateContent xmlns:mc="http://schemas.openxmlformats.org/markup-compatibility/2006">
                <mc:Choice xmlns:v="urn:schemas-microsoft-com:vml" Requires="v">
                  <p:oleObj spid="_x0000_s9545" name="Equation" r:id="rId16" imgW="1523880" imgH="203040" progId="Equation.DSMT4">
                    <p:embed/>
                  </p:oleObj>
                </mc:Choice>
                <mc:Fallback>
                  <p:oleObj name="Equation" r:id="rId16" imgW="1523880" imgH="203040" progId="Equation.DSMT4">
                    <p:embed/>
                    <p:pic>
                      <p:nvPicPr>
                        <p:cNvPr id="0" name=""/>
                        <p:cNvPicPr>
                          <a:picLocks noChangeAspect="1" noChangeArrowheads="1"/>
                        </p:cNvPicPr>
                        <p:nvPr/>
                      </p:nvPicPr>
                      <p:blipFill>
                        <a:blip r:embed="rId17"/>
                        <a:srcRect/>
                        <a:stretch>
                          <a:fillRect/>
                        </a:stretch>
                      </p:blipFill>
                      <p:spPr bwMode="auto">
                        <a:xfrm>
                          <a:off x="5532343" y="4868644"/>
                          <a:ext cx="2790825"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71959380"/>
                </p:ext>
              </p:extLst>
            </p:nvPr>
          </p:nvGraphicFramePr>
          <p:xfrm>
            <a:off x="5532343" y="5921136"/>
            <a:ext cx="1952625" cy="373063"/>
          </p:xfrm>
          <a:graphic>
            <a:graphicData uri="http://schemas.openxmlformats.org/presentationml/2006/ole">
              <mc:AlternateContent xmlns:mc="http://schemas.openxmlformats.org/markup-compatibility/2006">
                <mc:Choice xmlns:v="urn:schemas-microsoft-com:vml" Requires="v">
                  <p:oleObj spid="_x0000_s9546" name="Equation" r:id="rId18" imgW="1066680" imgH="203040" progId="Equation.DSMT4">
                    <p:embed/>
                  </p:oleObj>
                </mc:Choice>
                <mc:Fallback>
                  <p:oleObj name="Equation" r:id="rId18" imgW="1066680" imgH="203040" progId="Equation.DSMT4">
                    <p:embed/>
                    <p:pic>
                      <p:nvPicPr>
                        <p:cNvPr id="0" name=""/>
                        <p:cNvPicPr>
                          <a:picLocks noChangeAspect="1" noChangeArrowheads="1"/>
                        </p:cNvPicPr>
                        <p:nvPr/>
                      </p:nvPicPr>
                      <p:blipFill>
                        <a:blip r:embed="rId19"/>
                        <a:srcRect/>
                        <a:stretch>
                          <a:fillRect/>
                        </a:stretch>
                      </p:blipFill>
                      <p:spPr bwMode="auto">
                        <a:xfrm>
                          <a:off x="5532343" y="5921136"/>
                          <a:ext cx="1952625"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6" name="TextBox 65"/>
            <p:cNvSpPr txBox="1"/>
            <p:nvPr/>
          </p:nvSpPr>
          <p:spPr>
            <a:xfrm>
              <a:off x="5404955" y="4543233"/>
              <a:ext cx="2587944"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Weights times input</a:t>
              </a:r>
            </a:p>
          </p:txBody>
        </p:sp>
        <p:sp>
          <p:nvSpPr>
            <p:cNvPr id="68" name="TextBox 67"/>
            <p:cNvSpPr txBox="1"/>
            <p:nvPr/>
          </p:nvSpPr>
          <p:spPr>
            <a:xfrm>
              <a:off x="5412574" y="5547991"/>
              <a:ext cx="3426625"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Apply </a:t>
              </a:r>
              <a:r>
                <a:rPr lang="en-US" sz="1800" dirty="0" err="1">
                  <a:solidFill>
                    <a:schemeClr val="tx2"/>
                  </a:solidFill>
                  <a:latin typeface="Arial" panose="020B0604020202020204" pitchFamily="34" charset="0"/>
                  <a:cs typeface="Arial" panose="020B0604020202020204" pitchFamily="34" charset="0"/>
                </a:rPr>
                <a:t>ReLU</a:t>
              </a:r>
              <a:r>
                <a:rPr lang="en-US" sz="1800" dirty="0">
                  <a:solidFill>
                    <a:schemeClr val="tx2"/>
                  </a:solidFill>
                  <a:latin typeface="Arial" panose="020B0604020202020204" pitchFamily="34" charset="0"/>
                  <a:cs typeface="Arial" panose="020B0604020202020204" pitchFamily="34" charset="0"/>
                </a:rPr>
                <a:t> activation function</a:t>
              </a:r>
            </a:p>
          </p:txBody>
        </p:sp>
      </p:grpSp>
      <p:sp>
        <p:nvSpPr>
          <p:cNvPr id="5" name="TextBox 4">
            <a:extLst>
              <a:ext uri="{FF2B5EF4-FFF2-40B4-BE49-F238E27FC236}">
                <a16:creationId xmlns:a16="http://schemas.microsoft.com/office/drawing/2014/main" id="{A8C9F12F-993F-5442-9B19-2587772C326F}"/>
              </a:ext>
            </a:extLst>
          </p:cNvPr>
          <p:cNvSpPr txBox="1"/>
          <p:nvPr/>
        </p:nvSpPr>
        <p:spPr>
          <a:xfrm>
            <a:off x="7402585" y="2375503"/>
            <a:ext cx="1604432" cy="1015663"/>
          </a:xfrm>
          <a:prstGeom prst="rect">
            <a:avLst/>
          </a:prstGeom>
          <a:noFill/>
        </p:spPr>
        <p:txBody>
          <a:bodyPr wrap="square" rtlCol="0">
            <a:spAutoFit/>
          </a:bodyPr>
          <a:lstStyle/>
          <a:p>
            <a:r>
              <a:rPr lang="en-US" dirty="0"/>
              <a:t>e.g., from PWM of a motif</a:t>
            </a:r>
          </a:p>
        </p:txBody>
      </p:sp>
    </p:spTree>
    <p:extLst>
      <p:ext uri="{BB962C8B-B14F-4D97-AF65-F5344CB8AC3E}">
        <p14:creationId xmlns:p14="http://schemas.microsoft.com/office/powerpoint/2010/main" val="11288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
          <p:cNvSpPr txBox="1">
            <a:spLocks noChangeArrowheads="1"/>
          </p:cNvSpPr>
          <p:nvPr/>
        </p:nvSpPr>
        <p:spPr bwMode="auto">
          <a:xfrm>
            <a:off x="-269932" y="3490908"/>
            <a:ext cx="6754059" cy="369332"/>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0 0 </a:t>
            </a:r>
            <a:r>
              <a:rPr lang="en-US" sz="1800" b="1" dirty="0">
                <a:latin typeface="Courier New" pitchFamily="-111" charset="0"/>
              </a:rPr>
              <a:t>0 0 </a:t>
            </a:r>
            <a:r>
              <a:rPr lang="en-US" sz="1800" b="1" u="sng" dirty="0">
                <a:solidFill>
                  <a:schemeClr val="tx2"/>
                </a:solidFill>
                <a:latin typeface="Courier New" pitchFamily="-111" charset="0"/>
              </a:rPr>
              <a:t>1 1</a:t>
            </a:r>
            <a:r>
              <a:rPr lang="en-US" sz="1800" b="1" dirty="0">
                <a:solidFill>
                  <a:schemeClr val="tx2"/>
                </a:solidFill>
                <a:latin typeface="Courier New" pitchFamily="-111" charset="0"/>
              </a:rPr>
              <a:t> </a:t>
            </a:r>
            <a:r>
              <a:rPr lang="en-US" sz="1800" b="1" u="sng" dirty="0">
                <a:latin typeface="Courier New" pitchFamily="-111" charset="0"/>
              </a:rPr>
              <a:t>0 0</a:t>
            </a:r>
          </a:p>
        </p:txBody>
      </p:sp>
      <p:sp>
        <p:nvSpPr>
          <p:cNvPr id="6" name="Rectangle 3"/>
          <p:cNvSpPr txBox="1">
            <a:spLocks noChangeArrowheads="1"/>
          </p:cNvSpPr>
          <p:nvPr/>
        </p:nvSpPr>
        <p:spPr bwMode="auto">
          <a:xfrm>
            <a:off x="685800" y="1184253"/>
            <a:ext cx="7772400" cy="66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Forward pass at the first hidden layer, </a:t>
            </a:r>
            <a:r>
              <a:rPr lang="en-US" sz="2800" b="1" kern="0" dirty="0"/>
              <a:t>input 2</a:t>
            </a:r>
          </a:p>
        </p:txBody>
      </p:sp>
      <p:sp>
        <p:nvSpPr>
          <p:cNvPr id="2" name="Title 1"/>
          <p:cNvSpPr>
            <a:spLocks noGrp="1"/>
          </p:cNvSpPr>
          <p:nvPr>
            <p:ph type="title"/>
          </p:nvPr>
        </p:nvSpPr>
        <p:spPr>
          <a:xfrm>
            <a:off x="685800" y="16934"/>
            <a:ext cx="7772400" cy="1143000"/>
          </a:xfrm>
        </p:spPr>
        <p:txBody>
          <a:bodyPr/>
          <a:lstStyle/>
          <a:p>
            <a:r>
              <a:rPr lang="en-US" dirty="0"/>
              <a:t>First hidden layer example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24</a:t>
            </a:fld>
            <a:endParaRPr lang="en-US"/>
          </a:p>
        </p:txBody>
      </p:sp>
      <p:grpSp>
        <p:nvGrpSpPr>
          <p:cNvPr id="11" name="Group 10"/>
          <p:cNvGrpSpPr/>
          <p:nvPr/>
        </p:nvGrpSpPr>
        <p:grpSpPr>
          <a:xfrm>
            <a:off x="843338" y="3419475"/>
            <a:ext cx="5334000" cy="3057525"/>
            <a:chOff x="961416" y="2629354"/>
            <a:chExt cx="5334000" cy="3057525"/>
          </a:xfrm>
        </p:grpSpPr>
        <p:sp>
          <p:nvSpPr>
            <p:cNvPr id="7" name="Text Box 5"/>
            <p:cNvSpPr txBox="1">
              <a:spLocks noChangeArrowheads="1"/>
            </p:cNvSpPr>
            <p:nvPr/>
          </p:nvSpPr>
          <p:spPr bwMode="auto">
            <a:xfrm>
              <a:off x="961416" y="3677056"/>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0 0 0 1 0 1 1 0 0 0</a:t>
              </a:r>
            </a:p>
            <a:p>
              <a:pPr algn="ctr"/>
              <a:r>
                <a:rPr lang="en-US" sz="1800" b="1" dirty="0">
                  <a:latin typeface="Courier New" pitchFamily="-111" charset="0"/>
                </a:rPr>
                <a:t>C 0 0 0 0 1 0 0 1 0 0</a:t>
              </a:r>
            </a:p>
            <a:p>
              <a:pPr algn="ctr"/>
              <a:r>
                <a:rPr lang="en-US" sz="1800" b="1" dirty="0">
                  <a:solidFill>
                    <a:schemeClr val="tx2"/>
                  </a:solidFill>
                  <a:latin typeface="Courier New" pitchFamily="-111" charset="0"/>
                </a:rPr>
                <a:t>G </a:t>
              </a:r>
              <a:r>
                <a:rPr lang="en-US" sz="1800" b="1" u="sng" dirty="0">
                  <a:solidFill>
                    <a:schemeClr val="tx2"/>
                  </a:solidFill>
                  <a:latin typeface="Courier New" pitchFamily="-111" charset="0"/>
                </a:rPr>
                <a:t>1 1 1 0 0 0 0 0 0 1</a:t>
              </a:r>
            </a:p>
            <a:p>
              <a:pPr algn="ctr"/>
              <a:r>
                <a:rPr lang="en-US" sz="1800" b="1" dirty="0">
                  <a:latin typeface="Courier New" pitchFamily="-111" charset="0"/>
                </a:rPr>
                <a:t>T </a:t>
              </a:r>
              <a:r>
                <a:rPr lang="en-US" sz="1800" b="1" u="sng" dirty="0">
                  <a:latin typeface="Courier New" pitchFamily="-111" charset="0"/>
                </a:rPr>
                <a:t>0 0 0 0 0 0 0 0 1 0</a:t>
              </a:r>
            </a:p>
          </p:txBody>
        </p:sp>
        <p:sp>
          <p:nvSpPr>
            <p:cNvPr id="3" name="Rectangle 2"/>
            <p:cNvSpPr/>
            <p:nvPr/>
          </p:nvSpPr>
          <p:spPr>
            <a:xfrm>
              <a:off x="2371928" y="5317547"/>
              <a:ext cx="2803973" cy="369332"/>
            </a:xfrm>
            <a:prstGeom prst="rect">
              <a:avLst/>
            </a:prstGeom>
          </p:spPr>
          <p:txBody>
            <a:bodyPr wrap="none">
              <a:spAutoFit/>
            </a:bodyPr>
            <a:lstStyle/>
            <a:p>
              <a:r>
                <a:rPr lang="en-US" sz="1800" b="1" dirty="0">
                  <a:solidFill>
                    <a:schemeClr val="tx2"/>
                  </a:solidFill>
                  <a:latin typeface="Courier New" pitchFamily="-111" charset="0"/>
                </a:rPr>
                <a:t>G G </a:t>
              </a:r>
              <a:r>
                <a:rPr lang="en-US" sz="1800" b="1" dirty="0" err="1">
                  <a:solidFill>
                    <a:schemeClr val="tx2"/>
                  </a:solidFill>
                  <a:latin typeface="Courier New" pitchFamily="-111" charset="0"/>
                </a:rPr>
                <a:t>G</a:t>
              </a:r>
              <a:r>
                <a:rPr lang="en-US" sz="1800" b="1" dirty="0">
                  <a:solidFill>
                    <a:schemeClr val="tx2"/>
                  </a:solidFill>
                  <a:latin typeface="Courier New" pitchFamily="-111" charset="0"/>
                </a:rPr>
                <a:t> A C A A C T G</a:t>
              </a:r>
              <a:endParaRPr lang="en-US" sz="1800" dirty="0"/>
            </a:p>
          </p:txBody>
        </p:sp>
        <p:graphicFrame>
          <p:nvGraphicFramePr>
            <p:cNvPr id="10" name="Object 3"/>
            <p:cNvGraphicFramePr>
              <a:graphicFrameLocks noChangeAspect="1"/>
            </p:cNvGraphicFramePr>
            <p:nvPr>
              <p:extLst>
                <p:ext uri="{D42A27DB-BD31-4B8C-83A1-F6EECF244321}">
                  <p14:modId xmlns:p14="http://schemas.microsoft.com/office/powerpoint/2010/main" val="1927561520"/>
                </p:ext>
              </p:extLst>
            </p:nvPr>
          </p:nvGraphicFramePr>
          <p:xfrm>
            <a:off x="1543653" y="2629354"/>
            <a:ext cx="557213" cy="374650"/>
          </p:xfrm>
          <a:graphic>
            <a:graphicData uri="http://schemas.openxmlformats.org/presentationml/2006/ole">
              <mc:AlternateContent xmlns:mc="http://schemas.openxmlformats.org/markup-compatibility/2006">
                <mc:Choice xmlns:v="urn:schemas-microsoft-com:vml" Requires="v">
                  <p:oleObj spid="_x0000_s10546" name="Equation" r:id="rId4" imgW="304560" imgH="203040" progId="Equation.DSMT4">
                    <p:embed/>
                  </p:oleObj>
                </mc:Choice>
                <mc:Fallback>
                  <p:oleObj name="Equation" r:id="rId4" imgW="304560" imgH="203040" progId="Equation.DSMT4">
                    <p:embed/>
                    <p:pic>
                      <p:nvPicPr>
                        <p:cNvPr id="0" name=""/>
                        <p:cNvPicPr>
                          <a:picLocks noChangeAspect="1" noChangeArrowheads="1"/>
                        </p:cNvPicPr>
                        <p:nvPr/>
                      </p:nvPicPr>
                      <p:blipFill>
                        <a:blip r:embed="rId5"/>
                        <a:srcRect/>
                        <a:stretch>
                          <a:fillRect/>
                        </a:stretch>
                      </p:blipFill>
                      <p:spPr bwMode="auto">
                        <a:xfrm>
                          <a:off x="1543653" y="2629354"/>
                          <a:ext cx="557213" cy="374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2" name="Down Arrow 11"/>
          <p:cNvSpPr/>
          <p:nvPr/>
        </p:nvSpPr>
        <p:spPr>
          <a:xfrm flipV="1">
            <a:off x="3400496" y="573265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cxnSp>
        <p:nvCxnSpPr>
          <p:cNvPr id="14" name="Straight Connector 13"/>
          <p:cNvCxnSpPr>
            <a:stCxn id="18" idx="0"/>
            <a:endCxn id="15" idx="4"/>
          </p:cNvCxnSpPr>
          <p:nvPr/>
        </p:nvCxnSpPr>
        <p:spPr>
          <a:xfrm flipH="1">
            <a:off x="2420058" y="2616396"/>
            <a:ext cx="687039" cy="54327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a:endCxn id="17" idx="4"/>
          </p:cNvCxnSpPr>
          <p:nvPr/>
        </p:nvCxnSpPr>
        <p:spPr>
          <a:xfrm flipH="1">
            <a:off x="2127384" y="2616396"/>
            <a:ext cx="97971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0"/>
            <a:endCxn id="36" idx="0"/>
          </p:cNvCxnSpPr>
          <p:nvPr/>
        </p:nvCxnSpPr>
        <p:spPr>
          <a:xfrm>
            <a:off x="3107097" y="2616396"/>
            <a:ext cx="1771289" cy="42758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98949" y="3043981"/>
            <a:ext cx="358874" cy="462802"/>
          </a:xfrm>
          <a:prstGeom prst="rect">
            <a:avLst/>
          </a:prstGeom>
        </p:spPr>
        <p:txBody>
          <a:bodyPr wrap="square">
            <a:spAutoFit/>
          </a:bodyPr>
          <a:lstStyle/>
          <a:p>
            <a:r>
              <a:rPr lang="en-US" sz="2400" kern="0" dirty="0"/>
              <a:t>1</a:t>
            </a:r>
            <a:endParaRPr lang="en-US" sz="2400" dirty="0"/>
          </a:p>
        </p:txBody>
      </p:sp>
      <p:sp>
        <p:nvSpPr>
          <p:cNvPr id="37" name="Rectangle 36"/>
          <p:cNvSpPr/>
          <p:nvPr/>
        </p:nvSpPr>
        <p:spPr>
          <a:xfrm>
            <a:off x="2273306" y="4457449"/>
            <a:ext cx="559471"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40" name="Down Arrow 39"/>
          <p:cNvSpPr/>
          <p:nvPr/>
        </p:nvSpPr>
        <p:spPr>
          <a:xfrm flipV="1">
            <a:off x="3015950" y="3912875"/>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1" name="TextBox 50"/>
          <p:cNvSpPr txBox="1"/>
          <p:nvPr/>
        </p:nvSpPr>
        <p:spPr>
          <a:xfrm>
            <a:off x="4376551" y="3501181"/>
            <a:ext cx="1028404"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Bias</a:t>
            </a:r>
          </a:p>
        </p:txBody>
      </p:sp>
      <p:cxnSp>
        <p:nvCxnSpPr>
          <p:cNvPr id="52" name="Straight Connector 51"/>
          <p:cNvCxnSpPr>
            <a:stCxn id="18" idx="0"/>
            <a:endCxn id="53" idx="4"/>
          </p:cNvCxnSpPr>
          <p:nvPr/>
        </p:nvCxnSpPr>
        <p:spPr>
          <a:xfrm flipH="1">
            <a:off x="2700229" y="2616396"/>
            <a:ext cx="406868"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234" y="1828800"/>
            <a:ext cx="2130960" cy="1200329"/>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Hidden node to recognize motif 1 in position 1 of the input sequence</a:t>
            </a:r>
          </a:p>
        </p:txBody>
      </p:sp>
      <p:cxnSp>
        <p:nvCxnSpPr>
          <p:cNvPr id="41" name="Straight Connector 40"/>
          <p:cNvCxnSpPr>
            <a:stCxn id="18" idx="0"/>
            <a:endCxn id="32" idx="4"/>
          </p:cNvCxnSpPr>
          <p:nvPr/>
        </p:nvCxnSpPr>
        <p:spPr>
          <a:xfrm flipH="1">
            <a:off x="2971034" y="2616396"/>
            <a:ext cx="136063"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0"/>
            <a:endCxn id="30" idx="4"/>
          </p:cNvCxnSpPr>
          <p:nvPr/>
        </p:nvCxnSpPr>
        <p:spPr>
          <a:xfrm>
            <a:off x="3107097" y="2616396"/>
            <a:ext cx="156611" cy="53560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a:endCxn id="33" idx="4"/>
          </p:cNvCxnSpPr>
          <p:nvPr/>
        </p:nvCxnSpPr>
        <p:spPr>
          <a:xfrm>
            <a:off x="3107097" y="2616396"/>
            <a:ext cx="436782"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8" idx="0"/>
            <a:endCxn id="34" idx="4"/>
          </p:cNvCxnSpPr>
          <p:nvPr/>
        </p:nvCxnSpPr>
        <p:spPr>
          <a:xfrm>
            <a:off x="3107097" y="2616396"/>
            <a:ext cx="71695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0"/>
            <a:endCxn id="35" idx="4"/>
          </p:cNvCxnSpPr>
          <p:nvPr/>
        </p:nvCxnSpPr>
        <p:spPr>
          <a:xfrm>
            <a:off x="3107097" y="2616396"/>
            <a:ext cx="997124" cy="53981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flipV="1">
            <a:off x="2305758" y="3159670"/>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p:cNvSpPr/>
          <p:nvPr/>
        </p:nvSpPr>
        <p:spPr>
          <a:xfrm flipV="1">
            <a:off x="2013084"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Oval 52"/>
          <p:cNvSpPr/>
          <p:nvPr/>
        </p:nvSpPr>
        <p:spPr>
          <a:xfrm flipV="1">
            <a:off x="2585929"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Oval 29"/>
          <p:cNvSpPr/>
          <p:nvPr/>
        </p:nvSpPr>
        <p:spPr>
          <a:xfrm flipV="1">
            <a:off x="3149408" y="315200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p:cNvSpPr/>
          <p:nvPr/>
        </p:nvSpPr>
        <p:spPr>
          <a:xfrm flipV="1">
            <a:off x="2856734"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p:cNvSpPr/>
          <p:nvPr/>
        </p:nvSpPr>
        <p:spPr>
          <a:xfrm flipV="1">
            <a:off x="3429579"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p:cNvSpPr/>
          <p:nvPr/>
        </p:nvSpPr>
        <p:spPr>
          <a:xfrm flipV="1">
            <a:off x="3709750"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Oval 34"/>
          <p:cNvSpPr/>
          <p:nvPr/>
        </p:nvSpPr>
        <p:spPr>
          <a:xfrm flipV="1">
            <a:off x="3989921" y="315621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p:cNvSpPr/>
          <p:nvPr/>
        </p:nvSpPr>
        <p:spPr>
          <a:xfrm flipV="1">
            <a:off x="2832777" y="2067756"/>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9" name="Object 3"/>
          <p:cNvGraphicFramePr>
            <a:graphicFrameLocks noChangeAspect="1"/>
          </p:cNvGraphicFramePr>
          <p:nvPr/>
        </p:nvGraphicFramePr>
        <p:xfrm>
          <a:off x="2940359" y="2148014"/>
          <a:ext cx="371475" cy="444500"/>
        </p:xfrm>
        <a:graphic>
          <a:graphicData uri="http://schemas.openxmlformats.org/presentationml/2006/ole">
            <mc:AlternateContent xmlns:mc="http://schemas.openxmlformats.org/markup-compatibility/2006">
              <mc:Choice xmlns:v="urn:schemas-microsoft-com:vml" Requires="v">
                <p:oleObj spid="_x0000_s10547" name="Equation" r:id="rId6" imgW="203040" imgH="241200" progId="Equation.3">
                  <p:embed/>
                </p:oleObj>
              </mc:Choice>
              <mc:Fallback>
                <p:oleObj name="Equation" r:id="rId6" imgW="203040" imgH="241200" progId="Equation.3">
                  <p:embed/>
                  <p:pic>
                    <p:nvPicPr>
                      <p:cNvPr id="0" name=""/>
                      <p:cNvPicPr>
                        <a:picLocks noChangeAspect="1" noChangeArrowheads="1"/>
                      </p:cNvPicPr>
                      <p:nvPr/>
                    </p:nvPicPr>
                    <p:blipFill>
                      <a:blip r:embed="rId7"/>
                      <a:srcRect/>
                      <a:stretch>
                        <a:fillRect/>
                      </a:stretch>
                    </p:blipFill>
                    <p:spPr bwMode="auto">
                      <a:xfrm>
                        <a:off x="2940359" y="2148014"/>
                        <a:ext cx="3714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4" name="Object 3"/>
          <p:cNvGraphicFramePr>
            <a:graphicFrameLocks noChangeAspect="1"/>
          </p:cNvGraphicFramePr>
          <p:nvPr/>
        </p:nvGraphicFramePr>
        <p:xfrm>
          <a:off x="1884363" y="2753360"/>
          <a:ext cx="325437" cy="420687"/>
        </p:xfrm>
        <a:graphic>
          <a:graphicData uri="http://schemas.openxmlformats.org/presentationml/2006/ole">
            <mc:AlternateContent xmlns:mc="http://schemas.openxmlformats.org/markup-compatibility/2006">
              <mc:Choice xmlns:v="urn:schemas-microsoft-com:vml" Requires="v">
                <p:oleObj spid="_x0000_s10548" name="Equation" r:id="rId8" imgW="177480" imgH="228600" progId="Equation.DSMT4">
                  <p:embed/>
                </p:oleObj>
              </mc:Choice>
              <mc:Fallback>
                <p:oleObj name="Equation" r:id="rId8" imgW="177480" imgH="228600" progId="Equation.DSMT4">
                  <p:embed/>
                  <p:pic>
                    <p:nvPicPr>
                      <p:cNvPr id="0" name=""/>
                      <p:cNvPicPr>
                        <a:picLocks noChangeAspect="1" noChangeArrowheads="1"/>
                      </p:cNvPicPr>
                      <p:nvPr/>
                    </p:nvPicPr>
                    <p:blipFill>
                      <a:blip r:embed="rId9"/>
                      <a:srcRect/>
                      <a:stretch>
                        <a:fillRect/>
                      </a:stretch>
                    </p:blipFill>
                    <p:spPr bwMode="auto">
                      <a:xfrm>
                        <a:off x="1884363" y="2753360"/>
                        <a:ext cx="325437" cy="420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5" name="Object 3"/>
          <p:cNvGraphicFramePr>
            <a:graphicFrameLocks noChangeAspect="1"/>
          </p:cNvGraphicFramePr>
          <p:nvPr/>
        </p:nvGraphicFramePr>
        <p:xfrm>
          <a:off x="3902075" y="2752725"/>
          <a:ext cx="349250" cy="420688"/>
        </p:xfrm>
        <a:graphic>
          <a:graphicData uri="http://schemas.openxmlformats.org/presentationml/2006/ole">
            <mc:AlternateContent xmlns:mc="http://schemas.openxmlformats.org/markup-compatibility/2006">
              <mc:Choice xmlns:v="urn:schemas-microsoft-com:vml" Requires="v">
                <p:oleObj spid="_x0000_s10549" name="Equation" r:id="rId10" imgW="190440" imgH="228600" progId="Equation.DSMT4">
                  <p:embed/>
                </p:oleObj>
              </mc:Choice>
              <mc:Fallback>
                <p:oleObj name="Equation" r:id="rId10" imgW="190440" imgH="228600" progId="Equation.DSMT4">
                  <p:embed/>
                  <p:pic>
                    <p:nvPicPr>
                      <p:cNvPr id="0" name=""/>
                      <p:cNvPicPr>
                        <a:picLocks noChangeAspect="1" noChangeArrowheads="1"/>
                      </p:cNvPicPr>
                      <p:nvPr/>
                    </p:nvPicPr>
                    <p:blipFill>
                      <a:blip r:embed="rId11"/>
                      <a:srcRect/>
                      <a:stretch>
                        <a:fillRect/>
                      </a:stretch>
                    </p:blipFill>
                    <p:spPr bwMode="auto">
                      <a:xfrm>
                        <a:off x="3902075" y="2752725"/>
                        <a:ext cx="349250"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6" name="Object 3"/>
          <p:cNvGraphicFramePr>
            <a:graphicFrameLocks noChangeAspect="1"/>
          </p:cNvGraphicFramePr>
          <p:nvPr/>
        </p:nvGraphicFramePr>
        <p:xfrm>
          <a:off x="4495800" y="2590800"/>
          <a:ext cx="349250" cy="420688"/>
        </p:xfrm>
        <a:graphic>
          <a:graphicData uri="http://schemas.openxmlformats.org/presentationml/2006/ole">
            <mc:AlternateContent xmlns:mc="http://schemas.openxmlformats.org/markup-compatibility/2006">
              <mc:Choice xmlns:v="urn:schemas-microsoft-com:vml" Requires="v">
                <p:oleObj spid="_x0000_s10550" name="Equation" r:id="rId12" imgW="190440" imgH="228600" progId="Equation.DSMT4">
                  <p:embed/>
                </p:oleObj>
              </mc:Choice>
              <mc:Fallback>
                <p:oleObj name="Equation" r:id="rId12" imgW="190440" imgH="228600" progId="Equation.DSMT4">
                  <p:embed/>
                  <p:pic>
                    <p:nvPicPr>
                      <p:cNvPr id="0" name=""/>
                      <p:cNvPicPr>
                        <a:picLocks noChangeAspect="1" noChangeArrowheads="1"/>
                      </p:cNvPicPr>
                      <p:nvPr/>
                    </p:nvPicPr>
                    <p:blipFill>
                      <a:blip r:embed="rId13"/>
                      <a:srcRect/>
                      <a:stretch>
                        <a:fillRect/>
                      </a:stretch>
                    </p:blipFill>
                    <p:spPr bwMode="auto">
                      <a:xfrm>
                        <a:off x="4495800" y="2590800"/>
                        <a:ext cx="349250"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7" name="TextBox 56"/>
          <p:cNvSpPr txBox="1"/>
          <p:nvPr/>
        </p:nvSpPr>
        <p:spPr>
          <a:xfrm>
            <a:off x="40744" y="5942388"/>
            <a:ext cx="1642276" cy="646331"/>
          </a:xfrm>
          <a:prstGeom prst="rect">
            <a:avLst/>
          </a:prstGeom>
          <a:noFill/>
        </p:spPr>
        <p:txBody>
          <a:bodyPr wrap="square" rtlCol="0">
            <a:spAutoFit/>
          </a:bodyPr>
          <a:lstStyle/>
          <a:p>
            <a:pPr algn="ctr"/>
            <a:r>
              <a:rPr lang="en-US" sz="1800" b="1" dirty="0">
                <a:solidFill>
                  <a:schemeClr val="tx2"/>
                </a:solidFill>
                <a:latin typeface="Arial" panose="020B0604020202020204" pitchFamily="34" charset="0"/>
                <a:cs typeface="Arial" panose="020B0604020202020204" pitchFamily="34" charset="0"/>
              </a:rPr>
              <a:t>Input sequence 2</a:t>
            </a:r>
          </a:p>
        </p:txBody>
      </p:sp>
      <p:graphicFrame>
        <p:nvGraphicFramePr>
          <p:cNvPr id="61" name="Object 3"/>
          <p:cNvGraphicFramePr>
            <a:graphicFrameLocks noChangeAspect="1"/>
          </p:cNvGraphicFramePr>
          <p:nvPr>
            <p:extLst>
              <p:ext uri="{D42A27DB-BD31-4B8C-83A1-F6EECF244321}">
                <p14:modId xmlns:p14="http://schemas.microsoft.com/office/powerpoint/2010/main" val="3748210689"/>
              </p:ext>
            </p:extLst>
          </p:nvPr>
        </p:nvGraphicFramePr>
        <p:xfrm>
          <a:off x="5532343" y="2133600"/>
          <a:ext cx="1604963" cy="2332038"/>
        </p:xfrm>
        <a:graphic>
          <a:graphicData uri="http://schemas.openxmlformats.org/presentationml/2006/ole">
            <mc:AlternateContent xmlns:mc="http://schemas.openxmlformats.org/markup-compatibility/2006">
              <mc:Choice xmlns:v="urn:schemas-microsoft-com:vml" Requires="v">
                <p:oleObj spid="_x0000_s10551" name="Equation" r:id="rId14" imgW="876240" imgH="1269720" progId="Equation.DSMT4">
                  <p:embed/>
                </p:oleObj>
              </mc:Choice>
              <mc:Fallback>
                <p:oleObj name="Equation" r:id="rId14" imgW="876240" imgH="1269720" progId="Equation.DSMT4">
                  <p:embed/>
                  <p:pic>
                    <p:nvPicPr>
                      <p:cNvPr id="0" name=""/>
                      <p:cNvPicPr>
                        <a:picLocks noChangeAspect="1" noChangeArrowheads="1"/>
                      </p:cNvPicPr>
                      <p:nvPr/>
                    </p:nvPicPr>
                    <p:blipFill>
                      <a:blip r:embed="rId15"/>
                      <a:srcRect/>
                      <a:stretch>
                        <a:fillRect/>
                      </a:stretch>
                    </p:blipFill>
                    <p:spPr bwMode="auto">
                      <a:xfrm>
                        <a:off x="5532343" y="2133600"/>
                        <a:ext cx="1604963" cy="2332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0" name="Object 3"/>
          <p:cNvGraphicFramePr>
            <a:graphicFrameLocks noChangeAspect="1"/>
          </p:cNvGraphicFramePr>
          <p:nvPr>
            <p:extLst>
              <p:ext uri="{D42A27DB-BD31-4B8C-83A1-F6EECF244321}">
                <p14:modId xmlns:p14="http://schemas.microsoft.com/office/powerpoint/2010/main" val="2483508823"/>
              </p:ext>
            </p:extLst>
          </p:nvPr>
        </p:nvGraphicFramePr>
        <p:xfrm>
          <a:off x="5532120" y="4868863"/>
          <a:ext cx="3162300" cy="373062"/>
        </p:xfrm>
        <a:graphic>
          <a:graphicData uri="http://schemas.openxmlformats.org/presentationml/2006/ole">
            <mc:AlternateContent xmlns:mc="http://schemas.openxmlformats.org/markup-compatibility/2006">
              <mc:Choice xmlns:v="urn:schemas-microsoft-com:vml" Requires="v">
                <p:oleObj spid="_x0000_s10552" name="Equation" r:id="rId16" imgW="1726920" imgH="203040" progId="Equation.DSMT4">
                  <p:embed/>
                </p:oleObj>
              </mc:Choice>
              <mc:Fallback>
                <p:oleObj name="Equation" r:id="rId16" imgW="1726920" imgH="203040" progId="Equation.DSMT4">
                  <p:embed/>
                  <p:pic>
                    <p:nvPicPr>
                      <p:cNvPr id="0" name=""/>
                      <p:cNvPicPr>
                        <a:picLocks noChangeAspect="1" noChangeArrowheads="1"/>
                      </p:cNvPicPr>
                      <p:nvPr/>
                    </p:nvPicPr>
                    <p:blipFill>
                      <a:blip r:embed="rId17"/>
                      <a:srcRect/>
                      <a:stretch>
                        <a:fillRect/>
                      </a:stretch>
                    </p:blipFill>
                    <p:spPr bwMode="auto">
                      <a:xfrm>
                        <a:off x="5532120" y="4868863"/>
                        <a:ext cx="3162300" cy="373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4194418620"/>
              </p:ext>
            </p:extLst>
          </p:nvPr>
        </p:nvGraphicFramePr>
        <p:xfrm>
          <a:off x="5532120" y="5921375"/>
          <a:ext cx="1906588" cy="373063"/>
        </p:xfrm>
        <a:graphic>
          <a:graphicData uri="http://schemas.openxmlformats.org/presentationml/2006/ole">
            <mc:AlternateContent xmlns:mc="http://schemas.openxmlformats.org/markup-compatibility/2006">
              <mc:Choice xmlns:v="urn:schemas-microsoft-com:vml" Requires="v">
                <p:oleObj spid="_x0000_s10553" name="Equation" r:id="rId18" imgW="1041120" imgH="203040" progId="Equation.DSMT4">
                  <p:embed/>
                </p:oleObj>
              </mc:Choice>
              <mc:Fallback>
                <p:oleObj name="Equation" r:id="rId18" imgW="1041120" imgH="203040" progId="Equation.DSMT4">
                  <p:embed/>
                  <p:pic>
                    <p:nvPicPr>
                      <p:cNvPr id="0" name=""/>
                      <p:cNvPicPr>
                        <a:picLocks noChangeAspect="1" noChangeArrowheads="1"/>
                      </p:cNvPicPr>
                      <p:nvPr/>
                    </p:nvPicPr>
                    <p:blipFill>
                      <a:blip r:embed="rId19"/>
                      <a:srcRect/>
                      <a:stretch>
                        <a:fillRect/>
                      </a:stretch>
                    </p:blipFill>
                    <p:spPr bwMode="auto">
                      <a:xfrm>
                        <a:off x="5532120" y="5921375"/>
                        <a:ext cx="1906588"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6" name="TextBox 65"/>
          <p:cNvSpPr txBox="1"/>
          <p:nvPr/>
        </p:nvSpPr>
        <p:spPr>
          <a:xfrm>
            <a:off x="5404955" y="4543233"/>
            <a:ext cx="2587944"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Weights times input</a:t>
            </a:r>
          </a:p>
        </p:txBody>
      </p:sp>
      <p:sp>
        <p:nvSpPr>
          <p:cNvPr id="68" name="TextBox 67"/>
          <p:cNvSpPr txBox="1"/>
          <p:nvPr/>
        </p:nvSpPr>
        <p:spPr>
          <a:xfrm>
            <a:off x="5412574" y="5547991"/>
            <a:ext cx="3426625"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Apply </a:t>
            </a:r>
            <a:r>
              <a:rPr lang="en-US" sz="1800" dirty="0" err="1">
                <a:solidFill>
                  <a:schemeClr val="tx2"/>
                </a:solidFill>
                <a:latin typeface="Arial" panose="020B0604020202020204" pitchFamily="34" charset="0"/>
                <a:cs typeface="Arial" panose="020B0604020202020204" pitchFamily="34" charset="0"/>
              </a:rPr>
              <a:t>ReLU</a:t>
            </a:r>
            <a:r>
              <a:rPr lang="en-US" sz="1800" dirty="0">
                <a:solidFill>
                  <a:schemeClr val="tx2"/>
                </a:solidFill>
                <a:latin typeface="Arial" panose="020B0604020202020204" pitchFamily="34" charset="0"/>
                <a:cs typeface="Arial" panose="020B0604020202020204" pitchFamily="34" charset="0"/>
              </a:rPr>
              <a:t> activation function</a:t>
            </a:r>
          </a:p>
        </p:txBody>
      </p:sp>
      <p:sp>
        <p:nvSpPr>
          <p:cNvPr id="47" name="TextBox 46"/>
          <p:cNvSpPr txBox="1"/>
          <p:nvPr/>
        </p:nvSpPr>
        <p:spPr>
          <a:xfrm>
            <a:off x="5404954" y="1732180"/>
            <a:ext cx="3586645" cy="646331"/>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Current weight vector for </a:t>
            </a:r>
            <a:r>
              <a:rPr lang="en-US" sz="1800" i="1" dirty="0">
                <a:solidFill>
                  <a:schemeClr val="tx2"/>
                </a:solidFill>
                <a:latin typeface="Arial" panose="020B0604020202020204" pitchFamily="34" charset="0"/>
                <a:cs typeface="Arial" panose="020B0604020202020204" pitchFamily="34" charset="0"/>
              </a:rPr>
              <a:t>h</a:t>
            </a:r>
            <a:r>
              <a:rPr lang="en-US" sz="1800" i="1" baseline="-25000" dirty="0">
                <a:solidFill>
                  <a:schemeClr val="tx2"/>
                </a:solidFill>
                <a:latin typeface="Arial" panose="020B0604020202020204" pitchFamily="34" charset="0"/>
                <a:cs typeface="Arial" panose="020B0604020202020204" pitchFamily="34" charset="0"/>
              </a:rPr>
              <a:t>1,1</a:t>
            </a:r>
          </a:p>
          <a:p>
            <a:endParaRPr lang="en-US"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98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First hidden layer</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25</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Multiple hidden nodes to recognize different motifs at a particular position</a:t>
            </a:r>
          </a:p>
          <a:p>
            <a:r>
              <a:rPr lang="en-US" sz="2800" kern="0" dirty="0"/>
              <a:t>Check for motif at each position in sequence</a:t>
            </a:r>
          </a:p>
        </p:txBody>
      </p:sp>
      <p:sp>
        <p:nvSpPr>
          <p:cNvPr id="37" name="Rectangle 36"/>
          <p:cNvSpPr/>
          <p:nvPr/>
        </p:nvSpPr>
        <p:spPr>
          <a:xfrm>
            <a:off x="1558791" y="5600069"/>
            <a:ext cx="1667584"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21" name="Group 20"/>
          <p:cNvGrpSpPr/>
          <p:nvPr/>
        </p:nvGrpSpPr>
        <p:grpSpPr>
          <a:xfrm>
            <a:off x="1424223" y="4421486"/>
            <a:ext cx="548640" cy="548640"/>
            <a:chOff x="4169143" y="2405158"/>
            <a:chExt cx="548640" cy="548640"/>
          </a:xfrm>
        </p:grpSpPr>
        <p:sp>
          <p:nvSpPr>
            <p:cNvPr id="18" name="Oval 17"/>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9" name="Object 3"/>
            <p:cNvGraphicFramePr>
              <a:graphicFrameLocks noChangeAspect="1"/>
            </p:cNvGraphicFramePr>
            <p:nvPr>
              <p:extLst>
                <p:ext uri="{D42A27DB-BD31-4B8C-83A1-F6EECF244321}">
                  <p14:modId xmlns:p14="http://schemas.microsoft.com/office/powerpoint/2010/main" val="1632978563"/>
                </p:ext>
              </p:extLst>
            </p:nvPr>
          </p:nvGraphicFramePr>
          <p:xfrm>
            <a:off x="4230421" y="2485901"/>
            <a:ext cx="463550" cy="444500"/>
          </p:xfrm>
          <a:graphic>
            <a:graphicData uri="http://schemas.openxmlformats.org/presentationml/2006/ole">
              <mc:AlternateContent xmlns:mc="http://schemas.openxmlformats.org/markup-compatibility/2006">
                <mc:Choice xmlns:v="urn:schemas-microsoft-com:vml" Requires="v">
                  <p:oleObj spid="_x0000_s23673" name="Equation" r:id="rId4" imgW="253800" imgH="241200" progId="Equation.3">
                    <p:embed/>
                  </p:oleObj>
                </mc:Choice>
                <mc:Fallback>
                  <p:oleObj name="Equation" r:id="rId4" imgW="253800" imgH="241200" progId="Equation.3">
                    <p:embed/>
                    <p:pic>
                      <p:nvPicPr>
                        <p:cNvPr id="0" name=""/>
                        <p:cNvPicPr>
                          <a:picLocks noChangeAspect="1" noChangeArrowheads="1"/>
                        </p:cNvPicPr>
                        <p:nvPr/>
                      </p:nvPicPr>
                      <p:blipFill>
                        <a:blip r:embed="rId5"/>
                        <a:srcRect/>
                        <a:stretch>
                          <a:fillRect/>
                        </a:stretch>
                      </p:blipFill>
                      <p:spPr bwMode="auto">
                        <a:xfrm>
                          <a:off x="4230421" y="2485901"/>
                          <a:ext cx="46355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29" name="Text Box 5"/>
          <p:cNvSpPr txBox="1">
            <a:spLocks noChangeArrowheads="1"/>
          </p:cNvSpPr>
          <p:nvPr/>
        </p:nvSpPr>
        <p:spPr bwMode="auto">
          <a:xfrm>
            <a:off x="128823" y="5609797"/>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solidFill>
                  <a:schemeClr val="tx2"/>
                </a:solidFill>
                <a:latin typeface="Courier New" pitchFamily="-111" charset="0"/>
              </a:rPr>
              <a:t>C 0 0 0 1 0 0 0 0 1 0</a:t>
            </a:r>
          </a:p>
          <a:p>
            <a:pPr algn="ctr"/>
            <a:r>
              <a:rPr lang="en-US" sz="1800" b="1" dirty="0">
                <a:solidFill>
                  <a:schemeClr val="tx2"/>
                </a:solidFill>
                <a:latin typeface="Courier New" pitchFamily="-111" charset="0"/>
              </a:rPr>
              <a:t>G 0 1 1 0 0 1 0 1 0 1</a:t>
            </a:r>
          </a:p>
          <a:p>
            <a:pPr algn="ctr"/>
            <a:r>
              <a:rPr lang="en-US" sz="1800" b="1" dirty="0">
                <a:solidFill>
                  <a:schemeClr val="tx2"/>
                </a:solidFill>
                <a:latin typeface="Courier New" pitchFamily="-111" charset="0"/>
              </a:rPr>
              <a:t>T 0 0 0 0 0 0 1 0 0 0</a:t>
            </a:r>
          </a:p>
        </p:txBody>
      </p:sp>
      <p:grpSp>
        <p:nvGrpSpPr>
          <p:cNvPr id="44" name="Group 43"/>
          <p:cNvGrpSpPr/>
          <p:nvPr/>
        </p:nvGrpSpPr>
        <p:grpSpPr>
          <a:xfrm>
            <a:off x="1426763" y="3568720"/>
            <a:ext cx="548640" cy="548640"/>
            <a:chOff x="4169143" y="2405158"/>
            <a:chExt cx="548640" cy="548640"/>
          </a:xfrm>
        </p:grpSpPr>
        <p:sp>
          <p:nvSpPr>
            <p:cNvPr id="45" name="Oval 4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6" name="Object 3"/>
            <p:cNvGraphicFramePr>
              <a:graphicFrameLocks noChangeAspect="1"/>
            </p:cNvGraphicFramePr>
            <p:nvPr>
              <p:extLst>
                <p:ext uri="{D42A27DB-BD31-4B8C-83A1-F6EECF244321}">
                  <p14:modId xmlns:p14="http://schemas.microsoft.com/office/powerpoint/2010/main" val="3979166663"/>
                </p:ext>
              </p:extLst>
            </p:nvPr>
          </p:nvGraphicFramePr>
          <p:xfrm>
            <a:off x="4254868" y="2486179"/>
            <a:ext cx="417513" cy="444500"/>
          </p:xfrm>
          <a:graphic>
            <a:graphicData uri="http://schemas.openxmlformats.org/presentationml/2006/ole">
              <mc:AlternateContent xmlns:mc="http://schemas.openxmlformats.org/markup-compatibility/2006">
                <mc:Choice xmlns:v="urn:schemas-microsoft-com:vml" Requires="v">
                  <p:oleObj spid="_x0000_s23674" name="Equation" r:id="rId6" imgW="228600" imgH="241200" progId="Equation.3">
                    <p:embed/>
                  </p:oleObj>
                </mc:Choice>
                <mc:Fallback>
                  <p:oleObj name="Equation" r:id="rId6" imgW="228600" imgH="241200" progId="Equation.3">
                    <p:embed/>
                    <p:pic>
                      <p:nvPicPr>
                        <p:cNvPr id="0" name=""/>
                        <p:cNvPicPr>
                          <a:picLocks noChangeAspect="1" noChangeArrowheads="1"/>
                        </p:cNvPicPr>
                        <p:nvPr/>
                      </p:nvPicPr>
                      <p:blipFill>
                        <a:blip r:embed="rId7"/>
                        <a:srcRect/>
                        <a:stretch>
                          <a:fillRect/>
                        </a:stretch>
                      </p:blipFill>
                      <p:spPr bwMode="auto">
                        <a:xfrm>
                          <a:off x="4254868" y="2486179"/>
                          <a:ext cx="417513"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47" name="TextBox 46"/>
          <p:cNvSpPr txBox="1"/>
          <p:nvPr/>
        </p:nvSpPr>
        <p:spPr>
          <a:xfrm>
            <a:off x="-60960" y="3549294"/>
            <a:ext cx="1573371" cy="1200329"/>
          </a:xfrm>
          <a:prstGeom prst="rect">
            <a:avLst/>
          </a:prstGeom>
          <a:noFill/>
        </p:spPr>
        <p:txBody>
          <a:bodyPr wrap="square" rtlCol="0">
            <a:spAutoFit/>
          </a:bodyPr>
          <a:lstStyle/>
          <a:p>
            <a:pPr algn="ctr"/>
            <a:r>
              <a:rPr lang="en-US" sz="1800" i="1" dirty="0">
                <a:solidFill>
                  <a:schemeClr val="tx2"/>
                </a:solidFill>
                <a:latin typeface="Arial" panose="020B0604020202020204" pitchFamily="34" charset="0"/>
                <a:cs typeface="Arial" panose="020B0604020202020204" pitchFamily="34" charset="0"/>
              </a:rPr>
              <a:t>D</a:t>
            </a:r>
            <a:r>
              <a:rPr lang="en-US" sz="1800" dirty="0">
                <a:solidFill>
                  <a:schemeClr val="tx2"/>
                </a:solidFill>
                <a:latin typeface="Arial" panose="020B0604020202020204" pitchFamily="34" charset="0"/>
                <a:cs typeface="Arial" panose="020B0604020202020204" pitchFamily="34" charset="0"/>
              </a:rPr>
              <a:t> motifs or “filters”</a:t>
            </a:r>
          </a:p>
          <a:p>
            <a:pPr algn="ctr"/>
            <a:r>
              <a:rPr lang="en-US" sz="1800" dirty="0">
                <a:solidFill>
                  <a:schemeClr val="tx2"/>
                </a:solidFill>
                <a:latin typeface="Arial" panose="020B0604020202020204" pitchFamily="34" charset="0"/>
                <a:cs typeface="Arial" panose="020B0604020202020204" pitchFamily="34" charset="0"/>
              </a:rPr>
              <a:t>(hidden layer depth)</a:t>
            </a:r>
          </a:p>
        </p:txBody>
      </p:sp>
      <p:grpSp>
        <p:nvGrpSpPr>
          <p:cNvPr id="54" name="Group 53"/>
          <p:cNvGrpSpPr/>
          <p:nvPr/>
        </p:nvGrpSpPr>
        <p:grpSpPr>
          <a:xfrm>
            <a:off x="1424223" y="2971800"/>
            <a:ext cx="548640" cy="548640"/>
            <a:chOff x="4169143" y="2405158"/>
            <a:chExt cx="548640" cy="548640"/>
          </a:xfrm>
        </p:grpSpPr>
        <p:sp>
          <p:nvSpPr>
            <p:cNvPr id="55" name="Oval 5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6" name="Object 3"/>
            <p:cNvGraphicFramePr>
              <a:graphicFrameLocks noChangeAspect="1"/>
            </p:cNvGraphicFramePr>
            <p:nvPr>
              <p:extLst>
                <p:ext uri="{D42A27DB-BD31-4B8C-83A1-F6EECF244321}">
                  <p14:modId xmlns:p14="http://schemas.microsoft.com/office/powerpoint/2010/main" val="1039743216"/>
                </p:ext>
              </p:extLst>
            </p:nvPr>
          </p:nvGraphicFramePr>
          <p:xfrm>
            <a:off x="4276725" y="2485416"/>
            <a:ext cx="371475" cy="444500"/>
          </p:xfrm>
          <a:graphic>
            <a:graphicData uri="http://schemas.openxmlformats.org/presentationml/2006/ole">
              <mc:AlternateContent xmlns:mc="http://schemas.openxmlformats.org/markup-compatibility/2006">
                <mc:Choice xmlns:v="urn:schemas-microsoft-com:vml" Requires="v">
                  <p:oleObj spid="_x0000_s23675" name="Equation" r:id="rId8" imgW="203040" imgH="241200" progId="Equation.3">
                    <p:embed/>
                  </p:oleObj>
                </mc:Choice>
                <mc:Fallback>
                  <p:oleObj name="Equation" r:id="rId8" imgW="203040" imgH="241200" progId="Equation.3">
                    <p:embed/>
                    <p:pic>
                      <p:nvPicPr>
                        <p:cNvPr id="0" name=""/>
                        <p:cNvPicPr>
                          <a:picLocks noChangeAspect="1" noChangeArrowheads="1"/>
                        </p:cNvPicPr>
                        <p:nvPr/>
                      </p:nvPicPr>
                      <p:blipFill>
                        <a:blip r:embed="rId9"/>
                        <a:srcRect/>
                        <a:stretch>
                          <a:fillRect/>
                        </a:stretch>
                      </p:blipFill>
                      <p:spPr bwMode="auto">
                        <a:xfrm>
                          <a:off x="4276725" y="2485416"/>
                          <a:ext cx="3714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57" name="Rectangle 56"/>
          <p:cNvSpPr/>
          <p:nvPr/>
        </p:nvSpPr>
        <p:spPr>
          <a:xfrm>
            <a:off x="1479369" y="3959821"/>
            <a:ext cx="358874" cy="461665"/>
          </a:xfrm>
          <a:prstGeom prst="rect">
            <a:avLst/>
          </a:prstGeom>
        </p:spPr>
        <p:txBody>
          <a:bodyPr wrap="square">
            <a:spAutoFit/>
          </a:bodyPr>
          <a:lstStyle/>
          <a:p>
            <a:r>
              <a:rPr lang="en-US" sz="2400" kern="0" dirty="0"/>
              <a:t>…</a:t>
            </a:r>
            <a:endParaRPr lang="en-US" sz="2400" dirty="0"/>
          </a:p>
        </p:txBody>
      </p:sp>
      <p:sp>
        <p:nvSpPr>
          <p:cNvPr id="66" name="Freeform 65"/>
          <p:cNvSpPr/>
          <p:nvPr/>
        </p:nvSpPr>
        <p:spPr>
          <a:xfrm>
            <a:off x="1559859" y="4971938"/>
            <a:ext cx="140208" cy="627888"/>
          </a:xfrm>
          <a:custGeom>
            <a:avLst/>
            <a:gdLst>
              <a:gd name="connsiteX0" fmla="*/ 140208 w 140208"/>
              <a:gd name="connsiteY0" fmla="*/ 0 h 627888"/>
              <a:gd name="connsiteX1" fmla="*/ 0 w 140208"/>
              <a:gd name="connsiteY1" fmla="*/ 615696 h 627888"/>
              <a:gd name="connsiteX2" fmla="*/ 0 w 140208"/>
              <a:gd name="connsiteY2" fmla="*/ 615696 h 627888"/>
              <a:gd name="connsiteX3" fmla="*/ 6096 w 140208"/>
              <a:gd name="connsiteY3" fmla="*/ 627888 h 627888"/>
            </a:gdLst>
            <a:ahLst/>
            <a:cxnLst>
              <a:cxn ang="0">
                <a:pos x="connsiteX0" y="connsiteY0"/>
              </a:cxn>
              <a:cxn ang="0">
                <a:pos x="connsiteX1" y="connsiteY1"/>
              </a:cxn>
              <a:cxn ang="0">
                <a:pos x="connsiteX2" y="connsiteY2"/>
              </a:cxn>
              <a:cxn ang="0">
                <a:pos x="connsiteX3" y="connsiteY3"/>
              </a:cxn>
            </a:cxnLst>
            <a:rect l="l" t="t" r="r" b="b"/>
            <a:pathLst>
              <a:path w="140208" h="627888">
                <a:moveTo>
                  <a:pt x="140208" y="0"/>
                </a:moveTo>
                <a:lnTo>
                  <a:pt x="0" y="615696"/>
                </a:lnTo>
                <a:lnTo>
                  <a:pt x="0" y="615696"/>
                </a:lnTo>
                <a:lnTo>
                  <a:pt x="6096" y="627888"/>
                </a:ln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67" name="Freeform 66"/>
          <p:cNvSpPr/>
          <p:nvPr/>
        </p:nvSpPr>
        <p:spPr>
          <a:xfrm>
            <a:off x="1693971" y="4990226"/>
            <a:ext cx="1536192" cy="591312"/>
          </a:xfrm>
          <a:custGeom>
            <a:avLst/>
            <a:gdLst>
              <a:gd name="connsiteX0" fmla="*/ 0 w 1536192"/>
              <a:gd name="connsiteY0" fmla="*/ 0 h 591312"/>
              <a:gd name="connsiteX1" fmla="*/ 1536192 w 1536192"/>
              <a:gd name="connsiteY1" fmla="*/ 591312 h 591312"/>
              <a:gd name="connsiteX2" fmla="*/ 1536192 w 1536192"/>
              <a:gd name="connsiteY2" fmla="*/ 591312 h 591312"/>
              <a:gd name="connsiteX3" fmla="*/ 1536192 w 1536192"/>
              <a:gd name="connsiteY3" fmla="*/ 591312 h 591312"/>
            </a:gdLst>
            <a:ahLst/>
            <a:cxnLst>
              <a:cxn ang="0">
                <a:pos x="connsiteX0" y="connsiteY0"/>
              </a:cxn>
              <a:cxn ang="0">
                <a:pos x="connsiteX1" y="connsiteY1"/>
              </a:cxn>
              <a:cxn ang="0">
                <a:pos x="connsiteX2" y="connsiteY2"/>
              </a:cxn>
              <a:cxn ang="0">
                <a:pos x="connsiteX3" y="connsiteY3"/>
              </a:cxn>
            </a:cxnLst>
            <a:rect l="l" t="t" r="r" b="b"/>
            <a:pathLst>
              <a:path w="1536192" h="591312">
                <a:moveTo>
                  <a:pt x="0" y="0"/>
                </a:moveTo>
                <a:lnTo>
                  <a:pt x="1536192" y="591312"/>
                </a:lnTo>
                <a:lnTo>
                  <a:pt x="1536192" y="591312"/>
                </a:lnTo>
                <a:lnTo>
                  <a:pt x="1536192" y="591312"/>
                </a:ln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68" name="Freeform 67"/>
          <p:cNvSpPr/>
          <p:nvPr/>
        </p:nvSpPr>
        <p:spPr>
          <a:xfrm>
            <a:off x="1572051" y="4057538"/>
            <a:ext cx="559913" cy="1536192"/>
          </a:xfrm>
          <a:custGeom>
            <a:avLst/>
            <a:gdLst>
              <a:gd name="connsiteX0" fmla="*/ 316992 w 559913"/>
              <a:gd name="connsiteY0" fmla="*/ 0 h 1536192"/>
              <a:gd name="connsiteX1" fmla="*/ 548640 w 559913"/>
              <a:gd name="connsiteY1" fmla="*/ 725424 h 1536192"/>
              <a:gd name="connsiteX2" fmla="*/ 0 w 559913"/>
              <a:gd name="connsiteY2" fmla="*/ 1536192 h 1536192"/>
            </a:gdLst>
            <a:ahLst/>
            <a:cxnLst>
              <a:cxn ang="0">
                <a:pos x="connsiteX0" y="connsiteY0"/>
              </a:cxn>
              <a:cxn ang="0">
                <a:pos x="connsiteX1" y="connsiteY1"/>
              </a:cxn>
              <a:cxn ang="0">
                <a:pos x="connsiteX2" y="connsiteY2"/>
              </a:cxn>
            </a:cxnLst>
            <a:rect l="l" t="t" r="r" b="b"/>
            <a:pathLst>
              <a:path w="559913" h="1536192">
                <a:moveTo>
                  <a:pt x="316992" y="0"/>
                </a:moveTo>
                <a:cubicBezTo>
                  <a:pt x="459232" y="234696"/>
                  <a:pt x="601472" y="469392"/>
                  <a:pt x="548640" y="725424"/>
                </a:cubicBezTo>
                <a:cubicBezTo>
                  <a:pt x="495808" y="981456"/>
                  <a:pt x="247904" y="1258824"/>
                  <a:pt x="0" y="1536192"/>
                </a:cubicBez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69" name="Freeform 68"/>
          <p:cNvSpPr/>
          <p:nvPr/>
        </p:nvSpPr>
        <p:spPr>
          <a:xfrm>
            <a:off x="1895139" y="4045346"/>
            <a:ext cx="1335024" cy="1548384"/>
          </a:xfrm>
          <a:custGeom>
            <a:avLst/>
            <a:gdLst>
              <a:gd name="connsiteX0" fmla="*/ 0 w 1335024"/>
              <a:gd name="connsiteY0" fmla="*/ 0 h 1548384"/>
              <a:gd name="connsiteX1" fmla="*/ 1335024 w 1335024"/>
              <a:gd name="connsiteY1" fmla="*/ 1548384 h 1548384"/>
            </a:gdLst>
            <a:ahLst/>
            <a:cxnLst>
              <a:cxn ang="0">
                <a:pos x="connsiteX0" y="connsiteY0"/>
              </a:cxn>
              <a:cxn ang="0">
                <a:pos x="connsiteX1" y="connsiteY1"/>
              </a:cxn>
            </a:cxnLst>
            <a:rect l="l" t="t" r="r" b="b"/>
            <a:pathLst>
              <a:path w="1335024" h="1548384">
                <a:moveTo>
                  <a:pt x="0" y="0"/>
                </a:moveTo>
                <a:lnTo>
                  <a:pt x="1335024" y="1548384"/>
                </a:ln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70" name="Freeform 69"/>
          <p:cNvSpPr/>
          <p:nvPr/>
        </p:nvSpPr>
        <p:spPr>
          <a:xfrm>
            <a:off x="1553763" y="3313826"/>
            <a:ext cx="1075953" cy="2279904"/>
          </a:xfrm>
          <a:custGeom>
            <a:avLst/>
            <a:gdLst>
              <a:gd name="connsiteX0" fmla="*/ 426720 w 1075953"/>
              <a:gd name="connsiteY0" fmla="*/ 0 h 2279904"/>
              <a:gd name="connsiteX1" fmla="*/ 1066800 w 1075953"/>
              <a:gd name="connsiteY1" fmla="*/ 1353312 h 2279904"/>
              <a:gd name="connsiteX2" fmla="*/ 0 w 1075953"/>
              <a:gd name="connsiteY2" fmla="*/ 2279904 h 2279904"/>
            </a:gdLst>
            <a:ahLst/>
            <a:cxnLst>
              <a:cxn ang="0">
                <a:pos x="connsiteX0" y="connsiteY0"/>
              </a:cxn>
              <a:cxn ang="0">
                <a:pos x="connsiteX1" y="connsiteY1"/>
              </a:cxn>
              <a:cxn ang="0">
                <a:pos x="connsiteX2" y="connsiteY2"/>
              </a:cxn>
            </a:cxnLst>
            <a:rect l="l" t="t" r="r" b="b"/>
            <a:pathLst>
              <a:path w="1075953" h="2279904">
                <a:moveTo>
                  <a:pt x="426720" y="0"/>
                </a:moveTo>
                <a:cubicBezTo>
                  <a:pt x="782320" y="486664"/>
                  <a:pt x="1137920" y="973328"/>
                  <a:pt x="1066800" y="1353312"/>
                </a:cubicBezTo>
                <a:cubicBezTo>
                  <a:pt x="995680" y="1733296"/>
                  <a:pt x="497840" y="2006600"/>
                  <a:pt x="0" y="2279904"/>
                </a:cubicBez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71" name="Freeform 70"/>
          <p:cNvSpPr/>
          <p:nvPr/>
        </p:nvSpPr>
        <p:spPr>
          <a:xfrm>
            <a:off x="1978959" y="3313826"/>
            <a:ext cx="1391980" cy="2279904"/>
          </a:xfrm>
          <a:custGeom>
            <a:avLst/>
            <a:gdLst>
              <a:gd name="connsiteX0" fmla="*/ 0 w 1391980"/>
              <a:gd name="connsiteY0" fmla="*/ 0 h 2279904"/>
              <a:gd name="connsiteX1" fmla="*/ 1280160 w 1391980"/>
              <a:gd name="connsiteY1" fmla="*/ 1566672 h 2279904"/>
              <a:gd name="connsiteX2" fmla="*/ 1243584 w 1391980"/>
              <a:gd name="connsiteY2" fmla="*/ 2279904 h 2279904"/>
            </a:gdLst>
            <a:ahLst/>
            <a:cxnLst>
              <a:cxn ang="0">
                <a:pos x="connsiteX0" y="connsiteY0"/>
              </a:cxn>
              <a:cxn ang="0">
                <a:pos x="connsiteX1" y="connsiteY1"/>
              </a:cxn>
              <a:cxn ang="0">
                <a:pos x="connsiteX2" y="connsiteY2"/>
              </a:cxn>
            </a:cxnLst>
            <a:rect l="l" t="t" r="r" b="b"/>
            <a:pathLst>
              <a:path w="1391980" h="2279904">
                <a:moveTo>
                  <a:pt x="0" y="0"/>
                </a:moveTo>
                <a:cubicBezTo>
                  <a:pt x="536448" y="593344"/>
                  <a:pt x="1072896" y="1186688"/>
                  <a:pt x="1280160" y="1566672"/>
                </a:cubicBezTo>
                <a:cubicBezTo>
                  <a:pt x="1487424" y="1946656"/>
                  <a:pt x="1365504" y="2113280"/>
                  <a:pt x="1243584" y="2279904"/>
                </a:cubicBez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141" name="Group 140"/>
          <p:cNvGrpSpPr/>
          <p:nvPr/>
        </p:nvGrpSpPr>
        <p:grpSpPr>
          <a:xfrm>
            <a:off x="3862623" y="2580640"/>
            <a:ext cx="5334000" cy="4219758"/>
            <a:chOff x="3862623" y="2580640"/>
            <a:chExt cx="5334000" cy="4219758"/>
          </a:xfrm>
        </p:grpSpPr>
        <p:sp>
          <p:nvSpPr>
            <p:cNvPr id="72" name="Rectangle 71"/>
            <p:cNvSpPr/>
            <p:nvPr/>
          </p:nvSpPr>
          <p:spPr>
            <a:xfrm>
              <a:off x="5575248" y="5590341"/>
              <a:ext cx="1667584" cy="1200329"/>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73" name="Group 72"/>
            <p:cNvGrpSpPr/>
            <p:nvPr/>
          </p:nvGrpSpPr>
          <p:grpSpPr>
            <a:xfrm>
              <a:off x="5440680" y="4431615"/>
              <a:ext cx="548640" cy="548640"/>
              <a:chOff x="4169143" y="2425015"/>
              <a:chExt cx="548640" cy="548640"/>
            </a:xfrm>
          </p:grpSpPr>
          <p:sp>
            <p:nvSpPr>
              <p:cNvPr id="74" name="Oval 73"/>
              <p:cNvSpPr/>
              <p:nvPr/>
            </p:nvSpPr>
            <p:spPr>
              <a:xfrm flipV="1">
                <a:off x="4169143" y="2425015"/>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75" name="Object 3"/>
              <p:cNvGraphicFramePr>
                <a:graphicFrameLocks noChangeAspect="1"/>
              </p:cNvGraphicFramePr>
              <p:nvPr>
                <p:extLst>
                  <p:ext uri="{D42A27DB-BD31-4B8C-83A1-F6EECF244321}">
                    <p14:modId xmlns:p14="http://schemas.microsoft.com/office/powerpoint/2010/main" val="2639157456"/>
                  </p:ext>
                </p:extLst>
              </p:nvPr>
            </p:nvGraphicFramePr>
            <p:xfrm>
              <a:off x="4219626" y="2486025"/>
              <a:ext cx="487362" cy="444500"/>
            </p:xfrm>
            <a:graphic>
              <a:graphicData uri="http://schemas.openxmlformats.org/presentationml/2006/ole">
                <mc:AlternateContent xmlns:mc="http://schemas.openxmlformats.org/markup-compatibility/2006">
                  <mc:Choice xmlns:v="urn:schemas-microsoft-com:vml" Requires="v">
                    <p:oleObj spid="_x0000_s23676" name="Equation" r:id="rId10" imgW="266400" imgH="241200" progId="Equation.3">
                      <p:embed/>
                    </p:oleObj>
                  </mc:Choice>
                  <mc:Fallback>
                    <p:oleObj name="Equation" r:id="rId10" imgW="266400" imgH="241200" progId="Equation.3">
                      <p:embed/>
                      <p:pic>
                        <p:nvPicPr>
                          <p:cNvPr id="0" name=""/>
                          <p:cNvPicPr>
                            <a:picLocks noChangeAspect="1" noChangeArrowheads="1"/>
                          </p:cNvPicPr>
                          <p:nvPr/>
                        </p:nvPicPr>
                        <p:blipFill>
                          <a:blip r:embed="rId11"/>
                          <a:srcRect/>
                          <a:stretch>
                            <a:fillRect/>
                          </a:stretch>
                        </p:blipFill>
                        <p:spPr bwMode="auto">
                          <a:xfrm>
                            <a:off x="4219626" y="2486025"/>
                            <a:ext cx="487362"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76" name="Text Box 5"/>
            <p:cNvSpPr txBox="1">
              <a:spLocks noChangeArrowheads="1"/>
            </p:cNvSpPr>
            <p:nvPr/>
          </p:nvSpPr>
          <p:spPr bwMode="auto">
            <a:xfrm>
              <a:off x="3862623" y="5600069"/>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solidFill>
                    <a:schemeClr val="tx2"/>
                  </a:solidFill>
                  <a:latin typeface="Courier New" pitchFamily="-111" charset="0"/>
                </a:rPr>
                <a:t>C 0 0 0 1 0 0 0 0 1 0</a:t>
              </a:r>
            </a:p>
            <a:p>
              <a:pPr algn="ctr"/>
              <a:r>
                <a:rPr lang="en-US" sz="1800" b="1" dirty="0">
                  <a:solidFill>
                    <a:schemeClr val="tx2"/>
                  </a:solidFill>
                  <a:latin typeface="Courier New" pitchFamily="-111" charset="0"/>
                </a:rPr>
                <a:t>G 0 1 1 0 0 1 0 1 0 1</a:t>
              </a:r>
            </a:p>
            <a:p>
              <a:pPr algn="ctr"/>
              <a:r>
                <a:rPr lang="en-US" sz="1800" b="1" dirty="0">
                  <a:solidFill>
                    <a:schemeClr val="tx2"/>
                  </a:solidFill>
                  <a:latin typeface="Courier New" pitchFamily="-111" charset="0"/>
                </a:rPr>
                <a:t>T 0 0 0 0 0 0 1 0 0 0</a:t>
              </a:r>
            </a:p>
          </p:txBody>
        </p:sp>
        <p:grpSp>
          <p:nvGrpSpPr>
            <p:cNvPr id="77" name="Group 76"/>
            <p:cNvGrpSpPr/>
            <p:nvPr/>
          </p:nvGrpSpPr>
          <p:grpSpPr>
            <a:xfrm>
              <a:off x="5443220" y="3558992"/>
              <a:ext cx="548640" cy="548640"/>
              <a:chOff x="4169143" y="2405158"/>
              <a:chExt cx="548640" cy="548640"/>
            </a:xfrm>
          </p:grpSpPr>
          <p:sp>
            <p:nvSpPr>
              <p:cNvPr id="78" name="Oval 77"/>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79" name="Object 3"/>
              <p:cNvGraphicFramePr>
                <a:graphicFrameLocks noChangeAspect="1"/>
              </p:cNvGraphicFramePr>
              <p:nvPr>
                <p:extLst>
                  <p:ext uri="{D42A27DB-BD31-4B8C-83A1-F6EECF244321}">
                    <p14:modId xmlns:p14="http://schemas.microsoft.com/office/powerpoint/2010/main" val="282970438"/>
                  </p:ext>
                </p:extLst>
              </p:nvPr>
            </p:nvGraphicFramePr>
            <p:xfrm>
              <a:off x="4244073" y="2486304"/>
              <a:ext cx="439738" cy="444500"/>
            </p:xfrm>
            <a:graphic>
              <a:graphicData uri="http://schemas.openxmlformats.org/presentationml/2006/ole">
                <mc:AlternateContent xmlns:mc="http://schemas.openxmlformats.org/markup-compatibility/2006">
                  <mc:Choice xmlns:v="urn:schemas-microsoft-com:vml" Requires="v">
                    <p:oleObj spid="_x0000_s23677" name="Equation" r:id="rId12" imgW="241200" imgH="241200" progId="Equation.3">
                      <p:embed/>
                    </p:oleObj>
                  </mc:Choice>
                  <mc:Fallback>
                    <p:oleObj name="Equation" r:id="rId12" imgW="241200" imgH="241200" progId="Equation.3">
                      <p:embed/>
                      <p:pic>
                        <p:nvPicPr>
                          <p:cNvPr id="0" name=""/>
                          <p:cNvPicPr>
                            <a:picLocks noChangeAspect="1" noChangeArrowheads="1"/>
                          </p:cNvPicPr>
                          <p:nvPr/>
                        </p:nvPicPr>
                        <p:blipFill>
                          <a:blip r:embed="rId13"/>
                          <a:srcRect/>
                          <a:stretch>
                            <a:fillRect/>
                          </a:stretch>
                        </p:blipFill>
                        <p:spPr bwMode="auto">
                          <a:xfrm>
                            <a:off x="4244073" y="2486304"/>
                            <a:ext cx="439738"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80" name="TextBox 79"/>
            <p:cNvSpPr txBox="1"/>
            <p:nvPr/>
          </p:nvSpPr>
          <p:spPr>
            <a:xfrm>
              <a:off x="5113585" y="2580640"/>
              <a:ext cx="3524384" cy="369332"/>
            </a:xfrm>
            <a:prstGeom prst="rect">
              <a:avLst/>
            </a:prstGeom>
            <a:noFill/>
          </p:spPr>
          <p:txBody>
            <a:bodyPr wrap="square" rtlCol="0">
              <a:spAutoFit/>
            </a:bodyPr>
            <a:lstStyle/>
            <a:p>
              <a:pPr algn="ctr"/>
              <a:r>
                <a:rPr lang="en-US" sz="1800" i="1" dirty="0">
                  <a:solidFill>
                    <a:schemeClr val="tx2"/>
                  </a:solidFill>
                  <a:latin typeface="Arial" panose="020B0604020202020204" pitchFamily="34" charset="0"/>
                  <a:cs typeface="Arial" panose="020B0604020202020204" pitchFamily="34" charset="0"/>
                </a:rPr>
                <a:t>W = L</a:t>
              </a:r>
              <a:r>
                <a:rPr lang="en-US" sz="1800" dirty="0">
                  <a:solidFill>
                    <a:schemeClr val="tx2"/>
                  </a:solidFill>
                  <a:latin typeface="Arial" panose="020B0604020202020204" pitchFamily="34" charset="0"/>
                  <a:cs typeface="Arial" panose="020B0604020202020204" pitchFamily="34" charset="0"/>
                </a:rPr>
                <a:t> – </a:t>
              </a:r>
              <a:r>
                <a:rPr lang="en-US" sz="1800" i="1" dirty="0">
                  <a:solidFill>
                    <a:schemeClr val="tx2"/>
                  </a:solidFill>
                  <a:latin typeface="Arial" panose="020B0604020202020204" pitchFamily="34" charset="0"/>
                  <a:cs typeface="Arial" panose="020B0604020202020204" pitchFamily="34" charset="0"/>
                </a:rPr>
                <a:t>s </a:t>
              </a:r>
              <a:r>
                <a:rPr lang="en-US" sz="1800" dirty="0">
                  <a:solidFill>
                    <a:schemeClr val="tx2"/>
                  </a:solidFill>
                  <a:latin typeface="Arial" panose="020B0604020202020204" pitchFamily="34" charset="0"/>
                  <a:cs typeface="Arial" panose="020B0604020202020204" pitchFamily="34" charset="0"/>
                </a:rPr>
                <a:t>+ 1 starting positions</a:t>
              </a:r>
              <a:endParaRPr lang="en-US" sz="1800" i="1" dirty="0">
                <a:solidFill>
                  <a:schemeClr val="tx2"/>
                </a:solidFill>
                <a:latin typeface="Arial" panose="020B0604020202020204" pitchFamily="34" charset="0"/>
                <a:cs typeface="Arial" panose="020B0604020202020204" pitchFamily="34" charset="0"/>
              </a:endParaRPr>
            </a:p>
          </p:txBody>
        </p:sp>
        <p:grpSp>
          <p:nvGrpSpPr>
            <p:cNvPr id="81" name="Group 80"/>
            <p:cNvGrpSpPr/>
            <p:nvPr/>
          </p:nvGrpSpPr>
          <p:grpSpPr>
            <a:xfrm>
              <a:off x="5440680" y="2962072"/>
              <a:ext cx="548640" cy="548640"/>
              <a:chOff x="4169143" y="2405158"/>
              <a:chExt cx="548640" cy="548640"/>
            </a:xfrm>
          </p:grpSpPr>
          <p:sp>
            <p:nvSpPr>
              <p:cNvPr id="82" name="Oval 81"/>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83" name="Object 3"/>
              <p:cNvGraphicFramePr>
                <a:graphicFrameLocks noChangeAspect="1"/>
              </p:cNvGraphicFramePr>
              <p:nvPr>
                <p:extLst>
                  <p:ext uri="{D42A27DB-BD31-4B8C-83A1-F6EECF244321}">
                    <p14:modId xmlns:p14="http://schemas.microsoft.com/office/powerpoint/2010/main" val="3106721223"/>
                  </p:ext>
                </p:extLst>
              </p:nvPr>
            </p:nvGraphicFramePr>
            <p:xfrm>
              <a:off x="4254551" y="2484736"/>
              <a:ext cx="417512" cy="444500"/>
            </p:xfrm>
            <a:graphic>
              <a:graphicData uri="http://schemas.openxmlformats.org/presentationml/2006/ole">
                <mc:AlternateContent xmlns:mc="http://schemas.openxmlformats.org/markup-compatibility/2006">
                  <mc:Choice xmlns:v="urn:schemas-microsoft-com:vml" Requires="v">
                    <p:oleObj spid="_x0000_s23678" name="Equation" r:id="rId14" imgW="228600" imgH="241200" progId="Equation.3">
                      <p:embed/>
                    </p:oleObj>
                  </mc:Choice>
                  <mc:Fallback>
                    <p:oleObj name="Equation" r:id="rId14" imgW="228600" imgH="241200" progId="Equation.3">
                      <p:embed/>
                      <p:pic>
                        <p:nvPicPr>
                          <p:cNvPr id="0" name=""/>
                          <p:cNvPicPr>
                            <a:picLocks noChangeAspect="1" noChangeArrowheads="1"/>
                          </p:cNvPicPr>
                          <p:nvPr/>
                        </p:nvPicPr>
                        <p:blipFill>
                          <a:blip r:embed="rId15"/>
                          <a:srcRect/>
                          <a:stretch>
                            <a:fillRect/>
                          </a:stretch>
                        </p:blipFill>
                        <p:spPr bwMode="auto">
                          <a:xfrm>
                            <a:off x="4254551" y="2484736"/>
                            <a:ext cx="417512"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84" name="Rectangle 83"/>
            <p:cNvSpPr/>
            <p:nvPr/>
          </p:nvSpPr>
          <p:spPr>
            <a:xfrm>
              <a:off x="5495826" y="3950093"/>
              <a:ext cx="358874" cy="461665"/>
            </a:xfrm>
            <a:prstGeom prst="rect">
              <a:avLst/>
            </a:prstGeom>
          </p:spPr>
          <p:txBody>
            <a:bodyPr wrap="square">
              <a:spAutoFit/>
            </a:bodyPr>
            <a:lstStyle/>
            <a:p>
              <a:r>
                <a:rPr lang="en-US" sz="2400" kern="0" dirty="0"/>
                <a:t>…</a:t>
              </a:r>
              <a:endParaRPr lang="en-US" sz="2400" dirty="0"/>
            </a:p>
          </p:txBody>
        </p:sp>
        <p:sp>
          <p:nvSpPr>
            <p:cNvPr id="85" name="Freeform 84"/>
            <p:cNvSpPr/>
            <p:nvPr/>
          </p:nvSpPr>
          <p:spPr>
            <a:xfrm>
              <a:off x="5576316" y="4989982"/>
              <a:ext cx="139708" cy="600115"/>
            </a:xfrm>
            <a:custGeom>
              <a:avLst/>
              <a:gdLst>
                <a:gd name="connsiteX0" fmla="*/ 140208 w 140208"/>
                <a:gd name="connsiteY0" fmla="*/ 0 h 627888"/>
                <a:gd name="connsiteX1" fmla="*/ 0 w 140208"/>
                <a:gd name="connsiteY1" fmla="*/ 615696 h 627888"/>
                <a:gd name="connsiteX2" fmla="*/ 0 w 140208"/>
                <a:gd name="connsiteY2" fmla="*/ 615696 h 627888"/>
                <a:gd name="connsiteX3" fmla="*/ 6096 w 140208"/>
                <a:gd name="connsiteY3" fmla="*/ 627888 h 627888"/>
              </a:gdLst>
              <a:ahLst/>
              <a:cxnLst>
                <a:cxn ang="0">
                  <a:pos x="connsiteX0" y="connsiteY0"/>
                </a:cxn>
                <a:cxn ang="0">
                  <a:pos x="connsiteX1" y="connsiteY1"/>
                </a:cxn>
                <a:cxn ang="0">
                  <a:pos x="connsiteX2" y="connsiteY2"/>
                </a:cxn>
                <a:cxn ang="0">
                  <a:pos x="connsiteX3" y="connsiteY3"/>
                </a:cxn>
              </a:cxnLst>
              <a:rect l="l" t="t" r="r" b="b"/>
              <a:pathLst>
                <a:path w="140208" h="627888">
                  <a:moveTo>
                    <a:pt x="140208" y="0"/>
                  </a:moveTo>
                  <a:lnTo>
                    <a:pt x="0" y="615696"/>
                  </a:lnTo>
                  <a:lnTo>
                    <a:pt x="0" y="615696"/>
                  </a:lnTo>
                  <a:lnTo>
                    <a:pt x="6096" y="627888"/>
                  </a:ln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6" name="Freeform 85"/>
            <p:cNvSpPr/>
            <p:nvPr/>
          </p:nvSpPr>
          <p:spPr>
            <a:xfrm>
              <a:off x="5716024" y="4996322"/>
              <a:ext cx="1530596" cy="575488"/>
            </a:xfrm>
            <a:custGeom>
              <a:avLst/>
              <a:gdLst>
                <a:gd name="connsiteX0" fmla="*/ 0 w 1536192"/>
                <a:gd name="connsiteY0" fmla="*/ 0 h 591312"/>
                <a:gd name="connsiteX1" fmla="*/ 1536192 w 1536192"/>
                <a:gd name="connsiteY1" fmla="*/ 591312 h 591312"/>
                <a:gd name="connsiteX2" fmla="*/ 1536192 w 1536192"/>
                <a:gd name="connsiteY2" fmla="*/ 591312 h 591312"/>
                <a:gd name="connsiteX3" fmla="*/ 1536192 w 1536192"/>
                <a:gd name="connsiteY3" fmla="*/ 591312 h 591312"/>
              </a:gdLst>
              <a:ahLst/>
              <a:cxnLst>
                <a:cxn ang="0">
                  <a:pos x="connsiteX0" y="connsiteY0"/>
                </a:cxn>
                <a:cxn ang="0">
                  <a:pos x="connsiteX1" y="connsiteY1"/>
                </a:cxn>
                <a:cxn ang="0">
                  <a:pos x="connsiteX2" y="connsiteY2"/>
                </a:cxn>
                <a:cxn ang="0">
                  <a:pos x="connsiteX3" y="connsiteY3"/>
                </a:cxn>
              </a:cxnLst>
              <a:rect l="l" t="t" r="r" b="b"/>
              <a:pathLst>
                <a:path w="1536192" h="591312">
                  <a:moveTo>
                    <a:pt x="0" y="0"/>
                  </a:moveTo>
                  <a:lnTo>
                    <a:pt x="1536192" y="591312"/>
                  </a:lnTo>
                  <a:lnTo>
                    <a:pt x="1536192" y="591312"/>
                  </a:lnTo>
                  <a:lnTo>
                    <a:pt x="1536192" y="591312"/>
                  </a:ln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7" name="Freeform 86"/>
            <p:cNvSpPr/>
            <p:nvPr/>
          </p:nvSpPr>
          <p:spPr>
            <a:xfrm>
              <a:off x="5588508" y="4047810"/>
              <a:ext cx="559913" cy="1536192"/>
            </a:xfrm>
            <a:custGeom>
              <a:avLst/>
              <a:gdLst>
                <a:gd name="connsiteX0" fmla="*/ 316992 w 559913"/>
                <a:gd name="connsiteY0" fmla="*/ 0 h 1536192"/>
                <a:gd name="connsiteX1" fmla="*/ 548640 w 559913"/>
                <a:gd name="connsiteY1" fmla="*/ 725424 h 1536192"/>
                <a:gd name="connsiteX2" fmla="*/ 0 w 559913"/>
                <a:gd name="connsiteY2" fmla="*/ 1536192 h 1536192"/>
              </a:gdLst>
              <a:ahLst/>
              <a:cxnLst>
                <a:cxn ang="0">
                  <a:pos x="connsiteX0" y="connsiteY0"/>
                </a:cxn>
                <a:cxn ang="0">
                  <a:pos x="connsiteX1" y="connsiteY1"/>
                </a:cxn>
                <a:cxn ang="0">
                  <a:pos x="connsiteX2" y="connsiteY2"/>
                </a:cxn>
              </a:cxnLst>
              <a:rect l="l" t="t" r="r" b="b"/>
              <a:pathLst>
                <a:path w="559913" h="1536192">
                  <a:moveTo>
                    <a:pt x="316992" y="0"/>
                  </a:moveTo>
                  <a:cubicBezTo>
                    <a:pt x="459232" y="234696"/>
                    <a:pt x="601472" y="469392"/>
                    <a:pt x="548640" y="725424"/>
                  </a:cubicBezTo>
                  <a:cubicBezTo>
                    <a:pt x="495808" y="981456"/>
                    <a:pt x="247904" y="1258824"/>
                    <a:pt x="0" y="1536192"/>
                  </a:cubicBez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8" name="Freeform 87"/>
            <p:cNvSpPr/>
            <p:nvPr/>
          </p:nvSpPr>
          <p:spPr>
            <a:xfrm>
              <a:off x="5911596" y="4035618"/>
              <a:ext cx="1335024" cy="1548384"/>
            </a:xfrm>
            <a:custGeom>
              <a:avLst/>
              <a:gdLst>
                <a:gd name="connsiteX0" fmla="*/ 0 w 1335024"/>
                <a:gd name="connsiteY0" fmla="*/ 0 h 1548384"/>
                <a:gd name="connsiteX1" fmla="*/ 1335024 w 1335024"/>
                <a:gd name="connsiteY1" fmla="*/ 1548384 h 1548384"/>
              </a:gdLst>
              <a:ahLst/>
              <a:cxnLst>
                <a:cxn ang="0">
                  <a:pos x="connsiteX0" y="connsiteY0"/>
                </a:cxn>
                <a:cxn ang="0">
                  <a:pos x="connsiteX1" y="connsiteY1"/>
                </a:cxn>
              </a:cxnLst>
              <a:rect l="l" t="t" r="r" b="b"/>
              <a:pathLst>
                <a:path w="1335024" h="1548384">
                  <a:moveTo>
                    <a:pt x="0" y="0"/>
                  </a:moveTo>
                  <a:lnTo>
                    <a:pt x="1335024" y="1548384"/>
                  </a:ln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9" name="Freeform 88"/>
            <p:cNvSpPr/>
            <p:nvPr/>
          </p:nvSpPr>
          <p:spPr>
            <a:xfrm>
              <a:off x="5570220" y="3304098"/>
              <a:ext cx="1075953" cy="2279904"/>
            </a:xfrm>
            <a:custGeom>
              <a:avLst/>
              <a:gdLst>
                <a:gd name="connsiteX0" fmla="*/ 426720 w 1075953"/>
                <a:gd name="connsiteY0" fmla="*/ 0 h 2279904"/>
                <a:gd name="connsiteX1" fmla="*/ 1066800 w 1075953"/>
                <a:gd name="connsiteY1" fmla="*/ 1353312 h 2279904"/>
                <a:gd name="connsiteX2" fmla="*/ 0 w 1075953"/>
                <a:gd name="connsiteY2" fmla="*/ 2279904 h 2279904"/>
              </a:gdLst>
              <a:ahLst/>
              <a:cxnLst>
                <a:cxn ang="0">
                  <a:pos x="connsiteX0" y="connsiteY0"/>
                </a:cxn>
                <a:cxn ang="0">
                  <a:pos x="connsiteX1" y="connsiteY1"/>
                </a:cxn>
                <a:cxn ang="0">
                  <a:pos x="connsiteX2" y="connsiteY2"/>
                </a:cxn>
              </a:cxnLst>
              <a:rect l="l" t="t" r="r" b="b"/>
              <a:pathLst>
                <a:path w="1075953" h="2279904">
                  <a:moveTo>
                    <a:pt x="426720" y="0"/>
                  </a:moveTo>
                  <a:cubicBezTo>
                    <a:pt x="782320" y="486664"/>
                    <a:pt x="1137920" y="973328"/>
                    <a:pt x="1066800" y="1353312"/>
                  </a:cubicBezTo>
                  <a:cubicBezTo>
                    <a:pt x="995680" y="1733296"/>
                    <a:pt x="497840" y="2006600"/>
                    <a:pt x="0" y="2279904"/>
                  </a:cubicBez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90" name="Freeform 89"/>
            <p:cNvSpPr/>
            <p:nvPr/>
          </p:nvSpPr>
          <p:spPr>
            <a:xfrm>
              <a:off x="5995416" y="3304098"/>
              <a:ext cx="1391980" cy="2279904"/>
            </a:xfrm>
            <a:custGeom>
              <a:avLst/>
              <a:gdLst>
                <a:gd name="connsiteX0" fmla="*/ 0 w 1391980"/>
                <a:gd name="connsiteY0" fmla="*/ 0 h 2279904"/>
                <a:gd name="connsiteX1" fmla="*/ 1280160 w 1391980"/>
                <a:gd name="connsiteY1" fmla="*/ 1566672 h 2279904"/>
                <a:gd name="connsiteX2" fmla="*/ 1243584 w 1391980"/>
                <a:gd name="connsiteY2" fmla="*/ 2279904 h 2279904"/>
              </a:gdLst>
              <a:ahLst/>
              <a:cxnLst>
                <a:cxn ang="0">
                  <a:pos x="connsiteX0" y="connsiteY0"/>
                </a:cxn>
                <a:cxn ang="0">
                  <a:pos x="connsiteX1" y="connsiteY1"/>
                </a:cxn>
                <a:cxn ang="0">
                  <a:pos x="connsiteX2" y="connsiteY2"/>
                </a:cxn>
              </a:cxnLst>
              <a:rect l="l" t="t" r="r" b="b"/>
              <a:pathLst>
                <a:path w="1391980" h="2279904">
                  <a:moveTo>
                    <a:pt x="0" y="0"/>
                  </a:moveTo>
                  <a:cubicBezTo>
                    <a:pt x="536448" y="593344"/>
                    <a:pt x="1072896" y="1186688"/>
                    <a:pt x="1280160" y="1566672"/>
                  </a:cubicBezTo>
                  <a:cubicBezTo>
                    <a:pt x="1487424" y="1946656"/>
                    <a:pt x="1365504" y="2113280"/>
                    <a:pt x="1243584" y="2279904"/>
                  </a:cubicBez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118" name="Group 117"/>
            <p:cNvGrpSpPr/>
            <p:nvPr/>
          </p:nvGrpSpPr>
          <p:grpSpPr>
            <a:xfrm>
              <a:off x="4816660" y="4441586"/>
              <a:ext cx="548640" cy="548640"/>
              <a:chOff x="4169143" y="2405158"/>
              <a:chExt cx="548640" cy="548640"/>
            </a:xfrm>
          </p:grpSpPr>
          <p:sp>
            <p:nvSpPr>
              <p:cNvPr id="119" name="Oval 118"/>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20" name="Object 3"/>
              <p:cNvGraphicFramePr>
                <a:graphicFrameLocks noChangeAspect="1"/>
              </p:cNvGraphicFramePr>
              <p:nvPr>
                <p:extLst>
                  <p:ext uri="{D42A27DB-BD31-4B8C-83A1-F6EECF244321}">
                    <p14:modId xmlns:p14="http://schemas.microsoft.com/office/powerpoint/2010/main" val="2546925315"/>
                  </p:ext>
                </p:extLst>
              </p:nvPr>
            </p:nvGraphicFramePr>
            <p:xfrm>
              <a:off x="4230421" y="2485901"/>
              <a:ext cx="463550" cy="444500"/>
            </p:xfrm>
            <a:graphic>
              <a:graphicData uri="http://schemas.openxmlformats.org/presentationml/2006/ole">
                <mc:AlternateContent xmlns:mc="http://schemas.openxmlformats.org/markup-compatibility/2006">
                  <mc:Choice xmlns:v="urn:schemas-microsoft-com:vml" Requires="v">
                    <p:oleObj spid="_x0000_s23679" name="Equation" r:id="rId16" imgW="253800" imgH="241200" progId="Equation.3">
                      <p:embed/>
                    </p:oleObj>
                  </mc:Choice>
                  <mc:Fallback>
                    <p:oleObj name="Equation" r:id="rId16" imgW="253800" imgH="241200" progId="Equation.3">
                      <p:embed/>
                      <p:pic>
                        <p:nvPicPr>
                          <p:cNvPr id="0" name=""/>
                          <p:cNvPicPr>
                            <a:picLocks noChangeAspect="1" noChangeArrowheads="1"/>
                          </p:cNvPicPr>
                          <p:nvPr/>
                        </p:nvPicPr>
                        <p:blipFill>
                          <a:blip r:embed="rId5"/>
                          <a:srcRect/>
                          <a:stretch>
                            <a:fillRect/>
                          </a:stretch>
                        </p:blipFill>
                        <p:spPr bwMode="auto">
                          <a:xfrm>
                            <a:off x="4230421" y="2485901"/>
                            <a:ext cx="46355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21" name="Group 120"/>
            <p:cNvGrpSpPr/>
            <p:nvPr/>
          </p:nvGrpSpPr>
          <p:grpSpPr>
            <a:xfrm>
              <a:off x="4819200" y="3588820"/>
              <a:ext cx="548640" cy="548640"/>
              <a:chOff x="4169143" y="2405158"/>
              <a:chExt cx="548640" cy="548640"/>
            </a:xfrm>
          </p:grpSpPr>
          <p:sp>
            <p:nvSpPr>
              <p:cNvPr id="122" name="Oval 121"/>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23" name="Object 3"/>
              <p:cNvGraphicFramePr>
                <a:graphicFrameLocks noChangeAspect="1"/>
              </p:cNvGraphicFramePr>
              <p:nvPr>
                <p:extLst>
                  <p:ext uri="{D42A27DB-BD31-4B8C-83A1-F6EECF244321}">
                    <p14:modId xmlns:p14="http://schemas.microsoft.com/office/powerpoint/2010/main" val="1761596541"/>
                  </p:ext>
                </p:extLst>
              </p:nvPr>
            </p:nvGraphicFramePr>
            <p:xfrm>
              <a:off x="4254868" y="2486179"/>
              <a:ext cx="417513" cy="444500"/>
            </p:xfrm>
            <a:graphic>
              <a:graphicData uri="http://schemas.openxmlformats.org/presentationml/2006/ole">
                <mc:AlternateContent xmlns:mc="http://schemas.openxmlformats.org/markup-compatibility/2006">
                  <mc:Choice xmlns:v="urn:schemas-microsoft-com:vml" Requires="v">
                    <p:oleObj spid="_x0000_s23680" name="Equation" r:id="rId17" imgW="228600" imgH="241200" progId="Equation.3">
                      <p:embed/>
                    </p:oleObj>
                  </mc:Choice>
                  <mc:Fallback>
                    <p:oleObj name="Equation" r:id="rId17" imgW="228600" imgH="241200" progId="Equation.3">
                      <p:embed/>
                      <p:pic>
                        <p:nvPicPr>
                          <p:cNvPr id="0" name=""/>
                          <p:cNvPicPr>
                            <a:picLocks noChangeAspect="1" noChangeArrowheads="1"/>
                          </p:cNvPicPr>
                          <p:nvPr/>
                        </p:nvPicPr>
                        <p:blipFill>
                          <a:blip r:embed="rId7"/>
                          <a:srcRect/>
                          <a:stretch>
                            <a:fillRect/>
                          </a:stretch>
                        </p:blipFill>
                        <p:spPr bwMode="auto">
                          <a:xfrm>
                            <a:off x="4254868" y="2486179"/>
                            <a:ext cx="417513"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24" name="Group 123"/>
            <p:cNvGrpSpPr/>
            <p:nvPr/>
          </p:nvGrpSpPr>
          <p:grpSpPr>
            <a:xfrm>
              <a:off x="4816660" y="2991900"/>
              <a:ext cx="548640" cy="548640"/>
              <a:chOff x="4169143" y="2405158"/>
              <a:chExt cx="548640" cy="548640"/>
            </a:xfrm>
          </p:grpSpPr>
          <p:sp>
            <p:nvSpPr>
              <p:cNvPr id="125" name="Oval 12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26" name="Object 3"/>
              <p:cNvGraphicFramePr>
                <a:graphicFrameLocks noChangeAspect="1"/>
              </p:cNvGraphicFramePr>
              <p:nvPr>
                <p:extLst>
                  <p:ext uri="{D42A27DB-BD31-4B8C-83A1-F6EECF244321}">
                    <p14:modId xmlns:p14="http://schemas.microsoft.com/office/powerpoint/2010/main" val="2130074305"/>
                  </p:ext>
                </p:extLst>
              </p:nvPr>
            </p:nvGraphicFramePr>
            <p:xfrm>
              <a:off x="4276725" y="2485416"/>
              <a:ext cx="371475" cy="444500"/>
            </p:xfrm>
            <a:graphic>
              <a:graphicData uri="http://schemas.openxmlformats.org/presentationml/2006/ole">
                <mc:AlternateContent xmlns:mc="http://schemas.openxmlformats.org/markup-compatibility/2006">
                  <mc:Choice xmlns:v="urn:schemas-microsoft-com:vml" Requires="v">
                    <p:oleObj spid="_x0000_s23681" name="Equation" r:id="rId18" imgW="203040" imgH="241200" progId="Equation.3">
                      <p:embed/>
                    </p:oleObj>
                  </mc:Choice>
                  <mc:Fallback>
                    <p:oleObj name="Equation" r:id="rId18" imgW="203040" imgH="241200" progId="Equation.3">
                      <p:embed/>
                      <p:pic>
                        <p:nvPicPr>
                          <p:cNvPr id="0" name=""/>
                          <p:cNvPicPr>
                            <a:picLocks noChangeAspect="1" noChangeArrowheads="1"/>
                          </p:cNvPicPr>
                          <p:nvPr/>
                        </p:nvPicPr>
                        <p:blipFill>
                          <a:blip r:embed="rId9"/>
                          <a:srcRect/>
                          <a:stretch>
                            <a:fillRect/>
                          </a:stretch>
                        </p:blipFill>
                        <p:spPr bwMode="auto">
                          <a:xfrm>
                            <a:off x="4276725" y="2485416"/>
                            <a:ext cx="3714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27" name="Rectangle 126"/>
            <p:cNvSpPr/>
            <p:nvPr/>
          </p:nvSpPr>
          <p:spPr>
            <a:xfrm>
              <a:off x="4871806" y="3979921"/>
              <a:ext cx="358874" cy="461665"/>
            </a:xfrm>
            <a:prstGeom prst="rect">
              <a:avLst/>
            </a:prstGeom>
          </p:spPr>
          <p:txBody>
            <a:bodyPr wrap="square">
              <a:spAutoFit/>
            </a:bodyPr>
            <a:lstStyle/>
            <a:p>
              <a:r>
                <a:rPr lang="en-US" sz="2400" kern="0" dirty="0"/>
                <a:t>…</a:t>
              </a:r>
              <a:endParaRPr lang="en-US" sz="2400" dirty="0"/>
            </a:p>
          </p:txBody>
        </p:sp>
        <p:grpSp>
          <p:nvGrpSpPr>
            <p:cNvPr id="128" name="Group 127"/>
            <p:cNvGrpSpPr/>
            <p:nvPr/>
          </p:nvGrpSpPr>
          <p:grpSpPr>
            <a:xfrm>
              <a:off x="8334756" y="4421486"/>
              <a:ext cx="571119" cy="548640"/>
              <a:chOff x="4169143" y="2405158"/>
              <a:chExt cx="571119" cy="548640"/>
            </a:xfrm>
          </p:grpSpPr>
          <p:sp>
            <p:nvSpPr>
              <p:cNvPr id="129" name="Oval 128"/>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30" name="Object 3"/>
              <p:cNvGraphicFramePr>
                <a:graphicFrameLocks noChangeAspect="1"/>
              </p:cNvGraphicFramePr>
              <p:nvPr>
                <p:extLst>
                  <p:ext uri="{D42A27DB-BD31-4B8C-83A1-F6EECF244321}">
                    <p14:modId xmlns:p14="http://schemas.microsoft.com/office/powerpoint/2010/main" val="3793921891"/>
                  </p:ext>
                </p:extLst>
              </p:nvPr>
            </p:nvGraphicFramePr>
            <p:xfrm>
              <a:off x="4184637" y="2485822"/>
              <a:ext cx="555625" cy="444500"/>
            </p:xfrm>
            <a:graphic>
              <a:graphicData uri="http://schemas.openxmlformats.org/presentationml/2006/ole">
                <mc:AlternateContent xmlns:mc="http://schemas.openxmlformats.org/markup-compatibility/2006">
                  <mc:Choice xmlns:v="urn:schemas-microsoft-com:vml" Requires="v">
                    <p:oleObj spid="_x0000_s23682" name="Equation" r:id="rId19" imgW="304560" imgH="241200" progId="Equation.3">
                      <p:embed/>
                    </p:oleObj>
                  </mc:Choice>
                  <mc:Fallback>
                    <p:oleObj name="Equation" r:id="rId19" imgW="304560" imgH="241200" progId="Equation.3">
                      <p:embed/>
                      <p:pic>
                        <p:nvPicPr>
                          <p:cNvPr id="0" name=""/>
                          <p:cNvPicPr>
                            <a:picLocks noChangeAspect="1" noChangeArrowheads="1"/>
                          </p:cNvPicPr>
                          <p:nvPr/>
                        </p:nvPicPr>
                        <p:blipFill>
                          <a:blip r:embed="rId20"/>
                          <a:srcRect/>
                          <a:stretch>
                            <a:fillRect/>
                          </a:stretch>
                        </p:blipFill>
                        <p:spPr bwMode="auto">
                          <a:xfrm>
                            <a:off x="4184637" y="2485822"/>
                            <a:ext cx="55562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31" name="Group 130"/>
            <p:cNvGrpSpPr/>
            <p:nvPr/>
          </p:nvGrpSpPr>
          <p:grpSpPr>
            <a:xfrm>
              <a:off x="8337296" y="3568720"/>
              <a:ext cx="551117" cy="548640"/>
              <a:chOff x="4169143" y="2405158"/>
              <a:chExt cx="551117" cy="548640"/>
            </a:xfrm>
          </p:grpSpPr>
          <p:sp>
            <p:nvSpPr>
              <p:cNvPr id="132" name="Oval 131"/>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33" name="Object 3"/>
              <p:cNvGraphicFramePr>
                <a:graphicFrameLocks noChangeAspect="1"/>
              </p:cNvGraphicFramePr>
              <p:nvPr>
                <p:extLst>
                  <p:ext uri="{D42A27DB-BD31-4B8C-83A1-F6EECF244321}">
                    <p14:modId xmlns:p14="http://schemas.microsoft.com/office/powerpoint/2010/main" val="4098764390"/>
                  </p:ext>
                </p:extLst>
              </p:nvPr>
            </p:nvGraphicFramePr>
            <p:xfrm>
              <a:off x="4209085" y="2486101"/>
              <a:ext cx="511175" cy="444500"/>
            </p:xfrm>
            <a:graphic>
              <a:graphicData uri="http://schemas.openxmlformats.org/presentationml/2006/ole">
                <mc:AlternateContent xmlns:mc="http://schemas.openxmlformats.org/markup-compatibility/2006">
                  <mc:Choice xmlns:v="urn:schemas-microsoft-com:vml" Requires="v">
                    <p:oleObj spid="_x0000_s23683" name="Equation" r:id="rId21" imgW="279360" imgH="241200" progId="Equation.3">
                      <p:embed/>
                    </p:oleObj>
                  </mc:Choice>
                  <mc:Fallback>
                    <p:oleObj name="Equation" r:id="rId21" imgW="279360" imgH="241200" progId="Equation.3">
                      <p:embed/>
                      <p:pic>
                        <p:nvPicPr>
                          <p:cNvPr id="0" name=""/>
                          <p:cNvPicPr>
                            <a:picLocks noChangeAspect="1" noChangeArrowheads="1"/>
                          </p:cNvPicPr>
                          <p:nvPr/>
                        </p:nvPicPr>
                        <p:blipFill>
                          <a:blip r:embed="rId22"/>
                          <a:srcRect/>
                          <a:stretch>
                            <a:fillRect/>
                          </a:stretch>
                        </p:blipFill>
                        <p:spPr bwMode="auto">
                          <a:xfrm>
                            <a:off x="4209085" y="2486101"/>
                            <a:ext cx="5111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34" name="Group 133"/>
            <p:cNvGrpSpPr/>
            <p:nvPr/>
          </p:nvGrpSpPr>
          <p:grpSpPr>
            <a:xfrm>
              <a:off x="8334756" y="2971800"/>
              <a:ext cx="548640" cy="548640"/>
              <a:chOff x="4169143" y="2405158"/>
              <a:chExt cx="548640" cy="548640"/>
            </a:xfrm>
          </p:grpSpPr>
          <p:sp>
            <p:nvSpPr>
              <p:cNvPr id="135" name="Oval 13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36" name="Object 3"/>
              <p:cNvGraphicFramePr>
                <a:graphicFrameLocks noChangeAspect="1"/>
              </p:cNvGraphicFramePr>
              <p:nvPr>
                <p:extLst>
                  <p:ext uri="{D42A27DB-BD31-4B8C-83A1-F6EECF244321}">
                    <p14:modId xmlns:p14="http://schemas.microsoft.com/office/powerpoint/2010/main" val="1125265652"/>
                  </p:ext>
                </p:extLst>
              </p:nvPr>
            </p:nvGraphicFramePr>
            <p:xfrm>
              <a:off x="4230675" y="2486121"/>
              <a:ext cx="463550" cy="444500"/>
            </p:xfrm>
            <a:graphic>
              <a:graphicData uri="http://schemas.openxmlformats.org/presentationml/2006/ole">
                <mc:AlternateContent xmlns:mc="http://schemas.openxmlformats.org/markup-compatibility/2006">
                  <mc:Choice xmlns:v="urn:schemas-microsoft-com:vml" Requires="v">
                    <p:oleObj spid="_x0000_s23684" name="Equation" r:id="rId23" imgW="253800" imgH="241200" progId="Equation.3">
                      <p:embed/>
                    </p:oleObj>
                  </mc:Choice>
                  <mc:Fallback>
                    <p:oleObj name="Equation" r:id="rId23" imgW="253800" imgH="241200" progId="Equation.3">
                      <p:embed/>
                      <p:pic>
                        <p:nvPicPr>
                          <p:cNvPr id="0" name=""/>
                          <p:cNvPicPr>
                            <a:picLocks noChangeAspect="1" noChangeArrowheads="1"/>
                          </p:cNvPicPr>
                          <p:nvPr/>
                        </p:nvPicPr>
                        <p:blipFill>
                          <a:blip r:embed="rId24"/>
                          <a:srcRect/>
                          <a:stretch>
                            <a:fillRect/>
                          </a:stretch>
                        </p:blipFill>
                        <p:spPr bwMode="auto">
                          <a:xfrm>
                            <a:off x="4230675" y="2486121"/>
                            <a:ext cx="46355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37" name="Rectangle 136"/>
            <p:cNvSpPr/>
            <p:nvPr/>
          </p:nvSpPr>
          <p:spPr>
            <a:xfrm>
              <a:off x="8389902" y="3959821"/>
              <a:ext cx="358874" cy="461665"/>
            </a:xfrm>
            <a:prstGeom prst="rect">
              <a:avLst/>
            </a:prstGeom>
          </p:spPr>
          <p:txBody>
            <a:bodyPr wrap="square">
              <a:spAutoFit/>
            </a:bodyPr>
            <a:lstStyle/>
            <a:p>
              <a:r>
                <a:rPr lang="en-US" sz="2400" kern="0" dirty="0"/>
                <a:t>…</a:t>
              </a:r>
              <a:endParaRPr lang="en-US" sz="2400" dirty="0"/>
            </a:p>
          </p:txBody>
        </p:sp>
        <p:sp>
          <p:nvSpPr>
            <p:cNvPr id="138" name="Rectangle 137"/>
            <p:cNvSpPr/>
            <p:nvPr/>
          </p:nvSpPr>
          <p:spPr>
            <a:xfrm>
              <a:off x="6934200" y="2922649"/>
              <a:ext cx="358874" cy="461665"/>
            </a:xfrm>
            <a:prstGeom prst="rect">
              <a:avLst/>
            </a:prstGeom>
          </p:spPr>
          <p:txBody>
            <a:bodyPr wrap="square">
              <a:spAutoFit/>
            </a:bodyPr>
            <a:lstStyle/>
            <a:p>
              <a:r>
                <a:rPr lang="en-US" sz="2400" kern="0" dirty="0"/>
                <a:t>…</a:t>
              </a:r>
              <a:endParaRPr lang="en-US" sz="2400" dirty="0"/>
            </a:p>
          </p:txBody>
        </p:sp>
      </p:grpSp>
      <p:sp>
        <p:nvSpPr>
          <p:cNvPr id="139" name="TextBox 138"/>
          <p:cNvSpPr txBox="1"/>
          <p:nvPr/>
        </p:nvSpPr>
        <p:spPr>
          <a:xfrm>
            <a:off x="2575876" y="2663737"/>
            <a:ext cx="1786326" cy="923330"/>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A hidden node with its own weight vector</a:t>
            </a:r>
          </a:p>
        </p:txBody>
      </p:sp>
      <p:sp>
        <p:nvSpPr>
          <p:cNvPr id="140" name="Line 13"/>
          <p:cNvSpPr>
            <a:spLocks noChangeShapeType="1"/>
          </p:cNvSpPr>
          <p:nvPr/>
        </p:nvSpPr>
        <p:spPr bwMode="auto">
          <a:xfrm flipH="1">
            <a:off x="2080445" y="3072158"/>
            <a:ext cx="722868" cy="128242"/>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131101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
          <p:cNvSpPr txBox="1">
            <a:spLocks noChangeArrowheads="1"/>
          </p:cNvSpPr>
          <p:nvPr/>
        </p:nvSpPr>
        <p:spPr bwMode="auto">
          <a:xfrm>
            <a:off x="-269932" y="3490908"/>
            <a:ext cx="6754059" cy="369332"/>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1 0 </a:t>
            </a:r>
            <a:r>
              <a:rPr lang="en-US" sz="1800" b="1" dirty="0">
                <a:latin typeface="Courier New" pitchFamily="-111" charset="0"/>
              </a:rPr>
              <a:t>0 0 </a:t>
            </a:r>
            <a:r>
              <a:rPr lang="en-US" sz="1800" b="1" u="sng" dirty="0">
                <a:solidFill>
                  <a:schemeClr val="tx2"/>
                </a:solidFill>
                <a:latin typeface="Courier New" pitchFamily="-111" charset="0"/>
              </a:rPr>
              <a:t>0 1</a:t>
            </a:r>
            <a:r>
              <a:rPr lang="en-US" sz="1800" b="1" dirty="0">
                <a:solidFill>
                  <a:schemeClr val="tx2"/>
                </a:solidFill>
                <a:latin typeface="Courier New" pitchFamily="-111" charset="0"/>
              </a:rPr>
              <a:t> </a:t>
            </a:r>
            <a:r>
              <a:rPr lang="en-US" sz="1800" b="1" u="sng" dirty="0">
                <a:latin typeface="Courier New" pitchFamily="-111" charset="0"/>
              </a:rPr>
              <a:t>0 0</a:t>
            </a:r>
          </a:p>
        </p:txBody>
      </p:sp>
      <p:sp>
        <p:nvSpPr>
          <p:cNvPr id="6" name="Rectangle 3"/>
          <p:cNvSpPr txBox="1">
            <a:spLocks noChangeArrowheads="1"/>
          </p:cNvSpPr>
          <p:nvPr/>
        </p:nvSpPr>
        <p:spPr bwMode="auto">
          <a:xfrm>
            <a:off x="685800" y="1184253"/>
            <a:ext cx="7772400" cy="66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Next filter applied to </a:t>
            </a:r>
            <a:r>
              <a:rPr lang="en-US" sz="2800" b="1" kern="0" dirty="0"/>
              <a:t>input 1</a:t>
            </a:r>
          </a:p>
        </p:txBody>
      </p:sp>
      <p:sp>
        <p:nvSpPr>
          <p:cNvPr id="2" name="Title 1"/>
          <p:cNvSpPr>
            <a:spLocks noGrp="1"/>
          </p:cNvSpPr>
          <p:nvPr>
            <p:ph type="title"/>
          </p:nvPr>
        </p:nvSpPr>
        <p:spPr>
          <a:xfrm>
            <a:off x="685800" y="16934"/>
            <a:ext cx="7772400" cy="1143000"/>
          </a:xfrm>
        </p:spPr>
        <p:txBody>
          <a:bodyPr/>
          <a:lstStyle/>
          <a:p>
            <a:r>
              <a:rPr lang="en-US" dirty="0"/>
              <a:t>First hidden layer example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26</a:t>
            </a:fld>
            <a:endParaRPr lang="en-US"/>
          </a:p>
        </p:txBody>
      </p:sp>
      <p:grpSp>
        <p:nvGrpSpPr>
          <p:cNvPr id="11" name="Group 10"/>
          <p:cNvGrpSpPr/>
          <p:nvPr/>
        </p:nvGrpSpPr>
        <p:grpSpPr>
          <a:xfrm>
            <a:off x="843338" y="3419158"/>
            <a:ext cx="5334000" cy="3057842"/>
            <a:chOff x="961416" y="2629037"/>
            <a:chExt cx="5334000" cy="3057842"/>
          </a:xfrm>
        </p:grpSpPr>
        <p:sp>
          <p:nvSpPr>
            <p:cNvPr id="7" name="Text Box 5"/>
            <p:cNvSpPr txBox="1">
              <a:spLocks noChangeArrowheads="1"/>
            </p:cNvSpPr>
            <p:nvPr/>
          </p:nvSpPr>
          <p:spPr bwMode="auto">
            <a:xfrm>
              <a:off x="961416" y="3677056"/>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latin typeface="Courier New" pitchFamily="-111" charset="0"/>
                </a:rPr>
                <a:t>C 0 0 0 1 0 0 0 0 1 0</a:t>
              </a:r>
            </a:p>
            <a:p>
              <a:pPr algn="ctr"/>
              <a:r>
                <a:rPr lang="en-US" sz="1800" b="1" dirty="0">
                  <a:solidFill>
                    <a:schemeClr val="tx2"/>
                  </a:solidFill>
                  <a:latin typeface="Courier New" pitchFamily="-111" charset="0"/>
                </a:rPr>
                <a:t>G </a:t>
              </a:r>
              <a:r>
                <a:rPr lang="en-US" sz="1800" b="1" u="sng" dirty="0">
                  <a:solidFill>
                    <a:schemeClr val="tx2"/>
                  </a:solidFill>
                  <a:latin typeface="Courier New" pitchFamily="-111" charset="0"/>
                </a:rPr>
                <a:t>0 1 1 0 0 1 0 1 0 1</a:t>
              </a:r>
            </a:p>
            <a:p>
              <a:pPr algn="ctr"/>
              <a:r>
                <a:rPr lang="en-US" sz="1800" b="1" dirty="0">
                  <a:latin typeface="Courier New" pitchFamily="-111" charset="0"/>
                </a:rPr>
                <a:t>T </a:t>
              </a:r>
              <a:r>
                <a:rPr lang="en-US" sz="1800" b="1" u="sng" dirty="0">
                  <a:latin typeface="Courier New" pitchFamily="-111" charset="0"/>
                </a:rPr>
                <a:t>0 0 0 0 0 0 1 0 0 0</a:t>
              </a:r>
            </a:p>
          </p:txBody>
        </p:sp>
        <p:sp>
          <p:nvSpPr>
            <p:cNvPr id="3" name="Rectangle 2"/>
            <p:cNvSpPr/>
            <p:nvPr/>
          </p:nvSpPr>
          <p:spPr>
            <a:xfrm>
              <a:off x="2371928" y="5317547"/>
              <a:ext cx="2803973" cy="369332"/>
            </a:xfrm>
            <a:prstGeom prst="rect">
              <a:avLst/>
            </a:prstGeom>
          </p:spPr>
          <p:txBody>
            <a:bodyPr wrap="none">
              <a:spAutoFit/>
            </a:bodyPr>
            <a:lstStyle/>
            <a:p>
              <a:r>
                <a:rPr lang="en-US" sz="1800" b="1" dirty="0">
                  <a:solidFill>
                    <a:schemeClr val="tx2"/>
                  </a:solidFill>
                  <a:latin typeface="Courier New" pitchFamily="-111" charset="0"/>
                </a:rPr>
                <a:t>A G </a:t>
              </a:r>
              <a:r>
                <a:rPr lang="en-US" sz="1800" b="1" dirty="0" err="1">
                  <a:solidFill>
                    <a:schemeClr val="tx2"/>
                  </a:solidFill>
                  <a:latin typeface="Courier New" pitchFamily="-111" charset="0"/>
                </a:rPr>
                <a:t>G</a:t>
              </a:r>
              <a:r>
                <a:rPr lang="en-US" sz="1800" b="1" dirty="0">
                  <a:solidFill>
                    <a:schemeClr val="tx2"/>
                  </a:solidFill>
                  <a:latin typeface="Courier New" pitchFamily="-111" charset="0"/>
                </a:rPr>
                <a:t> C A G T G C G</a:t>
              </a:r>
              <a:endParaRPr lang="en-US" sz="1800" dirty="0"/>
            </a:p>
          </p:txBody>
        </p:sp>
        <p:graphicFrame>
          <p:nvGraphicFramePr>
            <p:cNvPr id="10" name="Object 3"/>
            <p:cNvGraphicFramePr>
              <a:graphicFrameLocks noChangeAspect="1"/>
            </p:cNvGraphicFramePr>
            <p:nvPr/>
          </p:nvGraphicFramePr>
          <p:xfrm>
            <a:off x="1554766" y="2629037"/>
            <a:ext cx="533400" cy="374650"/>
          </p:xfrm>
          <a:graphic>
            <a:graphicData uri="http://schemas.openxmlformats.org/presentationml/2006/ole">
              <mc:AlternateContent xmlns:mc="http://schemas.openxmlformats.org/markup-compatibility/2006">
                <mc:Choice xmlns:v="urn:schemas-microsoft-com:vml" Requires="v">
                  <p:oleObj spid="_x0000_s11562"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srcRect/>
                        <a:stretch>
                          <a:fillRect/>
                        </a:stretch>
                      </p:blipFill>
                      <p:spPr bwMode="auto">
                        <a:xfrm>
                          <a:off x="1554766" y="2629037"/>
                          <a:ext cx="533400" cy="374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2" name="Down Arrow 11"/>
          <p:cNvSpPr/>
          <p:nvPr/>
        </p:nvSpPr>
        <p:spPr>
          <a:xfrm flipV="1">
            <a:off x="3400496" y="573265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cxnSp>
        <p:nvCxnSpPr>
          <p:cNvPr id="14" name="Straight Connector 13"/>
          <p:cNvCxnSpPr>
            <a:stCxn id="18" idx="0"/>
            <a:endCxn id="15" idx="4"/>
          </p:cNvCxnSpPr>
          <p:nvPr/>
        </p:nvCxnSpPr>
        <p:spPr>
          <a:xfrm flipH="1">
            <a:off x="2420058" y="2616396"/>
            <a:ext cx="687039" cy="54327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a:endCxn id="17" idx="4"/>
          </p:cNvCxnSpPr>
          <p:nvPr/>
        </p:nvCxnSpPr>
        <p:spPr>
          <a:xfrm flipH="1">
            <a:off x="2127384" y="2616396"/>
            <a:ext cx="97971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0"/>
            <a:endCxn id="36" idx="0"/>
          </p:cNvCxnSpPr>
          <p:nvPr/>
        </p:nvCxnSpPr>
        <p:spPr>
          <a:xfrm>
            <a:off x="3107097" y="2616396"/>
            <a:ext cx="1771289" cy="42758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98949" y="3043981"/>
            <a:ext cx="358874" cy="462802"/>
          </a:xfrm>
          <a:prstGeom prst="rect">
            <a:avLst/>
          </a:prstGeom>
        </p:spPr>
        <p:txBody>
          <a:bodyPr wrap="square">
            <a:spAutoFit/>
          </a:bodyPr>
          <a:lstStyle/>
          <a:p>
            <a:r>
              <a:rPr lang="en-US" sz="2400" kern="0" dirty="0"/>
              <a:t>1</a:t>
            </a:r>
            <a:endParaRPr lang="en-US" sz="2400" dirty="0"/>
          </a:p>
        </p:txBody>
      </p:sp>
      <p:sp>
        <p:nvSpPr>
          <p:cNvPr id="37" name="Rectangle 36"/>
          <p:cNvSpPr/>
          <p:nvPr/>
        </p:nvSpPr>
        <p:spPr>
          <a:xfrm>
            <a:off x="2273306" y="4457449"/>
            <a:ext cx="559471"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40" name="Down Arrow 39"/>
          <p:cNvSpPr/>
          <p:nvPr/>
        </p:nvSpPr>
        <p:spPr>
          <a:xfrm flipV="1">
            <a:off x="3015950" y="3912875"/>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1" name="TextBox 50"/>
          <p:cNvSpPr txBox="1"/>
          <p:nvPr/>
        </p:nvSpPr>
        <p:spPr>
          <a:xfrm>
            <a:off x="4376551" y="3501181"/>
            <a:ext cx="1028404"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Bias</a:t>
            </a:r>
          </a:p>
        </p:txBody>
      </p:sp>
      <p:cxnSp>
        <p:nvCxnSpPr>
          <p:cNvPr id="52" name="Straight Connector 51"/>
          <p:cNvCxnSpPr>
            <a:stCxn id="18" idx="0"/>
            <a:endCxn id="53" idx="4"/>
          </p:cNvCxnSpPr>
          <p:nvPr/>
        </p:nvCxnSpPr>
        <p:spPr>
          <a:xfrm flipH="1">
            <a:off x="2700229" y="2616396"/>
            <a:ext cx="406868"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234" y="1828800"/>
            <a:ext cx="2130960" cy="1200329"/>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Hidden node to recognize motif 2 in position 1 of the input sequence</a:t>
            </a:r>
          </a:p>
        </p:txBody>
      </p:sp>
      <p:cxnSp>
        <p:nvCxnSpPr>
          <p:cNvPr id="41" name="Straight Connector 40"/>
          <p:cNvCxnSpPr>
            <a:stCxn id="18" idx="0"/>
            <a:endCxn id="32" idx="4"/>
          </p:cNvCxnSpPr>
          <p:nvPr/>
        </p:nvCxnSpPr>
        <p:spPr>
          <a:xfrm flipH="1">
            <a:off x="2971034" y="2616396"/>
            <a:ext cx="136063"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0"/>
            <a:endCxn id="30" idx="4"/>
          </p:cNvCxnSpPr>
          <p:nvPr/>
        </p:nvCxnSpPr>
        <p:spPr>
          <a:xfrm>
            <a:off x="3107097" y="2616396"/>
            <a:ext cx="156611" cy="53560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a:endCxn id="33" idx="4"/>
          </p:cNvCxnSpPr>
          <p:nvPr/>
        </p:nvCxnSpPr>
        <p:spPr>
          <a:xfrm>
            <a:off x="3107097" y="2616396"/>
            <a:ext cx="436782"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8" idx="0"/>
            <a:endCxn id="34" idx="4"/>
          </p:cNvCxnSpPr>
          <p:nvPr/>
        </p:nvCxnSpPr>
        <p:spPr>
          <a:xfrm>
            <a:off x="3107097" y="2616396"/>
            <a:ext cx="71695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0"/>
            <a:endCxn id="35" idx="4"/>
          </p:cNvCxnSpPr>
          <p:nvPr/>
        </p:nvCxnSpPr>
        <p:spPr>
          <a:xfrm>
            <a:off x="3107097" y="2616396"/>
            <a:ext cx="997124" cy="53981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flipV="1">
            <a:off x="2305758" y="3159670"/>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p:cNvSpPr/>
          <p:nvPr/>
        </p:nvSpPr>
        <p:spPr>
          <a:xfrm flipV="1">
            <a:off x="2013084"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Oval 52"/>
          <p:cNvSpPr/>
          <p:nvPr/>
        </p:nvSpPr>
        <p:spPr>
          <a:xfrm flipV="1">
            <a:off x="2585929"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Oval 29"/>
          <p:cNvSpPr/>
          <p:nvPr/>
        </p:nvSpPr>
        <p:spPr>
          <a:xfrm flipV="1">
            <a:off x="3149408" y="315200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p:cNvSpPr/>
          <p:nvPr/>
        </p:nvSpPr>
        <p:spPr>
          <a:xfrm flipV="1">
            <a:off x="2856734"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p:cNvSpPr/>
          <p:nvPr/>
        </p:nvSpPr>
        <p:spPr>
          <a:xfrm flipV="1">
            <a:off x="3429579"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p:cNvSpPr/>
          <p:nvPr/>
        </p:nvSpPr>
        <p:spPr>
          <a:xfrm flipV="1">
            <a:off x="3709750"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Oval 34"/>
          <p:cNvSpPr/>
          <p:nvPr/>
        </p:nvSpPr>
        <p:spPr>
          <a:xfrm flipV="1">
            <a:off x="3989921" y="315621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p:cNvSpPr/>
          <p:nvPr/>
        </p:nvSpPr>
        <p:spPr>
          <a:xfrm flipV="1">
            <a:off x="2832777" y="2067756"/>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9" name="Object 3"/>
          <p:cNvGraphicFramePr>
            <a:graphicFrameLocks noChangeAspect="1"/>
          </p:cNvGraphicFramePr>
          <p:nvPr>
            <p:extLst>
              <p:ext uri="{D42A27DB-BD31-4B8C-83A1-F6EECF244321}">
                <p14:modId xmlns:p14="http://schemas.microsoft.com/office/powerpoint/2010/main" val="1625466303"/>
              </p:ext>
            </p:extLst>
          </p:nvPr>
        </p:nvGraphicFramePr>
        <p:xfrm>
          <a:off x="2928938" y="2147888"/>
          <a:ext cx="393700" cy="444500"/>
        </p:xfrm>
        <a:graphic>
          <a:graphicData uri="http://schemas.openxmlformats.org/presentationml/2006/ole">
            <mc:AlternateContent xmlns:mc="http://schemas.openxmlformats.org/markup-compatibility/2006">
              <mc:Choice xmlns:v="urn:schemas-microsoft-com:vml" Requires="v">
                <p:oleObj spid="_x0000_s11563" name="Equation" r:id="rId6" imgW="215640" imgH="241200" progId="Equation.DSMT4">
                  <p:embed/>
                </p:oleObj>
              </mc:Choice>
              <mc:Fallback>
                <p:oleObj name="Equation" r:id="rId6" imgW="215640" imgH="241200" progId="Equation.DSMT4">
                  <p:embed/>
                  <p:pic>
                    <p:nvPicPr>
                      <p:cNvPr id="0" name=""/>
                      <p:cNvPicPr>
                        <a:picLocks noChangeAspect="1" noChangeArrowheads="1"/>
                      </p:cNvPicPr>
                      <p:nvPr/>
                    </p:nvPicPr>
                    <p:blipFill>
                      <a:blip r:embed="rId7"/>
                      <a:srcRect/>
                      <a:stretch>
                        <a:fillRect/>
                      </a:stretch>
                    </p:blipFill>
                    <p:spPr bwMode="auto">
                      <a:xfrm>
                        <a:off x="2928938" y="2147888"/>
                        <a:ext cx="39370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4" name="Object 3"/>
          <p:cNvGraphicFramePr>
            <a:graphicFrameLocks noChangeAspect="1"/>
          </p:cNvGraphicFramePr>
          <p:nvPr/>
        </p:nvGraphicFramePr>
        <p:xfrm>
          <a:off x="1884363" y="2753360"/>
          <a:ext cx="325437" cy="420687"/>
        </p:xfrm>
        <a:graphic>
          <a:graphicData uri="http://schemas.openxmlformats.org/presentationml/2006/ole">
            <mc:AlternateContent xmlns:mc="http://schemas.openxmlformats.org/markup-compatibility/2006">
              <mc:Choice xmlns:v="urn:schemas-microsoft-com:vml" Requires="v">
                <p:oleObj spid="_x0000_s11564" name="Equation" r:id="rId8" imgW="177480" imgH="228600" progId="Equation.DSMT4">
                  <p:embed/>
                </p:oleObj>
              </mc:Choice>
              <mc:Fallback>
                <p:oleObj name="Equation" r:id="rId8" imgW="177480" imgH="228600" progId="Equation.DSMT4">
                  <p:embed/>
                  <p:pic>
                    <p:nvPicPr>
                      <p:cNvPr id="0" name=""/>
                      <p:cNvPicPr>
                        <a:picLocks noChangeAspect="1" noChangeArrowheads="1"/>
                      </p:cNvPicPr>
                      <p:nvPr/>
                    </p:nvPicPr>
                    <p:blipFill>
                      <a:blip r:embed="rId9"/>
                      <a:srcRect/>
                      <a:stretch>
                        <a:fillRect/>
                      </a:stretch>
                    </p:blipFill>
                    <p:spPr bwMode="auto">
                      <a:xfrm>
                        <a:off x="1884363" y="2753360"/>
                        <a:ext cx="325437" cy="420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5" name="Object 3"/>
          <p:cNvGraphicFramePr>
            <a:graphicFrameLocks noChangeAspect="1"/>
          </p:cNvGraphicFramePr>
          <p:nvPr/>
        </p:nvGraphicFramePr>
        <p:xfrm>
          <a:off x="3902075" y="2752725"/>
          <a:ext cx="349250" cy="420688"/>
        </p:xfrm>
        <a:graphic>
          <a:graphicData uri="http://schemas.openxmlformats.org/presentationml/2006/ole">
            <mc:AlternateContent xmlns:mc="http://schemas.openxmlformats.org/markup-compatibility/2006">
              <mc:Choice xmlns:v="urn:schemas-microsoft-com:vml" Requires="v">
                <p:oleObj spid="_x0000_s11565" name="Equation" r:id="rId10" imgW="190440" imgH="228600" progId="Equation.DSMT4">
                  <p:embed/>
                </p:oleObj>
              </mc:Choice>
              <mc:Fallback>
                <p:oleObj name="Equation" r:id="rId10" imgW="190440" imgH="228600" progId="Equation.DSMT4">
                  <p:embed/>
                  <p:pic>
                    <p:nvPicPr>
                      <p:cNvPr id="0" name=""/>
                      <p:cNvPicPr>
                        <a:picLocks noChangeAspect="1" noChangeArrowheads="1"/>
                      </p:cNvPicPr>
                      <p:nvPr/>
                    </p:nvPicPr>
                    <p:blipFill>
                      <a:blip r:embed="rId11"/>
                      <a:srcRect/>
                      <a:stretch>
                        <a:fillRect/>
                      </a:stretch>
                    </p:blipFill>
                    <p:spPr bwMode="auto">
                      <a:xfrm>
                        <a:off x="3902075" y="2752725"/>
                        <a:ext cx="349250"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6" name="Object 3"/>
          <p:cNvGraphicFramePr>
            <a:graphicFrameLocks noChangeAspect="1"/>
          </p:cNvGraphicFramePr>
          <p:nvPr/>
        </p:nvGraphicFramePr>
        <p:xfrm>
          <a:off x="4495800" y="2590800"/>
          <a:ext cx="349250" cy="420688"/>
        </p:xfrm>
        <a:graphic>
          <a:graphicData uri="http://schemas.openxmlformats.org/presentationml/2006/ole">
            <mc:AlternateContent xmlns:mc="http://schemas.openxmlformats.org/markup-compatibility/2006">
              <mc:Choice xmlns:v="urn:schemas-microsoft-com:vml" Requires="v">
                <p:oleObj spid="_x0000_s11566" name="Equation" r:id="rId12" imgW="190440" imgH="228600" progId="Equation.DSMT4">
                  <p:embed/>
                </p:oleObj>
              </mc:Choice>
              <mc:Fallback>
                <p:oleObj name="Equation" r:id="rId12" imgW="190440" imgH="228600" progId="Equation.DSMT4">
                  <p:embed/>
                  <p:pic>
                    <p:nvPicPr>
                      <p:cNvPr id="0" name=""/>
                      <p:cNvPicPr>
                        <a:picLocks noChangeAspect="1" noChangeArrowheads="1"/>
                      </p:cNvPicPr>
                      <p:nvPr/>
                    </p:nvPicPr>
                    <p:blipFill>
                      <a:blip r:embed="rId13"/>
                      <a:srcRect/>
                      <a:stretch>
                        <a:fillRect/>
                      </a:stretch>
                    </p:blipFill>
                    <p:spPr bwMode="auto">
                      <a:xfrm>
                        <a:off x="4495800" y="2590800"/>
                        <a:ext cx="349250"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7" name="TextBox 56"/>
          <p:cNvSpPr txBox="1"/>
          <p:nvPr/>
        </p:nvSpPr>
        <p:spPr>
          <a:xfrm>
            <a:off x="40744" y="5942388"/>
            <a:ext cx="1642276" cy="646331"/>
          </a:xfrm>
          <a:prstGeom prst="rect">
            <a:avLst/>
          </a:prstGeom>
          <a:noFill/>
        </p:spPr>
        <p:txBody>
          <a:bodyPr wrap="square" rtlCol="0">
            <a:spAutoFit/>
          </a:bodyPr>
          <a:lstStyle/>
          <a:p>
            <a:pPr algn="ctr"/>
            <a:r>
              <a:rPr lang="en-US" sz="1800" b="1" dirty="0">
                <a:solidFill>
                  <a:schemeClr val="tx2"/>
                </a:solidFill>
                <a:latin typeface="Arial" panose="020B0604020202020204" pitchFamily="34" charset="0"/>
                <a:cs typeface="Arial" panose="020B0604020202020204" pitchFamily="34" charset="0"/>
              </a:rPr>
              <a:t>Input sequence 1</a:t>
            </a:r>
          </a:p>
        </p:txBody>
      </p:sp>
      <p:graphicFrame>
        <p:nvGraphicFramePr>
          <p:cNvPr id="61" name="Object 3"/>
          <p:cNvGraphicFramePr>
            <a:graphicFrameLocks noChangeAspect="1"/>
          </p:cNvGraphicFramePr>
          <p:nvPr>
            <p:extLst>
              <p:ext uri="{D42A27DB-BD31-4B8C-83A1-F6EECF244321}">
                <p14:modId xmlns:p14="http://schemas.microsoft.com/office/powerpoint/2010/main" val="3729465844"/>
              </p:ext>
            </p:extLst>
          </p:nvPr>
        </p:nvGraphicFramePr>
        <p:xfrm>
          <a:off x="5532343" y="2133600"/>
          <a:ext cx="1604963" cy="2332038"/>
        </p:xfrm>
        <a:graphic>
          <a:graphicData uri="http://schemas.openxmlformats.org/presentationml/2006/ole">
            <mc:AlternateContent xmlns:mc="http://schemas.openxmlformats.org/markup-compatibility/2006">
              <mc:Choice xmlns:v="urn:schemas-microsoft-com:vml" Requires="v">
                <p:oleObj spid="_x0000_s11567" name="Equation" r:id="rId14" imgW="876240" imgH="1269720" progId="Equation.DSMT4">
                  <p:embed/>
                </p:oleObj>
              </mc:Choice>
              <mc:Fallback>
                <p:oleObj name="Equation" r:id="rId14" imgW="876240" imgH="1269720" progId="Equation.DSMT4">
                  <p:embed/>
                  <p:pic>
                    <p:nvPicPr>
                      <p:cNvPr id="0" name=""/>
                      <p:cNvPicPr>
                        <a:picLocks noChangeAspect="1" noChangeArrowheads="1"/>
                      </p:cNvPicPr>
                      <p:nvPr/>
                    </p:nvPicPr>
                    <p:blipFill>
                      <a:blip r:embed="rId15"/>
                      <a:srcRect/>
                      <a:stretch>
                        <a:fillRect/>
                      </a:stretch>
                    </p:blipFill>
                    <p:spPr bwMode="auto">
                      <a:xfrm>
                        <a:off x="5532343" y="2133600"/>
                        <a:ext cx="1604963" cy="2332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4" name="TextBox 63"/>
          <p:cNvSpPr txBox="1"/>
          <p:nvPr/>
        </p:nvSpPr>
        <p:spPr>
          <a:xfrm>
            <a:off x="5404954" y="1732180"/>
            <a:ext cx="3358045"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Current weight vector for </a:t>
            </a:r>
            <a:r>
              <a:rPr lang="en-US" sz="1800" i="1" dirty="0">
                <a:solidFill>
                  <a:schemeClr val="tx2"/>
                </a:solidFill>
                <a:latin typeface="Arial" panose="020B0604020202020204" pitchFamily="34" charset="0"/>
                <a:cs typeface="Arial" panose="020B0604020202020204" pitchFamily="34" charset="0"/>
              </a:rPr>
              <a:t>h</a:t>
            </a:r>
            <a:r>
              <a:rPr lang="en-US" sz="1800" i="1" baseline="-25000" dirty="0">
                <a:solidFill>
                  <a:schemeClr val="tx2"/>
                </a:solidFill>
                <a:latin typeface="Arial" panose="020B0604020202020204" pitchFamily="34" charset="0"/>
                <a:cs typeface="Arial" panose="020B0604020202020204" pitchFamily="34" charset="0"/>
              </a:rPr>
              <a:t>2,1</a:t>
            </a:r>
          </a:p>
        </p:txBody>
      </p:sp>
      <p:graphicFrame>
        <p:nvGraphicFramePr>
          <p:cNvPr id="60" name="Object 3"/>
          <p:cNvGraphicFramePr>
            <a:graphicFrameLocks noChangeAspect="1"/>
          </p:cNvGraphicFramePr>
          <p:nvPr>
            <p:extLst>
              <p:ext uri="{D42A27DB-BD31-4B8C-83A1-F6EECF244321}">
                <p14:modId xmlns:p14="http://schemas.microsoft.com/office/powerpoint/2010/main" val="1055688301"/>
              </p:ext>
            </p:extLst>
          </p:nvPr>
        </p:nvGraphicFramePr>
        <p:xfrm>
          <a:off x="5532120" y="4868863"/>
          <a:ext cx="3046413" cy="373062"/>
        </p:xfrm>
        <a:graphic>
          <a:graphicData uri="http://schemas.openxmlformats.org/presentationml/2006/ole">
            <mc:AlternateContent xmlns:mc="http://schemas.openxmlformats.org/markup-compatibility/2006">
              <mc:Choice xmlns:v="urn:schemas-microsoft-com:vml" Requires="v">
                <p:oleObj spid="_x0000_s11568" name="Equation" r:id="rId16" imgW="1663560" imgH="203040" progId="Equation.DSMT4">
                  <p:embed/>
                </p:oleObj>
              </mc:Choice>
              <mc:Fallback>
                <p:oleObj name="Equation" r:id="rId16" imgW="1663560" imgH="203040" progId="Equation.DSMT4">
                  <p:embed/>
                  <p:pic>
                    <p:nvPicPr>
                      <p:cNvPr id="0" name=""/>
                      <p:cNvPicPr>
                        <a:picLocks noChangeAspect="1" noChangeArrowheads="1"/>
                      </p:cNvPicPr>
                      <p:nvPr/>
                    </p:nvPicPr>
                    <p:blipFill>
                      <a:blip r:embed="rId17"/>
                      <a:srcRect/>
                      <a:stretch>
                        <a:fillRect/>
                      </a:stretch>
                    </p:blipFill>
                    <p:spPr bwMode="auto">
                      <a:xfrm>
                        <a:off x="5532120" y="4868863"/>
                        <a:ext cx="3046413" cy="373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3505854215"/>
              </p:ext>
            </p:extLst>
          </p:nvPr>
        </p:nvGraphicFramePr>
        <p:xfrm>
          <a:off x="5532120" y="5921375"/>
          <a:ext cx="1906587" cy="373063"/>
        </p:xfrm>
        <a:graphic>
          <a:graphicData uri="http://schemas.openxmlformats.org/presentationml/2006/ole">
            <mc:AlternateContent xmlns:mc="http://schemas.openxmlformats.org/markup-compatibility/2006">
              <mc:Choice xmlns:v="urn:schemas-microsoft-com:vml" Requires="v">
                <p:oleObj spid="_x0000_s11569" name="Equation" r:id="rId18" imgW="1041120" imgH="203040" progId="Equation.DSMT4">
                  <p:embed/>
                </p:oleObj>
              </mc:Choice>
              <mc:Fallback>
                <p:oleObj name="Equation" r:id="rId18" imgW="1041120" imgH="203040" progId="Equation.DSMT4">
                  <p:embed/>
                  <p:pic>
                    <p:nvPicPr>
                      <p:cNvPr id="0" name=""/>
                      <p:cNvPicPr>
                        <a:picLocks noChangeAspect="1" noChangeArrowheads="1"/>
                      </p:cNvPicPr>
                      <p:nvPr/>
                    </p:nvPicPr>
                    <p:blipFill>
                      <a:blip r:embed="rId19"/>
                      <a:srcRect/>
                      <a:stretch>
                        <a:fillRect/>
                      </a:stretch>
                    </p:blipFill>
                    <p:spPr bwMode="auto">
                      <a:xfrm>
                        <a:off x="5532120" y="5921375"/>
                        <a:ext cx="1906587"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6" name="TextBox 65"/>
          <p:cNvSpPr txBox="1"/>
          <p:nvPr/>
        </p:nvSpPr>
        <p:spPr>
          <a:xfrm>
            <a:off x="5404955" y="4543233"/>
            <a:ext cx="2587944"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Weights times input</a:t>
            </a:r>
          </a:p>
        </p:txBody>
      </p:sp>
      <p:sp>
        <p:nvSpPr>
          <p:cNvPr id="68" name="TextBox 67"/>
          <p:cNvSpPr txBox="1"/>
          <p:nvPr/>
        </p:nvSpPr>
        <p:spPr>
          <a:xfrm>
            <a:off x="5412574" y="5547991"/>
            <a:ext cx="3426625"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Apply </a:t>
            </a:r>
            <a:r>
              <a:rPr lang="en-US" sz="1800" dirty="0" err="1">
                <a:solidFill>
                  <a:schemeClr val="tx2"/>
                </a:solidFill>
                <a:latin typeface="Arial" panose="020B0604020202020204" pitchFamily="34" charset="0"/>
                <a:cs typeface="Arial" panose="020B0604020202020204" pitchFamily="34" charset="0"/>
              </a:rPr>
              <a:t>ReLU</a:t>
            </a:r>
            <a:r>
              <a:rPr lang="en-US" sz="1800" dirty="0">
                <a:solidFill>
                  <a:schemeClr val="tx2"/>
                </a:solidFill>
                <a:latin typeface="Arial" panose="020B0604020202020204" pitchFamily="34" charset="0"/>
                <a:cs typeface="Arial" panose="020B0604020202020204" pitchFamily="34" charset="0"/>
              </a:rPr>
              <a:t> activation function</a:t>
            </a:r>
          </a:p>
        </p:txBody>
      </p:sp>
    </p:spTree>
    <p:extLst>
      <p:ext uri="{BB962C8B-B14F-4D97-AF65-F5344CB8AC3E}">
        <p14:creationId xmlns:p14="http://schemas.microsoft.com/office/powerpoint/2010/main" val="125110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First layer problems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27</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We already have a </a:t>
            </a:r>
            <a:r>
              <a:rPr lang="en-US" sz="2800" i="1" kern="0" dirty="0"/>
              <a:t>lot</a:t>
            </a:r>
            <a:r>
              <a:rPr lang="en-US" sz="2800" kern="0" dirty="0"/>
              <a:t> of parameters</a:t>
            </a:r>
          </a:p>
          <a:p>
            <a:pPr lvl="1"/>
            <a:r>
              <a:rPr lang="en-US" sz="2400" kern="0" dirty="0"/>
              <a:t>Each hidden node has its own weight vector</a:t>
            </a:r>
          </a:p>
          <a:p>
            <a:endParaRPr lang="en-US" sz="2800" kern="0" dirty="0"/>
          </a:p>
          <a:p>
            <a:r>
              <a:rPr lang="en-US" sz="2800" kern="0" dirty="0"/>
              <a:t>We’re attempting to learn different motifs (filters) at each starting position</a:t>
            </a:r>
          </a:p>
          <a:p>
            <a:pPr lvl="1"/>
            <a:r>
              <a:rPr lang="en-US" sz="2400" i="1" kern="0" dirty="0"/>
              <a:t>D*W</a:t>
            </a:r>
            <a:r>
              <a:rPr lang="en-US" sz="2400" kern="0" dirty="0"/>
              <a:t> hidden nodes</a:t>
            </a:r>
          </a:p>
          <a:p>
            <a:pPr lvl="1"/>
            <a:endParaRPr lang="en-US" sz="2400" kern="0" dirty="0"/>
          </a:p>
        </p:txBody>
      </p:sp>
    </p:spTree>
    <p:extLst>
      <p:ext uri="{BB962C8B-B14F-4D97-AF65-F5344CB8AC3E}">
        <p14:creationId xmlns:p14="http://schemas.microsoft.com/office/powerpoint/2010/main" val="883852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Convolutional layers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28</a:t>
            </a:fld>
            <a:endParaRPr lang="en-US"/>
          </a:p>
        </p:txBody>
      </p:sp>
      <p:sp>
        <p:nvSpPr>
          <p:cNvPr id="6" name="Rectangle 3"/>
          <p:cNvSpPr txBox="1">
            <a:spLocks noChangeArrowheads="1"/>
          </p:cNvSpPr>
          <p:nvPr/>
        </p:nvSpPr>
        <p:spPr bwMode="auto">
          <a:xfrm>
            <a:off x="381000" y="1184253"/>
            <a:ext cx="8382000" cy="1044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Input sequence and hidden layer as matrices</a:t>
            </a:r>
          </a:p>
          <a:p>
            <a:r>
              <a:rPr lang="en-US" sz="2800" kern="0" dirty="0"/>
              <a:t>Share parameters for all hidden nodes in a row</a:t>
            </a:r>
          </a:p>
          <a:p>
            <a:pPr lvl="1"/>
            <a:r>
              <a:rPr lang="en-US" sz="2400" kern="0" dirty="0"/>
              <a:t>Search for same motif at different starting positions</a:t>
            </a:r>
          </a:p>
          <a:p>
            <a:pPr lvl="1"/>
            <a:endParaRPr lang="en-US" sz="2400" kern="0" dirty="0"/>
          </a:p>
        </p:txBody>
      </p:sp>
      <p:sp>
        <p:nvSpPr>
          <p:cNvPr id="48" name="Down Arrow 47"/>
          <p:cNvSpPr/>
          <p:nvPr/>
        </p:nvSpPr>
        <p:spPr>
          <a:xfrm rot="5400000" flipV="1">
            <a:off x="4030087" y="3719102"/>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0" name="Down Arrow 49"/>
          <p:cNvSpPr/>
          <p:nvPr/>
        </p:nvSpPr>
        <p:spPr>
          <a:xfrm rot="5400000" flipV="1">
            <a:off x="4030087" y="596843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5" name="Group 4"/>
          <p:cNvGrpSpPr/>
          <p:nvPr/>
        </p:nvGrpSpPr>
        <p:grpSpPr>
          <a:xfrm>
            <a:off x="1149197" y="2832372"/>
            <a:ext cx="3339316" cy="2260067"/>
            <a:chOff x="693420" y="2845333"/>
            <a:chExt cx="3339316" cy="2260067"/>
          </a:xfrm>
        </p:grpSpPr>
        <p:grpSp>
          <p:nvGrpSpPr>
            <p:cNvPr id="8" name="Group 7"/>
            <p:cNvGrpSpPr/>
            <p:nvPr/>
          </p:nvGrpSpPr>
          <p:grpSpPr>
            <a:xfrm>
              <a:off x="1425657" y="4462280"/>
              <a:ext cx="548640" cy="548640"/>
              <a:chOff x="4169143" y="2405158"/>
              <a:chExt cx="548640" cy="548640"/>
            </a:xfrm>
          </p:grpSpPr>
          <p:sp>
            <p:nvSpPr>
              <p:cNvPr id="45" name="Oval 4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6" name="Object 3"/>
              <p:cNvGraphicFramePr>
                <a:graphicFrameLocks noChangeAspect="1"/>
              </p:cNvGraphicFramePr>
              <p:nvPr>
                <p:extLst>
                  <p:ext uri="{D42A27DB-BD31-4B8C-83A1-F6EECF244321}">
                    <p14:modId xmlns:p14="http://schemas.microsoft.com/office/powerpoint/2010/main" val="4217167574"/>
                  </p:ext>
                </p:extLst>
              </p:nvPr>
            </p:nvGraphicFramePr>
            <p:xfrm>
              <a:off x="4219626" y="2486025"/>
              <a:ext cx="487362" cy="444500"/>
            </p:xfrm>
            <a:graphic>
              <a:graphicData uri="http://schemas.openxmlformats.org/presentationml/2006/ole">
                <mc:AlternateContent xmlns:mc="http://schemas.openxmlformats.org/markup-compatibility/2006">
                  <mc:Choice xmlns:v="urn:schemas-microsoft-com:vml" Requires="v">
                    <p:oleObj spid="_x0000_s9022" name="Equation" r:id="rId4" imgW="266400" imgH="241200" progId="Equation.3">
                      <p:embed/>
                    </p:oleObj>
                  </mc:Choice>
                  <mc:Fallback>
                    <p:oleObj name="Equation" r:id="rId4" imgW="266400" imgH="241200" progId="Equation.3">
                      <p:embed/>
                      <p:pic>
                        <p:nvPicPr>
                          <p:cNvPr id="0" name=""/>
                          <p:cNvPicPr>
                            <a:picLocks noChangeAspect="1" noChangeArrowheads="1"/>
                          </p:cNvPicPr>
                          <p:nvPr/>
                        </p:nvPicPr>
                        <p:blipFill>
                          <a:blip r:embed="rId5"/>
                          <a:srcRect/>
                          <a:stretch>
                            <a:fillRect/>
                          </a:stretch>
                        </p:blipFill>
                        <p:spPr bwMode="auto">
                          <a:xfrm>
                            <a:off x="4219626" y="2486025"/>
                            <a:ext cx="487362"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0" name="Group 9"/>
            <p:cNvGrpSpPr/>
            <p:nvPr/>
          </p:nvGrpSpPr>
          <p:grpSpPr>
            <a:xfrm>
              <a:off x="1428197" y="3589472"/>
              <a:ext cx="548640" cy="548640"/>
              <a:chOff x="4169143" y="2405158"/>
              <a:chExt cx="548640" cy="548640"/>
            </a:xfrm>
          </p:grpSpPr>
          <p:sp>
            <p:nvSpPr>
              <p:cNvPr id="43" name="Oval 42"/>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4" name="Object 3"/>
              <p:cNvGraphicFramePr>
                <a:graphicFrameLocks noChangeAspect="1"/>
              </p:cNvGraphicFramePr>
              <p:nvPr>
                <p:extLst>
                  <p:ext uri="{D42A27DB-BD31-4B8C-83A1-F6EECF244321}">
                    <p14:modId xmlns:p14="http://schemas.microsoft.com/office/powerpoint/2010/main" val="2262339415"/>
                  </p:ext>
                </p:extLst>
              </p:nvPr>
            </p:nvGraphicFramePr>
            <p:xfrm>
              <a:off x="4244073" y="2486304"/>
              <a:ext cx="439738" cy="444500"/>
            </p:xfrm>
            <a:graphic>
              <a:graphicData uri="http://schemas.openxmlformats.org/presentationml/2006/ole">
                <mc:AlternateContent xmlns:mc="http://schemas.openxmlformats.org/markup-compatibility/2006">
                  <mc:Choice xmlns:v="urn:schemas-microsoft-com:vml" Requires="v">
                    <p:oleObj spid="_x0000_s9023" name="Equation" r:id="rId6" imgW="241200" imgH="241200" progId="Equation.3">
                      <p:embed/>
                    </p:oleObj>
                  </mc:Choice>
                  <mc:Fallback>
                    <p:oleObj name="Equation" r:id="rId6" imgW="241200" imgH="241200" progId="Equation.3">
                      <p:embed/>
                      <p:pic>
                        <p:nvPicPr>
                          <p:cNvPr id="0" name=""/>
                          <p:cNvPicPr>
                            <a:picLocks noChangeAspect="1" noChangeArrowheads="1"/>
                          </p:cNvPicPr>
                          <p:nvPr/>
                        </p:nvPicPr>
                        <p:blipFill>
                          <a:blip r:embed="rId7"/>
                          <a:srcRect/>
                          <a:stretch>
                            <a:fillRect/>
                          </a:stretch>
                        </p:blipFill>
                        <p:spPr bwMode="auto">
                          <a:xfrm>
                            <a:off x="4244073" y="2486304"/>
                            <a:ext cx="439738"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2" name="Group 11"/>
            <p:cNvGrpSpPr/>
            <p:nvPr/>
          </p:nvGrpSpPr>
          <p:grpSpPr>
            <a:xfrm>
              <a:off x="1425657" y="2992552"/>
              <a:ext cx="548640" cy="548640"/>
              <a:chOff x="4169143" y="2405158"/>
              <a:chExt cx="548640" cy="548640"/>
            </a:xfrm>
          </p:grpSpPr>
          <p:sp>
            <p:nvSpPr>
              <p:cNvPr id="41" name="Oval 40"/>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2" name="Object 3"/>
              <p:cNvGraphicFramePr>
                <a:graphicFrameLocks noChangeAspect="1"/>
              </p:cNvGraphicFramePr>
              <p:nvPr>
                <p:extLst>
                  <p:ext uri="{D42A27DB-BD31-4B8C-83A1-F6EECF244321}">
                    <p14:modId xmlns:p14="http://schemas.microsoft.com/office/powerpoint/2010/main" val="1071104074"/>
                  </p:ext>
                </p:extLst>
              </p:nvPr>
            </p:nvGraphicFramePr>
            <p:xfrm>
              <a:off x="4254551" y="2484736"/>
              <a:ext cx="417512" cy="444500"/>
            </p:xfrm>
            <a:graphic>
              <a:graphicData uri="http://schemas.openxmlformats.org/presentationml/2006/ole">
                <mc:AlternateContent xmlns:mc="http://schemas.openxmlformats.org/markup-compatibility/2006">
                  <mc:Choice xmlns:v="urn:schemas-microsoft-com:vml" Requires="v">
                    <p:oleObj spid="_x0000_s9024" name="Equation" r:id="rId8" imgW="228600" imgH="241200" progId="Equation.3">
                      <p:embed/>
                    </p:oleObj>
                  </mc:Choice>
                  <mc:Fallback>
                    <p:oleObj name="Equation" r:id="rId8" imgW="228600" imgH="241200" progId="Equation.3">
                      <p:embed/>
                      <p:pic>
                        <p:nvPicPr>
                          <p:cNvPr id="0" name=""/>
                          <p:cNvPicPr>
                            <a:picLocks noChangeAspect="1" noChangeArrowheads="1"/>
                          </p:cNvPicPr>
                          <p:nvPr/>
                        </p:nvPicPr>
                        <p:blipFill>
                          <a:blip r:embed="rId9"/>
                          <a:srcRect/>
                          <a:stretch>
                            <a:fillRect/>
                          </a:stretch>
                        </p:blipFill>
                        <p:spPr bwMode="auto">
                          <a:xfrm>
                            <a:off x="4254551" y="2484736"/>
                            <a:ext cx="417512"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3" name="Rectangle 12"/>
            <p:cNvSpPr/>
            <p:nvPr/>
          </p:nvSpPr>
          <p:spPr>
            <a:xfrm>
              <a:off x="1480803" y="3980573"/>
              <a:ext cx="358874" cy="461665"/>
            </a:xfrm>
            <a:prstGeom prst="rect">
              <a:avLst/>
            </a:prstGeom>
          </p:spPr>
          <p:txBody>
            <a:bodyPr wrap="square">
              <a:spAutoFit/>
            </a:bodyPr>
            <a:lstStyle/>
            <a:p>
              <a:r>
                <a:rPr lang="en-US" sz="2400" kern="0" dirty="0"/>
                <a:t>…</a:t>
              </a:r>
              <a:endParaRPr lang="en-US" sz="2400" dirty="0"/>
            </a:p>
          </p:txBody>
        </p:sp>
        <p:grpSp>
          <p:nvGrpSpPr>
            <p:cNvPr id="20" name="Group 19"/>
            <p:cNvGrpSpPr/>
            <p:nvPr/>
          </p:nvGrpSpPr>
          <p:grpSpPr>
            <a:xfrm>
              <a:off x="801637" y="4464446"/>
              <a:ext cx="548640" cy="548640"/>
              <a:chOff x="4169143" y="2397538"/>
              <a:chExt cx="548640" cy="548640"/>
            </a:xfrm>
          </p:grpSpPr>
          <p:sp>
            <p:nvSpPr>
              <p:cNvPr id="39" name="Oval 38"/>
              <p:cNvSpPr/>
              <p:nvPr/>
            </p:nvSpPr>
            <p:spPr>
              <a:xfrm flipV="1">
                <a:off x="4169143" y="239753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0" name="Object 3"/>
              <p:cNvGraphicFramePr>
                <a:graphicFrameLocks noChangeAspect="1"/>
              </p:cNvGraphicFramePr>
              <p:nvPr>
                <p:extLst>
                  <p:ext uri="{D42A27DB-BD31-4B8C-83A1-F6EECF244321}">
                    <p14:modId xmlns:p14="http://schemas.microsoft.com/office/powerpoint/2010/main" val="540702323"/>
                  </p:ext>
                </p:extLst>
              </p:nvPr>
            </p:nvGraphicFramePr>
            <p:xfrm>
              <a:off x="4230421" y="2478281"/>
              <a:ext cx="463550" cy="444500"/>
            </p:xfrm>
            <a:graphic>
              <a:graphicData uri="http://schemas.openxmlformats.org/presentationml/2006/ole">
                <mc:AlternateContent xmlns:mc="http://schemas.openxmlformats.org/markup-compatibility/2006">
                  <mc:Choice xmlns:v="urn:schemas-microsoft-com:vml" Requires="v">
                    <p:oleObj spid="_x0000_s9025" name="Equation" r:id="rId10" imgW="253800" imgH="241200" progId="Equation.3">
                      <p:embed/>
                    </p:oleObj>
                  </mc:Choice>
                  <mc:Fallback>
                    <p:oleObj name="Equation" r:id="rId10" imgW="253800" imgH="241200" progId="Equation.3">
                      <p:embed/>
                      <p:pic>
                        <p:nvPicPr>
                          <p:cNvPr id="0" name=""/>
                          <p:cNvPicPr>
                            <a:picLocks noChangeAspect="1" noChangeArrowheads="1"/>
                          </p:cNvPicPr>
                          <p:nvPr/>
                        </p:nvPicPr>
                        <p:blipFill>
                          <a:blip r:embed="rId11"/>
                          <a:srcRect/>
                          <a:stretch>
                            <a:fillRect/>
                          </a:stretch>
                        </p:blipFill>
                        <p:spPr bwMode="auto">
                          <a:xfrm>
                            <a:off x="4230421" y="2478281"/>
                            <a:ext cx="46355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21" name="Group 20"/>
            <p:cNvGrpSpPr/>
            <p:nvPr/>
          </p:nvGrpSpPr>
          <p:grpSpPr>
            <a:xfrm>
              <a:off x="804177" y="3619300"/>
              <a:ext cx="548640" cy="548640"/>
              <a:chOff x="4169143" y="2405158"/>
              <a:chExt cx="548640" cy="548640"/>
            </a:xfrm>
          </p:grpSpPr>
          <p:sp>
            <p:nvSpPr>
              <p:cNvPr id="37" name="Oval 36"/>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8" name="Object 3"/>
              <p:cNvGraphicFramePr>
                <a:graphicFrameLocks noChangeAspect="1"/>
              </p:cNvGraphicFramePr>
              <p:nvPr>
                <p:extLst>
                  <p:ext uri="{D42A27DB-BD31-4B8C-83A1-F6EECF244321}">
                    <p14:modId xmlns:p14="http://schemas.microsoft.com/office/powerpoint/2010/main" val="1259350984"/>
                  </p:ext>
                </p:extLst>
              </p:nvPr>
            </p:nvGraphicFramePr>
            <p:xfrm>
              <a:off x="4254868" y="2486179"/>
              <a:ext cx="417513" cy="444500"/>
            </p:xfrm>
            <a:graphic>
              <a:graphicData uri="http://schemas.openxmlformats.org/presentationml/2006/ole">
                <mc:AlternateContent xmlns:mc="http://schemas.openxmlformats.org/markup-compatibility/2006">
                  <mc:Choice xmlns:v="urn:schemas-microsoft-com:vml" Requires="v">
                    <p:oleObj spid="_x0000_s9026" name="Equation" r:id="rId12" imgW="228600" imgH="241200" progId="Equation.3">
                      <p:embed/>
                    </p:oleObj>
                  </mc:Choice>
                  <mc:Fallback>
                    <p:oleObj name="Equation" r:id="rId12" imgW="228600" imgH="241200" progId="Equation.3">
                      <p:embed/>
                      <p:pic>
                        <p:nvPicPr>
                          <p:cNvPr id="0" name=""/>
                          <p:cNvPicPr>
                            <a:picLocks noChangeAspect="1" noChangeArrowheads="1"/>
                          </p:cNvPicPr>
                          <p:nvPr/>
                        </p:nvPicPr>
                        <p:blipFill>
                          <a:blip r:embed="rId13"/>
                          <a:srcRect/>
                          <a:stretch>
                            <a:fillRect/>
                          </a:stretch>
                        </p:blipFill>
                        <p:spPr bwMode="auto">
                          <a:xfrm>
                            <a:off x="4254868" y="2486179"/>
                            <a:ext cx="417513"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22" name="Group 21"/>
            <p:cNvGrpSpPr/>
            <p:nvPr/>
          </p:nvGrpSpPr>
          <p:grpSpPr>
            <a:xfrm>
              <a:off x="801637" y="3022380"/>
              <a:ext cx="548640" cy="548640"/>
              <a:chOff x="4169143" y="2405158"/>
              <a:chExt cx="548640" cy="548640"/>
            </a:xfrm>
          </p:grpSpPr>
          <p:sp>
            <p:nvSpPr>
              <p:cNvPr id="35" name="Oval 3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6" name="Object 3"/>
              <p:cNvGraphicFramePr>
                <a:graphicFrameLocks noChangeAspect="1"/>
              </p:cNvGraphicFramePr>
              <p:nvPr>
                <p:extLst>
                  <p:ext uri="{D42A27DB-BD31-4B8C-83A1-F6EECF244321}">
                    <p14:modId xmlns:p14="http://schemas.microsoft.com/office/powerpoint/2010/main" val="1219217949"/>
                  </p:ext>
                </p:extLst>
              </p:nvPr>
            </p:nvGraphicFramePr>
            <p:xfrm>
              <a:off x="4276725" y="2485416"/>
              <a:ext cx="371475" cy="444500"/>
            </p:xfrm>
            <a:graphic>
              <a:graphicData uri="http://schemas.openxmlformats.org/presentationml/2006/ole">
                <mc:AlternateContent xmlns:mc="http://schemas.openxmlformats.org/markup-compatibility/2006">
                  <mc:Choice xmlns:v="urn:schemas-microsoft-com:vml" Requires="v">
                    <p:oleObj spid="_x0000_s9027" name="Equation" r:id="rId14" imgW="203040" imgH="241200" progId="Equation.3">
                      <p:embed/>
                    </p:oleObj>
                  </mc:Choice>
                  <mc:Fallback>
                    <p:oleObj name="Equation" r:id="rId14" imgW="203040" imgH="241200" progId="Equation.3">
                      <p:embed/>
                      <p:pic>
                        <p:nvPicPr>
                          <p:cNvPr id="0" name=""/>
                          <p:cNvPicPr>
                            <a:picLocks noChangeAspect="1" noChangeArrowheads="1"/>
                          </p:cNvPicPr>
                          <p:nvPr/>
                        </p:nvPicPr>
                        <p:blipFill>
                          <a:blip r:embed="rId15"/>
                          <a:srcRect/>
                          <a:stretch>
                            <a:fillRect/>
                          </a:stretch>
                        </p:blipFill>
                        <p:spPr bwMode="auto">
                          <a:xfrm>
                            <a:off x="4276725" y="2485416"/>
                            <a:ext cx="3714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23" name="Rectangle 22"/>
            <p:cNvSpPr/>
            <p:nvPr/>
          </p:nvSpPr>
          <p:spPr>
            <a:xfrm>
              <a:off x="856783" y="4010401"/>
              <a:ext cx="358874" cy="461665"/>
            </a:xfrm>
            <a:prstGeom prst="rect">
              <a:avLst/>
            </a:prstGeom>
          </p:spPr>
          <p:txBody>
            <a:bodyPr wrap="square">
              <a:spAutoFit/>
            </a:bodyPr>
            <a:lstStyle/>
            <a:p>
              <a:r>
                <a:rPr lang="en-US" sz="2400" kern="0" dirty="0"/>
                <a:t>…</a:t>
              </a:r>
              <a:endParaRPr lang="en-US" sz="2400" dirty="0"/>
            </a:p>
          </p:txBody>
        </p:sp>
        <p:grpSp>
          <p:nvGrpSpPr>
            <p:cNvPr id="24" name="Group 23"/>
            <p:cNvGrpSpPr/>
            <p:nvPr/>
          </p:nvGrpSpPr>
          <p:grpSpPr>
            <a:xfrm>
              <a:off x="2400681" y="4463396"/>
              <a:ext cx="571119" cy="548640"/>
              <a:chOff x="4169143" y="2416588"/>
              <a:chExt cx="571119" cy="548640"/>
            </a:xfrm>
          </p:grpSpPr>
          <p:sp>
            <p:nvSpPr>
              <p:cNvPr id="33" name="Oval 32"/>
              <p:cNvSpPr/>
              <p:nvPr/>
            </p:nvSpPr>
            <p:spPr>
              <a:xfrm flipV="1">
                <a:off x="4169143" y="241658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4" name="Object 3"/>
              <p:cNvGraphicFramePr>
                <a:graphicFrameLocks noChangeAspect="1"/>
              </p:cNvGraphicFramePr>
              <p:nvPr>
                <p:extLst>
                  <p:ext uri="{D42A27DB-BD31-4B8C-83A1-F6EECF244321}">
                    <p14:modId xmlns:p14="http://schemas.microsoft.com/office/powerpoint/2010/main" val="4104887615"/>
                  </p:ext>
                </p:extLst>
              </p:nvPr>
            </p:nvGraphicFramePr>
            <p:xfrm>
              <a:off x="4184637" y="2497252"/>
              <a:ext cx="555625" cy="444500"/>
            </p:xfrm>
            <a:graphic>
              <a:graphicData uri="http://schemas.openxmlformats.org/presentationml/2006/ole">
                <mc:AlternateContent xmlns:mc="http://schemas.openxmlformats.org/markup-compatibility/2006">
                  <mc:Choice xmlns:v="urn:schemas-microsoft-com:vml" Requires="v">
                    <p:oleObj spid="_x0000_s9028" name="Equation" r:id="rId16" imgW="304560" imgH="241200" progId="Equation.3">
                      <p:embed/>
                    </p:oleObj>
                  </mc:Choice>
                  <mc:Fallback>
                    <p:oleObj name="Equation" r:id="rId16" imgW="304560" imgH="241200" progId="Equation.3">
                      <p:embed/>
                      <p:pic>
                        <p:nvPicPr>
                          <p:cNvPr id="0" name=""/>
                          <p:cNvPicPr>
                            <a:picLocks noChangeAspect="1" noChangeArrowheads="1"/>
                          </p:cNvPicPr>
                          <p:nvPr/>
                        </p:nvPicPr>
                        <p:blipFill>
                          <a:blip r:embed="rId17"/>
                          <a:srcRect/>
                          <a:stretch>
                            <a:fillRect/>
                          </a:stretch>
                        </p:blipFill>
                        <p:spPr bwMode="auto">
                          <a:xfrm>
                            <a:off x="4184637" y="2497252"/>
                            <a:ext cx="55562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25" name="Group 24"/>
            <p:cNvGrpSpPr/>
            <p:nvPr/>
          </p:nvGrpSpPr>
          <p:grpSpPr>
            <a:xfrm>
              <a:off x="2403221" y="3599200"/>
              <a:ext cx="551117" cy="548640"/>
              <a:chOff x="4169143" y="2405158"/>
              <a:chExt cx="551117" cy="548640"/>
            </a:xfrm>
          </p:grpSpPr>
          <p:sp>
            <p:nvSpPr>
              <p:cNvPr id="31" name="Oval 30"/>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2" name="Object 3"/>
              <p:cNvGraphicFramePr>
                <a:graphicFrameLocks noChangeAspect="1"/>
              </p:cNvGraphicFramePr>
              <p:nvPr>
                <p:extLst>
                  <p:ext uri="{D42A27DB-BD31-4B8C-83A1-F6EECF244321}">
                    <p14:modId xmlns:p14="http://schemas.microsoft.com/office/powerpoint/2010/main" val="2518322394"/>
                  </p:ext>
                </p:extLst>
              </p:nvPr>
            </p:nvGraphicFramePr>
            <p:xfrm>
              <a:off x="4209085" y="2486101"/>
              <a:ext cx="511175" cy="444500"/>
            </p:xfrm>
            <a:graphic>
              <a:graphicData uri="http://schemas.openxmlformats.org/presentationml/2006/ole">
                <mc:AlternateContent xmlns:mc="http://schemas.openxmlformats.org/markup-compatibility/2006">
                  <mc:Choice xmlns:v="urn:schemas-microsoft-com:vml" Requires="v">
                    <p:oleObj spid="_x0000_s9029" name="Equation" r:id="rId18" imgW="279360" imgH="241200" progId="Equation.3">
                      <p:embed/>
                    </p:oleObj>
                  </mc:Choice>
                  <mc:Fallback>
                    <p:oleObj name="Equation" r:id="rId18" imgW="279360" imgH="241200" progId="Equation.3">
                      <p:embed/>
                      <p:pic>
                        <p:nvPicPr>
                          <p:cNvPr id="0" name=""/>
                          <p:cNvPicPr>
                            <a:picLocks noChangeAspect="1" noChangeArrowheads="1"/>
                          </p:cNvPicPr>
                          <p:nvPr/>
                        </p:nvPicPr>
                        <p:blipFill>
                          <a:blip r:embed="rId19"/>
                          <a:srcRect/>
                          <a:stretch>
                            <a:fillRect/>
                          </a:stretch>
                        </p:blipFill>
                        <p:spPr bwMode="auto">
                          <a:xfrm>
                            <a:off x="4209085" y="2486101"/>
                            <a:ext cx="5111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26" name="Group 25"/>
            <p:cNvGrpSpPr/>
            <p:nvPr/>
          </p:nvGrpSpPr>
          <p:grpSpPr>
            <a:xfrm>
              <a:off x="2400681" y="3002280"/>
              <a:ext cx="548640" cy="548640"/>
              <a:chOff x="4169143" y="2405158"/>
              <a:chExt cx="548640" cy="548640"/>
            </a:xfrm>
          </p:grpSpPr>
          <p:sp>
            <p:nvSpPr>
              <p:cNvPr id="29" name="Oval 28"/>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0" name="Object 3"/>
              <p:cNvGraphicFramePr>
                <a:graphicFrameLocks noChangeAspect="1"/>
              </p:cNvGraphicFramePr>
              <p:nvPr>
                <p:extLst>
                  <p:ext uri="{D42A27DB-BD31-4B8C-83A1-F6EECF244321}">
                    <p14:modId xmlns:p14="http://schemas.microsoft.com/office/powerpoint/2010/main" val="3358652670"/>
                  </p:ext>
                </p:extLst>
              </p:nvPr>
            </p:nvGraphicFramePr>
            <p:xfrm>
              <a:off x="4230675" y="2486121"/>
              <a:ext cx="463550" cy="444500"/>
            </p:xfrm>
            <a:graphic>
              <a:graphicData uri="http://schemas.openxmlformats.org/presentationml/2006/ole">
                <mc:AlternateContent xmlns:mc="http://schemas.openxmlformats.org/markup-compatibility/2006">
                  <mc:Choice xmlns:v="urn:schemas-microsoft-com:vml" Requires="v">
                    <p:oleObj spid="_x0000_s9030" name="Equation" r:id="rId20" imgW="253800" imgH="241200" progId="Equation.3">
                      <p:embed/>
                    </p:oleObj>
                  </mc:Choice>
                  <mc:Fallback>
                    <p:oleObj name="Equation" r:id="rId20" imgW="253800" imgH="241200" progId="Equation.3">
                      <p:embed/>
                      <p:pic>
                        <p:nvPicPr>
                          <p:cNvPr id="0" name=""/>
                          <p:cNvPicPr>
                            <a:picLocks noChangeAspect="1" noChangeArrowheads="1"/>
                          </p:cNvPicPr>
                          <p:nvPr/>
                        </p:nvPicPr>
                        <p:blipFill>
                          <a:blip r:embed="rId21"/>
                          <a:srcRect/>
                          <a:stretch>
                            <a:fillRect/>
                          </a:stretch>
                        </p:blipFill>
                        <p:spPr bwMode="auto">
                          <a:xfrm>
                            <a:off x="4230675" y="2486121"/>
                            <a:ext cx="46355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27" name="Rectangle 26"/>
            <p:cNvSpPr/>
            <p:nvPr/>
          </p:nvSpPr>
          <p:spPr>
            <a:xfrm>
              <a:off x="2455827" y="3990301"/>
              <a:ext cx="358874" cy="461665"/>
            </a:xfrm>
            <a:prstGeom prst="rect">
              <a:avLst/>
            </a:prstGeom>
          </p:spPr>
          <p:txBody>
            <a:bodyPr wrap="square">
              <a:spAutoFit/>
            </a:bodyPr>
            <a:lstStyle/>
            <a:p>
              <a:r>
                <a:rPr lang="en-US" sz="2400" kern="0" dirty="0"/>
                <a:t>…</a:t>
              </a:r>
              <a:endParaRPr lang="en-US" sz="2400" dirty="0"/>
            </a:p>
          </p:txBody>
        </p:sp>
        <p:sp>
          <p:nvSpPr>
            <p:cNvPr id="28" name="Rectangle 27"/>
            <p:cNvSpPr/>
            <p:nvPr/>
          </p:nvSpPr>
          <p:spPr>
            <a:xfrm>
              <a:off x="1960880" y="2953129"/>
              <a:ext cx="358874" cy="461665"/>
            </a:xfrm>
            <a:prstGeom prst="rect">
              <a:avLst/>
            </a:prstGeom>
          </p:spPr>
          <p:txBody>
            <a:bodyPr wrap="square">
              <a:spAutoFit/>
            </a:bodyPr>
            <a:lstStyle/>
            <a:p>
              <a:r>
                <a:rPr lang="en-US" sz="2400" kern="0" dirty="0"/>
                <a:t>…</a:t>
              </a:r>
              <a:endParaRPr lang="en-US" sz="2400" dirty="0"/>
            </a:p>
          </p:txBody>
        </p:sp>
        <p:sp>
          <p:nvSpPr>
            <p:cNvPr id="47" name="Rectangle 46"/>
            <p:cNvSpPr/>
            <p:nvPr/>
          </p:nvSpPr>
          <p:spPr>
            <a:xfrm>
              <a:off x="693420" y="2917615"/>
              <a:ext cx="2362200" cy="2187785"/>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4" name="Rectangle 73"/>
            <p:cNvSpPr/>
            <p:nvPr/>
          </p:nvSpPr>
          <p:spPr>
            <a:xfrm>
              <a:off x="3107483" y="2845333"/>
              <a:ext cx="925253" cy="400110"/>
            </a:xfrm>
            <a:prstGeom prst="rect">
              <a:avLst/>
            </a:prstGeom>
          </p:spPr>
          <p:txBody>
            <a:bodyPr wrap="none">
              <a:spAutoFit/>
            </a:bodyPr>
            <a:lstStyle/>
            <a:p>
              <a:r>
                <a:rPr lang="en-US" i="1" dirty="0">
                  <a:solidFill>
                    <a:schemeClr val="tx2"/>
                  </a:solidFill>
                  <a:latin typeface="Arial" panose="020B0604020202020204" pitchFamily="34" charset="0"/>
                  <a:cs typeface="Arial" panose="020B0604020202020204" pitchFamily="34" charset="0"/>
                </a:rPr>
                <a:t>D</a:t>
              </a:r>
              <a:r>
                <a:rPr lang="en-US" dirty="0">
                  <a:solidFill>
                    <a:schemeClr val="tx2"/>
                  </a:solidFill>
                  <a:latin typeface="Arial" panose="020B0604020202020204" pitchFamily="34" charset="0"/>
                  <a:cs typeface="Arial" panose="020B0604020202020204" pitchFamily="34" charset="0"/>
                </a:rPr>
                <a:t> X </a:t>
              </a:r>
              <a:r>
                <a:rPr lang="en-US" i="1" dirty="0">
                  <a:solidFill>
                    <a:schemeClr val="tx2"/>
                  </a:solidFill>
                  <a:latin typeface="Arial" panose="020B0604020202020204" pitchFamily="34" charset="0"/>
                  <a:cs typeface="Arial" panose="020B0604020202020204" pitchFamily="34" charset="0"/>
                </a:rPr>
                <a:t>W</a:t>
              </a:r>
              <a:endParaRPr lang="en-US" dirty="0"/>
            </a:p>
          </p:txBody>
        </p:sp>
      </p:grpSp>
      <p:grpSp>
        <p:nvGrpSpPr>
          <p:cNvPr id="11" name="Group 10"/>
          <p:cNvGrpSpPr/>
          <p:nvPr/>
        </p:nvGrpSpPr>
        <p:grpSpPr>
          <a:xfrm>
            <a:off x="-1094583" y="5460113"/>
            <a:ext cx="5459471" cy="1321687"/>
            <a:chOff x="-1094583" y="5460113"/>
            <a:chExt cx="5459471" cy="1321687"/>
          </a:xfrm>
        </p:grpSpPr>
        <p:sp>
          <p:nvSpPr>
            <p:cNvPr id="7" name="Rectangle 6"/>
            <p:cNvSpPr/>
            <p:nvPr/>
          </p:nvSpPr>
          <p:spPr>
            <a:xfrm>
              <a:off x="353217" y="5571743"/>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9" name="Text Box 5"/>
            <p:cNvSpPr txBox="1">
              <a:spLocks noChangeArrowheads="1"/>
            </p:cNvSpPr>
            <p:nvPr/>
          </p:nvSpPr>
          <p:spPr bwMode="auto">
            <a:xfrm>
              <a:off x="-1094583" y="5581471"/>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solidFill>
                    <a:schemeClr val="tx2"/>
                  </a:solidFill>
                  <a:latin typeface="Courier New" pitchFamily="-111" charset="0"/>
                </a:rPr>
                <a:t>C 0 0 0 1 0 0 0 0 1 0</a:t>
              </a:r>
            </a:p>
            <a:p>
              <a:pPr algn="ctr"/>
              <a:r>
                <a:rPr lang="en-US" sz="1800" b="1" dirty="0">
                  <a:solidFill>
                    <a:schemeClr val="tx2"/>
                  </a:solidFill>
                  <a:latin typeface="Courier New" pitchFamily="-111" charset="0"/>
                </a:rPr>
                <a:t>G 0 1 1 0 0 1 0 1 0 1</a:t>
              </a:r>
            </a:p>
            <a:p>
              <a:pPr algn="ctr"/>
              <a:r>
                <a:rPr lang="en-US" sz="1800" b="1" dirty="0">
                  <a:solidFill>
                    <a:schemeClr val="tx2"/>
                  </a:solidFill>
                  <a:latin typeface="Courier New" pitchFamily="-111" charset="0"/>
                </a:rPr>
                <a:t>T 0 0 0 0 0 0 1 0 0 0</a:t>
              </a:r>
            </a:p>
          </p:txBody>
        </p:sp>
        <p:sp>
          <p:nvSpPr>
            <p:cNvPr id="51" name="Rectangle 50"/>
            <p:cNvSpPr/>
            <p:nvPr/>
          </p:nvSpPr>
          <p:spPr>
            <a:xfrm>
              <a:off x="3030197" y="5851552"/>
              <a:ext cx="358874" cy="461665"/>
            </a:xfrm>
            <a:prstGeom prst="rect">
              <a:avLst/>
            </a:prstGeom>
          </p:spPr>
          <p:txBody>
            <a:bodyPr wrap="square">
              <a:spAutoFit/>
            </a:bodyPr>
            <a:lstStyle/>
            <a:p>
              <a:r>
                <a:rPr lang="en-US" sz="2400" kern="0" dirty="0"/>
                <a:t>…</a:t>
              </a:r>
              <a:endParaRPr lang="en-US" sz="2400" dirty="0"/>
            </a:p>
          </p:txBody>
        </p:sp>
        <p:sp>
          <p:nvSpPr>
            <p:cNvPr id="75" name="Rectangle 74"/>
            <p:cNvSpPr/>
            <p:nvPr/>
          </p:nvSpPr>
          <p:spPr>
            <a:xfrm>
              <a:off x="3582301" y="5460113"/>
              <a:ext cx="782587" cy="400110"/>
            </a:xfrm>
            <a:prstGeom prst="rect">
              <a:avLst/>
            </a:prstGeom>
          </p:spPr>
          <p:txBody>
            <a:bodyPr wrap="none">
              <a:spAutoFit/>
            </a:bodyPr>
            <a:lstStyle/>
            <a:p>
              <a:r>
                <a:rPr lang="en-US" dirty="0">
                  <a:latin typeface="Arial" panose="020B0604020202020204" pitchFamily="34" charset="0"/>
                  <a:cs typeface="Arial" panose="020B0604020202020204" pitchFamily="34" charset="0"/>
                </a:rPr>
                <a:t>4 X </a:t>
              </a:r>
              <a:r>
                <a:rPr lang="en-US" i="1" dirty="0">
                  <a:latin typeface="Arial" panose="020B0604020202020204" pitchFamily="34" charset="0"/>
                  <a:cs typeface="Arial" panose="020B0604020202020204" pitchFamily="34" charset="0"/>
                </a:rPr>
                <a:t>L</a:t>
              </a:r>
              <a:endParaRPr lang="en-US" dirty="0"/>
            </a:p>
          </p:txBody>
        </p:sp>
      </p:grpSp>
      <p:grpSp>
        <p:nvGrpSpPr>
          <p:cNvPr id="95" name="Group 94"/>
          <p:cNvGrpSpPr/>
          <p:nvPr/>
        </p:nvGrpSpPr>
        <p:grpSpPr>
          <a:xfrm>
            <a:off x="4876800" y="3260732"/>
            <a:ext cx="3882232" cy="1439681"/>
            <a:chOff x="4876800" y="3260732"/>
            <a:chExt cx="3882232" cy="1439681"/>
          </a:xfrm>
        </p:grpSpPr>
        <p:grpSp>
          <p:nvGrpSpPr>
            <p:cNvPr id="3" name="Group 2"/>
            <p:cNvGrpSpPr/>
            <p:nvPr/>
          </p:nvGrpSpPr>
          <p:grpSpPr>
            <a:xfrm>
              <a:off x="4876800" y="3260732"/>
              <a:ext cx="1214186" cy="1439681"/>
              <a:chOff x="5269526" y="2910413"/>
              <a:chExt cx="3164175" cy="3751816"/>
            </a:xfrm>
          </p:grpSpPr>
          <p:sp>
            <p:nvSpPr>
              <p:cNvPr id="53" name="Rectangle 52"/>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55" name="Rectangle 54"/>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56" name="Group 55"/>
            <p:cNvGrpSpPr/>
            <p:nvPr/>
          </p:nvGrpSpPr>
          <p:grpSpPr>
            <a:xfrm>
              <a:off x="6210823" y="3260732"/>
              <a:ext cx="1214186" cy="1439681"/>
              <a:chOff x="5269526" y="2910413"/>
              <a:chExt cx="3164175" cy="3751816"/>
            </a:xfrm>
          </p:grpSpPr>
          <p:sp>
            <p:nvSpPr>
              <p:cNvPr id="57" name="Rectangle 56"/>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58" name="Rectangle 57"/>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62" name="Group 61"/>
            <p:cNvGrpSpPr/>
            <p:nvPr/>
          </p:nvGrpSpPr>
          <p:grpSpPr>
            <a:xfrm>
              <a:off x="7544846" y="3260732"/>
              <a:ext cx="1214186" cy="1439681"/>
              <a:chOff x="5269526" y="2910413"/>
              <a:chExt cx="3164175" cy="3751816"/>
            </a:xfrm>
          </p:grpSpPr>
          <p:sp>
            <p:nvSpPr>
              <p:cNvPr id="63" name="Rectangle 62"/>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4" name="Rectangle 63"/>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sp>
          <p:nvSpPr>
            <p:cNvPr id="76" name="Rectangle 75"/>
            <p:cNvSpPr/>
            <p:nvPr/>
          </p:nvSpPr>
          <p:spPr>
            <a:xfrm>
              <a:off x="5041900" y="38023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7" name="Rectangle 76"/>
            <p:cNvSpPr/>
            <p:nvPr/>
          </p:nvSpPr>
          <p:spPr>
            <a:xfrm>
              <a:off x="6525260" y="38023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8" name="Rectangle 77"/>
            <p:cNvSpPr/>
            <p:nvPr/>
          </p:nvSpPr>
          <p:spPr>
            <a:xfrm>
              <a:off x="8006080" y="3805832"/>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9" name="Rectangle 78"/>
            <p:cNvSpPr/>
            <p:nvPr/>
          </p:nvSpPr>
          <p:spPr>
            <a:xfrm>
              <a:off x="4903037"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80" name="Rectangle 79"/>
            <p:cNvSpPr/>
            <p:nvPr/>
          </p:nvSpPr>
          <p:spPr>
            <a:xfrm>
              <a:off x="6278545"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81" name="Rectangle 80"/>
            <p:cNvSpPr/>
            <p:nvPr/>
          </p:nvSpPr>
          <p:spPr>
            <a:xfrm>
              <a:off x="7673430"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83" name="Straight Connector 82"/>
            <p:cNvCxnSpPr>
              <a:stCxn id="79" idx="0"/>
              <a:endCxn id="76" idx="2"/>
            </p:cNvCxnSpPr>
            <p:nvPr/>
          </p:nvCxnSpPr>
          <p:spPr bwMode="auto">
            <a:xfrm flipV="1">
              <a:off x="5038509" y="3936514"/>
              <a:ext cx="69489" cy="3263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87" name="Straight Connector 86"/>
            <p:cNvCxnSpPr>
              <a:stCxn id="80" idx="0"/>
              <a:endCxn id="77" idx="2"/>
            </p:cNvCxnSpPr>
            <p:nvPr/>
          </p:nvCxnSpPr>
          <p:spPr bwMode="auto">
            <a:xfrm flipV="1">
              <a:off x="6414017" y="3936514"/>
              <a:ext cx="177341" cy="3263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90" name="Straight Connector 89"/>
            <p:cNvCxnSpPr>
              <a:stCxn id="81" idx="0"/>
              <a:endCxn id="78" idx="2"/>
            </p:cNvCxnSpPr>
            <p:nvPr/>
          </p:nvCxnSpPr>
          <p:spPr bwMode="auto">
            <a:xfrm flipV="1">
              <a:off x="7808902" y="3939966"/>
              <a:ext cx="263276" cy="322864"/>
            </a:xfrm>
            <a:prstGeom prst="line">
              <a:avLst/>
            </a:prstGeom>
            <a:noFill/>
            <a:ln w="12700" cap="flat" cmpd="sng" algn="ctr">
              <a:solidFill>
                <a:schemeClr val="bg2">
                  <a:lumMod val="50000"/>
                </a:schemeClr>
              </a:solidFill>
              <a:prstDash val="solid"/>
              <a:round/>
              <a:headEnd type="none" w="med" len="med"/>
              <a:tailEnd type="none" w="med" len="med"/>
            </a:ln>
            <a:effectLst/>
          </p:spPr>
        </p:cxnSp>
      </p:grpSp>
      <p:grpSp>
        <p:nvGrpSpPr>
          <p:cNvPr id="96" name="Group 95"/>
          <p:cNvGrpSpPr/>
          <p:nvPr/>
        </p:nvGrpSpPr>
        <p:grpSpPr>
          <a:xfrm>
            <a:off x="4876800" y="5154801"/>
            <a:ext cx="3882232" cy="1439681"/>
            <a:chOff x="4876800" y="3260732"/>
            <a:chExt cx="3882232" cy="1439681"/>
          </a:xfrm>
        </p:grpSpPr>
        <p:grpSp>
          <p:nvGrpSpPr>
            <p:cNvPr id="97" name="Group 96"/>
            <p:cNvGrpSpPr/>
            <p:nvPr/>
          </p:nvGrpSpPr>
          <p:grpSpPr>
            <a:xfrm>
              <a:off x="4876800" y="3260732"/>
              <a:ext cx="1214186" cy="1439681"/>
              <a:chOff x="5269526" y="2910413"/>
              <a:chExt cx="3164175" cy="3751816"/>
            </a:xfrm>
          </p:grpSpPr>
          <p:sp>
            <p:nvSpPr>
              <p:cNvPr id="113" name="Rectangle 112"/>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14" name="Rectangle 113"/>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98" name="Group 97"/>
            <p:cNvGrpSpPr/>
            <p:nvPr/>
          </p:nvGrpSpPr>
          <p:grpSpPr>
            <a:xfrm>
              <a:off x="6210823" y="3260732"/>
              <a:ext cx="1214186" cy="1439681"/>
              <a:chOff x="5269526" y="2910413"/>
              <a:chExt cx="3164175" cy="3751816"/>
            </a:xfrm>
          </p:grpSpPr>
          <p:sp>
            <p:nvSpPr>
              <p:cNvPr id="111" name="Rectangle 110"/>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12" name="Rectangle 111"/>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99" name="Group 98"/>
            <p:cNvGrpSpPr/>
            <p:nvPr/>
          </p:nvGrpSpPr>
          <p:grpSpPr>
            <a:xfrm>
              <a:off x="7544846" y="3260732"/>
              <a:ext cx="1214186" cy="1439681"/>
              <a:chOff x="5269526" y="2910413"/>
              <a:chExt cx="3164175" cy="3751816"/>
            </a:xfrm>
          </p:grpSpPr>
          <p:sp>
            <p:nvSpPr>
              <p:cNvPr id="109" name="Rectangle 108"/>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10" name="Rectangle 109"/>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sp>
          <p:nvSpPr>
            <p:cNvPr id="100" name="Rectangle 99"/>
            <p:cNvSpPr/>
            <p:nvPr/>
          </p:nvSpPr>
          <p:spPr>
            <a:xfrm>
              <a:off x="5041900" y="39420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1" name="Rectangle 100"/>
            <p:cNvSpPr/>
            <p:nvPr/>
          </p:nvSpPr>
          <p:spPr>
            <a:xfrm>
              <a:off x="6525260" y="39420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2" name="Rectangle 101"/>
            <p:cNvSpPr/>
            <p:nvPr/>
          </p:nvSpPr>
          <p:spPr>
            <a:xfrm>
              <a:off x="8006080" y="3945532"/>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3" name="Rectangle 102"/>
            <p:cNvSpPr/>
            <p:nvPr/>
          </p:nvSpPr>
          <p:spPr>
            <a:xfrm>
              <a:off x="4903037"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4" name="Rectangle 103"/>
            <p:cNvSpPr/>
            <p:nvPr/>
          </p:nvSpPr>
          <p:spPr>
            <a:xfrm>
              <a:off x="6278545"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5" name="Rectangle 104"/>
            <p:cNvSpPr/>
            <p:nvPr/>
          </p:nvSpPr>
          <p:spPr>
            <a:xfrm>
              <a:off x="7673430"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106" name="Straight Connector 105"/>
            <p:cNvCxnSpPr>
              <a:stCxn id="103" idx="0"/>
              <a:endCxn id="100" idx="2"/>
            </p:cNvCxnSpPr>
            <p:nvPr/>
          </p:nvCxnSpPr>
          <p:spPr bwMode="auto">
            <a:xfrm flipV="1">
              <a:off x="5038509" y="4076214"/>
              <a:ext cx="69489" cy="1866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107" name="Straight Connector 106"/>
            <p:cNvCxnSpPr>
              <a:stCxn id="104" idx="0"/>
              <a:endCxn id="101" idx="2"/>
            </p:cNvCxnSpPr>
            <p:nvPr/>
          </p:nvCxnSpPr>
          <p:spPr bwMode="auto">
            <a:xfrm flipV="1">
              <a:off x="6414017" y="4076214"/>
              <a:ext cx="177341" cy="1866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108" name="Straight Connector 107"/>
            <p:cNvCxnSpPr>
              <a:stCxn id="105" idx="0"/>
              <a:endCxn id="102" idx="2"/>
            </p:cNvCxnSpPr>
            <p:nvPr/>
          </p:nvCxnSpPr>
          <p:spPr bwMode="auto">
            <a:xfrm flipV="1">
              <a:off x="7808902" y="4079666"/>
              <a:ext cx="263276" cy="183164"/>
            </a:xfrm>
            <a:prstGeom prst="line">
              <a:avLst/>
            </a:prstGeom>
            <a:noFill/>
            <a:ln w="12700" cap="flat" cmpd="sng" algn="ctr">
              <a:solidFill>
                <a:schemeClr val="bg2">
                  <a:lumMod val="50000"/>
                </a:schemeClr>
              </a:solidFill>
              <a:prstDash val="solid"/>
              <a:round/>
              <a:headEnd type="none" w="med" len="med"/>
              <a:tailEnd type="none" w="med" len="med"/>
            </a:ln>
            <a:effectLst/>
          </p:spPr>
        </p:cxnSp>
      </p:grpSp>
      <p:sp>
        <p:nvSpPr>
          <p:cNvPr id="115" name="Rectangle 114"/>
          <p:cNvSpPr/>
          <p:nvPr/>
        </p:nvSpPr>
        <p:spPr>
          <a:xfrm>
            <a:off x="8143611" y="3557405"/>
            <a:ext cx="358874" cy="461665"/>
          </a:xfrm>
          <a:prstGeom prst="rect">
            <a:avLst/>
          </a:prstGeom>
        </p:spPr>
        <p:txBody>
          <a:bodyPr wrap="square">
            <a:spAutoFit/>
          </a:bodyPr>
          <a:lstStyle/>
          <a:p>
            <a:r>
              <a:rPr lang="en-US" sz="2400" kern="0" dirty="0"/>
              <a:t>…</a:t>
            </a:r>
            <a:endParaRPr lang="en-US" sz="2400" dirty="0"/>
          </a:p>
        </p:txBody>
      </p:sp>
      <p:sp>
        <p:nvSpPr>
          <p:cNvPr id="116" name="Rectangle 115"/>
          <p:cNvSpPr/>
          <p:nvPr/>
        </p:nvSpPr>
        <p:spPr>
          <a:xfrm>
            <a:off x="7958838" y="4156936"/>
            <a:ext cx="358874" cy="461665"/>
          </a:xfrm>
          <a:prstGeom prst="rect">
            <a:avLst/>
          </a:prstGeom>
        </p:spPr>
        <p:txBody>
          <a:bodyPr wrap="square">
            <a:spAutoFit/>
          </a:bodyPr>
          <a:lstStyle/>
          <a:p>
            <a:r>
              <a:rPr lang="en-US" sz="2400" kern="0" dirty="0"/>
              <a:t>…</a:t>
            </a:r>
            <a:endParaRPr lang="en-US" sz="2400" dirty="0"/>
          </a:p>
        </p:txBody>
      </p:sp>
      <p:sp>
        <p:nvSpPr>
          <p:cNvPr id="117" name="Rectangle 116"/>
          <p:cNvSpPr/>
          <p:nvPr/>
        </p:nvSpPr>
        <p:spPr>
          <a:xfrm>
            <a:off x="7972502" y="6052069"/>
            <a:ext cx="358874" cy="461665"/>
          </a:xfrm>
          <a:prstGeom prst="rect">
            <a:avLst/>
          </a:prstGeom>
        </p:spPr>
        <p:txBody>
          <a:bodyPr wrap="square">
            <a:spAutoFit/>
          </a:bodyPr>
          <a:lstStyle/>
          <a:p>
            <a:r>
              <a:rPr lang="en-US" sz="2400" kern="0" dirty="0"/>
              <a:t>…</a:t>
            </a:r>
            <a:endParaRPr lang="en-US" sz="2400" dirty="0"/>
          </a:p>
        </p:txBody>
      </p:sp>
      <p:sp>
        <p:nvSpPr>
          <p:cNvPr id="118" name="Rectangle 117"/>
          <p:cNvSpPr/>
          <p:nvPr/>
        </p:nvSpPr>
        <p:spPr>
          <a:xfrm>
            <a:off x="8147742" y="5587795"/>
            <a:ext cx="358874" cy="461665"/>
          </a:xfrm>
          <a:prstGeom prst="rect">
            <a:avLst/>
          </a:prstGeom>
        </p:spPr>
        <p:txBody>
          <a:bodyPr wrap="square">
            <a:spAutoFit/>
          </a:bodyPr>
          <a:lstStyle/>
          <a:p>
            <a:r>
              <a:rPr lang="en-US" sz="2400" kern="0" dirty="0"/>
              <a:t>…</a:t>
            </a:r>
            <a:endParaRPr lang="en-US" sz="2400" dirty="0"/>
          </a:p>
        </p:txBody>
      </p:sp>
      <p:sp>
        <p:nvSpPr>
          <p:cNvPr id="88" name="TextBox 87"/>
          <p:cNvSpPr txBox="1"/>
          <p:nvPr/>
        </p:nvSpPr>
        <p:spPr>
          <a:xfrm>
            <a:off x="-88584" y="3099266"/>
            <a:ext cx="1277841" cy="1477328"/>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Shared weight vector for all nodes in a row</a:t>
            </a:r>
          </a:p>
        </p:txBody>
      </p:sp>
      <p:sp>
        <p:nvSpPr>
          <p:cNvPr id="89" name="Line 13"/>
          <p:cNvSpPr>
            <a:spLocks noChangeShapeType="1"/>
          </p:cNvSpPr>
          <p:nvPr/>
        </p:nvSpPr>
        <p:spPr bwMode="auto">
          <a:xfrm>
            <a:off x="504033" y="4530187"/>
            <a:ext cx="602772" cy="220884"/>
          </a:xfrm>
          <a:prstGeom prst="line">
            <a:avLst/>
          </a:prstGeom>
          <a:noFill/>
          <a:ln w="28575">
            <a:solidFill>
              <a:schemeClr val="tx1"/>
            </a:solidFill>
            <a:round/>
            <a:headEnd/>
            <a:tailEnd type="triangle" w="med" len="sm"/>
          </a:ln>
        </p:spPr>
        <p:txBody>
          <a:bodyPr>
            <a:prstTxWarp prst="textNoShape">
              <a:avLst/>
            </a:prstTxWarp>
          </a:bodyPr>
          <a:lstStyle/>
          <a:p>
            <a:endParaRPr lang="en-US"/>
          </a:p>
        </p:txBody>
      </p:sp>
      <p:sp>
        <p:nvSpPr>
          <p:cNvPr id="91" name="Rectangle 90"/>
          <p:cNvSpPr/>
          <p:nvPr/>
        </p:nvSpPr>
        <p:spPr>
          <a:xfrm>
            <a:off x="1223147" y="4415225"/>
            <a:ext cx="2216014" cy="619056"/>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Tree>
    <p:extLst>
      <p:ext uri="{BB962C8B-B14F-4D97-AF65-F5344CB8AC3E}">
        <p14:creationId xmlns:p14="http://schemas.microsoft.com/office/powerpoint/2010/main" val="2125294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Pooling layers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29</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Account for sequence context</a:t>
            </a:r>
          </a:p>
          <a:p>
            <a:endParaRPr lang="en-US" sz="2800" kern="0" dirty="0"/>
          </a:p>
          <a:p>
            <a:r>
              <a:rPr lang="en-US" sz="2800" kern="0" dirty="0"/>
              <a:t>Multiple motif matches in a </a:t>
            </a:r>
            <a:r>
              <a:rPr lang="en-US" sz="2800" i="1" kern="0" dirty="0"/>
              <a:t>cis</a:t>
            </a:r>
            <a:r>
              <a:rPr lang="en-US" sz="2800" kern="0" dirty="0"/>
              <a:t>-regulatory module</a:t>
            </a:r>
          </a:p>
          <a:p>
            <a:endParaRPr lang="en-US" sz="2800" kern="0" dirty="0"/>
          </a:p>
          <a:p>
            <a:r>
              <a:rPr lang="en-US" sz="2800" kern="0" dirty="0"/>
              <a:t>Search for patterns at a higher spatial scale</a:t>
            </a:r>
          </a:p>
          <a:p>
            <a:pPr lvl="1"/>
            <a:r>
              <a:rPr lang="en-US" sz="2400" kern="0" dirty="0"/>
              <a:t>Fire if motif detected anywhere within a window</a:t>
            </a:r>
          </a:p>
        </p:txBody>
      </p:sp>
    </p:spTree>
    <p:extLst>
      <p:ext uri="{BB962C8B-B14F-4D97-AF65-F5344CB8AC3E}">
        <p14:creationId xmlns:p14="http://schemas.microsoft.com/office/powerpoint/2010/main" val="308400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GWAS output</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GWAS provides list of SNPs associated with phenotype</a:t>
            </a:r>
          </a:p>
          <a:p>
            <a:endParaRPr lang="en-US" sz="2800" kern="0" dirty="0"/>
          </a:p>
          <a:p>
            <a:r>
              <a:rPr lang="en-US" sz="2800" kern="0" dirty="0"/>
              <a:t>SNP in coding region</a:t>
            </a:r>
          </a:p>
          <a:p>
            <a:pPr lvl="1"/>
            <a:r>
              <a:rPr lang="en-US" sz="2400" kern="0" dirty="0"/>
              <a:t>Link between the protein and the disease?</a:t>
            </a:r>
          </a:p>
          <a:p>
            <a:endParaRPr lang="en-US" sz="2800" kern="0" dirty="0"/>
          </a:p>
          <a:p>
            <a:r>
              <a:rPr lang="en-US" sz="2800" kern="0" dirty="0"/>
              <a:t>SNP in noncoding region</a:t>
            </a:r>
          </a:p>
          <a:p>
            <a:pPr lvl="1"/>
            <a:r>
              <a:rPr lang="en-US" sz="2400" kern="0" dirty="0"/>
              <a:t>What genes are affected?</a:t>
            </a:r>
          </a:p>
        </p:txBody>
      </p:sp>
    </p:spTree>
    <p:extLst>
      <p:ext uri="{BB962C8B-B14F-4D97-AF65-F5344CB8AC3E}">
        <p14:creationId xmlns:p14="http://schemas.microsoft.com/office/powerpoint/2010/main" val="3279809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1A3169C6-C674-0F4D-8763-52C7B05A4261}"/>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Convolution and Pooling</a:t>
            </a:r>
          </a:p>
        </p:txBody>
      </p:sp>
      <p:pic>
        <p:nvPicPr>
          <p:cNvPr id="104450" name="Content Placeholder 4">
            <a:extLst>
              <a:ext uri="{FF2B5EF4-FFF2-40B4-BE49-F238E27FC236}">
                <a16:creationId xmlns:a16="http://schemas.microsoft.com/office/drawing/2014/main" id="{1D1DFA3A-AFB7-0142-8CC8-8C34A171B8D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0" y="1825625"/>
            <a:ext cx="6985000" cy="4351338"/>
          </a:xfrm>
        </p:spPr>
      </p:pic>
      <p:sp>
        <p:nvSpPr>
          <p:cNvPr id="4" name="Text Box 4">
            <a:extLst>
              <a:ext uri="{FF2B5EF4-FFF2-40B4-BE49-F238E27FC236}">
                <a16:creationId xmlns:a16="http://schemas.microsoft.com/office/drawing/2014/main" id="{D553939E-9E3A-6F4E-877D-D08123FE2C58}"/>
              </a:ext>
            </a:extLst>
          </p:cNvPr>
          <p:cNvSpPr txBox="1">
            <a:spLocks noChangeArrowheads="1"/>
          </p:cNvSpPr>
          <p:nvPr/>
        </p:nvSpPr>
        <p:spPr bwMode="auto">
          <a:xfrm>
            <a:off x="263525" y="662622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defRPr/>
            </a:pPr>
            <a:r>
              <a:rPr lang="en-GB" altLang="en-US" sz="1089" b="1">
                <a:latin typeface="Arial" charset="0"/>
              </a:rPr>
              <a:t>Christof Angermueller et al. Mol Syst Biol 2016;12:878</a:t>
            </a:r>
          </a:p>
        </p:txBody>
      </p:sp>
      <p:sp>
        <p:nvSpPr>
          <p:cNvPr id="2" name="Slide Number Placeholder 1">
            <a:extLst>
              <a:ext uri="{FF2B5EF4-FFF2-40B4-BE49-F238E27FC236}">
                <a16:creationId xmlns:a16="http://schemas.microsoft.com/office/drawing/2014/main" id="{F51BA18A-5846-DF4E-9E41-ABC2733D0B40}"/>
              </a:ext>
            </a:extLst>
          </p:cNvPr>
          <p:cNvSpPr>
            <a:spLocks noGrp="1"/>
          </p:cNvSpPr>
          <p:nvPr>
            <p:ph type="sldNum" sz="quarter" idx="12"/>
          </p:nvPr>
        </p:nvSpPr>
        <p:spPr/>
        <p:txBody>
          <a:bodyPr/>
          <a:lstStyle/>
          <a:p>
            <a:pPr>
              <a:defRPr/>
            </a:pPr>
            <a:fld id="{4D71D4ED-2DA9-9F40-A068-D189D5533483}" type="slidenum">
              <a:rPr lang="en-US" smtClean="0"/>
              <a:pPr>
                <a:defRPr/>
              </a:pPr>
              <a:t>30</a:t>
            </a:fld>
            <a:endParaRPr lang="en-US"/>
          </a:p>
        </p:txBody>
      </p:sp>
    </p:spTree>
    <p:extLst>
      <p:ext uri="{BB962C8B-B14F-4D97-AF65-F5344CB8AC3E}">
        <p14:creationId xmlns:p14="http://schemas.microsoft.com/office/powerpoint/2010/main" val="151227291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Pooling layers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31</a:t>
            </a:fld>
            <a:endParaRPr lang="en-US"/>
          </a:p>
        </p:txBody>
      </p:sp>
      <p:sp>
        <p:nvSpPr>
          <p:cNvPr id="6" name="Rectangle 3"/>
          <p:cNvSpPr txBox="1">
            <a:spLocks noChangeArrowheads="1"/>
          </p:cNvSpPr>
          <p:nvPr/>
        </p:nvSpPr>
        <p:spPr bwMode="auto">
          <a:xfrm>
            <a:off x="685800" y="1184253"/>
            <a:ext cx="7772400" cy="949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Take max over window of 4 hidden nodes</a:t>
            </a:r>
          </a:p>
        </p:txBody>
      </p:sp>
      <p:sp>
        <p:nvSpPr>
          <p:cNvPr id="9" name="Rectangle 8"/>
          <p:cNvSpPr/>
          <p:nvPr/>
        </p:nvSpPr>
        <p:spPr>
          <a:xfrm>
            <a:off x="7990810" y="4353425"/>
            <a:ext cx="925253" cy="400110"/>
          </a:xfrm>
          <a:prstGeom prst="rect">
            <a:avLst/>
          </a:prstGeom>
        </p:spPr>
        <p:txBody>
          <a:bodyPr wrap="none">
            <a:spAutoFit/>
          </a:bodyPr>
          <a:lstStyle/>
          <a:p>
            <a:r>
              <a:rPr lang="en-US" i="1" dirty="0">
                <a:solidFill>
                  <a:schemeClr val="tx2"/>
                </a:solidFill>
                <a:latin typeface="Arial" panose="020B0604020202020204" pitchFamily="34" charset="0"/>
                <a:cs typeface="Arial" panose="020B0604020202020204" pitchFamily="34" charset="0"/>
              </a:rPr>
              <a:t>D</a:t>
            </a:r>
            <a:r>
              <a:rPr lang="en-US" dirty="0">
                <a:solidFill>
                  <a:schemeClr val="tx2"/>
                </a:solidFill>
                <a:latin typeface="Arial" panose="020B0604020202020204" pitchFamily="34" charset="0"/>
                <a:cs typeface="Arial" panose="020B0604020202020204" pitchFamily="34" charset="0"/>
              </a:rPr>
              <a:t> X </a:t>
            </a:r>
            <a:r>
              <a:rPr lang="en-US" i="1" dirty="0">
                <a:solidFill>
                  <a:schemeClr val="tx2"/>
                </a:solidFill>
                <a:latin typeface="Arial" panose="020B0604020202020204" pitchFamily="34" charset="0"/>
                <a:cs typeface="Arial" panose="020B0604020202020204" pitchFamily="34" charset="0"/>
              </a:rPr>
              <a:t>W</a:t>
            </a:r>
            <a:endParaRPr lang="en-US" dirty="0"/>
          </a:p>
        </p:txBody>
      </p:sp>
      <p:sp>
        <p:nvSpPr>
          <p:cNvPr id="10" name="Down Arrow 9"/>
          <p:cNvSpPr/>
          <p:nvPr/>
        </p:nvSpPr>
        <p:spPr>
          <a:xfrm flipV="1">
            <a:off x="4457700" y="4080969"/>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2" name="Rectangle 11"/>
          <p:cNvSpPr/>
          <p:nvPr/>
        </p:nvSpPr>
        <p:spPr>
          <a:xfrm>
            <a:off x="7266092" y="1933545"/>
            <a:ext cx="1449436" cy="400110"/>
          </a:xfrm>
          <a:prstGeom prst="rect">
            <a:avLst/>
          </a:prstGeom>
        </p:spPr>
        <p:txBody>
          <a:bodyPr wrap="none">
            <a:spAutoFit/>
          </a:bodyPr>
          <a:lstStyle/>
          <a:p>
            <a:r>
              <a:rPr lang="en-US" i="1"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X (</a:t>
            </a:r>
            <a:r>
              <a:rPr lang="en-US" i="1" dirty="0">
                <a:latin typeface="Arial" panose="020B0604020202020204" pitchFamily="34" charset="0"/>
                <a:cs typeface="Arial" panose="020B0604020202020204" pitchFamily="34" charset="0"/>
              </a:rPr>
              <a:t>W </a:t>
            </a:r>
            <a:r>
              <a:rPr lang="en-US" dirty="0">
                <a:latin typeface="Arial" panose="020B0604020202020204" pitchFamily="34" charset="0"/>
                <a:cs typeface="Arial" panose="020B0604020202020204" pitchFamily="34" charset="0"/>
              </a:rPr>
              <a:t>/ 4)</a:t>
            </a:r>
            <a:endParaRPr lang="en-US" dirty="0"/>
          </a:p>
        </p:txBody>
      </p:sp>
      <p:sp>
        <p:nvSpPr>
          <p:cNvPr id="13" name="Rectangle 12"/>
          <p:cNvSpPr/>
          <p:nvPr/>
        </p:nvSpPr>
        <p:spPr>
          <a:xfrm>
            <a:off x="688086" y="4753535"/>
            <a:ext cx="3657600" cy="183491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5" name="Rectangle 14"/>
          <p:cNvSpPr/>
          <p:nvPr/>
        </p:nvSpPr>
        <p:spPr>
          <a:xfrm>
            <a:off x="2023110" y="2058978"/>
            <a:ext cx="987552" cy="1834916"/>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7" name="Rectangle 16"/>
          <p:cNvSpPr/>
          <p:nvPr/>
        </p:nvSpPr>
        <p:spPr>
          <a:xfrm>
            <a:off x="2048510" y="3624072"/>
            <a:ext cx="246888" cy="246888"/>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8" name="Rectangle 17"/>
          <p:cNvSpPr/>
          <p:nvPr/>
        </p:nvSpPr>
        <p:spPr>
          <a:xfrm>
            <a:off x="716661" y="6324600"/>
            <a:ext cx="657225" cy="242896"/>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effectLst/>
              <a:latin typeface="Times New Roman" pitchFamily="-97" charset="0"/>
            </a:endParaRPr>
          </a:p>
        </p:txBody>
      </p:sp>
      <p:cxnSp>
        <p:nvCxnSpPr>
          <p:cNvPr id="19" name="Straight Connector 18"/>
          <p:cNvCxnSpPr>
            <a:stCxn id="18" idx="0"/>
            <a:endCxn id="17" idx="2"/>
          </p:cNvCxnSpPr>
          <p:nvPr/>
        </p:nvCxnSpPr>
        <p:spPr bwMode="auto">
          <a:xfrm flipV="1">
            <a:off x="1045274" y="3870960"/>
            <a:ext cx="1126680" cy="2453640"/>
          </a:xfrm>
          <a:prstGeom prst="line">
            <a:avLst/>
          </a:prstGeom>
          <a:noFill/>
          <a:ln w="12700" cap="flat" cmpd="sng" algn="ctr">
            <a:solidFill>
              <a:schemeClr val="bg2">
                <a:lumMod val="50000"/>
              </a:schemeClr>
            </a:solidFill>
            <a:prstDash val="solid"/>
            <a:round/>
            <a:headEnd type="none" w="med" len="med"/>
            <a:tailEnd type="none" w="med" len="med"/>
          </a:ln>
          <a:effectLst/>
        </p:spPr>
      </p:cxnSp>
      <p:sp>
        <p:nvSpPr>
          <p:cNvPr id="26" name="Rectangle 25"/>
          <p:cNvSpPr/>
          <p:nvPr/>
        </p:nvSpPr>
        <p:spPr>
          <a:xfrm>
            <a:off x="2319909" y="3623746"/>
            <a:ext cx="246888" cy="246888"/>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27" name="Rectangle 26"/>
          <p:cNvSpPr/>
          <p:nvPr/>
        </p:nvSpPr>
        <p:spPr>
          <a:xfrm>
            <a:off x="1396365" y="6324274"/>
            <a:ext cx="657225" cy="242896"/>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28" name="Straight Connector 27"/>
          <p:cNvCxnSpPr>
            <a:stCxn id="27" idx="0"/>
            <a:endCxn id="26" idx="2"/>
          </p:cNvCxnSpPr>
          <p:nvPr/>
        </p:nvCxnSpPr>
        <p:spPr bwMode="auto">
          <a:xfrm flipV="1">
            <a:off x="1724978" y="3870634"/>
            <a:ext cx="718375" cy="2453640"/>
          </a:xfrm>
          <a:prstGeom prst="line">
            <a:avLst/>
          </a:prstGeom>
          <a:noFill/>
          <a:ln w="12700" cap="flat" cmpd="sng" algn="ctr">
            <a:solidFill>
              <a:schemeClr val="bg2">
                <a:lumMod val="50000"/>
              </a:schemeClr>
            </a:solidFill>
            <a:prstDash val="solid"/>
            <a:round/>
            <a:headEnd type="none" w="med" len="med"/>
            <a:tailEnd type="none" w="med" len="med"/>
          </a:ln>
          <a:effectLst/>
        </p:spPr>
      </p:cxnSp>
      <p:sp>
        <p:nvSpPr>
          <p:cNvPr id="29" name="Rectangle 28"/>
          <p:cNvSpPr/>
          <p:nvPr/>
        </p:nvSpPr>
        <p:spPr>
          <a:xfrm>
            <a:off x="2560715" y="3432229"/>
            <a:ext cx="358874" cy="461665"/>
          </a:xfrm>
          <a:prstGeom prst="rect">
            <a:avLst/>
          </a:prstGeom>
        </p:spPr>
        <p:txBody>
          <a:bodyPr wrap="square">
            <a:spAutoFit/>
          </a:bodyPr>
          <a:lstStyle/>
          <a:p>
            <a:r>
              <a:rPr lang="en-US" sz="2400" kern="0" dirty="0"/>
              <a:t>…</a:t>
            </a:r>
            <a:endParaRPr lang="en-US" sz="2400" dirty="0"/>
          </a:p>
        </p:txBody>
      </p:sp>
      <p:sp>
        <p:nvSpPr>
          <p:cNvPr id="30" name="Rectangle 29"/>
          <p:cNvSpPr/>
          <p:nvPr/>
        </p:nvSpPr>
        <p:spPr>
          <a:xfrm>
            <a:off x="2067551" y="6107330"/>
            <a:ext cx="358874" cy="461665"/>
          </a:xfrm>
          <a:prstGeom prst="rect">
            <a:avLst/>
          </a:prstGeom>
        </p:spPr>
        <p:txBody>
          <a:bodyPr wrap="square">
            <a:spAutoFit/>
          </a:bodyPr>
          <a:lstStyle/>
          <a:p>
            <a:r>
              <a:rPr lang="en-US" sz="2400" kern="0" dirty="0"/>
              <a:t>…</a:t>
            </a:r>
            <a:endParaRPr lang="en-US" sz="2400" dirty="0"/>
          </a:p>
        </p:txBody>
      </p:sp>
      <p:sp>
        <p:nvSpPr>
          <p:cNvPr id="32" name="Rectangle 31"/>
          <p:cNvSpPr/>
          <p:nvPr/>
        </p:nvSpPr>
        <p:spPr>
          <a:xfrm>
            <a:off x="4792496" y="4752996"/>
            <a:ext cx="3657600" cy="183491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3" name="Rectangle 32"/>
          <p:cNvSpPr/>
          <p:nvPr/>
        </p:nvSpPr>
        <p:spPr>
          <a:xfrm>
            <a:off x="6127520" y="2058439"/>
            <a:ext cx="987552" cy="1834916"/>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4" name="Rectangle 33"/>
          <p:cNvSpPr/>
          <p:nvPr/>
        </p:nvSpPr>
        <p:spPr>
          <a:xfrm>
            <a:off x="6152920" y="3340765"/>
            <a:ext cx="246888" cy="246888"/>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5" name="Rectangle 34"/>
          <p:cNvSpPr/>
          <p:nvPr/>
        </p:nvSpPr>
        <p:spPr>
          <a:xfrm>
            <a:off x="4821071" y="6041293"/>
            <a:ext cx="657225" cy="242896"/>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effectLst/>
              <a:latin typeface="Times New Roman" pitchFamily="-97" charset="0"/>
            </a:endParaRPr>
          </a:p>
        </p:txBody>
      </p:sp>
      <p:cxnSp>
        <p:nvCxnSpPr>
          <p:cNvPr id="36" name="Straight Connector 35"/>
          <p:cNvCxnSpPr>
            <a:stCxn id="35" idx="0"/>
            <a:endCxn id="34" idx="2"/>
          </p:cNvCxnSpPr>
          <p:nvPr/>
        </p:nvCxnSpPr>
        <p:spPr bwMode="auto">
          <a:xfrm flipV="1">
            <a:off x="5149684" y="3587653"/>
            <a:ext cx="1126680" cy="2453640"/>
          </a:xfrm>
          <a:prstGeom prst="line">
            <a:avLst/>
          </a:prstGeom>
          <a:noFill/>
          <a:ln w="12700" cap="flat" cmpd="sng" algn="ctr">
            <a:solidFill>
              <a:schemeClr val="bg2">
                <a:lumMod val="50000"/>
              </a:schemeClr>
            </a:solidFill>
            <a:prstDash val="solid"/>
            <a:round/>
            <a:headEnd type="none" w="med" len="med"/>
            <a:tailEnd type="none" w="med" len="med"/>
          </a:ln>
          <a:effectLst/>
        </p:spPr>
      </p:cxnSp>
      <p:sp>
        <p:nvSpPr>
          <p:cNvPr id="37" name="Rectangle 36"/>
          <p:cNvSpPr/>
          <p:nvPr/>
        </p:nvSpPr>
        <p:spPr>
          <a:xfrm>
            <a:off x="6424319" y="3340439"/>
            <a:ext cx="246888" cy="246888"/>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8" name="Rectangle 37"/>
          <p:cNvSpPr/>
          <p:nvPr/>
        </p:nvSpPr>
        <p:spPr>
          <a:xfrm>
            <a:off x="5500775" y="6040967"/>
            <a:ext cx="657225" cy="242896"/>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39" name="Straight Connector 38"/>
          <p:cNvCxnSpPr>
            <a:stCxn id="38" idx="0"/>
            <a:endCxn id="37" idx="2"/>
          </p:cNvCxnSpPr>
          <p:nvPr/>
        </p:nvCxnSpPr>
        <p:spPr bwMode="auto">
          <a:xfrm flipV="1">
            <a:off x="5829388" y="3587327"/>
            <a:ext cx="718375" cy="2453640"/>
          </a:xfrm>
          <a:prstGeom prst="line">
            <a:avLst/>
          </a:prstGeom>
          <a:noFill/>
          <a:ln w="12700" cap="flat" cmpd="sng" algn="ctr">
            <a:solidFill>
              <a:schemeClr val="bg2">
                <a:lumMod val="50000"/>
              </a:schemeClr>
            </a:solidFill>
            <a:prstDash val="solid"/>
            <a:round/>
            <a:headEnd type="none" w="med" len="med"/>
            <a:tailEnd type="none" w="med" len="med"/>
          </a:ln>
          <a:effectLst/>
        </p:spPr>
      </p:cxnSp>
      <p:sp>
        <p:nvSpPr>
          <p:cNvPr id="40" name="Rectangle 39"/>
          <p:cNvSpPr/>
          <p:nvPr/>
        </p:nvSpPr>
        <p:spPr>
          <a:xfrm>
            <a:off x="6665125" y="3148922"/>
            <a:ext cx="358874" cy="461665"/>
          </a:xfrm>
          <a:prstGeom prst="rect">
            <a:avLst/>
          </a:prstGeom>
        </p:spPr>
        <p:txBody>
          <a:bodyPr wrap="square">
            <a:spAutoFit/>
          </a:bodyPr>
          <a:lstStyle/>
          <a:p>
            <a:r>
              <a:rPr lang="en-US" sz="2400" kern="0" dirty="0"/>
              <a:t>…</a:t>
            </a:r>
            <a:endParaRPr lang="en-US" sz="2400" dirty="0"/>
          </a:p>
        </p:txBody>
      </p:sp>
      <p:sp>
        <p:nvSpPr>
          <p:cNvPr id="41" name="Rectangle 40"/>
          <p:cNvSpPr/>
          <p:nvPr/>
        </p:nvSpPr>
        <p:spPr>
          <a:xfrm>
            <a:off x="6171961" y="5824023"/>
            <a:ext cx="358874" cy="461665"/>
          </a:xfrm>
          <a:prstGeom prst="rect">
            <a:avLst/>
          </a:prstGeom>
        </p:spPr>
        <p:txBody>
          <a:bodyPr wrap="square">
            <a:spAutoFit/>
          </a:bodyPr>
          <a:lstStyle/>
          <a:p>
            <a:r>
              <a:rPr lang="en-US" sz="2400" kern="0" dirty="0"/>
              <a:t>…</a:t>
            </a:r>
            <a:endParaRPr lang="en-US" sz="2400" dirty="0"/>
          </a:p>
        </p:txBody>
      </p:sp>
    </p:spTree>
    <p:extLst>
      <p:ext uri="{BB962C8B-B14F-4D97-AF65-F5344CB8AC3E}">
        <p14:creationId xmlns:p14="http://schemas.microsoft.com/office/powerpoint/2010/main" val="1328300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Subsequent hidden layers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a:t>Next convolutional hidden layer on top of pooling layer </a:t>
            </a:r>
            <a:endParaRPr lang="en-US" sz="2800" kern="0" dirty="0"/>
          </a:p>
        </p:txBody>
      </p:sp>
      <p:grpSp>
        <p:nvGrpSpPr>
          <p:cNvPr id="3" name="Group 2"/>
          <p:cNvGrpSpPr/>
          <p:nvPr/>
        </p:nvGrpSpPr>
        <p:grpSpPr>
          <a:xfrm>
            <a:off x="2590800" y="2496264"/>
            <a:ext cx="4724400" cy="4056936"/>
            <a:chOff x="1905000" y="1999782"/>
            <a:chExt cx="3882232" cy="3333750"/>
          </a:xfrm>
        </p:grpSpPr>
        <p:grpSp>
          <p:nvGrpSpPr>
            <p:cNvPr id="5" name="Group 4"/>
            <p:cNvGrpSpPr/>
            <p:nvPr/>
          </p:nvGrpSpPr>
          <p:grpSpPr>
            <a:xfrm>
              <a:off x="1905000" y="1999782"/>
              <a:ext cx="3882232" cy="1439681"/>
              <a:chOff x="4876800" y="3260732"/>
              <a:chExt cx="3882232" cy="1439681"/>
            </a:xfrm>
          </p:grpSpPr>
          <p:grpSp>
            <p:nvGrpSpPr>
              <p:cNvPr id="7" name="Group 6"/>
              <p:cNvGrpSpPr/>
              <p:nvPr/>
            </p:nvGrpSpPr>
            <p:grpSpPr>
              <a:xfrm>
                <a:off x="4876800" y="3260732"/>
                <a:ext cx="1214186" cy="1439681"/>
                <a:chOff x="5269526" y="2910413"/>
                <a:chExt cx="3164175" cy="3751816"/>
              </a:xfrm>
            </p:grpSpPr>
            <p:sp>
              <p:nvSpPr>
                <p:cNvPr id="23" name="Rectangle 22"/>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24" name="Rectangle 23"/>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8" name="Group 7"/>
              <p:cNvGrpSpPr/>
              <p:nvPr/>
            </p:nvGrpSpPr>
            <p:grpSpPr>
              <a:xfrm>
                <a:off x="6210823" y="3260732"/>
                <a:ext cx="1214186" cy="1439681"/>
                <a:chOff x="5269526" y="2910413"/>
                <a:chExt cx="3164175" cy="3751816"/>
              </a:xfrm>
            </p:grpSpPr>
            <p:sp>
              <p:nvSpPr>
                <p:cNvPr id="21" name="Rectangle 20"/>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22" name="Rectangle 21"/>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9" name="Group 8"/>
              <p:cNvGrpSpPr/>
              <p:nvPr/>
            </p:nvGrpSpPr>
            <p:grpSpPr>
              <a:xfrm>
                <a:off x="7544846" y="3260732"/>
                <a:ext cx="1214186" cy="1439681"/>
                <a:chOff x="5269526" y="2910413"/>
                <a:chExt cx="3164175" cy="3751816"/>
              </a:xfrm>
            </p:grpSpPr>
            <p:sp>
              <p:nvSpPr>
                <p:cNvPr id="19" name="Rectangle 18"/>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20" name="Rectangle 19"/>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sp>
            <p:nvSpPr>
              <p:cNvPr id="10" name="Rectangle 9"/>
              <p:cNvSpPr/>
              <p:nvPr/>
            </p:nvSpPr>
            <p:spPr>
              <a:xfrm>
                <a:off x="5041900" y="38023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1" name="Rectangle 10"/>
              <p:cNvSpPr/>
              <p:nvPr/>
            </p:nvSpPr>
            <p:spPr>
              <a:xfrm>
                <a:off x="6525260" y="38023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2" name="Rectangle 11"/>
              <p:cNvSpPr/>
              <p:nvPr/>
            </p:nvSpPr>
            <p:spPr>
              <a:xfrm>
                <a:off x="8006080" y="3805832"/>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3" name="Rectangle 12"/>
              <p:cNvSpPr/>
              <p:nvPr/>
            </p:nvSpPr>
            <p:spPr>
              <a:xfrm>
                <a:off x="4903037"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4" name="Rectangle 13"/>
              <p:cNvSpPr/>
              <p:nvPr/>
            </p:nvSpPr>
            <p:spPr>
              <a:xfrm>
                <a:off x="6278545"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5" name="Rectangle 14"/>
              <p:cNvSpPr/>
              <p:nvPr/>
            </p:nvSpPr>
            <p:spPr>
              <a:xfrm>
                <a:off x="7673430"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16" name="Straight Connector 15"/>
              <p:cNvCxnSpPr>
                <a:stCxn id="13" idx="0"/>
                <a:endCxn id="10" idx="2"/>
              </p:cNvCxnSpPr>
              <p:nvPr/>
            </p:nvCxnSpPr>
            <p:spPr bwMode="auto">
              <a:xfrm flipV="1">
                <a:off x="5038509" y="3936514"/>
                <a:ext cx="69489" cy="3263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17" name="Straight Connector 16"/>
              <p:cNvCxnSpPr>
                <a:stCxn id="14" idx="0"/>
                <a:endCxn id="11" idx="2"/>
              </p:cNvCxnSpPr>
              <p:nvPr/>
            </p:nvCxnSpPr>
            <p:spPr bwMode="auto">
              <a:xfrm flipV="1">
                <a:off x="6414017" y="3936514"/>
                <a:ext cx="177341" cy="3263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18" name="Straight Connector 17"/>
              <p:cNvCxnSpPr>
                <a:stCxn id="15" idx="0"/>
                <a:endCxn id="12" idx="2"/>
              </p:cNvCxnSpPr>
              <p:nvPr/>
            </p:nvCxnSpPr>
            <p:spPr bwMode="auto">
              <a:xfrm flipV="1">
                <a:off x="7808902" y="3939966"/>
                <a:ext cx="263276" cy="322864"/>
              </a:xfrm>
              <a:prstGeom prst="line">
                <a:avLst/>
              </a:prstGeom>
              <a:noFill/>
              <a:ln w="12700" cap="flat" cmpd="sng" algn="ctr">
                <a:solidFill>
                  <a:schemeClr val="bg2">
                    <a:lumMod val="50000"/>
                  </a:schemeClr>
                </a:solidFill>
                <a:prstDash val="solid"/>
                <a:round/>
                <a:headEnd type="none" w="med" len="med"/>
                <a:tailEnd type="none" w="med" len="med"/>
              </a:ln>
              <a:effectLst/>
            </p:spPr>
          </p:cxnSp>
        </p:grpSp>
        <p:grpSp>
          <p:nvGrpSpPr>
            <p:cNvPr id="25" name="Group 24"/>
            <p:cNvGrpSpPr/>
            <p:nvPr/>
          </p:nvGrpSpPr>
          <p:grpSpPr>
            <a:xfrm>
              <a:off x="1905000" y="3893851"/>
              <a:ext cx="3882232" cy="1439681"/>
              <a:chOff x="4876800" y="3260732"/>
              <a:chExt cx="3882232" cy="1439681"/>
            </a:xfrm>
          </p:grpSpPr>
          <p:grpSp>
            <p:nvGrpSpPr>
              <p:cNvPr id="26" name="Group 25"/>
              <p:cNvGrpSpPr/>
              <p:nvPr/>
            </p:nvGrpSpPr>
            <p:grpSpPr>
              <a:xfrm>
                <a:off x="4876800" y="3260732"/>
                <a:ext cx="1214186" cy="1439681"/>
                <a:chOff x="5269526" y="2910413"/>
                <a:chExt cx="3164175" cy="3751816"/>
              </a:xfrm>
            </p:grpSpPr>
            <p:sp>
              <p:nvSpPr>
                <p:cNvPr id="42" name="Rectangle 41"/>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43" name="Rectangle 42"/>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27" name="Group 26"/>
              <p:cNvGrpSpPr/>
              <p:nvPr/>
            </p:nvGrpSpPr>
            <p:grpSpPr>
              <a:xfrm>
                <a:off x="6210823" y="3260732"/>
                <a:ext cx="1214186" cy="1439681"/>
                <a:chOff x="5269526" y="2910413"/>
                <a:chExt cx="3164175" cy="3751816"/>
              </a:xfrm>
            </p:grpSpPr>
            <p:sp>
              <p:nvSpPr>
                <p:cNvPr id="40" name="Rectangle 39"/>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41" name="Rectangle 40"/>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28" name="Group 27"/>
              <p:cNvGrpSpPr/>
              <p:nvPr/>
            </p:nvGrpSpPr>
            <p:grpSpPr>
              <a:xfrm>
                <a:off x="7544846" y="3260732"/>
                <a:ext cx="1214186" cy="1439681"/>
                <a:chOff x="5269526" y="2910413"/>
                <a:chExt cx="3164175" cy="3751816"/>
              </a:xfrm>
            </p:grpSpPr>
            <p:sp>
              <p:nvSpPr>
                <p:cNvPr id="38" name="Rectangle 37"/>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9" name="Rectangle 38"/>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sp>
            <p:nvSpPr>
              <p:cNvPr id="29" name="Rectangle 28"/>
              <p:cNvSpPr/>
              <p:nvPr/>
            </p:nvSpPr>
            <p:spPr>
              <a:xfrm>
                <a:off x="5041900" y="39420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0" name="Rectangle 29"/>
              <p:cNvSpPr/>
              <p:nvPr/>
            </p:nvSpPr>
            <p:spPr>
              <a:xfrm>
                <a:off x="6525260" y="39420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1" name="Rectangle 30"/>
              <p:cNvSpPr/>
              <p:nvPr/>
            </p:nvSpPr>
            <p:spPr>
              <a:xfrm>
                <a:off x="8006080" y="3945532"/>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2" name="Rectangle 31"/>
              <p:cNvSpPr/>
              <p:nvPr/>
            </p:nvSpPr>
            <p:spPr>
              <a:xfrm>
                <a:off x="4903037"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3" name="Rectangle 32"/>
              <p:cNvSpPr/>
              <p:nvPr/>
            </p:nvSpPr>
            <p:spPr>
              <a:xfrm>
                <a:off x="6278545"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4" name="Rectangle 33"/>
              <p:cNvSpPr/>
              <p:nvPr/>
            </p:nvSpPr>
            <p:spPr>
              <a:xfrm>
                <a:off x="7673430"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35" name="Straight Connector 34"/>
              <p:cNvCxnSpPr>
                <a:stCxn id="32" idx="0"/>
                <a:endCxn id="29" idx="2"/>
              </p:cNvCxnSpPr>
              <p:nvPr/>
            </p:nvCxnSpPr>
            <p:spPr bwMode="auto">
              <a:xfrm flipV="1">
                <a:off x="5038509" y="4076214"/>
                <a:ext cx="69489" cy="1866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36" name="Straight Connector 35"/>
              <p:cNvCxnSpPr>
                <a:stCxn id="33" idx="0"/>
                <a:endCxn id="30" idx="2"/>
              </p:cNvCxnSpPr>
              <p:nvPr/>
            </p:nvCxnSpPr>
            <p:spPr bwMode="auto">
              <a:xfrm flipV="1">
                <a:off x="6414017" y="4076214"/>
                <a:ext cx="177341" cy="1866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37" name="Straight Connector 36"/>
              <p:cNvCxnSpPr>
                <a:stCxn id="34" idx="0"/>
                <a:endCxn id="31" idx="2"/>
              </p:cNvCxnSpPr>
              <p:nvPr/>
            </p:nvCxnSpPr>
            <p:spPr bwMode="auto">
              <a:xfrm flipV="1">
                <a:off x="7808902" y="4079666"/>
                <a:ext cx="263276" cy="183164"/>
              </a:xfrm>
              <a:prstGeom prst="line">
                <a:avLst/>
              </a:prstGeom>
              <a:noFill/>
              <a:ln w="12700" cap="flat" cmpd="sng" algn="ctr">
                <a:solidFill>
                  <a:schemeClr val="bg2">
                    <a:lumMod val="50000"/>
                  </a:schemeClr>
                </a:solidFill>
                <a:prstDash val="solid"/>
                <a:round/>
                <a:headEnd type="none" w="med" len="med"/>
                <a:tailEnd type="none" w="med" len="med"/>
              </a:ln>
              <a:effectLst/>
            </p:spPr>
          </p:cxnSp>
        </p:grpSp>
        <p:sp>
          <p:nvSpPr>
            <p:cNvPr id="44" name="Rectangle 43"/>
            <p:cNvSpPr/>
            <p:nvPr/>
          </p:nvSpPr>
          <p:spPr>
            <a:xfrm>
              <a:off x="5171811" y="2296455"/>
              <a:ext cx="358874" cy="461665"/>
            </a:xfrm>
            <a:prstGeom prst="rect">
              <a:avLst/>
            </a:prstGeom>
          </p:spPr>
          <p:txBody>
            <a:bodyPr wrap="square">
              <a:spAutoFit/>
            </a:bodyPr>
            <a:lstStyle/>
            <a:p>
              <a:r>
                <a:rPr lang="en-US" sz="2400" kern="0" dirty="0"/>
                <a:t>…</a:t>
              </a:r>
              <a:endParaRPr lang="en-US" sz="2400" dirty="0"/>
            </a:p>
          </p:txBody>
        </p:sp>
        <p:sp>
          <p:nvSpPr>
            <p:cNvPr id="45" name="Rectangle 44"/>
            <p:cNvSpPr/>
            <p:nvPr/>
          </p:nvSpPr>
          <p:spPr>
            <a:xfrm>
              <a:off x="4987038" y="2895986"/>
              <a:ext cx="358874" cy="461665"/>
            </a:xfrm>
            <a:prstGeom prst="rect">
              <a:avLst/>
            </a:prstGeom>
          </p:spPr>
          <p:txBody>
            <a:bodyPr wrap="square">
              <a:spAutoFit/>
            </a:bodyPr>
            <a:lstStyle/>
            <a:p>
              <a:r>
                <a:rPr lang="en-US" sz="2400" kern="0" dirty="0"/>
                <a:t>…</a:t>
              </a:r>
              <a:endParaRPr lang="en-US" sz="2400" dirty="0"/>
            </a:p>
          </p:txBody>
        </p:sp>
        <p:sp>
          <p:nvSpPr>
            <p:cNvPr id="46" name="Rectangle 45"/>
            <p:cNvSpPr/>
            <p:nvPr/>
          </p:nvSpPr>
          <p:spPr>
            <a:xfrm>
              <a:off x="5000702" y="4791119"/>
              <a:ext cx="358874" cy="461665"/>
            </a:xfrm>
            <a:prstGeom prst="rect">
              <a:avLst/>
            </a:prstGeom>
          </p:spPr>
          <p:txBody>
            <a:bodyPr wrap="square">
              <a:spAutoFit/>
            </a:bodyPr>
            <a:lstStyle/>
            <a:p>
              <a:r>
                <a:rPr lang="en-US" sz="2400" kern="0" dirty="0"/>
                <a:t>…</a:t>
              </a:r>
              <a:endParaRPr lang="en-US" sz="2400" dirty="0"/>
            </a:p>
          </p:txBody>
        </p:sp>
        <p:sp>
          <p:nvSpPr>
            <p:cNvPr id="47" name="Rectangle 46"/>
            <p:cNvSpPr/>
            <p:nvPr/>
          </p:nvSpPr>
          <p:spPr>
            <a:xfrm>
              <a:off x="5175942" y="4326845"/>
              <a:ext cx="358874" cy="461665"/>
            </a:xfrm>
            <a:prstGeom prst="rect">
              <a:avLst/>
            </a:prstGeom>
          </p:spPr>
          <p:txBody>
            <a:bodyPr wrap="square">
              <a:spAutoFit/>
            </a:bodyPr>
            <a:lstStyle/>
            <a:p>
              <a:r>
                <a:rPr lang="en-US" sz="2400" kern="0" dirty="0"/>
                <a:t>…</a:t>
              </a:r>
              <a:endParaRPr lang="en-US" sz="2400" dirty="0"/>
            </a:p>
          </p:txBody>
        </p:sp>
      </p:grpSp>
      <p:sp>
        <p:nvSpPr>
          <p:cNvPr id="48" name="TextBox 47"/>
          <p:cNvSpPr txBox="1"/>
          <p:nvPr/>
        </p:nvSpPr>
        <p:spPr>
          <a:xfrm>
            <a:off x="-3379" y="2409216"/>
            <a:ext cx="2603907" cy="1938992"/>
          </a:xfrm>
          <a:prstGeom prst="rect">
            <a:avLst/>
          </a:prstGeom>
          <a:noFill/>
        </p:spPr>
        <p:txBody>
          <a:bodyPr wrap="square" rtlCol="0">
            <a:spAutoFit/>
          </a:bodyPr>
          <a:lstStyle/>
          <a:p>
            <a:r>
              <a:rPr lang="en-US" i="1" dirty="0">
                <a:solidFill>
                  <a:schemeClr val="tx2"/>
                </a:solidFill>
                <a:latin typeface="Arial" panose="020B0604020202020204" pitchFamily="34" charset="0"/>
                <a:cs typeface="Arial" panose="020B0604020202020204" pitchFamily="34" charset="0"/>
              </a:rPr>
              <a:t>D</a:t>
            </a:r>
            <a:r>
              <a:rPr lang="en-US" dirty="0">
                <a:solidFill>
                  <a:schemeClr val="tx2"/>
                </a:solidFill>
                <a:latin typeface="Arial" panose="020B0604020202020204" pitchFamily="34" charset="0"/>
                <a:cs typeface="Arial" panose="020B0604020202020204" pitchFamily="34" charset="0"/>
              </a:rPr>
              <a:t>' is new number of patterns</a:t>
            </a:r>
            <a:endParaRPr lang="en-US" i="1" dirty="0">
              <a:solidFill>
                <a:schemeClr val="tx2"/>
              </a:solidFill>
              <a:latin typeface="Arial" panose="020B0604020202020204" pitchFamily="34" charset="0"/>
              <a:cs typeface="Arial" panose="020B0604020202020204" pitchFamily="34" charset="0"/>
            </a:endParaRPr>
          </a:p>
          <a:p>
            <a:endParaRPr lang="en-US" i="1" dirty="0">
              <a:solidFill>
                <a:schemeClr val="tx2"/>
              </a:solidFill>
              <a:latin typeface="Arial" panose="020B0604020202020204" pitchFamily="34" charset="0"/>
              <a:cs typeface="Arial" panose="020B0604020202020204" pitchFamily="34" charset="0"/>
            </a:endParaRPr>
          </a:p>
          <a:p>
            <a:r>
              <a:rPr lang="en-US" i="1" dirty="0">
                <a:solidFill>
                  <a:schemeClr val="tx2"/>
                </a:solidFill>
                <a:latin typeface="Arial" panose="020B0604020202020204" pitchFamily="34" charset="0"/>
                <a:cs typeface="Arial" panose="020B0604020202020204" pitchFamily="34" charset="0"/>
              </a:rPr>
              <a:t>s</a:t>
            </a:r>
            <a:r>
              <a:rPr lang="en-US" dirty="0">
                <a:solidFill>
                  <a:schemeClr val="tx2"/>
                </a:solidFill>
                <a:latin typeface="Arial" panose="020B0604020202020204" pitchFamily="34" charset="0"/>
                <a:cs typeface="Arial" panose="020B0604020202020204" pitchFamily="34" charset="0"/>
              </a:rPr>
              <a:t>' is new window size</a:t>
            </a:r>
          </a:p>
          <a:p>
            <a:endParaRPr lang="en-US" i="1" dirty="0">
              <a:solidFill>
                <a:schemeClr val="tx2"/>
              </a:solidFill>
              <a:latin typeface="Arial" panose="020B0604020202020204" pitchFamily="34" charset="0"/>
              <a:cs typeface="Arial" panose="020B0604020202020204" pitchFamily="34" charset="0"/>
            </a:endParaRPr>
          </a:p>
          <a:p>
            <a:r>
              <a:rPr lang="en-US" i="1" dirty="0">
                <a:solidFill>
                  <a:schemeClr val="tx2"/>
                </a:solidFill>
                <a:latin typeface="Arial" panose="020B0604020202020204" pitchFamily="34" charset="0"/>
                <a:cs typeface="Arial" panose="020B0604020202020204" pitchFamily="34" charset="0"/>
              </a:rPr>
              <a:t>W </a:t>
            </a:r>
            <a:r>
              <a:rPr lang="en-US" dirty="0">
                <a:solidFill>
                  <a:schemeClr val="tx2"/>
                </a:solidFill>
                <a:latin typeface="Arial" panose="020B0604020202020204" pitchFamily="34" charset="0"/>
                <a:cs typeface="Arial" panose="020B0604020202020204" pitchFamily="34" charset="0"/>
              </a:rPr>
              <a:t>' </a:t>
            </a:r>
            <a:r>
              <a:rPr lang="en-US" i="1" dirty="0">
                <a:solidFill>
                  <a:schemeClr val="tx2"/>
                </a:solidFill>
                <a:latin typeface="Arial" panose="020B0604020202020204" pitchFamily="34" charset="0"/>
                <a:cs typeface="Arial" panose="020B0604020202020204" pitchFamily="34" charset="0"/>
              </a:rPr>
              <a:t>= </a:t>
            </a:r>
            <a:r>
              <a:rPr lang="en-US" dirty="0">
                <a:solidFill>
                  <a:schemeClr val="tx2"/>
                </a:solidFill>
                <a:latin typeface="Arial" panose="020B0604020202020204" pitchFamily="34" charset="0"/>
                <a:cs typeface="Arial" panose="020B0604020202020204" pitchFamily="34" charset="0"/>
              </a:rPr>
              <a:t>(</a:t>
            </a:r>
            <a:r>
              <a:rPr lang="en-US" i="1" dirty="0">
                <a:solidFill>
                  <a:schemeClr val="tx2"/>
                </a:solidFill>
                <a:latin typeface="Arial" panose="020B0604020202020204" pitchFamily="34" charset="0"/>
                <a:cs typeface="Arial" panose="020B0604020202020204" pitchFamily="34" charset="0"/>
              </a:rPr>
              <a:t>W</a:t>
            </a:r>
            <a:r>
              <a:rPr lang="en-US" dirty="0">
                <a:solidFill>
                  <a:schemeClr val="tx2"/>
                </a:solidFill>
                <a:latin typeface="Arial" panose="020B0604020202020204" pitchFamily="34" charset="0"/>
                <a:cs typeface="Arial" panose="020B0604020202020204" pitchFamily="34" charset="0"/>
              </a:rPr>
              <a:t> / 4) – </a:t>
            </a:r>
            <a:r>
              <a:rPr lang="en-US" i="1" dirty="0">
                <a:solidFill>
                  <a:schemeClr val="tx2"/>
                </a:solidFill>
                <a:latin typeface="Arial" panose="020B0604020202020204" pitchFamily="34" charset="0"/>
                <a:cs typeface="Arial" panose="020B0604020202020204" pitchFamily="34" charset="0"/>
              </a:rPr>
              <a:t>s</a:t>
            </a:r>
            <a:r>
              <a:rPr lang="en-US" dirty="0">
                <a:solidFill>
                  <a:schemeClr val="tx2"/>
                </a:solidFill>
                <a:latin typeface="Arial" panose="020B0604020202020204" pitchFamily="34" charset="0"/>
                <a:cs typeface="Arial" panose="020B0604020202020204" pitchFamily="34" charset="0"/>
              </a:rPr>
              <a:t>'+ 1</a:t>
            </a:r>
            <a:endParaRPr lang="en-US" i="1" dirty="0">
              <a:solidFill>
                <a:schemeClr val="tx2"/>
              </a:solidFill>
              <a:latin typeface="Arial" panose="020B0604020202020204" pitchFamily="34" charset="0"/>
              <a:cs typeface="Arial" panose="020B0604020202020204" pitchFamily="34" charset="0"/>
            </a:endParaRPr>
          </a:p>
        </p:txBody>
      </p:sp>
      <p:sp>
        <p:nvSpPr>
          <p:cNvPr id="49" name="TextBox 48"/>
          <p:cNvSpPr txBox="1"/>
          <p:nvPr/>
        </p:nvSpPr>
        <p:spPr>
          <a:xfrm>
            <a:off x="7281332" y="2401696"/>
            <a:ext cx="1190649" cy="400110"/>
          </a:xfrm>
          <a:prstGeom prst="rect">
            <a:avLst/>
          </a:prstGeom>
          <a:noFill/>
        </p:spPr>
        <p:txBody>
          <a:bodyPr wrap="square" rtlCol="0">
            <a:spAutoFit/>
          </a:bodyPr>
          <a:lstStyle/>
          <a:p>
            <a:r>
              <a:rPr lang="en-US" i="1" dirty="0">
                <a:solidFill>
                  <a:schemeClr val="tx2"/>
                </a:solidFill>
                <a:latin typeface="Arial" panose="020B0604020202020204" pitchFamily="34" charset="0"/>
                <a:cs typeface="Arial" panose="020B0604020202020204" pitchFamily="34" charset="0"/>
              </a:rPr>
              <a:t>D</a:t>
            </a:r>
            <a:r>
              <a:rPr lang="en-US" dirty="0">
                <a:solidFill>
                  <a:schemeClr val="tx2"/>
                </a:solidFill>
                <a:latin typeface="Arial" panose="020B0604020202020204" pitchFamily="34" charset="0"/>
                <a:cs typeface="Arial" panose="020B0604020202020204" pitchFamily="34" charset="0"/>
              </a:rPr>
              <a:t>' X </a:t>
            </a:r>
            <a:r>
              <a:rPr lang="en-US" i="1" dirty="0">
                <a:solidFill>
                  <a:schemeClr val="tx2"/>
                </a:solidFill>
                <a:latin typeface="Arial" panose="020B0604020202020204" pitchFamily="34" charset="0"/>
                <a:cs typeface="Arial" panose="020B0604020202020204" pitchFamily="34" charset="0"/>
              </a:rPr>
              <a:t>W </a:t>
            </a:r>
            <a:r>
              <a:rPr lang="en-US" dirty="0">
                <a:solidFill>
                  <a:schemeClr val="tx2"/>
                </a:solidFill>
                <a:latin typeface="Arial" panose="020B0604020202020204" pitchFamily="34" charset="0"/>
                <a:cs typeface="Arial" panose="020B0604020202020204" pitchFamily="34" charset="0"/>
              </a:rPr>
              <a:t>'</a:t>
            </a:r>
            <a:endParaRPr lang="en-US" i="1" dirty="0">
              <a:solidFill>
                <a:schemeClr val="tx2"/>
              </a:solidFill>
              <a:latin typeface="Arial" panose="020B0604020202020204" pitchFamily="34" charset="0"/>
              <a:cs typeface="Arial" panose="020B0604020202020204" pitchFamily="34" charset="0"/>
            </a:endParaRPr>
          </a:p>
        </p:txBody>
      </p:sp>
      <p:sp>
        <p:nvSpPr>
          <p:cNvPr id="50" name="Rectangle 49"/>
          <p:cNvSpPr/>
          <p:nvPr/>
        </p:nvSpPr>
        <p:spPr>
          <a:xfrm>
            <a:off x="7460761" y="3619034"/>
            <a:ext cx="1519968" cy="400110"/>
          </a:xfrm>
          <a:prstGeom prst="rect">
            <a:avLst/>
          </a:prstGeom>
        </p:spPr>
        <p:txBody>
          <a:bodyPr wrap="none">
            <a:spAutoFit/>
          </a:bodyPr>
          <a:lstStyle/>
          <a:p>
            <a:r>
              <a:rPr lang="en-US" i="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X (W / 4) </a:t>
            </a:r>
            <a:endParaRPr lang="en-US" dirty="0"/>
          </a:p>
        </p:txBody>
      </p:sp>
      <p:sp>
        <p:nvSpPr>
          <p:cNvPr id="51" name="TextBox 50"/>
          <p:cNvSpPr txBox="1"/>
          <p:nvPr/>
        </p:nvSpPr>
        <p:spPr>
          <a:xfrm>
            <a:off x="278036" y="4746963"/>
            <a:ext cx="1859523" cy="1200329"/>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Once again, shared weight vector for all nodes in a row</a:t>
            </a:r>
          </a:p>
        </p:txBody>
      </p:sp>
      <p:sp>
        <p:nvSpPr>
          <p:cNvPr id="52" name="Line 13"/>
          <p:cNvSpPr>
            <a:spLocks noChangeShapeType="1"/>
          </p:cNvSpPr>
          <p:nvPr/>
        </p:nvSpPr>
        <p:spPr bwMode="auto">
          <a:xfrm>
            <a:off x="2006176" y="5501325"/>
            <a:ext cx="602772" cy="220884"/>
          </a:xfrm>
          <a:prstGeom prst="line">
            <a:avLst/>
          </a:prstGeom>
          <a:noFill/>
          <a:ln w="28575">
            <a:solidFill>
              <a:schemeClr val="tx1"/>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632672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Straight Connector 103"/>
          <p:cNvCxnSpPr>
            <a:stCxn id="70" idx="2"/>
            <a:endCxn id="67" idx="0"/>
          </p:cNvCxnSpPr>
          <p:nvPr/>
        </p:nvCxnSpPr>
        <p:spPr>
          <a:xfrm flipH="1">
            <a:off x="4522760" y="3861876"/>
            <a:ext cx="1427" cy="8845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67" idx="2"/>
            <a:endCxn id="68" idx="0"/>
          </p:cNvCxnSpPr>
          <p:nvPr/>
        </p:nvCxnSpPr>
        <p:spPr>
          <a:xfrm flipH="1">
            <a:off x="4520855" y="4590412"/>
            <a:ext cx="1905" cy="8919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68" idx="2"/>
            <a:endCxn id="65" idx="0"/>
          </p:cNvCxnSpPr>
          <p:nvPr/>
        </p:nvCxnSpPr>
        <p:spPr>
          <a:xfrm flipH="1">
            <a:off x="4517535" y="5136807"/>
            <a:ext cx="3320" cy="9565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65" idx="2"/>
            <a:endCxn id="66" idx="0"/>
          </p:cNvCxnSpPr>
          <p:nvPr/>
        </p:nvCxnSpPr>
        <p:spPr>
          <a:xfrm flipH="1">
            <a:off x="4514449" y="5689663"/>
            <a:ext cx="3086" cy="9695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66" idx="2"/>
            <a:endCxn id="58" idx="0"/>
          </p:cNvCxnSpPr>
          <p:nvPr/>
        </p:nvCxnSpPr>
        <p:spPr>
          <a:xfrm>
            <a:off x="4514449" y="6060935"/>
            <a:ext cx="692" cy="8112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59" idx="0"/>
            <a:endCxn id="58" idx="2"/>
          </p:cNvCxnSpPr>
          <p:nvPr/>
        </p:nvCxnSpPr>
        <p:spPr>
          <a:xfrm flipV="1">
            <a:off x="4514650" y="6416383"/>
            <a:ext cx="491" cy="9032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4111164" y="3231167"/>
            <a:ext cx="267185" cy="267185"/>
          </a:xfrm>
          <a:prstGeom prst="ellipse">
            <a:avLst/>
          </a:prstGeom>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Oval 26"/>
          <p:cNvSpPr/>
          <p:nvPr/>
        </p:nvSpPr>
        <p:spPr>
          <a:xfrm flipV="1">
            <a:off x="4306053" y="3224747"/>
            <a:ext cx="267185" cy="267185"/>
          </a:xfrm>
          <a:prstGeom prst="ellipse">
            <a:avLst/>
          </a:prstGeom>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p:cNvSpPr/>
          <p:nvPr/>
        </p:nvSpPr>
        <p:spPr>
          <a:xfrm flipV="1">
            <a:off x="4474452" y="3224746"/>
            <a:ext cx="267185" cy="267185"/>
          </a:xfrm>
          <a:prstGeom prst="ellipse">
            <a:avLst/>
          </a:prstGeom>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p:cNvSpPr/>
          <p:nvPr/>
        </p:nvSpPr>
        <p:spPr>
          <a:xfrm flipV="1">
            <a:off x="4668166" y="3231166"/>
            <a:ext cx="267185" cy="267185"/>
          </a:xfrm>
          <a:prstGeom prst="ellipse">
            <a:avLst/>
          </a:prstGeom>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85800" y="16934"/>
            <a:ext cx="7772400" cy="1143000"/>
          </a:xfrm>
        </p:spPr>
        <p:txBody>
          <a:bodyPr/>
          <a:lstStyle/>
          <a:p>
            <a:r>
              <a:rPr lang="en-US" dirty="0"/>
              <a:t>Full </a:t>
            </a:r>
            <a:r>
              <a:rPr lang="en-US" dirty="0" err="1"/>
              <a:t>DeepSEA</a:t>
            </a:r>
            <a:r>
              <a:rPr lang="en-US" dirty="0"/>
              <a:t> neural network</a:t>
            </a:r>
          </a:p>
        </p:txBody>
      </p:sp>
      <p:sp>
        <p:nvSpPr>
          <p:cNvPr id="4" name="Slide Number Placeholder 3"/>
          <p:cNvSpPr>
            <a:spLocks noGrp="1"/>
          </p:cNvSpPr>
          <p:nvPr>
            <p:ph type="sldNum" sz="quarter" idx="12"/>
          </p:nvPr>
        </p:nvSpPr>
        <p:spPr>
          <a:xfrm>
            <a:off x="-1551560" y="6560464"/>
            <a:ext cx="1905000" cy="457200"/>
          </a:xfrm>
        </p:spPr>
        <p:txBody>
          <a:bodyPr/>
          <a:lstStyle/>
          <a:p>
            <a:pPr>
              <a:defRPr/>
            </a:pPr>
            <a:fld id="{4D71D4ED-2DA9-9F40-A068-D189D5533483}" type="slidenum">
              <a:rPr lang="en-US" smtClean="0"/>
              <a:pPr>
                <a:defRPr/>
              </a:pPr>
              <a:t>33</a:t>
            </a:fld>
            <a:endParaRPr lang="en-US" dirty="0"/>
          </a:p>
        </p:txBody>
      </p:sp>
      <p:sp>
        <p:nvSpPr>
          <p:cNvPr id="6" name="Rectangle 3"/>
          <p:cNvSpPr txBox="1">
            <a:spLocks noChangeArrowheads="1"/>
          </p:cNvSpPr>
          <p:nvPr/>
        </p:nvSpPr>
        <p:spPr bwMode="auto">
          <a:xfrm>
            <a:off x="42713" y="1233936"/>
            <a:ext cx="7619999" cy="1132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Multitask output makes simultaneous prediction for each type of epigenetic data</a:t>
            </a:r>
          </a:p>
          <a:p>
            <a:r>
              <a:rPr lang="en-US" sz="2800" kern="0" dirty="0" err="1"/>
              <a:t>ReLU</a:t>
            </a:r>
            <a:r>
              <a:rPr lang="en-US" sz="2800" kern="0" dirty="0"/>
              <a:t> activations</a:t>
            </a:r>
          </a:p>
        </p:txBody>
      </p:sp>
      <p:sp>
        <p:nvSpPr>
          <p:cNvPr id="46" name="TextBox 45"/>
          <p:cNvSpPr txBox="1"/>
          <p:nvPr/>
        </p:nvSpPr>
        <p:spPr>
          <a:xfrm>
            <a:off x="7505988" y="2286000"/>
            <a:ext cx="1581600"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919 classes</a:t>
            </a:r>
          </a:p>
        </p:txBody>
      </p:sp>
      <p:cxnSp>
        <p:nvCxnSpPr>
          <p:cNvPr id="14" name="Straight Connector 13"/>
          <p:cNvCxnSpPr>
            <a:stCxn id="30" idx="0"/>
            <a:endCxn id="26" idx="4"/>
          </p:cNvCxnSpPr>
          <p:nvPr/>
        </p:nvCxnSpPr>
        <p:spPr>
          <a:xfrm>
            <a:off x="4109864" y="3012602"/>
            <a:ext cx="134893" cy="21856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0" idx="0"/>
            <a:endCxn id="27" idx="4"/>
          </p:cNvCxnSpPr>
          <p:nvPr/>
        </p:nvCxnSpPr>
        <p:spPr>
          <a:xfrm>
            <a:off x="4109864" y="3012602"/>
            <a:ext cx="329782" cy="2121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0" idx="0"/>
            <a:endCxn id="28" idx="4"/>
          </p:cNvCxnSpPr>
          <p:nvPr/>
        </p:nvCxnSpPr>
        <p:spPr>
          <a:xfrm>
            <a:off x="4109864" y="3012602"/>
            <a:ext cx="498181" cy="21214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1" idx="0"/>
            <a:endCxn id="28" idx="4"/>
          </p:cNvCxnSpPr>
          <p:nvPr/>
        </p:nvCxnSpPr>
        <p:spPr>
          <a:xfrm>
            <a:off x="4533273" y="3012602"/>
            <a:ext cx="74772" cy="21214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2" idx="0"/>
            <a:endCxn id="28" idx="4"/>
          </p:cNvCxnSpPr>
          <p:nvPr/>
        </p:nvCxnSpPr>
        <p:spPr>
          <a:xfrm flipH="1">
            <a:off x="4608045" y="3012602"/>
            <a:ext cx="360699" cy="21214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2" idx="0"/>
            <a:endCxn id="29" idx="4"/>
          </p:cNvCxnSpPr>
          <p:nvPr/>
        </p:nvCxnSpPr>
        <p:spPr>
          <a:xfrm flipH="1">
            <a:off x="4801759" y="3012602"/>
            <a:ext cx="166985" cy="21856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2" idx="0"/>
            <a:endCxn id="27" idx="4"/>
          </p:cNvCxnSpPr>
          <p:nvPr/>
        </p:nvCxnSpPr>
        <p:spPr>
          <a:xfrm flipH="1">
            <a:off x="4439646" y="3012602"/>
            <a:ext cx="529098" cy="2121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1" idx="0"/>
            <a:endCxn id="27" idx="4"/>
          </p:cNvCxnSpPr>
          <p:nvPr/>
        </p:nvCxnSpPr>
        <p:spPr>
          <a:xfrm flipH="1">
            <a:off x="4439646" y="3012602"/>
            <a:ext cx="93627" cy="2121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3" idx="0"/>
            <a:endCxn id="30" idx="4"/>
          </p:cNvCxnSpPr>
          <p:nvPr/>
        </p:nvCxnSpPr>
        <p:spPr>
          <a:xfrm flipH="1">
            <a:off x="4109864" y="2599828"/>
            <a:ext cx="424710" cy="14558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3" idx="0"/>
            <a:endCxn id="31" idx="4"/>
          </p:cNvCxnSpPr>
          <p:nvPr/>
        </p:nvCxnSpPr>
        <p:spPr>
          <a:xfrm flipH="1">
            <a:off x="4533273" y="2599828"/>
            <a:ext cx="1301" cy="14558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3" idx="0"/>
            <a:endCxn id="32" idx="4"/>
          </p:cNvCxnSpPr>
          <p:nvPr/>
        </p:nvCxnSpPr>
        <p:spPr>
          <a:xfrm>
            <a:off x="4534574" y="2599828"/>
            <a:ext cx="434170" cy="14558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flipV="1">
            <a:off x="3976271" y="2745417"/>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flipV="1">
            <a:off x="4399680" y="2745417"/>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flipV="1">
            <a:off x="4835151" y="2745417"/>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flipV="1">
            <a:off x="4400981" y="2332643"/>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4" name="Straight Connector 33"/>
          <p:cNvCxnSpPr>
            <a:stCxn id="37" idx="0"/>
            <a:endCxn id="30" idx="4"/>
          </p:cNvCxnSpPr>
          <p:nvPr/>
        </p:nvCxnSpPr>
        <p:spPr>
          <a:xfrm flipH="1">
            <a:off x="4109864" y="2598115"/>
            <a:ext cx="853493" cy="14730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7" idx="0"/>
            <a:endCxn id="31" idx="4"/>
          </p:cNvCxnSpPr>
          <p:nvPr/>
        </p:nvCxnSpPr>
        <p:spPr>
          <a:xfrm flipH="1">
            <a:off x="4533273" y="2598115"/>
            <a:ext cx="430084" cy="14730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7" idx="0"/>
            <a:endCxn id="32" idx="4"/>
          </p:cNvCxnSpPr>
          <p:nvPr/>
        </p:nvCxnSpPr>
        <p:spPr>
          <a:xfrm>
            <a:off x="4963357" y="2598115"/>
            <a:ext cx="5387" cy="14730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flipV="1">
            <a:off x="4829764" y="2330930"/>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8" name="Straight Connector 37"/>
          <p:cNvCxnSpPr>
            <a:stCxn id="41" idx="0"/>
            <a:endCxn id="30" idx="4"/>
          </p:cNvCxnSpPr>
          <p:nvPr/>
        </p:nvCxnSpPr>
        <p:spPr>
          <a:xfrm flipH="1">
            <a:off x="4109864" y="2588108"/>
            <a:ext cx="657" cy="15730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1" idx="0"/>
          </p:cNvCxnSpPr>
          <p:nvPr/>
        </p:nvCxnSpPr>
        <p:spPr>
          <a:xfrm>
            <a:off x="4110521" y="2588108"/>
            <a:ext cx="422751" cy="13444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1" idx="0"/>
            <a:endCxn id="32" idx="4"/>
          </p:cNvCxnSpPr>
          <p:nvPr/>
        </p:nvCxnSpPr>
        <p:spPr>
          <a:xfrm>
            <a:off x="4110521" y="2588108"/>
            <a:ext cx="858223" cy="15730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flipV="1">
            <a:off x="3976928" y="2320923"/>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7" name="Straight Connector 46"/>
          <p:cNvCxnSpPr>
            <a:stCxn id="30" idx="0"/>
            <a:endCxn id="29" idx="4"/>
          </p:cNvCxnSpPr>
          <p:nvPr/>
        </p:nvCxnSpPr>
        <p:spPr>
          <a:xfrm>
            <a:off x="4109864" y="3012602"/>
            <a:ext cx="691895" cy="21856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6" idx="4"/>
            <a:endCxn id="31" idx="0"/>
          </p:cNvCxnSpPr>
          <p:nvPr/>
        </p:nvCxnSpPr>
        <p:spPr>
          <a:xfrm flipV="1">
            <a:off x="4244757" y="3012602"/>
            <a:ext cx="288516" cy="21856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1" idx="0"/>
            <a:endCxn id="29" idx="4"/>
          </p:cNvCxnSpPr>
          <p:nvPr/>
        </p:nvCxnSpPr>
        <p:spPr>
          <a:xfrm>
            <a:off x="4533273" y="3012602"/>
            <a:ext cx="268486" cy="21856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6" idx="4"/>
            <a:endCxn id="32" idx="0"/>
          </p:cNvCxnSpPr>
          <p:nvPr/>
        </p:nvCxnSpPr>
        <p:spPr>
          <a:xfrm flipV="1">
            <a:off x="4244757" y="3012602"/>
            <a:ext cx="723987" cy="21856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149822" y="6142063"/>
            <a:ext cx="4730637" cy="274320"/>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59" name="Rectangle 58"/>
          <p:cNvSpPr/>
          <p:nvPr/>
        </p:nvSpPr>
        <p:spPr>
          <a:xfrm>
            <a:off x="1981200" y="6506703"/>
            <a:ext cx="5066899" cy="68176"/>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5" name="Rectangle 64"/>
          <p:cNvSpPr/>
          <p:nvPr/>
        </p:nvSpPr>
        <p:spPr>
          <a:xfrm>
            <a:off x="3310135" y="5232463"/>
            <a:ext cx="2414799" cy="457200"/>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6" name="Rectangle 65"/>
          <p:cNvSpPr/>
          <p:nvPr/>
        </p:nvSpPr>
        <p:spPr>
          <a:xfrm>
            <a:off x="3188569" y="5786615"/>
            <a:ext cx="2651760" cy="274320"/>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7" name="Rectangle 66"/>
          <p:cNvSpPr/>
          <p:nvPr/>
        </p:nvSpPr>
        <p:spPr>
          <a:xfrm>
            <a:off x="4060250" y="3950332"/>
            <a:ext cx="925019" cy="640080"/>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8" name="Rectangle 67"/>
          <p:cNvSpPr/>
          <p:nvPr/>
        </p:nvSpPr>
        <p:spPr>
          <a:xfrm>
            <a:off x="4002823" y="4679607"/>
            <a:ext cx="1036064" cy="457200"/>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0" name="Rectangle 69"/>
          <p:cNvSpPr/>
          <p:nvPr/>
        </p:nvSpPr>
        <p:spPr>
          <a:xfrm>
            <a:off x="4251160" y="3221796"/>
            <a:ext cx="546054" cy="640080"/>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24" name="TextBox 123"/>
          <p:cNvSpPr txBox="1"/>
          <p:nvPr/>
        </p:nvSpPr>
        <p:spPr>
          <a:xfrm>
            <a:off x="5438867" y="2694343"/>
            <a:ext cx="3648722"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Fully connected layer</a:t>
            </a:r>
          </a:p>
        </p:txBody>
      </p:sp>
      <p:sp>
        <p:nvSpPr>
          <p:cNvPr id="125" name="TextBox 124"/>
          <p:cNvSpPr txBox="1"/>
          <p:nvPr/>
        </p:nvSpPr>
        <p:spPr>
          <a:xfrm>
            <a:off x="6567090" y="3357170"/>
            <a:ext cx="2520498"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Pooling layer</a:t>
            </a:r>
          </a:p>
        </p:txBody>
      </p:sp>
      <p:sp>
        <p:nvSpPr>
          <p:cNvPr id="126" name="TextBox 125"/>
          <p:cNvSpPr txBox="1"/>
          <p:nvPr/>
        </p:nvSpPr>
        <p:spPr>
          <a:xfrm>
            <a:off x="5353789" y="4084443"/>
            <a:ext cx="3733799" cy="369332"/>
          </a:xfrm>
          <a:prstGeom prst="rect">
            <a:avLst/>
          </a:prstGeom>
          <a:noFill/>
        </p:spPr>
        <p:txBody>
          <a:bodyPr wrap="square" rtlCol="0">
            <a:spAutoFit/>
          </a:bodyPr>
          <a:lstStyle/>
          <a:p>
            <a:pPr algn="r"/>
            <a:r>
              <a:rPr lang="en-US" sz="1800" dirty="0">
                <a:solidFill>
                  <a:schemeClr val="tx2"/>
                </a:solidFill>
                <a:latin typeface="Arial" panose="020B0604020202020204" pitchFamily="34" charset="0"/>
                <a:cs typeface="Arial" panose="020B0604020202020204" pitchFamily="34" charset="0"/>
              </a:rPr>
              <a:t>Convolutional layer</a:t>
            </a:r>
          </a:p>
        </p:txBody>
      </p:sp>
      <p:sp>
        <p:nvSpPr>
          <p:cNvPr id="127" name="TextBox 126"/>
          <p:cNvSpPr txBox="1"/>
          <p:nvPr/>
        </p:nvSpPr>
        <p:spPr>
          <a:xfrm>
            <a:off x="6567090" y="4718159"/>
            <a:ext cx="2520498"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Pooling layer</a:t>
            </a:r>
          </a:p>
        </p:txBody>
      </p:sp>
      <p:sp>
        <p:nvSpPr>
          <p:cNvPr id="128" name="TextBox 127"/>
          <p:cNvSpPr txBox="1"/>
          <p:nvPr/>
        </p:nvSpPr>
        <p:spPr>
          <a:xfrm>
            <a:off x="5353788" y="5274142"/>
            <a:ext cx="3733799" cy="369332"/>
          </a:xfrm>
          <a:prstGeom prst="rect">
            <a:avLst/>
          </a:prstGeom>
          <a:noFill/>
        </p:spPr>
        <p:txBody>
          <a:bodyPr wrap="square" rtlCol="0">
            <a:spAutoFit/>
          </a:bodyPr>
          <a:lstStyle/>
          <a:p>
            <a:pPr algn="r"/>
            <a:r>
              <a:rPr lang="en-US" sz="1800" dirty="0">
                <a:solidFill>
                  <a:schemeClr val="tx2"/>
                </a:solidFill>
                <a:latin typeface="Arial" panose="020B0604020202020204" pitchFamily="34" charset="0"/>
                <a:cs typeface="Arial" panose="020B0604020202020204" pitchFamily="34" charset="0"/>
              </a:rPr>
              <a:t>Convolutional layer</a:t>
            </a:r>
          </a:p>
        </p:txBody>
      </p:sp>
      <p:sp>
        <p:nvSpPr>
          <p:cNvPr id="129" name="TextBox 128"/>
          <p:cNvSpPr txBox="1"/>
          <p:nvPr/>
        </p:nvSpPr>
        <p:spPr>
          <a:xfrm>
            <a:off x="5353787" y="6065339"/>
            <a:ext cx="3733799" cy="369332"/>
          </a:xfrm>
          <a:prstGeom prst="rect">
            <a:avLst/>
          </a:prstGeom>
          <a:noFill/>
        </p:spPr>
        <p:txBody>
          <a:bodyPr wrap="square" rtlCol="0">
            <a:spAutoFit/>
          </a:bodyPr>
          <a:lstStyle/>
          <a:p>
            <a:pPr algn="r"/>
            <a:r>
              <a:rPr lang="en-US" sz="1800" dirty="0">
                <a:solidFill>
                  <a:schemeClr val="tx2"/>
                </a:solidFill>
                <a:latin typeface="Arial" panose="020B0604020202020204" pitchFamily="34" charset="0"/>
                <a:cs typeface="Arial" panose="020B0604020202020204" pitchFamily="34" charset="0"/>
              </a:rPr>
              <a:t>Convolutional layer</a:t>
            </a:r>
          </a:p>
        </p:txBody>
      </p:sp>
      <p:sp>
        <p:nvSpPr>
          <p:cNvPr id="131" name="TextBox 130"/>
          <p:cNvSpPr txBox="1"/>
          <p:nvPr/>
        </p:nvSpPr>
        <p:spPr>
          <a:xfrm>
            <a:off x="6567088" y="5715537"/>
            <a:ext cx="2520498"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Pooling layer</a:t>
            </a:r>
          </a:p>
        </p:txBody>
      </p:sp>
      <p:sp>
        <p:nvSpPr>
          <p:cNvPr id="132" name="TextBox 131"/>
          <p:cNvSpPr txBox="1"/>
          <p:nvPr/>
        </p:nvSpPr>
        <p:spPr>
          <a:xfrm>
            <a:off x="6567088" y="6356125"/>
            <a:ext cx="2520498"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Input sequence</a:t>
            </a:r>
          </a:p>
        </p:txBody>
      </p:sp>
    </p:spTree>
    <p:extLst>
      <p:ext uri="{BB962C8B-B14F-4D97-AF65-F5344CB8AC3E}">
        <p14:creationId xmlns:p14="http://schemas.microsoft.com/office/powerpoint/2010/main" val="3188759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34"/>
            <a:ext cx="9144000" cy="1143000"/>
          </a:xfrm>
        </p:spPr>
        <p:txBody>
          <a:bodyPr/>
          <a:lstStyle/>
          <a:p>
            <a:r>
              <a:rPr lang="en-US" dirty="0"/>
              <a:t>Predicting epigenetic annotations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34</a:t>
            </a:fld>
            <a:endParaRPr lang="en-US"/>
          </a:p>
        </p:txBody>
      </p:sp>
      <p:sp>
        <p:nvSpPr>
          <p:cNvPr id="6" name="Rectangle 3"/>
          <p:cNvSpPr txBox="1">
            <a:spLocks noChangeArrowheads="1"/>
          </p:cNvSpPr>
          <p:nvPr/>
        </p:nvSpPr>
        <p:spPr bwMode="auto">
          <a:xfrm>
            <a:off x="685800" y="1336653"/>
            <a:ext cx="7772400" cy="873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Compute median AUROC for three types of classes</a:t>
            </a:r>
          </a:p>
        </p:txBody>
      </p:sp>
      <p:grpSp>
        <p:nvGrpSpPr>
          <p:cNvPr id="3" name="Group 2"/>
          <p:cNvGrpSpPr/>
          <p:nvPr/>
        </p:nvGrpSpPr>
        <p:grpSpPr>
          <a:xfrm>
            <a:off x="-1" y="2440095"/>
            <a:ext cx="9077326" cy="3215640"/>
            <a:chOff x="-1" y="2042160"/>
            <a:chExt cx="9077326" cy="3215640"/>
          </a:xfrm>
        </p:grpSpPr>
        <p:pic>
          <p:nvPicPr>
            <p:cNvPr id="10246" name="Picture 6" descr="The deep-learning model accurately predicts chromatin features from sequence with single-nucleotide sensitivity."/>
            <p:cNvPicPr>
              <a:picLocks noChangeAspect="1" noChangeArrowheads="1"/>
            </p:cNvPicPr>
            <p:nvPr/>
          </p:nvPicPr>
          <p:blipFill rotWithShape="1">
            <a:blip r:embed="rId3">
              <a:extLst>
                <a:ext uri="{28A0092B-C50C-407E-A947-70E740481C1C}">
                  <a14:useLocalDpi xmlns:a14="http://schemas.microsoft.com/office/drawing/2010/main" val="0"/>
                </a:ext>
              </a:extLst>
            </a:blip>
            <a:srcRect b="54068"/>
            <a:stretch/>
          </p:blipFill>
          <p:spPr bwMode="auto">
            <a:xfrm>
              <a:off x="66675" y="2042160"/>
              <a:ext cx="9010650" cy="32156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 y="2042161"/>
              <a:ext cx="371475" cy="47244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10" name="TextBox 9"/>
          <p:cNvSpPr txBox="1"/>
          <p:nvPr/>
        </p:nvSpPr>
        <p:spPr>
          <a:xfrm>
            <a:off x="685800" y="6016823"/>
            <a:ext cx="3810000"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Zhou and </a:t>
            </a:r>
            <a:r>
              <a:rPr lang="en-US" sz="1400" dirty="0" err="1">
                <a:solidFill>
                  <a:schemeClr val="tx2"/>
                </a:solidFill>
                <a:latin typeface="Arial" panose="020B0604020202020204" pitchFamily="34" charset="0"/>
                <a:cs typeface="Arial" panose="020B0604020202020204" pitchFamily="34" charset="0"/>
              </a:rPr>
              <a:t>Troyanskaya</a:t>
            </a:r>
            <a:r>
              <a:rPr lang="en-US" sz="1400" i="1" dirty="0">
                <a:solidFill>
                  <a:schemeClr val="tx2"/>
                </a:solidFill>
                <a:latin typeface="Arial" panose="020B0604020202020204" pitchFamily="34" charset="0"/>
                <a:cs typeface="Arial" panose="020B0604020202020204" pitchFamily="34" charset="0"/>
              </a:rPr>
              <a:t> Nature Methods </a:t>
            </a:r>
            <a:r>
              <a:rPr lang="en-US" sz="1400" dirty="0">
                <a:solidFill>
                  <a:schemeClr val="tx2"/>
                </a:solidFill>
                <a:latin typeface="Arial" panose="020B0604020202020204" pitchFamily="34" charset="0"/>
                <a:cs typeface="Arial" panose="020B0604020202020204" pitchFamily="34" charset="0"/>
              </a:rPr>
              <a:t>2015</a:t>
            </a:r>
          </a:p>
        </p:txBody>
      </p:sp>
      <p:sp>
        <p:nvSpPr>
          <p:cNvPr id="11" name="TextBox 10"/>
          <p:cNvSpPr txBox="1"/>
          <p:nvPr/>
        </p:nvSpPr>
        <p:spPr>
          <a:xfrm>
            <a:off x="1295400" y="4419600"/>
            <a:ext cx="1581600" cy="400110"/>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0.958</a:t>
            </a:r>
          </a:p>
        </p:txBody>
      </p:sp>
      <p:sp>
        <p:nvSpPr>
          <p:cNvPr id="12" name="TextBox 11"/>
          <p:cNvSpPr txBox="1"/>
          <p:nvPr/>
        </p:nvSpPr>
        <p:spPr>
          <a:xfrm>
            <a:off x="4495800" y="4419600"/>
            <a:ext cx="1581600" cy="400110"/>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0.923</a:t>
            </a:r>
          </a:p>
        </p:txBody>
      </p:sp>
      <p:sp>
        <p:nvSpPr>
          <p:cNvPr id="13" name="TextBox 12"/>
          <p:cNvSpPr txBox="1"/>
          <p:nvPr/>
        </p:nvSpPr>
        <p:spPr>
          <a:xfrm>
            <a:off x="7443032" y="4419600"/>
            <a:ext cx="1581600" cy="400110"/>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0.856</a:t>
            </a:r>
          </a:p>
        </p:txBody>
      </p:sp>
    </p:spTree>
    <p:extLst>
      <p:ext uri="{BB962C8B-B14F-4D97-AF65-F5344CB8AC3E}">
        <p14:creationId xmlns:p14="http://schemas.microsoft.com/office/powerpoint/2010/main" val="217500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Predicting functional variants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35</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Can predict epigenetic signal for any novel variant (SNP, insertion, deletion)</a:t>
            </a:r>
          </a:p>
          <a:p>
            <a:endParaRPr lang="en-US" sz="2800" kern="0" dirty="0"/>
          </a:p>
          <a:p>
            <a:r>
              <a:rPr lang="en-US" sz="2800" kern="0" dirty="0"/>
              <a:t>Define novel features to classify variant functionality</a:t>
            </a:r>
          </a:p>
          <a:p>
            <a:pPr lvl="1"/>
            <a:r>
              <a:rPr lang="en-US" sz="2400" kern="0" dirty="0"/>
              <a:t>Difference in probability of signal for reference and alternative allele</a:t>
            </a:r>
          </a:p>
          <a:p>
            <a:endParaRPr lang="en-US" sz="2400" kern="0" dirty="0"/>
          </a:p>
          <a:p>
            <a:r>
              <a:rPr lang="en-US" sz="2400" kern="0" dirty="0"/>
              <a:t>Train on SNPs annotated as regulatory variants in GWAS and </a:t>
            </a:r>
            <a:r>
              <a:rPr lang="en-US" sz="2400" kern="0" dirty="0" err="1"/>
              <a:t>eQTL</a:t>
            </a:r>
            <a:r>
              <a:rPr lang="en-US" sz="2400" kern="0" dirty="0"/>
              <a:t> databases</a:t>
            </a:r>
          </a:p>
        </p:txBody>
      </p:sp>
    </p:spTree>
    <p:extLst>
      <p:ext uri="{BB962C8B-B14F-4D97-AF65-F5344CB8AC3E}">
        <p14:creationId xmlns:p14="http://schemas.microsoft.com/office/powerpoint/2010/main" val="2108498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4400" y="918914"/>
            <a:ext cx="6962775" cy="5917638"/>
          </a:xfrm>
          <a:prstGeom prst="rect">
            <a:avLst/>
          </a:prstGeom>
        </p:spPr>
      </p:pic>
      <p:sp>
        <p:nvSpPr>
          <p:cNvPr id="2" name="Title 1"/>
          <p:cNvSpPr>
            <a:spLocks noGrp="1"/>
          </p:cNvSpPr>
          <p:nvPr>
            <p:ph type="title"/>
          </p:nvPr>
        </p:nvSpPr>
        <p:spPr>
          <a:xfrm>
            <a:off x="685800" y="16934"/>
            <a:ext cx="7772400" cy="1143000"/>
          </a:xfrm>
        </p:spPr>
        <p:txBody>
          <a:bodyPr/>
          <a:lstStyle/>
          <a:p>
            <a:r>
              <a:rPr lang="en-US" dirty="0"/>
              <a:t>Predicting functional variants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36</a:t>
            </a:fld>
            <a:endParaRPr lang="en-US"/>
          </a:p>
        </p:txBody>
      </p:sp>
      <p:sp>
        <p:nvSpPr>
          <p:cNvPr id="5" name="TextBox 4"/>
          <p:cNvSpPr txBox="1"/>
          <p:nvPr/>
        </p:nvSpPr>
        <p:spPr>
          <a:xfrm>
            <a:off x="173566" y="6482487"/>
            <a:ext cx="3810000"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Zhou and </a:t>
            </a:r>
            <a:r>
              <a:rPr lang="en-US" sz="1400" dirty="0" err="1">
                <a:solidFill>
                  <a:schemeClr val="tx2"/>
                </a:solidFill>
                <a:latin typeface="Arial" panose="020B0604020202020204" pitchFamily="34" charset="0"/>
                <a:cs typeface="Arial" panose="020B0604020202020204" pitchFamily="34" charset="0"/>
              </a:rPr>
              <a:t>Troyanskaya</a:t>
            </a:r>
            <a:r>
              <a:rPr lang="en-US" sz="1400" i="1" dirty="0">
                <a:solidFill>
                  <a:schemeClr val="tx2"/>
                </a:solidFill>
                <a:latin typeface="Arial" panose="020B0604020202020204" pitchFamily="34" charset="0"/>
                <a:cs typeface="Arial" panose="020B0604020202020204" pitchFamily="34" charset="0"/>
              </a:rPr>
              <a:t> Nature Methods </a:t>
            </a:r>
            <a:r>
              <a:rPr lang="en-US" sz="1400" dirty="0">
                <a:solidFill>
                  <a:schemeClr val="tx2"/>
                </a:solidFill>
                <a:latin typeface="Arial" panose="020B0604020202020204" pitchFamily="34" charset="0"/>
                <a:cs typeface="Arial" panose="020B0604020202020204" pitchFamily="34" charset="0"/>
              </a:rPr>
              <a:t>2015</a:t>
            </a:r>
          </a:p>
        </p:txBody>
      </p:sp>
      <p:sp>
        <p:nvSpPr>
          <p:cNvPr id="6" name="TextBox 5"/>
          <p:cNvSpPr txBox="1"/>
          <p:nvPr/>
        </p:nvSpPr>
        <p:spPr>
          <a:xfrm>
            <a:off x="173566" y="1159934"/>
            <a:ext cx="283315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Boosted logistic regression</a:t>
            </a:r>
          </a:p>
        </p:txBody>
      </p:sp>
      <p:sp>
        <p:nvSpPr>
          <p:cNvPr id="9" name="TextBox 8"/>
          <p:cNvSpPr txBox="1"/>
          <p:nvPr/>
        </p:nvSpPr>
        <p:spPr>
          <a:xfrm>
            <a:off x="6934200" y="2819400"/>
            <a:ext cx="2057400"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Conservation and predicted epigenetic impact of variant as features</a:t>
            </a:r>
          </a:p>
        </p:txBody>
      </p:sp>
    </p:spTree>
    <p:extLst>
      <p:ext uri="{BB962C8B-B14F-4D97-AF65-F5344CB8AC3E}">
        <p14:creationId xmlns:p14="http://schemas.microsoft.com/office/powerpoint/2010/main" val="4109756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36E8735-767A-294A-A2E7-16BD1D05B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1" y="6437313"/>
            <a:ext cx="1223962" cy="42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a:extLst>
              <a:ext uri="{FF2B5EF4-FFF2-40B4-BE49-F238E27FC236}">
                <a16:creationId xmlns:a16="http://schemas.microsoft.com/office/drawing/2014/main" id="{8342B160-05A1-1845-B470-3C6BDF742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1406525"/>
            <a:ext cx="7421562"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a:extLst>
              <a:ext uri="{FF2B5EF4-FFF2-40B4-BE49-F238E27FC236}">
                <a16:creationId xmlns:a16="http://schemas.microsoft.com/office/drawing/2014/main" id="{E75AC654-D6F6-6244-B7EA-A6F595FCAA98}"/>
              </a:ext>
            </a:extLst>
          </p:cNvPr>
          <p:cNvSpPr txBox="1">
            <a:spLocks noChangeArrowheads="1"/>
          </p:cNvSpPr>
          <p:nvPr/>
        </p:nvSpPr>
        <p:spPr bwMode="auto">
          <a:xfrm>
            <a:off x="2611438" y="6613525"/>
            <a:ext cx="3919537"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defRPr/>
            </a:pPr>
            <a:r>
              <a:rPr lang="en-GB" altLang="en-US" sz="1089" b="1">
                <a:latin typeface="Arial" charset="0"/>
              </a:rPr>
              <a:t>Christof </a:t>
            </a:r>
            <a:r>
              <a:rPr lang="en-GB" altLang="en-US" sz="1089" b="1" dirty="0" err="1">
                <a:latin typeface="Arial" charset="0"/>
              </a:rPr>
              <a:t>Angermueller</a:t>
            </a:r>
            <a:r>
              <a:rPr lang="en-GB" altLang="en-US" sz="1089" b="1" dirty="0">
                <a:latin typeface="Arial" charset="0"/>
              </a:rPr>
              <a:t> et al. </a:t>
            </a:r>
            <a:r>
              <a:rPr lang="en-GB" altLang="en-US" sz="1089" b="1" dirty="0" err="1">
                <a:latin typeface="Arial" charset="0"/>
              </a:rPr>
              <a:t>Mol</a:t>
            </a:r>
            <a:r>
              <a:rPr lang="en-GB" altLang="en-US" sz="1089" b="1" dirty="0">
                <a:latin typeface="Arial" charset="0"/>
              </a:rPr>
              <a:t> </a:t>
            </a:r>
            <a:r>
              <a:rPr lang="en-GB" altLang="en-US" sz="1089" b="1" dirty="0" err="1">
                <a:latin typeface="Arial" charset="0"/>
              </a:rPr>
              <a:t>Syst</a:t>
            </a:r>
            <a:r>
              <a:rPr lang="en-GB" altLang="en-US" sz="1089" b="1" dirty="0">
                <a:latin typeface="Arial" charset="0"/>
              </a:rPr>
              <a:t> </a:t>
            </a:r>
            <a:r>
              <a:rPr lang="en-GB" altLang="en-US" sz="1089" b="1" dirty="0" err="1">
                <a:latin typeface="Arial" charset="0"/>
              </a:rPr>
              <a:t>Biol</a:t>
            </a:r>
            <a:r>
              <a:rPr lang="en-GB" altLang="en-US" sz="1089" b="1" dirty="0">
                <a:latin typeface="Arial" charset="0"/>
              </a:rPr>
              <a:t> 2016;12:878</a:t>
            </a:r>
          </a:p>
        </p:txBody>
      </p:sp>
      <p:sp>
        <p:nvSpPr>
          <p:cNvPr id="3077" name="Text Box 5">
            <a:extLst>
              <a:ext uri="{FF2B5EF4-FFF2-40B4-BE49-F238E27FC236}">
                <a16:creationId xmlns:a16="http://schemas.microsoft.com/office/drawing/2014/main" id="{A3B23CA7-E16E-0844-ABF1-071F034C44D8}"/>
              </a:ext>
            </a:extLst>
          </p:cNvPr>
          <p:cNvSpPr txBox="1">
            <a:spLocks noChangeArrowheads="1"/>
          </p:cNvSpPr>
          <p:nvPr/>
        </p:nvSpPr>
        <p:spPr bwMode="auto">
          <a:xfrm>
            <a:off x="98425" y="6613525"/>
            <a:ext cx="493077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pPr>
              <a:defRPr/>
            </a:pPr>
            <a:r>
              <a:rPr lang="en-GB" altLang="en-US" sz="907" dirty="0">
                <a:latin typeface="Arial" charset="0"/>
              </a:rPr>
              <a:t>© as stated in the article, figure or figure legend</a:t>
            </a:r>
          </a:p>
        </p:txBody>
      </p:sp>
      <p:sp>
        <p:nvSpPr>
          <p:cNvPr id="2" name="Slide Number Placeholder 1">
            <a:extLst>
              <a:ext uri="{FF2B5EF4-FFF2-40B4-BE49-F238E27FC236}">
                <a16:creationId xmlns:a16="http://schemas.microsoft.com/office/drawing/2014/main" id="{3A8EB704-A846-E14E-8857-ABE1C1785D1B}"/>
              </a:ext>
            </a:extLst>
          </p:cNvPr>
          <p:cNvSpPr>
            <a:spLocks noGrp="1"/>
          </p:cNvSpPr>
          <p:nvPr>
            <p:ph type="sldNum" sz="quarter" idx="12"/>
          </p:nvPr>
        </p:nvSpPr>
        <p:spPr>
          <a:xfrm>
            <a:off x="7239000" y="6419056"/>
            <a:ext cx="1905000" cy="457200"/>
          </a:xfrm>
        </p:spPr>
        <p:txBody>
          <a:bodyPr/>
          <a:lstStyle/>
          <a:p>
            <a:pPr>
              <a:defRPr/>
            </a:pPr>
            <a:fld id="{CE3806D3-6812-5B49-A4C5-E0349D2E0B3D}" type="slidenum">
              <a:rPr lang="en-US" smtClean="0"/>
              <a:pPr>
                <a:defRPr/>
              </a:pPr>
              <a:t>37</a:t>
            </a:fld>
            <a:endParaRPr lang="en-US" dirty="0"/>
          </a:p>
        </p:txBody>
      </p:sp>
      <p:sp>
        <p:nvSpPr>
          <p:cNvPr id="8" name="Text Box 1">
            <a:extLst>
              <a:ext uri="{FF2B5EF4-FFF2-40B4-BE49-F238E27FC236}">
                <a16:creationId xmlns:a16="http://schemas.microsoft.com/office/drawing/2014/main" id="{1ABE1870-5989-614E-B15F-D8E55F41C415}"/>
              </a:ext>
            </a:extLst>
          </p:cNvPr>
          <p:cNvSpPr txBox="1">
            <a:spLocks noChangeArrowheads="1"/>
          </p:cNvSpPr>
          <p:nvPr/>
        </p:nvSpPr>
        <p:spPr bwMode="auto">
          <a:xfrm>
            <a:off x="325438" y="382588"/>
            <a:ext cx="8493125"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defRPr/>
            </a:pPr>
            <a:r>
              <a:rPr lang="en-GB" altLang="en-US" sz="2900" dirty="0">
                <a:latin typeface="+mj-lt"/>
              </a:rPr>
              <a:t>Principles of using neural networks for predicting molecular traits from DNA sequence</a:t>
            </a:r>
          </a:p>
        </p:txBody>
      </p:sp>
    </p:spTree>
    <p:extLst>
      <p:ext uri="{BB962C8B-B14F-4D97-AF65-F5344CB8AC3E}">
        <p14:creationId xmlns:p14="http://schemas.microsoft.com/office/powerpoint/2010/main" val="19879076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err="1"/>
              <a:t>DeepSEA</a:t>
            </a:r>
            <a:r>
              <a:rPr lang="en-US" dirty="0"/>
              <a:t> summary</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38</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Ability to predict how unseen variants affect regulatory elements</a:t>
            </a:r>
          </a:p>
          <a:p>
            <a:r>
              <a:rPr lang="en-US" sz="2800" kern="0" dirty="0"/>
              <a:t>Accounts for sequence context of motif</a:t>
            </a:r>
          </a:p>
          <a:p>
            <a:r>
              <a:rPr lang="en-US" sz="2800" kern="0" dirty="0"/>
              <a:t>Parameter sharing with convolutional layers</a:t>
            </a:r>
          </a:p>
          <a:p>
            <a:r>
              <a:rPr lang="en-US" sz="2800" kern="0" dirty="0"/>
              <a:t>Multitask learning to improve hidden layer representations</a:t>
            </a:r>
          </a:p>
          <a:p>
            <a:endParaRPr lang="en-US" sz="2800" kern="0" dirty="0"/>
          </a:p>
          <a:p>
            <a:r>
              <a:rPr lang="en-US" sz="2800" kern="0" dirty="0"/>
              <a:t>Does not extend to new types of cells and tissues</a:t>
            </a:r>
          </a:p>
          <a:p>
            <a:r>
              <a:rPr lang="en-US" sz="2800" kern="0" dirty="0"/>
              <a:t>AUROC is misleading for evaluating genome-wide epigenetic predictions</a:t>
            </a:r>
          </a:p>
        </p:txBody>
      </p:sp>
    </p:spTree>
    <p:extLst>
      <p:ext uri="{BB962C8B-B14F-4D97-AF65-F5344CB8AC3E}">
        <p14:creationId xmlns:p14="http://schemas.microsoft.com/office/powerpoint/2010/main" val="251527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39</a:t>
            </a:fld>
            <a:endParaRPr lang="en-US"/>
          </a:p>
        </p:txBody>
      </p:sp>
      <p:sp>
        <p:nvSpPr>
          <p:cNvPr id="5" name="Title 1"/>
          <p:cNvSpPr txBox="1">
            <a:spLocks/>
          </p:cNvSpPr>
          <p:nvPr/>
        </p:nvSpPr>
        <p:spPr bwMode="auto">
          <a:xfrm>
            <a:off x="152400" y="16934"/>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97" charset="-128"/>
                <a:cs typeface="ＭＳ Ｐゴシック" pitchFamily="-97"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ctr" rtl="0" eaLnBrk="0" fontAlgn="base" hangingPunct="0">
              <a:spcBef>
                <a:spcPct val="0"/>
              </a:spcBef>
              <a:spcAft>
                <a:spcPct val="0"/>
              </a:spcAft>
              <a:defRPr sz="4400">
                <a:solidFill>
                  <a:schemeClr val="tx2"/>
                </a:solidFill>
                <a:latin typeface="Times New Roman" pitchFamily="-97" charset="0"/>
              </a:defRPr>
            </a:lvl6pPr>
            <a:lvl7pPr marL="914400" algn="ctr" rtl="0" eaLnBrk="0" fontAlgn="base" hangingPunct="0">
              <a:spcBef>
                <a:spcPct val="0"/>
              </a:spcBef>
              <a:spcAft>
                <a:spcPct val="0"/>
              </a:spcAft>
              <a:defRPr sz="4400">
                <a:solidFill>
                  <a:schemeClr val="tx2"/>
                </a:solidFill>
                <a:latin typeface="Times New Roman" pitchFamily="-97" charset="0"/>
              </a:defRPr>
            </a:lvl7pPr>
            <a:lvl8pPr marL="1371600" algn="ctr" rtl="0" eaLnBrk="0" fontAlgn="base" hangingPunct="0">
              <a:spcBef>
                <a:spcPct val="0"/>
              </a:spcBef>
              <a:spcAft>
                <a:spcPct val="0"/>
              </a:spcAft>
              <a:defRPr sz="4400">
                <a:solidFill>
                  <a:schemeClr val="tx2"/>
                </a:solidFill>
                <a:latin typeface="Times New Roman" pitchFamily="-97" charset="0"/>
              </a:defRPr>
            </a:lvl8pPr>
            <a:lvl9pPr marL="1828800" algn="ctr" rtl="0" eaLnBrk="0" fontAlgn="base" hangingPunct="0">
              <a:spcBef>
                <a:spcPct val="0"/>
              </a:spcBef>
              <a:spcAft>
                <a:spcPct val="0"/>
              </a:spcAft>
              <a:defRPr sz="4400">
                <a:solidFill>
                  <a:schemeClr val="tx2"/>
                </a:solidFill>
                <a:latin typeface="Times New Roman" pitchFamily="-97" charset="0"/>
              </a:defRPr>
            </a:lvl9pPr>
          </a:lstStyle>
          <a:p>
            <a:r>
              <a:rPr lang="en-US" kern="0" dirty="0"/>
              <a:t>Predicting new TF-cell type pairs</a:t>
            </a:r>
          </a:p>
        </p:txBody>
      </p:sp>
      <p:sp>
        <p:nvSpPr>
          <p:cNvPr id="6" name="Rectangle 3"/>
          <p:cNvSpPr txBox="1">
            <a:spLocks noChangeArrowheads="1"/>
          </p:cNvSpPr>
          <p:nvPr/>
        </p:nvSpPr>
        <p:spPr bwMode="auto">
          <a:xfrm>
            <a:off x="3300189" y="1223201"/>
            <a:ext cx="5682377" cy="3540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dirty="0" err="1"/>
              <a:t>DeepSEA</a:t>
            </a:r>
            <a:r>
              <a:rPr lang="en-US" dirty="0"/>
              <a:t> cannot predict pairs not present in training data</a:t>
            </a:r>
          </a:p>
          <a:p>
            <a:pPr lvl="1"/>
            <a:r>
              <a:rPr lang="en-US" dirty="0"/>
              <a:t>Can predict TF A in cell type 1</a:t>
            </a:r>
          </a:p>
          <a:p>
            <a:pPr lvl="1"/>
            <a:r>
              <a:rPr lang="en-US" dirty="0"/>
              <a:t>Not TF A in cell type 4</a:t>
            </a:r>
          </a:p>
          <a:p>
            <a:pPr lvl="1"/>
            <a:endParaRPr lang="en-US" dirty="0"/>
          </a:p>
          <a:p>
            <a:r>
              <a:rPr lang="en-US" dirty="0"/>
              <a:t>New methods can</a:t>
            </a:r>
          </a:p>
          <a:p>
            <a:pPr lvl="1"/>
            <a:r>
              <a:rPr lang="en-US" dirty="0" err="1">
                <a:hlinkClick r:id="rId3"/>
              </a:rPr>
              <a:t>TFImpute</a:t>
            </a:r>
            <a:endParaRPr lang="en-US" dirty="0"/>
          </a:p>
          <a:p>
            <a:pPr lvl="1"/>
            <a:r>
              <a:rPr lang="en-US" dirty="0">
                <a:hlinkClick r:id="rId4"/>
              </a:rPr>
              <a:t>FactorNet</a:t>
            </a:r>
            <a:endParaRPr lang="en-US" dirty="0"/>
          </a:p>
          <a:p>
            <a:pPr lvl="1"/>
            <a:r>
              <a:rPr lang="en-US" dirty="0">
                <a:hlinkClick r:id="rId5"/>
              </a:rPr>
              <a:t>Virtual </a:t>
            </a:r>
            <a:r>
              <a:rPr lang="en-US" dirty="0" err="1">
                <a:hlinkClick r:id="rId5"/>
              </a:rPr>
              <a:t>ChIP-seq</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71061594"/>
              </p:ext>
            </p:extLst>
          </p:nvPr>
        </p:nvGraphicFramePr>
        <p:xfrm>
          <a:off x="438333" y="1905000"/>
          <a:ext cx="2566090" cy="3657600"/>
        </p:xfrm>
        <a:graphic>
          <a:graphicData uri="http://schemas.openxmlformats.org/drawingml/2006/table">
            <a:tbl>
              <a:tblPr firstRow="1" bandRow="1">
                <a:tableStyleId>{073A0DAA-6AF3-43AB-8588-CEC1D06C72B9}</a:tableStyleId>
              </a:tblPr>
              <a:tblGrid>
                <a:gridCol w="874851">
                  <a:extLst>
                    <a:ext uri="{9D8B030D-6E8A-4147-A177-3AD203B41FA5}">
                      <a16:colId xmlns:a16="http://schemas.microsoft.com/office/drawing/2014/main" val="20000"/>
                    </a:ext>
                  </a:extLst>
                </a:gridCol>
                <a:gridCol w="1691239">
                  <a:extLst>
                    <a:ext uri="{9D8B030D-6E8A-4147-A177-3AD203B41FA5}">
                      <a16:colId xmlns:a16="http://schemas.microsoft.com/office/drawing/2014/main" val="20001"/>
                    </a:ext>
                  </a:extLst>
                </a:gridCol>
              </a:tblGrid>
              <a:tr h="370840">
                <a:tc>
                  <a:txBody>
                    <a:bodyPr/>
                    <a:lstStyle/>
                    <a:p>
                      <a:pPr algn="ctr"/>
                      <a:r>
                        <a:rPr lang="en-US" sz="2400" dirty="0">
                          <a:latin typeface="Arial" panose="020B0604020202020204" pitchFamily="34" charset="0"/>
                          <a:cs typeface="Arial" panose="020B0604020202020204" pitchFamily="34" charset="0"/>
                        </a:rPr>
                        <a:t>TF</a:t>
                      </a:r>
                    </a:p>
                  </a:txBody>
                  <a:tcPr/>
                </a:tc>
                <a:tc>
                  <a:txBody>
                    <a:bodyPr/>
                    <a:lstStyle/>
                    <a:p>
                      <a:pPr algn="ctr"/>
                      <a:r>
                        <a:rPr lang="en-US" sz="2400" dirty="0">
                          <a:latin typeface="Arial" panose="020B0604020202020204" pitchFamily="34" charset="0"/>
                          <a:cs typeface="Arial" panose="020B0604020202020204" pitchFamily="34" charset="0"/>
                        </a:rPr>
                        <a:t>Cell type</a:t>
                      </a:r>
                    </a:p>
                  </a:txBody>
                  <a:tcPr/>
                </a:tc>
                <a:extLst>
                  <a:ext uri="{0D108BD9-81ED-4DB2-BD59-A6C34878D82A}">
                    <a16:rowId xmlns:a16="http://schemas.microsoft.com/office/drawing/2014/main" val="10000"/>
                  </a:ext>
                </a:extLst>
              </a:tr>
              <a:tr h="370840">
                <a:tc>
                  <a:txBody>
                    <a:bodyPr/>
                    <a:lstStyle/>
                    <a:p>
                      <a:pPr algn="ctr"/>
                      <a:r>
                        <a:rPr lang="en-US" sz="2400" dirty="0">
                          <a:latin typeface="Arial" panose="020B0604020202020204" pitchFamily="34" charset="0"/>
                          <a:cs typeface="Arial" panose="020B0604020202020204" pitchFamily="34" charset="0"/>
                        </a:rPr>
                        <a:t>A</a:t>
                      </a:r>
                    </a:p>
                  </a:txBody>
                  <a:tcPr/>
                </a:tc>
                <a:tc>
                  <a:txBody>
                    <a:bodyPr/>
                    <a:lstStyle/>
                    <a:p>
                      <a:pPr algn="ctr"/>
                      <a:r>
                        <a:rPr lang="en-US" sz="2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0001"/>
                  </a:ext>
                </a:extLst>
              </a:tr>
              <a:tr h="370840">
                <a:tc>
                  <a:txBody>
                    <a:bodyPr/>
                    <a:lstStyle/>
                    <a:p>
                      <a:pPr algn="ctr"/>
                      <a:r>
                        <a:rPr lang="en-US" sz="2400" dirty="0">
                          <a:latin typeface="Arial" panose="020B0604020202020204" pitchFamily="34" charset="0"/>
                          <a:cs typeface="Arial" panose="020B0604020202020204" pitchFamily="34" charset="0"/>
                        </a:rPr>
                        <a:t>A</a:t>
                      </a:r>
                    </a:p>
                  </a:txBody>
                  <a:tcPr/>
                </a:tc>
                <a:tc>
                  <a:txBody>
                    <a:bodyPr/>
                    <a:lstStyle/>
                    <a:p>
                      <a:pPr algn="ctr"/>
                      <a:r>
                        <a:rPr lang="en-US" sz="24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0002"/>
                  </a:ext>
                </a:extLst>
              </a:tr>
              <a:tr h="370840">
                <a:tc>
                  <a:txBody>
                    <a:bodyPr/>
                    <a:lstStyle/>
                    <a:p>
                      <a:pPr algn="ctr"/>
                      <a:r>
                        <a:rPr lang="en-US" sz="2400" dirty="0">
                          <a:latin typeface="Arial" panose="020B0604020202020204" pitchFamily="34" charset="0"/>
                          <a:cs typeface="Arial" panose="020B0604020202020204" pitchFamily="34" charset="0"/>
                        </a:rPr>
                        <a:t>A</a:t>
                      </a:r>
                    </a:p>
                  </a:txBody>
                  <a:tcPr/>
                </a:tc>
                <a:tc>
                  <a:txBody>
                    <a:bodyPr/>
                    <a:lstStyle/>
                    <a:p>
                      <a:pPr algn="ctr"/>
                      <a:r>
                        <a:rPr lang="en-US" sz="24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10003"/>
                  </a:ext>
                </a:extLst>
              </a:tr>
              <a:tr h="370840">
                <a:tc>
                  <a:txBody>
                    <a:bodyPr/>
                    <a:lstStyle/>
                    <a:p>
                      <a:pPr algn="ctr"/>
                      <a:r>
                        <a:rPr lang="en-US" sz="2400" dirty="0">
                          <a:latin typeface="Arial" panose="020B0604020202020204" pitchFamily="34" charset="0"/>
                          <a:cs typeface="Arial" panose="020B0604020202020204" pitchFamily="34" charset="0"/>
                        </a:rPr>
                        <a:t>B</a:t>
                      </a:r>
                    </a:p>
                  </a:txBody>
                  <a:tcPr/>
                </a:tc>
                <a:tc>
                  <a:txBody>
                    <a:bodyPr/>
                    <a:lstStyle/>
                    <a:p>
                      <a:pPr algn="ctr"/>
                      <a:r>
                        <a:rPr lang="en-US" sz="24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10004"/>
                  </a:ext>
                </a:extLst>
              </a:tr>
              <a:tr h="370840">
                <a:tc>
                  <a:txBody>
                    <a:bodyPr/>
                    <a:lstStyle/>
                    <a:p>
                      <a:pPr algn="ctr"/>
                      <a:r>
                        <a:rPr lang="en-US" sz="2400" dirty="0">
                          <a:latin typeface="Arial" panose="020B0604020202020204" pitchFamily="34" charset="0"/>
                          <a:cs typeface="Arial" panose="020B0604020202020204" pitchFamily="34" charset="0"/>
                        </a:rPr>
                        <a:t>B</a:t>
                      </a:r>
                    </a:p>
                  </a:txBody>
                  <a:tcPr/>
                </a:tc>
                <a:tc>
                  <a:txBody>
                    <a:bodyPr/>
                    <a:lstStyle/>
                    <a:p>
                      <a:pPr algn="ctr"/>
                      <a:r>
                        <a:rPr lang="en-US" sz="24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0005"/>
                  </a:ext>
                </a:extLst>
              </a:tr>
              <a:tr h="370840">
                <a:tc>
                  <a:txBody>
                    <a:bodyPr/>
                    <a:lstStyle/>
                    <a:p>
                      <a:pPr algn="ctr"/>
                      <a:r>
                        <a:rPr lang="en-US" sz="2400" dirty="0">
                          <a:latin typeface="Arial" panose="020B0604020202020204" pitchFamily="34" charset="0"/>
                          <a:cs typeface="Arial" panose="020B0604020202020204" pitchFamily="34" charset="0"/>
                        </a:rPr>
                        <a:t>C</a:t>
                      </a:r>
                    </a:p>
                  </a:txBody>
                  <a:tcPr/>
                </a:tc>
                <a:tc>
                  <a:txBody>
                    <a:bodyPr/>
                    <a:lstStyle/>
                    <a:p>
                      <a:pPr algn="ctr"/>
                      <a:r>
                        <a:rPr lang="en-US" sz="2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0006"/>
                  </a:ext>
                </a:extLst>
              </a:tr>
              <a:tr h="370840">
                <a:tc>
                  <a:txBody>
                    <a:bodyPr/>
                    <a:lstStyle/>
                    <a:p>
                      <a:pPr algn="ctr"/>
                      <a:r>
                        <a:rPr lang="en-US" sz="2400" dirty="0">
                          <a:latin typeface="Arial" panose="020B0604020202020204" pitchFamily="34" charset="0"/>
                          <a:cs typeface="Arial" panose="020B0604020202020204" pitchFamily="34" charset="0"/>
                        </a:rPr>
                        <a:t>C</a:t>
                      </a:r>
                    </a:p>
                  </a:txBody>
                  <a:tcPr/>
                </a:tc>
                <a:tc>
                  <a:txBody>
                    <a:bodyPr/>
                    <a:lstStyle/>
                    <a:p>
                      <a:pPr algn="ctr"/>
                      <a:r>
                        <a:rPr lang="en-US" sz="24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304800" y="1223201"/>
            <a:ext cx="2833157"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Training data</a:t>
            </a:r>
          </a:p>
        </p:txBody>
      </p:sp>
    </p:spTree>
    <p:extLst>
      <p:ext uri="{BB962C8B-B14F-4D97-AF65-F5344CB8AC3E}">
        <p14:creationId xmlns:p14="http://schemas.microsoft.com/office/powerpoint/2010/main" val="306950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845"/>
          <a:stretch/>
        </p:blipFill>
        <p:spPr>
          <a:xfrm>
            <a:off x="2164556" y="3704137"/>
            <a:ext cx="4814887" cy="3119995"/>
          </a:xfrm>
          <a:prstGeom prst="rect">
            <a:avLst/>
          </a:prstGeom>
        </p:spPr>
      </p:pic>
      <p:sp>
        <p:nvSpPr>
          <p:cNvPr id="2" name="Title 1"/>
          <p:cNvSpPr>
            <a:spLocks noGrp="1"/>
          </p:cNvSpPr>
          <p:nvPr>
            <p:ph type="title"/>
          </p:nvPr>
        </p:nvSpPr>
        <p:spPr>
          <a:xfrm>
            <a:off x="685800" y="16934"/>
            <a:ext cx="7772400" cy="1143000"/>
          </a:xfrm>
        </p:spPr>
        <p:txBody>
          <a:bodyPr/>
          <a:lstStyle/>
          <a:p>
            <a:r>
              <a:rPr lang="en-US" dirty="0"/>
              <a:t>Noncoding variants common in GWAS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4</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Meta-analysis of GWAS for 21 autoimmune diseases</a:t>
            </a:r>
          </a:p>
          <a:p>
            <a:pPr lvl="1"/>
            <a:r>
              <a:rPr lang="en-US" sz="2400" kern="0" dirty="0"/>
              <a:t>Rheumatoid arthritis, lupus, multiple sclerosis, etc.</a:t>
            </a:r>
            <a:endParaRPr lang="en-US" kern="0" dirty="0"/>
          </a:p>
          <a:p>
            <a:r>
              <a:rPr lang="en-US" sz="2800" kern="0" dirty="0"/>
              <a:t>Method to prioritize candidate causal SNPS</a:t>
            </a:r>
          </a:p>
          <a:p>
            <a:r>
              <a:rPr lang="en-US" sz="2800" b="1" kern="0" dirty="0"/>
              <a:t>90%</a:t>
            </a:r>
            <a:r>
              <a:rPr lang="en-US" sz="2800" kern="0" dirty="0"/>
              <a:t> of causal variants are noncoding</a:t>
            </a:r>
            <a:endParaRPr lang="en-US" sz="2800" b="1" kern="0" dirty="0"/>
          </a:p>
        </p:txBody>
      </p:sp>
      <p:sp>
        <p:nvSpPr>
          <p:cNvPr id="5" name="TextBox 4"/>
          <p:cNvSpPr txBox="1"/>
          <p:nvPr/>
        </p:nvSpPr>
        <p:spPr>
          <a:xfrm>
            <a:off x="6019800" y="6441643"/>
            <a:ext cx="1585690" cy="307777"/>
          </a:xfrm>
          <a:prstGeom prst="rect">
            <a:avLst/>
          </a:prstGeom>
          <a:noFill/>
        </p:spPr>
        <p:txBody>
          <a:bodyPr wrap="none" rtlCol="0">
            <a:spAutoFit/>
          </a:bodyPr>
          <a:lstStyle/>
          <a:p>
            <a:r>
              <a:rPr lang="en-US" sz="1400" dirty="0" err="1">
                <a:solidFill>
                  <a:schemeClr val="tx2"/>
                </a:solidFill>
                <a:latin typeface="Arial" panose="020B0604020202020204" pitchFamily="34" charset="0"/>
                <a:cs typeface="Arial" panose="020B0604020202020204" pitchFamily="34" charset="0"/>
              </a:rPr>
              <a:t>Farh</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a:t>
            </a:r>
            <a:r>
              <a:rPr lang="en-US" sz="1400" dirty="0">
                <a:solidFill>
                  <a:schemeClr val="tx2"/>
                </a:solidFill>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743668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40</a:t>
            </a:fld>
            <a:endParaRPr lang="en-US"/>
          </a:p>
        </p:txBody>
      </p:sp>
      <p:sp>
        <p:nvSpPr>
          <p:cNvPr id="5" name="Title 1"/>
          <p:cNvSpPr txBox="1">
            <a:spLocks/>
          </p:cNvSpPr>
          <p:nvPr/>
        </p:nvSpPr>
        <p:spPr bwMode="auto">
          <a:xfrm>
            <a:off x="685800" y="16934"/>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97" charset="-128"/>
                <a:cs typeface="ＭＳ Ｐゴシック" pitchFamily="-97"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ctr" rtl="0" eaLnBrk="0" fontAlgn="base" hangingPunct="0">
              <a:spcBef>
                <a:spcPct val="0"/>
              </a:spcBef>
              <a:spcAft>
                <a:spcPct val="0"/>
              </a:spcAft>
              <a:defRPr sz="4400">
                <a:solidFill>
                  <a:schemeClr val="tx2"/>
                </a:solidFill>
                <a:latin typeface="Times New Roman" pitchFamily="-97" charset="0"/>
              </a:defRPr>
            </a:lvl6pPr>
            <a:lvl7pPr marL="914400" algn="ctr" rtl="0" eaLnBrk="0" fontAlgn="base" hangingPunct="0">
              <a:spcBef>
                <a:spcPct val="0"/>
              </a:spcBef>
              <a:spcAft>
                <a:spcPct val="0"/>
              </a:spcAft>
              <a:defRPr sz="4400">
                <a:solidFill>
                  <a:schemeClr val="tx2"/>
                </a:solidFill>
                <a:latin typeface="Times New Roman" pitchFamily="-97" charset="0"/>
              </a:defRPr>
            </a:lvl7pPr>
            <a:lvl8pPr marL="1371600" algn="ctr" rtl="0" eaLnBrk="0" fontAlgn="base" hangingPunct="0">
              <a:spcBef>
                <a:spcPct val="0"/>
              </a:spcBef>
              <a:spcAft>
                <a:spcPct val="0"/>
              </a:spcAft>
              <a:defRPr sz="4400">
                <a:solidFill>
                  <a:schemeClr val="tx2"/>
                </a:solidFill>
                <a:latin typeface="Times New Roman" pitchFamily="-97" charset="0"/>
              </a:defRPr>
            </a:lvl8pPr>
            <a:lvl9pPr marL="1828800" algn="ctr" rtl="0" eaLnBrk="0" fontAlgn="base" hangingPunct="0">
              <a:spcBef>
                <a:spcPct val="0"/>
              </a:spcBef>
              <a:spcAft>
                <a:spcPct val="0"/>
              </a:spcAft>
              <a:defRPr sz="4400">
                <a:solidFill>
                  <a:schemeClr val="tx2"/>
                </a:solidFill>
                <a:latin typeface="Times New Roman" pitchFamily="-97" charset="0"/>
              </a:defRPr>
            </a:lvl9pPr>
          </a:lstStyle>
          <a:p>
            <a:r>
              <a:rPr lang="en-US" kern="0" dirty="0"/>
              <a:t>Deep learning is rampant in biology and medicine</a:t>
            </a:r>
          </a:p>
        </p:txBody>
      </p:sp>
      <p:sp>
        <p:nvSpPr>
          <p:cNvPr id="6" name="Rectangle 3"/>
          <p:cNvSpPr txBox="1">
            <a:spLocks noChangeArrowheads="1"/>
          </p:cNvSpPr>
          <p:nvPr/>
        </p:nvSpPr>
        <p:spPr bwMode="auto">
          <a:xfrm>
            <a:off x="685800" y="1447801"/>
            <a:ext cx="8153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dirty="0"/>
              <a:t>Network interpretation: </a:t>
            </a:r>
            <a:r>
              <a:rPr lang="en-US" dirty="0">
                <a:hlinkClick r:id="rId3"/>
              </a:rPr>
              <a:t>DeepLIFT</a:t>
            </a:r>
            <a:endParaRPr lang="en-US" dirty="0"/>
          </a:p>
          <a:p>
            <a:r>
              <a:rPr lang="en-US" dirty="0">
                <a:hlinkClick r:id="rId4"/>
              </a:rPr>
              <a:t>Protein structure prediction</a:t>
            </a:r>
            <a:endParaRPr lang="en-US" dirty="0"/>
          </a:p>
          <a:p>
            <a:r>
              <a:rPr lang="en-US" dirty="0">
                <a:hlinkClick r:id="rId5"/>
              </a:rPr>
              <a:t>Cell lineage prediction</a:t>
            </a:r>
            <a:endParaRPr lang="en-US" dirty="0"/>
          </a:p>
          <a:p>
            <a:r>
              <a:rPr lang="en-US" dirty="0">
                <a:hlinkClick r:id="rId6"/>
              </a:rPr>
              <a:t>Variant calling</a:t>
            </a:r>
            <a:endParaRPr lang="en-US" dirty="0"/>
          </a:p>
          <a:p>
            <a:endParaRPr lang="en-US" dirty="0"/>
          </a:p>
          <a:p>
            <a:r>
              <a:rPr lang="en-US" dirty="0"/>
              <a:t>Model zoo: </a:t>
            </a:r>
            <a:r>
              <a:rPr lang="en-US" dirty="0">
                <a:hlinkClick r:id="rId7"/>
              </a:rPr>
              <a:t>Kipoi</a:t>
            </a:r>
            <a:endParaRPr lang="en-US" dirty="0"/>
          </a:p>
          <a:p>
            <a:endParaRPr lang="en-US" dirty="0"/>
          </a:p>
          <a:p>
            <a:r>
              <a:rPr lang="en-US" dirty="0"/>
              <a:t>Comprehensive review: </a:t>
            </a:r>
            <a:r>
              <a:rPr lang="en-US" dirty="0">
                <a:hlinkClick r:id="rId8"/>
              </a:rPr>
              <a:t>deep-review</a:t>
            </a:r>
            <a:endParaRPr lang="en-US" dirty="0"/>
          </a:p>
        </p:txBody>
      </p:sp>
    </p:spTree>
    <p:extLst>
      <p:ext uri="{BB962C8B-B14F-4D97-AF65-F5344CB8AC3E}">
        <p14:creationId xmlns:p14="http://schemas.microsoft.com/office/powerpoint/2010/main" val="185774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omatic mutations in various cancer types."/>
          <p:cNvPicPr>
            <a:picLocks noChangeAspect="1" noChangeArrowheads="1"/>
          </p:cNvPicPr>
          <p:nvPr/>
        </p:nvPicPr>
        <p:blipFill rotWithShape="1">
          <a:blip r:embed="rId3">
            <a:extLst>
              <a:ext uri="{28A0092B-C50C-407E-A947-70E740481C1C}">
                <a14:useLocalDpi xmlns:a14="http://schemas.microsoft.com/office/drawing/2010/main" val="0"/>
              </a:ext>
            </a:extLst>
          </a:blip>
          <a:srcRect l="13495" t="9068" b="31763"/>
          <a:stretch/>
        </p:blipFill>
        <p:spPr bwMode="auto">
          <a:xfrm>
            <a:off x="860917" y="1195084"/>
            <a:ext cx="7422166" cy="52967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6934"/>
            <a:ext cx="9144000" cy="1143000"/>
          </a:xfrm>
        </p:spPr>
        <p:txBody>
          <a:bodyPr/>
          <a:lstStyle/>
          <a:p>
            <a:r>
              <a:rPr lang="en-US" dirty="0"/>
              <a:t>Almost all single nucleotide variants in cancer are noncoding</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5</a:t>
            </a:fld>
            <a:endParaRPr lang="en-US"/>
          </a:p>
        </p:txBody>
      </p:sp>
      <p:sp>
        <p:nvSpPr>
          <p:cNvPr id="6" name="Rectangle 3"/>
          <p:cNvSpPr txBox="1">
            <a:spLocks noChangeArrowheads="1"/>
          </p:cNvSpPr>
          <p:nvPr/>
        </p:nvSpPr>
        <p:spPr bwMode="auto">
          <a:xfrm>
            <a:off x="190500" y="6445580"/>
            <a:ext cx="8763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pPr marL="0" indent="0" algn="ctr">
              <a:buNone/>
            </a:pPr>
            <a:r>
              <a:rPr lang="en-US" sz="2400" kern="0" dirty="0"/>
              <a:t>However, very few of these are driver mutations</a:t>
            </a:r>
          </a:p>
        </p:txBody>
      </p:sp>
      <p:sp>
        <p:nvSpPr>
          <p:cNvPr id="5" name="TextBox 4"/>
          <p:cNvSpPr txBox="1"/>
          <p:nvPr/>
        </p:nvSpPr>
        <p:spPr>
          <a:xfrm>
            <a:off x="8233832" y="5105400"/>
            <a:ext cx="1066800" cy="1169551"/>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Khurana</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Reviews Genetics </a:t>
            </a:r>
            <a:r>
              <a:rPr lang="en-US" sz="1400" dirty="0">
                <a:solidFill>
                  <a:schemeClr val="tx2"/>
                </a:solidFill>
                <a:latin typeface="Arial" panose="020B0604020202020204" pitchFamily="34" charset="0"/>
                <a:cs typeface="Arial" panose="020B0604020202020204" pitchFamily="34" charset="0"/>
              </a:rPr>
              <a:t>2016</a:t>
            </a:r>
          </a:p>
        </p:txBody>
      </p:sp>
    </p:spTree>
    <p:extLst>
      <p:ext uri="{BB962C8B-B14F-4D97-AF65-F5344CB8AC3E}">
        <p14:creationId xmlns:p14="http://schemas.microsoft.com/office/powerpoint/2010/main" val="276491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Ways a noncoding variant can be functional</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6</a:t>
            </a:fld>
            <a:endParaRPr lang="en-US"/>
          </a:p>
        </p:txBody>
      </p:sp>
      <p:sp>
        <p:nvSpPr>
          <p:cNvPr id="6" name="Rectangle 3"/>
          <p:cNvSpPr txBox="1">
            <a:spLocks noChangeArrowheads="1"/>
          </p:cNvSpPr>
          <p:nvPr/>
        </p:nvSpPr>
        <p:spPr bwMode="auto">
          <a:xfrm>
            <a:off x="685800" y="182708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Disrupt DNA sequence motifs</a:t>
            </a:r>
          </a:p>
          <a:p>
            <a:pPr lvl="1"/>
            <a:r>
              <a:rPr lang="en-US" sz="2400" kern="0" dirty="0"/>
              <a:t>Promoters, enhancers</a:t>
            </a:r>
          </a:p>
          <a:p>
            <a:r>
              <a:rPr lang="en-US" sz="2800" kern="0" dirty="0"/>
              <a:t>Disrupt miRNA binding</a:t>
            </a:r>
          </a:p>
          <a:p>
            <a:r>
              <a:rPr lang="en-US" sz="2800" kern="0" dirty="0"/>
              <a:t>Mutations in introns affect splicing</a:t>
            </a:r>
          </a:p>
          <a:p>
            <a:r>
              <a:rPr lang="en-US" sz="2800" kern="0" dirty="0"/>
              <a:t>Indirect effects from the above changes</a:t>
            </a:r>
          </a:p>
          <a:p>
            <a:endParaRPr lang="en-US" sz="2800" kern="0" dirty="0"/>
          </a:p>
        </p:txBody>
      </p:sp>
      <p:sp>
        <p:nvSpPr>
          <p:cNvPr id="5" name="TextBox 4"/>
          <p:cNvSpPr txBox="1"/>
          <p:nvPr/>
        </p:nvSpPr>
        <p:spPr>
          <a:xfrm>
            <a:off x="685800" y="4953000"/>
            <a:ext cx="4668009" cy="307777"/>
          </a:xfrm>
          <a:prstGeom prst="rect">
            <a:avLst/>
          </a:prstGeom>
          <a:noFill/>
        </p:spPr>
        <p:txBody>
          <a:bodyPr wrap="none" rtlCol="0">
            <a:spAutoFit/>
          </a:bodyPr>
          <a:lstStyle/>
          <a:p>
            <a:r>
              <a:rPr lang="en-US" sz="1400" dirty="0">
                <a:solidFill>
                  <a:schemeClr val="tx2"/>
                </a:solidFill>
                <a:latin typeface="Arial" panose="020B0604020202020204" pitchFamily="34" charset="0"/>
                <a:cs typeface="Arial" panose="020B0604020202020204" pitchFamily="34" charset="0"/>
              </a:rPr>
              <a:t>Examples in Ward and </a:t>
            </a:r>
            <a:r>
              <a:rPr lang="en-US" sz="1400" dirty="0" err="1">
                <a:solidFill>
                  <a:schemeClr val="tx2"/>
                </a:solidFill>
                <a:latin typeface="Arial" panose="020B0604020202020204" pitchFamily="34" charset="0"/>
                <a:cs typeface="Arial" panose="020B0604020202020204" pitchFamily="34" charset="0"/>
              </a:rPr>
              <a:t>Kellis</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Biotechnology </a:t>
            </a:r>
            <a:r>
              <a:rPr lang="en-US" sz="1400" dirty="0">
                <a:solidFill>
                  <a:schemeClr val="tx2"/>
                </a:solidFill>
                <a:latin typeface="Arial" panose="020B0604020202020204" pitchFamily="34" charset="0"/>
                <a:cs typeface="Arial" panose="020B0604020202020204" pitchFamily="34" charset="0"/>
              </a:rPr>
              <a:t>2012</a:t>
            </a:r>
          </a:p>
        </p:txBody>
      </p:sp>
    </p:spTree>
    <p:extLst>
      <p:ext uri="{BB962C8B-B14F-4D97-AF65-F5344CB8AC3E}">
        <p14:creationId xmlns:p14="http://schemas.microsoft.com/office/powerpoint/2010/main" val="29407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Variants altering motifs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7</a:t>
            </a:fld>
            <a:endParaRPr lang="en-US"/>
          </a:p>
        </p:txBody>
      </p:sp>
      <p:grpSp>
        <p:nvGrpSpPr>
          <p:cNvPr id="5" name="Group 4"/>
          <p:cNvGrpSpPr/>
          <p:nvPr/>
        </p:nvGrpSpPr>
        <p:grpSpPr>
          <a:xfrm>
            <a:off x="1124673" y="1159934"/>
            <a:ext cx="6838227" cy="5345795"/>
            <a:chOff x="1124673" y="1159934"/>
            <a:chExt cx="6838227" cy="5345795"/>
          </a:xfrm>
        </p:grpSpPr>
        <p:pic>
          <p:nvPicPr>
            <p:cNvPr id="31746" name="Picture 2" descr="Effect of sequence variants in non-coding regions in tumorigenesis."/>
            <p:cNvPicPr>
              <a:picLocks noChangeAspect="1" noChangeArrowheads="1"/>
            </p:cNvPicPr>
            <p:nvPr/>
          </p:nvPicPr>
          <p:blipFill rotWithShape="1">
            <a:blip r:embed="rId3">
              <a:extLst>
                <a:ext uri="{28A0092B-C50C-407E-A947-70E740481C1C}">
                  <a14:useLocalDpi xmlns:a14="http://schemas.microsoft.com/office/drawing/2010/main" val="0"/>
                </a:ext>
              </a:extLst>
            </a:blip>
            <a:srcRect l="-1691" t="27387" r="43340" b="36577"/>
            <a:stretch/>
          </p:blipFill>
          <p:spPr bwMode="auto">
            <a:xfrm>
              <a:off x="1181100" y="1159934"/>
              <a:ext cx="6781800" cy="49143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1420559"/>
              <a:ext cx="609600" cy="4844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7" name="Rectangle 6"/>
            <p:cNvSpPr/>
            <p:nvPr/>
          </p:nvSpPr>
          <p:spPr>
            <a:xfrm>
              <a:off x="1124673" y="3886200"/>
              <a:ext cx="609600" cy="4844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 name="TextBox 7"/>
            <p:cNvSpPr txBox="1"/>
            <p:nvPr/>
          </p:nvSpPr>
          <p:spPr>
            <a:xfrm>
              <a:off x="1429473" y="6197952"/>
              <a:ext cx="3980727"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Khurana</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Reviews Genetics </a:t>
              </a:r>
              <a:r>
                <a:rPr lang="en-US" sz="1400" dirty="0">
                  <a:solidFill>
                    <a:schemeClr val="tx2"/>
                  </a:solidFill>
                  <a:latin typeface="Arial" panose="020B0604020202020204" pitchFamily="34" charset="0"/>
                  <a:cs typeface="Arial" panose="020B0604020202020204" pitchFamily="34" charset="0"/>
                </a:rPr>
                <a:t>2016</a:t>
              </a:r>
            </a:p>
          </p:txBody>
        </p:sp>
      </p:grpSp>
    </p:spTree>
    <p:extLst>
      <p:ext uri="{BB962C8B-B14F-4D97-AF65-F5344CB8AC3E}">
        <p14:creationId xmlns:p14="http://schemas.microsoft.com/office/powerpoint/2010/main" val="342418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Variants affect proximal and distal regulators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8</a:t>
            </a:fld>
            <a:endParaRPr lang="en-US"/>
          </a:p>
        </p:txBody>
      </p:sp>
      <p:grpSp>
        <p:nvGrpSpPr>
          <p:cNvPr id="3" name="Group 2"/>
          <p:cNvGrpSpPr/>
          <p:nvPr/>
        </p:nvGrpSpPr>
        <p:grpSpPr>
          <a:xfrm>
            <a:off x="996508" y="1524000"/>
            <a:ext cx="6846184" cy="4218809"/>
            <a:chOff x="996508" y="2444838"/>
            <a:chExt cx="6846184" cy="4218809"/>
          </a:xfrm>
        </p:grpSpPr>
        <p:pic>
          <p:nvPicPr>
            <p:cNvPr id="5" name="Picture 2" descr="Effect of sequence variants in non-coding regions in tumorigenesis."/>
            <p:cNvPicPr>
              <a:picLocks noChangeAspect="1" noChangeArrowheads="1"/>
            </p:cNvPicPr>
            <p:nvPr/>
          </p:nvPicPr>
          <p:blipFill rotWithShape="1">
            <a:blip r:embed="rId3">
              <a:extLst>
                <a:ext uri="{28A0092B-C50C-407E-A947-70E740481C1C}">
                  <a14:useLocalDpi xmlns:a14="http://schemas.microsoft.com/office/drawing/2010/main" val="0"/>
                </a:ext>
              </a:extLst>
            </a:blip>
            <a:srcRect r="50237" b="72647"/>
            <a:stretch/>
          </p:blipFill>
          <p:spPr bwMode="auto">
            <a:xfrm>
              <a:off x="1301308" y="2444838"/>
              <a:ext cx="6541384" cy="42188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96508" y="2444838"/>
              <a:ext cx="609600" cy="4844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9" name="Rectangle 8"/>
            <p:cNvSpPr/>
            <p:nvPr/>
          </p:nvSpPr>
          <p:spPr>
            <a:xfrm>
              <a:off x="1668328" y="2868359"/>
              <a:ext cx="770072" cy="1796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0" name="Rectangle 9"/>
            <p:cNvSpPr/>
            <p:nvPr/>
          </p:nvSpPr>
          <p:spPr>
            <a:xfrm>
              <a:off x="1834708" y="2958179"/>
              <a:ext cx="222692" cy="16602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1" name="Rectangle 10"/>
            <p:cNvSpPr/>
            <p:nvPr/>
          </p:nvSpPr>
          <p:spPr>
            <a:xfrm>
              <a:off x="3909474" y="2582375"/>
              <a:ext cx="759046" cy="237026"/>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2" name="Rectangle 11"/>
            <p:cNvSpPr/>
            <p:nvPr/>
          </p:nvSpPr>
          <p:spPr>
            <a:xfrm>
              <a:off x="1905000" y="5061225"/>
              <a:ext cx="1752600" cy="4844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7" name="TextBox 6"/>
          <p:cNvSpPr txBox="1"/>
          <p:nvPr/>
        </p:nvSpPr>
        <p:spPr>
          <a:xfrm>
            <a:off x="9646" y="5380074"/>
            <a:ext cx="2205568" cy="523220"/>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Khurana</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Reviews Genetics </a:t>
            </a:r>
            <a:r>
              <a:rPr lang="en-US" sz="1400" dirty="0">
                <a:solidFill>
                  <a:schemeClr val="tx2"/>
                </a:solidFill>
                <a:latin typeface="Arial" panose="020B0604020202020204" pitchFamily="34" charset="0"/>
                <a:cs typeface="Arial" panose="020B0604020202020204" pitchFamily="34" charset="0"/>
              </a:rPr>
              <a:t>2016</a:t>
            </a:r>
          </a:p>
        </p:txBody>
      </p:sp>
    </p:spTree>
    <p:extLst>
      <p:ext uri="{BB962C8B-B14F-4D97-AF65-F5344CB8AC3E}">
        <p14:creationId xmlns:p14="http://schemas.microsoft.com/office/powerpoint/2010/main" val="261007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Evidence used to prioritize noncoding variants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9</a:t>
            </a:fld>
            <a:endParaRPr lang="en-US"/>
          </a:p>
        </p:txBody>
      </p:sp>
      <p:pic>
        <p:nvPicPr>
          <p:cNvPr id="32770" name="Picture 2" descr="Dissecting haplotypes discovered through association te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3999"/>
            <a:ext cx="9010650" cy="4953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472" y="6553200"/>
            <a:ext cx="3642087" cy="307777"/>
          </a:xfrm>
          <a:prstGeom prst="rect">
            <a:avLst/>
          </a:prstGeom>
          <a:noFill/>
        </p:spPr>
        <p:txBody>
          <a:bodyPr wrap="none" rtlCol="0">
            <a:spAutoFit/>
          </a:bodyPr>
          <a:lstStyle/>
          <a:p>
            <a:r>
              <a:rPr lang="en-US" sz="1400" dirty="0">
                <a:solidFill>
                  <a:schemeClr val="tx2"/>
                </a:solidFill>
                <a:latin typeface="Arial" panose="020B0604020202020204" pitchFamily="34" charset="0"/>
                <a:cs typeface="Arial" panose="020B0604020202020204" pitchFamily="34" charset="0"/>
              </a:rPr>
              <a:t>Ward and </a:t>
            </a:r>
            <a:r>
              <a:rPr lang="en-US" sz="1400" dirty="0" err="1">
                <a:solidFill>
                  <a:schemeClr val="tx2"/>
                </a:solidFill>
                <a:latin typeface="Arial" panose="020B0604020202020204" pitchFamily="34" charset="0"/>
                <a:cs typeface="Arial" panose="020B0604020202020204" pitchFamily="34" charset="0"/>
              </a:rPr>
              <a:t>Kellis</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Biotechnology </a:t>
            </a:r>
            <a:r>
              <a:rPr lang="en-US" sz="1400" dirty="0">
                <a:solidFill>
                  <a:schemeClr val="tx2"/>
                </a:solidFill>
                <a:latin typeface="Arial" panose="020B0604020202020204" pitchFamily="34" charset="0"/>
                <a:cs typeface="Arial" panose="020B0604020202020204" pitchFamily="34" charset="0"/>
              </a:rPr>
              <a:t>2012</a:t>
            </a:r>
          </a:p>
        </p:txBody>
      </p:sp>
    </p:spTree>
    <p:extLst>
      <p:ext uri="{BB962C8B-B14F-4D97-AF65-F5344CB8AC3E}">
        <p14:creationId xmlns:p14="http://schemas.microsoft.com/office/powerpoint/2010/main" val="2992870144"/>
      </p:ext>
    </p:extLst>
  </p:cSld>
  <p:clrMapOvr>
    <a:masterClrMapping/>
  </p:clrMapOvr>
</p:sld>
</file>

<file path=ppt/theme/theme1.xml><?xml version="1.0" encoding="utf-8"?>
<a:theme xmlns:a="http://schemas.openxmlformats.org/drawingml/2006/main" name="Blank Presentation">
  <a:themeElements>
    <a:clrScheme name="Custom 4">
      <a:dk1>
        <a:srgbClr val="000066"/>
      </a:dk1>
      <a:lt1>
        <a:srgbClr val="FFFFFF"/>
      </a:lt1>
      <a:dk2>
        <a:srgbClr val="800000"/>
      </a:dk2>
      <a:lt2>
        <a:srgbClr val="808080"/>
      </a:lt2>
      <a:accent1>
        <a:srgbClr val="00CC99"/>
      </a:accent1>
      <a:accent2>
        <a:srgbClr val="3333CC"/>
      </a:accent2>
      <a:accent3>
        <a:srgbClr val="FFFFFF"/>
      </a:accent3>
      <a:accent4>
        <a:srgbClr val="000056"/>
      </a:accent4>
      <a:accent5>
        <a:srgbClr val="AAE2CA"/>
      </a:accent5>
      <a:accent6>
        <a:srgbClr val="2D2DB9"/>
      </a:accent6>
      <a:hlink>
        <a:srgbClr val="000066"/>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cmpd="sng">
          <a:solidFill>
            <a:srgbClr val="000066"/>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a:ln>
              <a:noFill/>
            </a:ln>
            <a:solidFill>
              <a:schemeClr val="tx1"/>
            </a:solidFill>
            <a:effectLst/>
            <a:latin typeface="Times New Roman" pitchFamily="-97" charset="0"/>
          </a:defRPr>
        </a:defPPr>
      </a:lstStyle>
    </a:spDef>
    <a:ln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84587</TotalTime>
  <Words>2182</Words>
  <Application>Microsoft Macintosh PowerPoint</Application>
  <PresentationFormat>On-screen Show (4:3)</PresentationFormat>
  <Paragraphs>414</Paragraphs>
  <Slides>40</Slides>
  <Notes>35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Courier New</vt:lpstr>
      <vt:lpstr>Times New Roman</vt:lpstr>
      <vt:lpstr>Wingdings</vt:lpstr>
      <vt:lpstr>Blank Presentation</vt:lpstr>
      <vt:lpstr>Equation</vt:lpstr>
      <vt:lpstr>Interpreting noncoding variants</vt:lpstr>
      <vt:lpstr>Goals for lecture</vt:lpstr>
      <vt:lpstr>GWAS output</vt:lpstr>
      <vt:lpstr>Noncoding variants common in GWAS</vt:lpstr>
      <vt:lpstr>Almost all single nucleotide variants in cancer are noncoding</vt:lpstr>
      <vt:lpstr>Ways a noncoding variant can be functional</vt:lpstr>
      <vt:lpstr>Variants altering motifs</vt:lpstr>
      <vt:lpstr>Variants affect proximal and distal regulators</vt:lpstr>
      <vt:lpstr>Evidence used to prioritize noncoding variants</vt:lpstr>
      <vt:lpstr>Visualizing evidence</vt:lpstr>
      <vt:lpstr>Combined Annotation–Dependent Depletion (CADD)</vt:lpstr>
      <vt:lpstr>Prioritizing variants with epigenetics summary</vt:lpstr>
      <vt:lpstr>DeepSEA</vt:lpstr>
      <vt:lpstr>Classifier input and output</vt:lpstr>
      <vt:lpstr>Desired properties for epigenomic classifier</vt:lpstr>
      <vt:lpstr>Neuroscience to artificial intelligence</vt:lpstr>
      <vt:lpstr>Perceptron</vt:lpstr>
      <vt:lpstr>Activation function</vt:lpstr>
      <vt:lpstr>Neural networks</vt:lpstr>
      <vt:lpstr>Train NN with backpropagation</vt:lpstr>
      <vt:lpstr>Neural network examples</vt:lpstr>
      <vt:lpstr>First hidden layer</vt:lpstr>
      <vt:lpstr>First hidden layer example</vt:lpstr>
      <vt:lpstr>First hidden layer example</vt:lpstr>
      <vt:lpstr>First hidden layer</vt:lpstr>
      <vt:lpstr>First hidden layer example</vt:lpstr>
      <vt:lpstr>First layer problems</vt:lpstr>
      <vt:lpstr>Convolutional layers</vt:lpstr>
      <vt:lpstr>Pooling layers</vt:lpstr>
      <vt:lpstr>Convolution and Pooling</vt:lpstr>
      <vt:lpstr>Pooling layers</vt:lpstr>
      <vt:lpstr>Subsequent hidden layers</vt:lpstr>
      <vt:lpstr>Full DeepSEA neural network</vt:lpstr>
      <vt:lpstr>Predicting epigenetic annotations</vt:lpstr>
      <vt:lpstr>Predicting functional variants</vt:lpstr>
      <vt:lpstr>Predicting functional variants</vt:lpstr>
      <vt:lpstr>PowerPoint Presentation</vt:lpstr>
      <vt:lpstr>DeepSEA summary</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noncoding variants</dc:title>
  <dc:creator>Mark Craven</dc:creator>
  <cp:lastModifiedBy>Daifeng Wang</cp:lastModifiedBy>
  <cp:revision>1367</cp:revision>
  <cp:lastPrinted>2011-04-28T20:18:42Z</cp:lastPrinted>
  <dcterms:created xsi:type="dcterms:W3CDTF">2011-04-26T20:24:20Z</dcterms:created>
  <dcterms:modified xsi:type="dcterms:W3CDTF">2021-03-01T21:59:11Z</dcterms:modified>
</cp:coreProperties>
</file>