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721" r:id="rId2"/>
    <p:sldId id="826" r:id="rId3"/>
    <p:sldId id="827" r:id="rId4"/>
    <p:sldId id="828" r:id="rId5"/>
    <p:sldId id="829" r:id="rId6"/>
    <p:sldId id="830" r:id="rId7"/>
    <p:sldId id="804" r:id="rId8"/>
    <p:sldId id="782" r:id="rId9"/>
    <p:sldId id="793" r:id="rId10"/>
    <p:sldId id="805" r:id="rId11"/>
    <p:sldId id="798" r:id="rId12"/>
    <p:sldId id="814" r:id="rId13"/>
    <p:sldId id="817" r:id="rId14"/>
    <p:sldId id="816" r:id="rId15"/>
    <p:sldId id="815" r:id="rId16"/>
    <p:sldId id="806" r:id="rId17"/>
    <p:sldId id="831" r:id="rId18"/>
    <p:sldId id="819" r:id="rId19"/>
    <p:sldId id="825" r:id="rId20"/>
    <p:sldId id="821" r:id="rId21"/>
    <p:sldId id="832" r:id="rId22"/>
    <p:sldId id="833" r:id="rId23"/>
    <p:sldId id="818" r:id="rId24"/>
    <p:sldId id="813" r:id="rId25"/>
    <p:sldId id="809" r:id="rId26"/>
    <p:sldId id="787" r:id="rId27"/>
    <p:sldId id="807" r:id="rId28"/>
    <p:sldId id="812" r:id="rId29"/>
    <p:sldId id="834" r:id="rId30"/>
    <p:sldId id="811" r:id="rId31"/>
    <p:sldId id="822" r:id="rId32"/>
    <p:sldId id="799" r:id="rId33"/>
    <p:sldId id="824" r:id="rId34"/>
    <p:sldId id="810" r:id="rId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2" autoAdjust="0"/>
    <p:restoredTop sz="83061" autoAdjust="0"/>
  </p:normalViewPr>
  <p:slideViewPr>
    <p:cSldViewPr>
      <p:cViewPr varScale="1">
        <p:scale>
          <a:sx n="105" d="100"/>
          <a:sy n="105" d="100"/>
        </p:scale>
        <p:origin x="28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98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9053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271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545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42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476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34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236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76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05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38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680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15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147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460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447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935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229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94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6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09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18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88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63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2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2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bviewer.jupyter.org/urls/www.biostat.wisc.edu/bmi776/code/gaussian_process.ipyn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7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hyperlink" Target="https://en.wikipedia.org/wiki/Normal_distribution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hyperlink" Target="https://en.wikipedia.org/wiki/Isotonic_regression#/media/File:Isotonic_regression.sv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80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Relationship Id="rId9" Type="http://schemas.openxmlformats.org/officeDocument/2006/relationships/hyperlink" Target="https://en.wikipedia.org/wiki/Receiver_operating_characteristic#/media/File:ROC_curves.sv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scienceblog.net/post/machine-learning/interpreting-roc-curves-auc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lwiki.org/index.php/Precision_and_Reca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istill.pub/2019/visual-exploration-gaussian-processes/#Multivariat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Epigenetics - </a:t>
            </a:r>
            <a:r>
              <a:rPr lang="en-US" sz="4000" dirty="0"/>
              <a:t>Predicting TF binding with DNase-</a:t>
            </a:r>
            <a:r>
              <a:rPr lang="en-US" sz="4000" dirty="0" err="1"/>
              <a:t>Seq</a:t>
            </a:r>
            <a:r>
              <a:rPr lang="en-US" sz="4000" dirty="0"/>
              <a:t> and PIQ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2021</a:t>
            </a:r>
          </a:p>
          <a:p>
            <a:r>
              <a:rPr lang="en-US" dirty="0" err="1"/>
              <a:t>Daifeng</a:t>
            </a:r>
            <a:r>
              <a:rPr lang="en-US" dirty="0"/>
              <a:t> Wang</a:t>
            </a:r>
          </a:p>
          <a:p>
            <a:r>
              <a:rPr lang="en-US" dirty="0" err="1"/>
              <a:t>daifeng.wang@wisc.edu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  <a:hlinkClick r:id="rId3"/>
              </a:rPr>
              <a:t>CC BY-NC 4.0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by Anthony Gitter, Mark Craven, Colin Dewey and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Daifeng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7772400" cy="1143000"/>
          </a:xfrm>
        </p:spPr>
        <p:txBody>
          <a:bodyPr/>
          <a:lstStyle/>
          <a:p>
            <a:r>
              <a:rPr lang="en-US" dirty="0"/>
              <a:t>Protein Interaction Quantification (PIQ)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42" name="Picture 2" descr="PIQ improves the identification of occupied transcription factor (TF) binding sites in vivo from genome-wide DNase I hypersensitivity da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83"/>
            <a:ext cx="3733800" cy="67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6550224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Rieck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Wright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14800" y="16764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Sherwood et al. </a:t>
            </a:r>
            <a:r>
              <a:rPr lang="en-US" sz="2800" i="1" kern="0" dirty="0"/>
              <a:t>Nature Biotechnology</a:t>
            </a:r>
            <a:r>
              <a:rPr lang="en-US" sz="2800" kern="0" dirty="0"/>
              <a:t> 2014</a:t>
            </a:r>
          </a:p>
          <a:p>
            <a:endParaRPr lang="en-US" sz="2800" kern="0" dirty="0"/>
          </a:p>
          <a:p>
            <a:r>
              <a:rPr lang="en-US" sz="2800" b="1" kern="0" dirty="0"/>
              <a:t>Given</a:t>
            </a:r>
            <a:r>
              <a:rPr lang="en-US" sz="2800" kern="0" dirty="0"/>
              <a:t>: TF motifs and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endParaRPr lang="en-US" sz="2800" kern="0" dirty="0"/>
          </a:p>
          <a:p>
            <a:r>
              <a:rPr lang="en-US" sz="2800" b="1" kern="0" dirty="0"/>
              <a:t>Do</a:t>
            </a:r>
            <a:r>
              <a:rPr lang="en-US" sz="2800" kern="0" dirty="0"/>
              <a:t>: Predict binding sites of each TF</a:t>
            </a:r>
          </a:p>
        </p:txBody>
      </p:sp>
    </p:spTree>
    <p:extLst>
      <p:ext uri="{BB962C8B-B14F-4D97-AF65-F5344CB8AC3E}">
        <p14:creationId xmlns:p14="http://schemas.microsoft.com/office/powerpoint/2010/main" val="43609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main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4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With no TF binding,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 come from some background distribution</a:t>
            </a:r>
          </a:p>
          <a:p>
            <a:endParaRPr lang="en-US" sz="2800" kern="0" dirty="0"/>
          </a:p>
          <a:p>
            <a:r>
              <a:rPr lang="en-US" sz="2800" kern="0" dirty="0"/>
              <a:t>TF binding changes read density in a </a:t>
            </a:r>
            <a:r>
              <a:rPr lang="en-US" sz="2800" i="1" kern="0" dirty="0"/>
              <a:t>TF-specific</a:t>
            </a:r>
            <a:r>
              <a:rPr lang="en-US" sz="2800" kern="0" dirty="0"/>
              <a:t> way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800" y="3574143"/>
            <a:ext cx="6629400" cy="2140857"/>
            <a:chOff x="1828800" y="3257490"/>
            <a:chExt cx="6629400" cy="2140857"/>
          </a:xfrm>
        </p:grpSpPr>
        <p:pic>
          <p:nvPicPr>
            <p:cNvPr id="5" name="Picture 2" descr="PIQ improves the identification of occupied transcription factor (TF) binding sites in vivo from genome-wide DNase I hypersensitivity data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73"/>
            <a:stretch/>
          </p:blipFill>
          <p:spPr bwMode="auto">
            <a:xfrm>
              <a:off x="2233131" y="3657600"/>
              <a:ext cx="4738697" cy="174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>
              <a:off x="5425440" y="3586480"/>
              <a:ext cx="579120" cy="3860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32574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124200" y="3886201"/>
              <a:ext cx="609600" cy="1715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00" y="3637279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TF effects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06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main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95400"/>
            <a:ext cx="9144000" cy="12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Shape of DNase peak and footprint depend on the TF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2992" y="4487816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3680" y="4482736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6" y="2405206"/>
            <a:ext cx="8934004" cy="20148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00" y="535391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09034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Gaussian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Can model and smooth sequential data</a:t>
            </a:r>
          </a:p>
          <a:p>
            <a:endParaRPr lang="en-US" sz="2800" kern="0" dirty="0"/>
          </a:p>
          <a:p>
            <a:r>
              <a:rPr lang="en-US" sz="2800" kern="0" dirty="0"/>
              <a:t>Bayesian approach</a:t>
            </a:r>
          </a:p>
          <a:p>
            <a:endParaRPr lang="en-US" sz="2800" kern="0" dirty="0"/>
          </a:p>
          <a:p>
            <a:r>
              <a:rPr lang="en-US" sz="2800" kern="0" dirty="0" err="1">
                <a:hlinkClick r:id="rId3"/>
              </a:rPr>
              <a:t>Jupyter</a:t>
            </a:r>
            <a:r>
              <a:rPr lang="en-US" sz="2800" kern="0" dirty="0">
                <a:hlinkClick r:id="rId3"/>
              </a:rPr>
              <a:t> notebook demonstration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9749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We’ll discuss</a:t>
            </a:r>
          </a:p>
          <a:p>
            <a:pPr lvl="1"/>
            <a:r>
              <a:rPr lang="en-US" sz="2400" kern="0" dirty="0"/>
              <a:t>Modeling the DNase-</a:t>
            </a:r>
            <a:r>
              <a:rPr lang="en-US" sz="2400" kern="0" dirty="0" err="1"/>
              <a:t>Seq</a:t>
            </a:r>
            <a:r>
              <a:rPr lang="en-US" sz="2400" kern="0" dirty="0"/>
              <a:t> background distribution</a:t>
            </a:r>
          </a:p>
          <a:p>
            <a:pPr lvl="1"/>
            <a:r>
              <a:rPr lang="en-US" sz="2400" kern="0" dirty="0"/>
              <a:t>How TF binding impacts that distribution</a:t>
            </a:r>
          </a:p>
          <a:p>
            <a:pPr lvl="1"/>
            <a:r>
              <a:rPr lang="en-US" sz="2400" kern="0" dirty="0"/>
              <a:t>Priors on TF binding</a:t>
            </a:r>
          </a:p>
          <a:p>
            <a:pPr lvl="1"/>
            <a:r>
              <a:rPr lang="en-US" sz="2400" kern="0" dirty="0"/>
              <a:t>Single experiment/strand, single factor </a:t>
            </a:r>
          </a:p>
          <a:p>
            <a:pPr lvl="1"/>
            <a:endParaRPr lang="en-US" sz="2400" kern="0" dirty="0"/>
          </a:p>
          <a:p>
            <a:r>
              <a:rPr lang="en-US" sz="2800" kern="0" dirty="0"/>
              <a:t>We’ll skip</a:t>
            </a:r>
          </a:p>
          <a:p>
            <a:pPr lvl="1"/>
            <a:r>
              <a:rPr lang="en-US" sz="2400" kern="0" dirty="0"/>
              <a:t>Modeling multiple replicates or conditions, cross-experiment and cross-strand effects</a:t>
            </a:r>
          </a:p>
          <a:p>
            <a:pPr lvl="1"/>
            <a:r>
              <a:rPr lang="en-US" sz="2400" kern="0" dirty="0"/>
              <a:t>Expectation propagation, iteratively approximating probability distributions</a:t>
            </a:r>
          </a:p>
          <a:p>
            <a:pPr lvl="1"/>
            <a:r>
              <a:rPr lang="en-US" sz="2400" kern="0" dirty="0"/>
              <a:t>TF hierarchy: pioneers, settlers, migrants</a:t>
            </a:r>
          </a:p>
        </p:txBody>
      </p:sp>
    </p:spTree>
    <p:extLst>
      <p:ext uri="{BB962C8B-B14F-4D97-AF65-F5344CB8AC3E}">
        <p14:creationId xmlns:p14="http://schemas.microsoft.com/office/powerpoint/2010/main" val="311201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Algorithm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159934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Identify candidate binding sites with PWMs</a:t>
            </a:r>
          </a:p>
          <a:p>
            <a:r>
              <a:rPr lang="en-US" sz="2800" kern="0" dirty="0"/>
              <a:t>Build a probabilistic model of the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r>
              <a:rPr lang="en-US" sz="2800" kern="0" dirty="0"/>
              <a:t>Estimate TF binding effects</a:t>
            </a:r>
          </a:p>
          <a:p>
            <a:r>
              <a:rPr lang="en-US" sz="2800" kern="0" dirty="0"/>
              <a:t>Estimate which candidate binding sites are bound</a:t>
            </a:r>
          </a:p>
          <a:p>
            <a:r>
              <a:rPr lang="en-US" sz="2800" kern="0" dirty="0"/>
              <a:t>Predict pioneer, settler, and migrant TFs</a:t>
            </a:r>
          </a:p>
        </p:txBody>
      </p:sp>
    </p:spTree>
    <p:extLst>
      <p:ext uri="{BB962C8B-B14F-4D97-AF65-F5344CB8AC3E}">
        <p14:creationId xmlns:p14="http://schemas.microsoft.com/office/powerpoint/2010/main" val="142615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DNase-</a:t>
            </a:r>
            <a:r>
              <a:rPr lang="en-US" dirty="0" err="1"/>
              <a:t>Seq</a:t>
            </a:r>
            <a:r>
              <a:rPr lang="en-US" dirty="0"/>
              <a:t>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4192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Each replicate is noisy, don’t want to over-interpret this noise</a:t>
            </a:r>
          </a:p>
          <a:p>
            <a:pPr lvl="1"/>
            <a:r>
              <a:rPr lang="en-US" sz="2400" kern="0" dirty="0"/>
              <a:t>Only counting density of 5′ ends of reads</a:t>
            </a:r>
          </a:p>
          <a:p>
            <a:endParaRPr lang="en-US" sz="2800" kern="0" dirty="0"/>
          </a:p>
          <a:p>
            <a:r>
              <a:rPr lang="en-US" sz="2800" kern="0" dirty="0"/>
              <a:t>Manage two competing objectives</a:t>
            </a:r>
          </a:p>
          <a:p>
            <a:pPr lvl="1"/>
            <a:r>
              <a:rPr lang="en-US" sz="2400" kern="0" dirty="0"/>
              <a:t>Smooth some of the noise</a:t>
            </a:r>
          </a:p>
          <a:p>
            <a:pPr lvl="1"/>
            <a:r>
              <a:rPr lang="en-US" sz="2400" kern="0" dirty="0"/>
              <a:t>Don’t destroy base pair resolution signal</a:t>
            </a:r>
          </a:p>
          <a:p>
            <a:pPr lvl="1"/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75471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39A4-00DA-1149-B530-71AA53AD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dirty="0"/>
              <a:t>Raw </a:t>
            </a:r>
            <a:r>
              <a:rPr lang="en-US" dirty="0" err="1"/>
              <a:t>Dnase</a:t>
            </a:r>
            <a:r>
              <a:rPr lang="en-US" dirty="0"/>
              <a:t>-seq reads from 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25849-1BFC-2D4F-BE43-DDEE14BC85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4724400"/>
              </a:xfrm>
            </p:spPr>
            <p:txBody>
              <a:bodyPr/>
              <a:lstStyle/>
              <a:p>
                <a:r>
                  <a:rPr lang="en-US" sz="2800" dirty="0"/>
                  <a:t>Log-read rate per base </a:t>
                </a:r>
                <a:r>
                  <a:rPr lang="en-US" sz="2800" i="1" dirty="0"/>
                  <a:t>u</a:t>
                </a:r>
                <a:r>
                  <a:rPr lang="en-US" sz="2800" dirty="0"/>
                  <a:t> from a Gaussian Process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lvl="1"/>
                <a:r>
                  <a:rPr lang="en-US" sz="2400" dirty="0"/>
                  <a:t>Positions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j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i="1" dirty="0"/>
                  <a:t>e.g., k</a:t>
                </a:r>
                <a:r>
                  <a:rPr lang="en-US" sz="2400" dirty="0"/>
                  <a:t> is correlation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# of reads (read counts)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at Position </a:t>
                </a:r>
                <a:r>
                  <a:rPr lang="en-US" sz="2800" i="1" dirty="0"/>
                  <a:t>I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/>
                  <a:t>Poisson(exp(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))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Estimate a background GP(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)</a:t>
                </a:r>
              </a:p>
              <a:p>
                <a:pPr lvl="1"/>
                <a:r>
                  <a:rPr lang="en-US" sz="2400" dirty="0"/>
                  <a:t>Supplement C.5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25849-1BFC-2D4F-BE43-DDEE14BC85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4724400"/>
              </a:xfrm>
              <a:blipFill>
                <a:blip r:embed="rId2"/>
                <a:stretch>
                  <a:fillRect l="-1305" t="-1613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6EDB9-1A9D-414A-BFB0-DBBFB9EE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7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TF-specific DNase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7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Adjust the log-read rate by a TF-specific effect at binding sites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1689" y="3044976"/>
                <a:ext cx="7442807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89" y="3044976"/>
                <a:ext cx="7442807" cy="1053494"/>
              </a:xfrm>
              <a:prstGeom prst="rect">
                <a:avLst/>
              </a:prstGeom>
              <a:blipFill>
                <a:blip r:embed="rId3"/>
                <a:stretch>
                  <a:fillRect t="-203614" b="-29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18840" y="2881811"/>
            <a:ext cx="271780" cy="276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2209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profile for factor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094285" y="3841010"/>
            <a:ext cx="252597" cy="27805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574" y="4119067"/>
            <a:ext cx="212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log-read rate adjusted for binding of factor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2340446" y="3852934"/>
            <a:ext cx="484879" cy="14243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5840" y="5350838"/>
            <a:ext cx="270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log-read rate at position </a:t>
            </a:r>
            <a:r>
              <a:rPr lang="en-US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Gaussian process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4419600" y="3589695"/>
            <a:ext cx="990600" cy="83413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0620" y="4423825"/>
            <a:ext cx="2176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Midpoint location of binding site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934200" y="2881811"/>
            <a:ext cx="228600" cy="276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5000" y="220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site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bound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6178126" y="3589695"/>
            <a:ext cx="168118" cy="1115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78126" y="472694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size</a:t>
            </a:r>
          </a:p>
        </p:txBody>
      </p:sp>
    </p:spTree>
    <p:extLst>
      <p:ext uri="{BB962C8B-B14F-4D97-AF65-F5344CB8AC3E}">
        <p14:creationId xmlns:p14="http://schemas.microsoft.com/office/powerpoint/2010/main" val="1941060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 DNase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7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DNase profiles represented as a vector for each TF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1689" y="2451706"/>
                <a:ext cx="7506221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89" y="2451706"/>
                <a:ext cx="7506221" cy="1053494"/>
              </a:xfrm>
              <a:prstGeom prst="rect">
                <a:avLst/>
              </a:prstGeom>
              <a:blipFill>
                <a:blip r:embed="rId3"/>
                <a:stretch>
                  <a:fillRect t="-200000" b="-2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18839" y="2276447"/>
            <a:ext cx="753497" cy="28868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84650" y="172357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profile for factor 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1582" y="3424221"/>
            <a:ext cx="7209360" cy="3135643"/>
            <a:chOff x="941582" y="3424221"/>
            <a:chExt cx="7209360" cy="3135643"/>
          </a:xfrm>
        </p:grpSpPr>
        <p:sp>
          <p:nvSpPr>
            <p:cNvPr id="12" name="Freeform 11"/>
            <p:cNvSpPr/>
            <p:nvPr/>
          </p:nvSpPr>
          <p:spPr>
            <a:xfrm>
              <a:off x="1042219" y="5063597"/>
              <a:ext cx="7108723" cy="216479"/>
            </a:xfrm>
            <a:custGeom>
              <a:avLst/>
              <a:gdLst>
                <a:gd name="connsiteX0" fmla="*/ 0 w 7108723"/>
                <a:gd name="connsiteY0" fmla="*/ 108174 h 216479"/>
                <a:gd name="connsiteX1" fmla="*/ 1632155 w 7108723"/>
                <a:gd name="connsiteY1" fmla="*/ 19 h 216479"/>
                <a:gd name="connsiteX2" fmla="*/ 3048000 w 7108723"/>
                <a:gd name="connsiteY2" fmla="*/ 98342 h 216479"/>
                <a:gd name="connsiteX3" fmla="*/ 5565058 w 7108723"/>
                <a:gd name="connsiteY3" fmla="*/ 216329 h 216479"/>
                <a:gd name="connsiteX4" fmla="*/ 7108723 w 7108723"/>
                <a:gd name="connsiteY4" fmla="*/ 118006 h 21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8723" h="216479">
                  <a:moveTo>
                    <a:pt x="0" y="108174"/>
                  </a:moveTo>
                  <a:cubicBezTo>
                    <a:pt x="562077" y="54916"/>
                    <a:pt x="1124155" y="1658"/>
                    <a:pt x="1632155" y="19"/>
                  </a:cubicBezTo>
                  <a:cubicBezTo>
                    <a:pt x="2140155" y="-1620"/>
                    <a:pt x="3048000" y="98342"/>
                    <a:pt x="3048000" y="98342"/>
                  </a:cubicBezTo>
                  <a:cubicBezTo>
                    <a:pt x="3703484" y="134394"/>
                    <a:pt x="4888271" y="213052"/>
                    <a:pt x="5565058" y="216329"/>
                  </a:cubicBezTo>
                  <a:cubicBezTo>
                    <a:pt x="6241845" y="219606"/>
                    <a:pt x="6675284" y="168806"/>
                    <a:pt x="7108723" y="118006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57559" y="5572409"/>
              <a:ext cx="7086600" cy="987455"/>
              <a:chOff x="990600" y="5608077"/>
              <a:chExt cx="7086600" cy="987455"/>
            </a:xfrm>
          </p:grpSpPr>
          <p:pic>
            <p:nvPicPr>
              <p:cNvPr id="21" name="Picture 4" descr="Parallel profiling of genomic regulatory factor occupancy across 41 cell type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12" t="59889" r="65425" b="33983"/>
              <a:stretch/>
            </p:blipFill>
            <p:spPr bwMode="auto">
              <a:xfrm>
                <a:off x="3101340" y="6042660"/>
                <a:ext cx="2712720" cy="552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Parallel profiling of genomic regulatory factor occupancy across 41 cell type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12" t="58041" r="65425" b="39929"/>
              <a:stretch/>
            </p:blipFill>
            <p:spPr bwMode="auto">
              <a:xfrm>
                <a:off x="3101340" y="5608077"/>
                <a:ext cx="2712720" cy="183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Connector 23"/>
              <p:cNvCxnSpPr/>
              <p:nvPr/>
            </p:nvCxnSpPr>
            <p:spPr bwMode="auto">
              <a:xfrm>
                <a:off x="990600" y="5867400"/>
                <a:ext cx="70866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70715" y="3970975"/>
                  <a:ext cx="7078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0715" y="3970975"/>
                  <a:ext cx="707886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644931" y="6006992"/>
                  <a:ext cx="629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931" y="6006992"/>
                  <a:ext cx="629916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56427" y="6006992"/>
                  <a:ext cx="629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6427" y="6006992"/>
                  <a:ext cx="629916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 bwMode="auto">
            <a:xfrm rot="5400000">
              <a:off x="4512913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8093178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996850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2318" y="4019538"/>
                  <a:ext cx="3996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318" y="4019538"/>
                  <a:ext cx="399661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112345" y="4703743"/>
                  <a:ext cx="5033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345" y="4703743"/>
                  <a:ext cx="503343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283605" y="5988439"/>
                  <a:ext cx="767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3605" y="5988439"/>
                  <a:ext cx="767133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Left Brace 37"/>
            <p:cNvSpPr/>
            <p:nvPr/>
          </p:nvSpPr>
          <p:spPr bwMode="auto">
            <a:xfrm rot="5400000">
              <a:off x="4972055" y="3297670"/>
              <a:ext cx="202487" cy="1280160"/>
            </a:xfrm>
            <a:prstGeom prst="leftBrac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47681" y="3424221"/>
              <a:ext cx="2651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Can’t be too far apart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95158" y="5069732"/>
              <a:ext cx="73152" cy="473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10757" y="4844278"/>
              <a:ext cx="73152" cy="69939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3504" y="4993532"/>
              <a:ext cx="73152" cy="5501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33707" y="4928746"/>
              <a:ext cx="73152" cy="61493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41856" y="5069732"/>
              <a:ext cx="73152" cy="473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49842" y="4912522"/>
              <a:ext cx="73152" cy="63115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60844" y="4817292"/>
              <a:ext cx="73152" cy="72638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34159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46270" y="5383946"/>
              <a:ext cx="73152" cy="15972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56652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69111" y="5497956"/>
              <a:ext cx="73152" cy="457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77393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84100" y="5298332"/>
              <a:ext cx="73152" cy="2453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89704" y="5497956"/>
              <a:ext cx="73152" cy="457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79707" y="5231070"/>
              <a:ext cx="3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91393" y="5224880"/>
              <a:ext cx="3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941582" y="4648094"/>
                  <a:ext cx="4812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582" y="4648094"/>
                  <a:ext cx="481222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5696324" y="4518909"/>
              <a:ext cx="391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59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5295"/>
            <a:ext cx="7772400" cy="1143000"/>
          </a:xfrm>
        </p:spPr>
        <p:txBody>
          <a:bodyPr/>
          <a:lstStyle/>
          <a:p>
            <a:r>
              <a:rPr lang="en-US" dirty="0"/>
              <a:t>Gaussian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8089" y="1355247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A random variable,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X</a:t>
                </a:r>
                <a:r>
                  <a:rPr lang="en-US" dirty="0"/>
                  <a:t> is # of mapped reads at a position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average reads,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show how reads fluctuate from average across regions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8089" y="1355247"/>
                <a:ext cx="7772400" cy="4114800"/>
              </a:xfrm>
              <a:blipFill>
                <a:blip r:embed="rId2"/>
                <a:stretch>
                  <a:fillRect l="-1631" t="-1846" b="-25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36693-459C-4549-A2BA-7FE4A3EB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5" y="2034697"/>
            <a:ext cx="4318000" cy="2755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AD9BF-390C-6146-8964-0AFEDC379FDC}"/>
              </a:ext>
            </a:extLst>
          </p:cNvPr>
          <p:cNvSpPr txBox="1"/>
          <p:nvPr/>
        </p:nvSpPr>
        <p:spPr>
          <a:xfrm>
            <a:off x="2895600" y="2163931"/>
            <a:ext cx="2492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4"/>
              </a:rPr>
              <a:t>https://en.wikipedia.org/wiki/Normal_distribution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78C8B-652F-804C-9C5B-8042D19C0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28" y="3200400"/>
            <a:ext cx="1784272" cy="692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BC7E05-CA68-3945-96CB-AF82552DEBE1}"/>
              </a:ext>
            </a:extLst>
          </p:cNvPr>
          <p:cNvSpPr txBox="1"/>
          <p:nvPr/>
        </p:nvSpPr>
        <p:spPr>
          <a:xfrm>
            <a:off x="242685" y="2769810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pdf(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</p:spTree>
    <p:extLst>
      <p:ext uri="{BB962C8B-B14F-4D97-AF65-F5344CB8AC3E}">
        <p14:creationId xmlns:p14="http://schemas.microsoft.com/office/powerpoint/2010/main" val="1745481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3/30/Isotonic_regression.svg/731px-Isotonic_regressio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r="9257" b="9489"/>
          <a:stretch/>
        </p:blipFill>
        <p:spPr bwMode="auto">
          <a:xfrm>
            <a:off x="5418200" y="1048716"/>
            <a:ext cx="3649602" cy="31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Priors on TF binding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199" y="1149774"/>
            <a:ext cx="49880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TF binding event      should be more likely when</a:t>
            </a:r>
          </a:p>
          <a:p>
            <a:pPr lvl="1"/>
            <a:r>
              <a:rPr lang="en-US" sz="2400" kern="0" dirty="0"/>
              <a:t>motif score      is high</a:t>
            </a:r>
          </a:p>
          <a:p>
            <a:pPr lvl="1"/>
            <a:r>
              <a:rPr lang="en-US" sz="2400" kern="0" dirty="0"/>
              <a:t>DNase counts      are high (around matched motif)</a:t>
            </a:r>
          </a:p>
          <a:p>
            <a:endParaRPr lang="en-US" kern="0" dirty="0"/>
          </a:p>
          <a:p>
            <a:r>
              <a:rPr lang="en-US" sz="2800" kern="0" dirty="0"/>
              <a:t>Isotonic (monotonic) regression</a:t>
            </a:r>
          </a:p>
          <a:p>
            <a:pPr marL="457200" lvl="1" indent="0">
              <a:buNone/>
            </a:pPr>
            <a:endParaRPr lang="en-US" sz="2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5800" y="1149774"/>
                <a:ext cx="504945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800" y="1149774"/>
                <a:ext cx="504945" cy="557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6846" y="5127257"/>
                <a:ext cx="5067798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=1))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46" y="5127257"/>
                <a:ext cx="5067798" cy="588751"/>
              </a:xfrm>
              <a:prstGeom prst="rect">
                <a:avLst/>
              </a:prstGeom>
              <a:blipFill>
                <a:blip r:embed="rId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83816" y="2028494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816" y="2028494"/>
                <a:ext cx="546047" cy="5579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35087" y="428296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Wikipedia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29560" y="2476207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560" y="2476207"/>
                <a:ext cx="546047" cy="557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08308" y="4165355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308" y="4165355"/>
                <a:ext cx="546047" cy="5579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02269" y="3157094"/>
                <a:ext cx="1076384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269" y="3157094"/>
                <a:ext cx="1076384" cy="5887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5088" y="984878"/>
            <a:ext cx="368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only, not realistic data</a:t>
            </a:r>
          </a:p>
        </p:txBody>
      </p:sp>
    </p:spTree>
    <p:extLst>
      <p:ext uri="{BB962C8B-B14F-4D97-AF65-F5344CB8AC3E}">
        <p14:creationId xmlns:p14="http://schemas.microsoft.com/office/powerpoint/2010/main" val="2130356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7492-2E85-8249-893E-77FC84FE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6172200" cy="1143000"/>
          </a:xfrm>
        </p:spPr>
        <p:txBody>
          <a:bodyPr/>
          <a:lstStyle/>
          <a:p>
            <a:r>
              <a:rPr lang="en-US" dirty="0"/>
              <a:t>Estimate Gaussian Process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E09AD-1AED-1047-AE8A-8996841D9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background, read counts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and TF binding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Estimate Mean E[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] and variance Var[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Non-binding sites by expectation propagation</a:t>
                </a:r>
              </a:p>
              <a:p>
                <a:r>
                  <a:rPr lang="en-US" dirty="0"/>
                  <a:t>Binding sites by TF-specific effect model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E09AD-1AED-1047-AE8A-8996841D9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33B6B-6D58-5647-9F31-EAC7015A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8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AA8B-E67C-1549-AF19-F63F4055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binding sites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EE9B93-0F26-3249-8D83-7F5AA01D19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posterior mean and variance E[</a:t>
                </a:r>
                <a:r>
                  <a:rPr lang="en-US" i="1" dirty="0"/>
                  <a:t>u</a:t>
                </a:r>
                <a:r>
                  <a:rPr lang="en-US" dirty="0"/>
                  <a:t>] and Var[</a:t>
                </a:r>
                <a:r>
                  <a:rPr lang="en-US" i="1" dirty="0"/>
                  <a:t>u</a:t>
                </a:r>
                <a:r>
                  <a:rPr lang="en-US" dirty="0"/>
                  <a:t>] per base</a:t>
                </a:r>
              </a:p>
              <a:p>
                <a:pPr lvl="1"/>
                <a:r>
                  <a:rPr lang="en-US" dirty="0"/>
                  <a:t>Estimate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/>
                  <a:t>=odd ratio(Prob(bound at j)/Prob(not bound at j)=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+logit(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determined by P(counts | binding or not, posterior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update priors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by least-square monotone regression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EE9B93-0F26-3249-8D83-7F5AA01D1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1" t="-2160" r="-653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DA05B-8433-204C-9779-BF94D926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3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Full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159934"/>
            <a:ext cx="8382000" cy="516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b="1" kern="0" dirty="0"/>
              <a:t>Given</a:t>
            </a:r>
            <a:r>
              <a:rPr lang="en-US" sz="2800" kern="0" dirty="0"/>
              <a:t>: TF motifs and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r>
              <a:rPr lang="en-US" sz="2800" b="1" kern="0" dirty="0"/>
              <a:t>Do</a:t>
            </a:r>
            <a:r>
              <a:rPr lang="en-US" sz="2800" kern="0" dirty="0"/>
              <a:t>: Predict binding sites of each TF</a:t>
            </a:r>
          </a:p>
          <a:p>
            <a:endParaRPr lang="en-US" sz="2800" kern="0" dirty="0"/>
          </a:p>
          <a:p>
            <a:r>
              <a:rPr lang="en-US" sz="2400" kern="0" dirty="0"/>
              <a:t>Identify candidate binding sites with PWMs</a:t>
            </a:r>
          </a:p>
          <a:p>
            <a:r>
              <a:rPr lang="en-US" sz="2400" kern="0" dirty="0"/>
              <a:t>Fit Gaussian process parameters for background</a:t>
            </a:r>
          </a:p>
          <a:p>
            <a:r>
              <a:rPr lang="en-US" sz="2400" kern="0" dirty="0"/>
              <a:t>Estimate TF binding effects</a:t>
            </a:r>
          </a:p>
          <a:p>
            <a:pPr lvl="1"/>
            <a:r>
              <a:rPr lang="en-US" sz="2000" kern="0" dirty="0"/>
              <a:t>using the top 10000 scoring motifs as bound sites</a:t>
            </a:r>
          </a:p>
          <a:p>
            <a:r>
              <a:rPr lang="en-US" sz="2400" kern="0" dirty="0"/>
              <a:t>Iterate until parameters converge</a:t>
            </a:r>
          </a:p>
          <a:p>
            <a:pPr lvl="1"/>
            <a:r>
              <a:rPr lang="en-US" sz="2000" kern="0" dirty="0"/>
              <a:t>Estimate Gaussian process posterior with expectation propagation</a:t>
            </a:r>
          </a:p>
          <a:p>
            <a:pPr lvl="1"/>
            <a:r>
              <a:rPr lang="en-US" sz="2000" kern="0" dirty="0"/>
              <a:t>Estimate expectation of which candidate binding sites are bound</a:t>
            </a:r>
          </a:p>
          <a:p>
            <a:pPr lvl="1"/>
            <a:r>
              <a:rPr lang="en-US" sz="2000" kern="0" dirty="0"/>
              <a:t>Update monotonic regression functions for binding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50670" y="3505200"/>
                <a:ext cx="1064330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70" y="3505200"/>
                <a:ext cx="1064330" cy="5579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66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 binding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Pioneer, settler, and migrant TFs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5994294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98837" y="1793240"/>
            <a:ext cx="6807285" cy="4062412"/>
            <a:chOff x="1198837" y="1793240"/>
            <a:chExt cx="6807285" cy="40624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8837" y="1793240"/>
              <a:ext cx="6807285" cy="406241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98837" y="1899814"/>
              <a:ext cx="401363" cy="462386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25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confusion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110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Compare predictions to actual ground truth (gold standard)</a:t>
            </a:r>
          </a:p>
        </p:txBody>
      </p:sp>
      <p:pic>
        <p:nvPicPr>
          <p:cNvPr id="13314" name="Picture 2" descr="The confusion matrix shows the counts of true and false predictions obtained with known data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4" b="39964"/>
          <a:stretch/>
        </p:blipFill>
        <p:spPr bwMode="auto">
          <a:xfrm>
            <a:off x="1600200" y="2438400"/>
            <a:ext cx="504039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18000" y="57628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856870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/>
              <a:t>Evaluation: </a:t>
            </a:r>
            <a:r>
              <a:rPr lang="en-US" dirty="0" err="1"/>
              <a:t>ChIP-Seq</a:t>
            </a:r>
            <a:r>
              <a:rPr lang="en-US" dirty="0"/>
              <a:t> gold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59934"/>
            <a:ext cx="8153400" cy="5633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" y="6512631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Cell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671712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ROC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" y="883920"/>
            <a:ext cx="8763000" cy="19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Calculate </a:t>
            </a:r>
            <a:r>
              <a:rPr lang="en-US" sz="2800" b="1" kern="0" dirty="0"/>
              <a:t>r</a:t>
            </a:r>
            <a:r>
              <a:rPr lang="en-US" sz="2800" kern="0" dirty="0"/>
              <a:t>eceiver </a:t>
            </a:r>
            <a:r>
              <a:rPr lang="en-US" sz="2800" b="1" kern="0" dirty="0"/>
              <a:t>o</a:t>
            </a:r>
            <a:r>
              <a:rPr lang="en-US" sz="2800" kern="0" dirty="0"/>
              <a:t>perating </a:t>
            </a:r>
            <a:r>
              <a:rPr lang="en-US" sz="2800" b="1" kern="0" dirty="0"/>
              <a:t>c</a:t>
            </a:r>
            <a:r>
              <a:rPr lang="en-US" sz="2800" kern="0" dirty="0"/>
              <a:t>haracteristic curve (ROC)</a:t>
            </a:r>
          </a:p>
          <a:p>
            <a:r>
              <a:rPr lang="en-US" sz="2800" kern="0" dirty="0"/>
              <a:t>True Positive Rate(TPR) versus False Positive Rate (FPR)</a:t>
            </a:r>
          </a:p>
          <a:p>
            <a:r>
              <a:rPr lang="en-US" sz="2800" kern="0" dirty="0"/>
              <a:t>Summarize with </a:t>
            </a:r>
            <a:r>
              <a:rPr lang="en-US" sz="2800" b="1" kern="0" dirty="0"/>
              <a:t>a</a:t>
            </a:r>
            <a:r>
              <a:rPr lang="en-US" sz="2800" kern="0" dirty="0"/>
              <a:t>rea </a:t>
            </a:r>
            <a:r>
              <a:rPr lang="en-US" sz="2800" b="1" kern="0" dirty="0"/>
              <a:t>u</a:t>
            </a:r>
            <a:r>
              <a:rPr lang="en-US" sz="2800" kern="0" dirty="0"/>
              <a:t>nder </a:t>
            </a:r>
            <a:r>
              <a:rPr lang="en-US" sz="2800" b="1" kern="0" dirty="0"/>
              <a:t>ROC</a:t>
            </a:r>
            <a:r>
              <a:rPr lang="en-US" sz="2800" kern="0" dirty="0"/>
              <a:t> curve (AUROC)</a:t>
            </a:r>
          </a:p>
          <a:p>
            <a:pPr marL="0" indent="0">
              <a:buNone/>
            </a:pPr>
            <a:endParaRPr lang="en-US" sz="2800" kern="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618965"/>
              </p:ext>
            </p:extLst>
          </p:nvPr>
        </p:nvGraphicFramePr>
        <p:xfrm>
          <a:off x="1230474" y="3429000"/>
          <a:ext cx="33607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0" name="Equation" r:id="rId4" imgW="1371600" imgH="393480" progId="Equation.3">
                  <p:embed/>
                </p:oleObj>
              </mc:Choice>
              <mc:Fallback>
                <p:oleObj name="Equation" r:id="rId4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474" y="3429000"/>
                        <a:ext cx="3360737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98110"/>
              </p:ext>
            </p:extLst>
          </p:nvPr>
        </p:nvGraphicFramePr>
        <p:xfrm>
          <a:off x="1179674" y="4617720"/>
          <a:ext cx="34544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1" name="Equation" r:id="rId6" imgW="1409400" imgH="393480" progId="Equation.3">
                  <p:embed/>
                </p:oleObj>
              </mc:Choice>
              <mc:Fallback>
                <p:oleObj name="Equation" r:id="rId6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674" y="4617720"/>
                        <a:ext cx="34544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1848" y="5587681"/>
            <a:ext cx="4866952" cy="1239766"/>
            <a:chOff x="771848" y="5587681"/>
            <a:chExt cx="4866952" cy="1239766"/>
          </a:xfrm>
        </p:grpSpPr>
        <p:sp>
          <p:nvSpPr>
            <p:cNvPr id="10" name="TextBox 9"/>
            <p:cNvSpPr txBox="1"/>
            <p:nvPr/>
          </p:nvSpPr>
          <p:spPr>
            <a:xfrm>
              <a:off x="771848" y="5904117"/>
              <a:ext cx="48669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 true negatives</a:t>
              </a:r>
            </a:p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Reason to prefer precision-recall for class imbalanced data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4267200" y="5587681"/>
              <a:ext cx="152400" cy="38639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6B9B58E-31D5-074B-8DFF-49FB0B70A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2376" y="3325660"/>
            <a:ext cx="3810000" cy="2844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AA4621-7617-914C-946E-DFD36361463D}"/>
              </a:ext>
            </a:extLst>
          </p:cNvPr>
          <p:cNvSpPr/>
          <p:nvPr/>
        </p:nvSpPr>
        <p:spPr>
          <a:xfrm>
            <a:off x="6086152" y="6161842"/>
            <a:ext cx="2676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9"/>
              </a:rPr>
              <a:t>https://en.wikipedia.org/wiki/Receiver_operating_characteristic#/media/File:ROC_curves.svg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00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ROC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184253"/>
            <a:ext cx="3886200" cy="529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TPR and FPR are defined for a </a:t>
            </a:r>
            <a:r>
              <a:rPr lang="en-US" sz="2800" b="1" kern="0" dirty="0"/>
              <a:t>set</a:t>
            </a:r>
            <a:r>
              <a:rPr lang="en-US" sz="2800" kern="0" dirty="0"/>
              <a:t> of positive predictions</a:t>
            </a:r>
          </a:p>
          <a:p>
            <a:r>
              <a:rPr lang="en-US" sz="2800" kern="0" dirty="0"/>
              <a:t>Need to threshold continuous predictions</a:t>
            </a:r>
          </a:p>
          <a:p>
            <a:r>
              <a:rPr lang="en-US" sz="2800" kern="0" dirty="0"/>
              <a:t>Rank predictions</a:t>
            </a:r>
          </a:p>
          <a:p>
            <a:r>
              <a:rPr lang="en-US" sz="2800" kern="0" dirty="0"/>
              <a:t>ROC curve assesses all thresholds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54365" y="1144694"/>
            <a:ext cx="4495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6600"/>
                </a:solidFill>
              </a:rPr>
              <a:t>Candidate	</a:t>
            </a:r>
            <a:r>
              <a:rPr lang="en-US" i="1" dirty="0">
                <a:solidFill>
                  <a:srgbClr val="006600"/>
                </a:solidFill>
              </a:rPr>
              <a:t>P</a:t>
            </a:r>
            <a:r>
              <a:rPr lang="en-US" dirty="0">
                <a:solidFill>
                  <a:srgbClr val="006600"/>
                </a:solidFill>
              </a:rPr>
              <a:t>(bound)</a:t>
            </a:r>
          </a:p>
          <a:p>
            <a:r>
              <a:rPr lang="en-US" dirty="0">
                <a:solidFill>
                  <a:srgbClr val="006600"/>
                </a:solidFill>
              </a:rPr>
              <a:t>binding site</a:t>
            </a:r>
          </a:p>
          <a:p>
            <a:r>
              <a:rPr lang="en-US" dirty="0">
                <a:solidFill>
                  <a:srgbClr val="006600"/>
                </a:solidFill>
              </a:rPr>
              <a:t>764 		0.99</a:t>
            </a:r>
          </a:p>
          <a:p>
            <a:r>
              <a:rPr lang="en-US" dirty="0">
                <a:solidFill>
                  <a:srgbClr val="006600"/>
                </a:solidFill>
              </a:rPr>
              <a:t>47		0.96</a:t>
            </a:r>
          </a:p>
          <a:p>
            <a:r>
              <a:rPr lang="en-US" dirty="0">
                <a:solidFill>
                  <a:srgbClr val="006600"/>
                </a:solidFill>
              </a:rPr>
              <a:t>942		0.91</a:t>
            </a:r>
          </a:p>
          <a:p>
            <a:r>
              <a:rPr lang="en-US" dirty="0">
                <a:solidFill>
                  <a:srgbClr val="006600"/>
                </a:solidFill>
              </a:rPr>
              <a:t>157 		0.87</a:t>
            </a:r>
          </a:p>
          <a:p>
            <a:r>
              <a:rPr lang="en-US" dirty="0">
                <a:solidFill>
                  <a:srgbClr val="006600"/>
                </a:solidFill>
              </a:rPr>
              <a:t>79 		0.83</a:t>
            </a:r>
          </a:p>
          <a:p>
            <a:r>
              <a:rPr lang="en-US" dirty="0">
                <a:solidFill>
                  <a:srgbClr val="006600"/>
                </a:solidFill>
              </a:rPr>
              <a:t>202		0.72</a:t>
            </a:r>
          </a:p>
          <a:p>
            <a:r>
              <a:rPr lang="en-US" dirty="0">
                <a:solidFill>
                  <a:srgbClr val="006600"/>
                </a:solidFill>
              </a:rPr>
              <a:t>356		0.66</a:t>
            </a:r>
          </a:p>
          <a:p>
            <a:r>
              <a:rPr lang="en-US" dirty="0">
                <a:solidFill>
                  <a:srgbClr val="006600"/>
                </a:solidFill>
              </a:rPr>
              <a:t>679		0.51</a:t>
            </a:r>
          </a:p>
          <a:p>
            <a:r>
              <a:rPr lang="en-US" dirty="0">
                <a:solidFill>
                  <a:srgbClr val="006600"/>
                </a:solidFill>
              </a:rPr>
              <a:t>291		0.43</a:t>
            </a:r>
          </a:p>
          <a:p>
            <a:r>
              <a:rPr lang="en-US" dirty="0">
                <a:solidFill>
                  <a:srgbClr val="006600"/>
                </a:solidFill>
              </a:rPr>
              <a:t>810		0.40</a:t>
            </a:r>
          </a:p>
          <a:p>
            <a:r>
              <a:rPr lang="en-US" dirty="0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323080" y="3027680"/>
            <a:ext cx="2552700" cy="3048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35665" y="2908102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i="1" dirty="0"/>
              <a:t>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398952" y="5183463"/>
            <a:ext cx="2765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 TPR and FPR at all thresholds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6922952" y="3409540"/>
            <a:ext cx="228600" cy="1721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454765" y="1968071"/>
            <a:ext cx="168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predictions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456187" y="3642984"/>
            <a:ext cx="168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predictions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41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314BD54-EB46-7843-8E93-1E6EFCDF6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22" y="3694057"/>
            <a:ext cx="4775200" cy="30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6182-0D4C-9744-9243-2AF1CB7A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2" y="148480"/>
            <a:ext cx="7772400" cy="1143000"/>
          </a:xfrm>
        </p:spPr>
        <p:txBody>
          <a:bodyPr/>
          <a:lstStyle/>
          <a:p>
            <a:r>
              <a:rPr lang="en-US" dirty="0"/>
              <a:t>Precision-Recall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02EEA-86FB-9249-98C6-513FC20D5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7952"/>
            <a:ext cx="8229600" cy="4114800"/>
          </a:xfrm>
        </p:spPr>
        <p:txBody>
          <a:bodyPr/>
          <a:lstStyle/>
          <a:p>
            <a:r>
              <a:rPr lang="en-US" dirty="0"/>
              <a:t>Precision = TP/(TP+FP)</a:t>
            </a:r>
          </a:p>
          <a:p>
            <a:r>
              <a:rPr lang="en-US" dirty="0"/>
              <a:t>Recall = TP/(TP+FN) = TPR</a:t>
            </a:r>
          </a:p>
          <a:p>
            <a:r>
              <a:rPr lang="en-US" dirty="0">
                <a:hlinkClick r:id="rId3"/>
              </a:rPr>
              <a:t>https://www.datascienceblog.net/post/machine-learning/interpreting-roc-curves-auc/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564E4-B616-1E49-A348-B95862B4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BDBB8-8741-E545-9E3A-DB09863C5B28}"/>
              </a:ext>
            </a:extLst>
          </p:cNvPr>
          <p:cNvSpPr/>
          <p:nvPr/>
        </p:nvSpPr>
        <p:spPr>
          <a:xfrm>
            <a:off x="960966" y="6528547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http://mlwiki.org/index.php/Precision_and_Recall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95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2833"/>
            <a:ext cx="8915400" cy="1143000"/>
          </a:xfrm>
        </p:spPr>
        <p:txBody>
          <a:bodyPr/>
          <a:lstStyle/>
          <a:p>
            <a:r>
              <a:rPr lang="en-US" dirty="0"/>
              <a:t>Multivariate Gaussian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356460"/>
                <a:ext cx="8496300" cy="4114800"/>
              </a:xfrm>
            </p:spPr>
            <p:txBody>
              <a:bodyPr/>
              <a:lstStyle/>
              <a:p>
                <a:r>
                  <a:rPr lang="en-US" dirty="0"/>
                  <a:t>Multiple random variables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baseline="30000" dirty="0"/>
                  <a:t>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i="1" baseline="30000" dirty="0"/>
              </a:p>
              <a:p>
                <a:pPr lvl="1"/>
                <a:r>
                  <a:rPr lang="en-US" i="1" baseline="30000" dirty="0"/>
                  <a:t>   </a:t>
                </a:r>
              </a:p>
              <a:p>
                <a:endParaRPr lang="en-US" i="1" baseline="30000" dirty="0"/>
              </a:p>
              <a:p>
                <a:pPr lvl="1"/>
                <a:r>
                  <a:rPr lang="en-US" dirty="0"/>
                  <a:t>Covariance matrix </a:t>
                </a:r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]</a:t>
                </a:r>
              </a:p>
              <a:p>
                <a:pPr marL="457200" lvl="1" indent="0">
                  <a:buNone/>
                </a:pPr>
                <a:endParaRPr lang="en-US" i="1" baseline="30000" dirty="0"/>
              </a:p>
              <a:p>
                <a:r>
                  <a:rPr lang="en-US" dirty="0"/>
                  <a:t># of reads at Position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and Position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356460"/>
                <a:ext cx="8496300" cy="4114800"/>
              </a:xfrm>
              <a:blipFill>
                <a:blip r:embed="rId2"/>
                <a:stretch>
                  <a:fillRect l="-1493" t="-2154" b="-19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C4A934-B6A3-5548-9A83-BCE223CAED6E}"/>
                  </a:ext>
                </a:extLst>
              </p:cNvPr>
              <p:cNvSpPr txBox="1"/>
              <p:nvPr/>
            </p:nvSpPr>
            <p:spPr>
              <a:xfrm>
                <a:off x="1371600" y="2728060"/>
                <a:ext cx="4412497" cy="534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pdf(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C4A934-B6A3-5548-9A83-BCE223CA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28060"/>
                <a:ext cx="4412497" cy="534121"/>
              </a:xfrm>
              <a:prstGeom prst="rect">
                <a:avLst/>
              </a:prstGeom>
              <a:blipFill>
                <a:blip r:embed="rId3"/>
                <a:stretch>
                  <a:fillRect l="-3458" t="-930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80AC366-070F-AB45-82DC-6D5A2F32074D}"/>
              </a:ext>
            </a:extLst>
          </p:cNvPr>
          <p:cNvSpPr/>
          <p:nvPr/>
        </p:nvSpPr>
        <p:spPr>
          <a:xfrm>
            <a:off x="6012051" y="3524017"/>
            <a:ext cx="2781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https://distill.pub/2019/visual-exploration-gaussian-processes/#Multivariate</a:t>
            </a:r>
            <a:endParaRPr lang="en-US" sz="120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79DE596-F196-6549-8106-E33C0BC4C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51" y="196072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6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/>
              <a:t>PIQ ROC curve for mouse </a:t>
            </a:r>
            <a:r>
              <a:rPr lang="en-US" dirty="0" err="1"/>
              <a:t>Ctcf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Compare predictions to </a:t>
            </a:r>
            <a:r>
              <a:rPr lang="en-US" sz="2800" kern="0" dirty="0" err="1"/>
              <a:t>ChIP-Seq</a:t>
            </a:r>
            <a:endParaRPr lang="en-US" sz="2800" kern="0" dirty="0"/>
          </a:p>
          <a:p>
            <a:r>
              <a:rPr lang="en-US" sz="2800" kern="0" dirty="0"/>
              <a:t>Full PIQ model improves upon motifs or DNase alone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86" y="2895600"/>
            <a:ext cx="3481387" cy="3299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511275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75932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20" y="2794412"/>
            <a:ext cx="3847867" cy="351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3753" y="658159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1159934"/>
            <a:ext cx="7772400" cy="5698066"/>
            <a:chOff x="716280" y="1159934"/>
            <a:chExt cx="7772400" cy="5698066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716280" y="1159934"/>
              <a:ext cx="7772400" cy="145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/>
                  <a:ea typeface="ＭＳ Ｐゴシック" pitchFamily="-97" charset="-128"/>
                  <a:cs typeface="ＭＳ Ｐゴシック" pitchFamily="-9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9pPr>
            </a:lstStyle>
            <a:p>
              <a:r>
                <a:rPr lang="en-US" sz="2800" kern="0" dirty="0"/>
                <a:t>Compare to two standard methods</a:t>
              </a:r>
            </a:p>
            <a:p>
              <a:pPr lvl="1"/>
              <a:r>
                <a:rPr lang="en-US" sz="2400" kern="0" dirty="0"/>
                <a:t>303 </a:t>
              </a:r>
              <a:r>
                <a:rPr lang="en-US" sz="2400" kern="0" dirty="0" err="1"/>
                <a:t>ChIP-Seq</a:t>
              </a:r>
              <a:r>
                <a:rPr lang="en-US" sz="2400" kern="0" dirty="0"/>
                <a:t> experiments in K562 cells</a:t>
              </a:r>
            </a:p>
            <a:p>
              <a:pPr lvl="1"/>
              <a:r>
                <a:rPr lang="en-US" sz="2400" kern="0" dirty="0"/>
                <a:t>Centipede, digital genomic </a:t>
              </a:r>
              <a:r>
                <a:rPr lang="en-US" sz="2400" kern="0" dirty="0" err="1"/>
                <a:t>footprinting</a:t>
              </a:r>
              <a:endParaRPr lang="en-US" sz="2400" kern="0" dirty="0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716280" y="2743200"/>
              <a:ext cx="46482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/>
                  <a:ea typeface="ＭＳ Ｐゴシック" pitchFamily="-97" charset="-128"/>
                  <a:cs typeface="ＭＳ Ｐゴシック" pitchFamily="-9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9pPr>
            </a:lstStyle>
            <a:p>
              <a:r>
                <a:rPr lang="en-US" sz="2800" kern="0" dirty="0"/>
                <a:t>Compare AUROC</a:t>
              </a:r>
            </a:p>
            <a:p>
              <a:pPr lvl="1"/>
              <a:r>
                <a:rPr lang="en-US" sz="2400" kern="0" dirty="0"/>
                <a:t>PIQ has very high AUROC</a:t>
              </a:r>
            </a:p>
            <a:p>
              <a:pPr lvl="1"/>
              <a:r>
                <a:rPr lang="en-US" sz="2400" kern="0" dirty="0"/>
                <a:t>Mean 0.93</a:t>
              </a:r>
            </a:p>
            <a:p>
              <a:pPr lvl="1"/>
              <a:r>
                <a:rPr lang="en-US" sz="2400" kern="0" dirty="0"/>
                <a:t>Corresponds to recovering median of 50% of binding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067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DNase-</a:t>
            </a:r>
            <a:r>
              <a:rPr lang="en-US" dirty="0" err="1"/>
              <a:t>Seq</a:t>
            </a:r>
            <a:r>
              <a:rPr lang="en-US" dirty="0"/>
              <a:t> benchmarking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21022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PIQ among top methods in large scale DNase benchmarking study</a:t>
            </a:r>
          </a:p>
          <a:p>
            <a:r>
              <a:rPr lang="en-US" sz="2800" kern="0" dirty="0"/>
              <a:t>HMM-based model HINT was top performer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0799" y="6519598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Gusmao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9536" y="2663761"/>
            <a:ext cx="8164928" cy="3907861"/>
            <a:chOff x="489536" y="2663761"/>
            <a:chExt cx="8164928" cy="3907861"/>
          </a:xfrm>
        </p:grpSpPr>
        <p:pic>
          <p:nvPicPr>
            <p:cNvPr id="13314" name="Picture 2" descr="Evaluation of computational footprinting method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36" y="2687671"/>
              <a:ext cx="8164928" cy="388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89536" y="2687671"/>
              <a:ext cx="196264" cy="28412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00600" y="2663761"/>
              <a:ext cx="196264" cy="28412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131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Downside of AUROC for genome-wide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700" y="1414853"/>
            <a:ext cx="8610600" cy="5307006"/>
            <a:chOff x="-152400" y="1304738"/>
            <a:chExt cx="8610600" cy="5307006"/>
          </a:xfrm>
        </p:grpSpPr>
        <p:grpSp>
          <p:nvGrpSpPr>
            <p:cNvPr id="3" name="Group 2"/>
            <p:cNvGrpSpPr/>
            <p:nvPr/>
          </p:nvGrpSpPr>
          <p:grpSpPr>
            <a:xfrm>
              <a:off x="-152400" y="2276811"/>
              <a:ext cx="5572125" cy="4334933"/>
              <a:chOff x="3505199" y="1600200"/>
              <a:chExt cx="5572125" cy="4334933"/>
            </a:xfrm>
          </p:grpSpPr>
          <p:pic>
            <p:nvPicPr>
              <p:cNvPr id="13314" name="Picture 2" descr="Evaluation of computational footprinting methods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61" t="-1136" b="1"/>
              <a:stretch/>
            </p:blipFill>
            <p:spPr bwMode="auto">
              <a:xfrm>
                <a:off x="3505199" y="1600200"/>
                <a:ext cx="5572125" cy="4334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894632" y="1639112"/>
                <a:ext cx="196264" cy="284129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97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469709" y="1304738"/>
              <a:ext cx="3733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Almost all methods look equally good when using full ROC curve</a:t>
              </a:r>
            </a:p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AUROC close to 1.0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2975960" y="2057400"/>
              <a:ext cx="453040" cy="30242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84714" y="2497782"/>
              <a:ext cx="2673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Precision-recall curve or truncated ROC curve differentiate methods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5403714" y="3276600"/>
              <a:ext cx="381000" cy="13608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4572000" y="3126471"/>
              <a:ext cx="1212714" cy="14170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9456" y="6530767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Gusmao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230900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Smooth noisy DNase-</a:t>
            </a:r>
            <a:r>
              <a:rPr lang="en-US" sz="2800" kern="0" dirty="0" err="1"/>
              <a:t>Seq</a:t>
            </a:r>
            <a:r>
              <a:rPr lang="en-US" sz="2800" kern="0" dirty="0"/>
              <a:t> data without imposing too much structure</a:t>
            </a:r>
          </a:p>
          <a:p>
            <a:endParaRPr lang="en-US" sz="2800" kern="0" dirty="0"/>
          </a:p>
          <a:p>
            <a:r>
              <a:rPr lang="en-US" sz="2800" kern="0" dirty="0"/>
              <a:t>Combine DNase-</a:t>
            </a:r>
            <a:r>
              <a:rPr lang="en-US" sz="2800" kern="0" dirty="0" err="1"/>
              <a:t>Seq</a:t>
            </a:r>
            <a:r>
              <a:rPr lang="en-US" sz="2800" kern="0" dirty="0"/>
              <a:t> and motifs to predict condition-specific binding sites</a:t>
            </a:r>
          </a:p>
          <a:p>
            <a:endParaRPr lang="en-US" sz="2800" kern="0" dirty="0"/>
          </a:p>
          <a:p>
            <a:r>
              <a:rPr lang="en-US" sz="2800" kern="0" dirty="0"/>
              <a:t>Supports replicates and multiple related conditions (e.g. time series)</a:t>
            </a:r>
          </a:p>
        </p:txBody>
      </p:sp>
    </p:spTree>
    <p:extLst>
      <p:ext uri="{BB962C8B-B14F-4D97-AF65-F5344CB8AC3E}">
        <p14:creationId xmlns:p14="http://schemas.microsoft.com/office/powerpoint/2010/main" val="296657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r>
              <a:rPr lang="en-US" dirty="0"/>
              <a:t>Kernel function for covariance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981200"/>
                <a:ext cx="8839200" cy="4114800"/>
              </a:xfrm>
            </p:spPr>
            <p:txBody>
              <a:bodyPr/>
              <a:lstStyle/>
              <a:p>
                <a:r>
                  <a:rPr lang="en-US" dirty="0"/>
                  <a:t>Covariance measures “similarity”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Replace by other kernel functions defining covariance</a:t>
                </a:r>
              </a:p>
              <a:p>
                <a:pPr lvl="1"/>
                <a:r>
                  <a:rPr lang="en-US" dirty="0"/>
                  <a:t>Radial Basis Function (RBF)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𝑅𝐵𝐹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Also, mean 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981200"/>
                <a:ext cx="8839200" cy="4114800"/>
              </a:xfrm>
              <a:blipFill>
                <a:blip r:embed="rId2"/>
                <a:stretch>
                  <a:fillRect l="-1578" t="-2154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r>
              <a:rPr lang="en-US" dirty="0"/>
              <a:t>Gaussian process (GP)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8305800" cy="4724400"/>
              </a:xfrm>
            </p:spPr>
            <p:txBody>
              <a:bodyPr/>
              <a:lstStyle/>
              <a:p>
                <a:r>
                  <a:rPr lang="en-US" dirty="0"/>
                  <a:t>A stochastic process with mean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and covariance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so that any finite set of multi-variates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n</a:t>
                </a:r>
                <a:r>
                  <a:rPr lang="en-US" dirty="0"/>
                  <a:t>-dimension vector with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element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/>
                  <a:t> is a symmetric matrix (</a:t>
                </a:r>
                <a:r>
                  <a:rPr lang="en-US" i="1" dirty="0"/>
                  <a:t>n</a:t>
                </a:r>
                <a:r>
                  <a:rPr lang="en-US" dirty="0"/>
                  <a:t> x </a:t>
                </a:r>
                <a:r>
                  <a:rPr lang="en-US" i="1" dirty="0"/>
                  <a:t>n</a:t>
                </a:r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(.)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𝓖𝓟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.,.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Infinite number of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8305800" cy="4724400"/>
              </a:xfrm>
              <a:blipFill>
                <a:blip r:embed="rId2"/>
                <a:stretch>
                  <a:fillRect l="-1835" t="-1340" r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4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27B3-D8AF-8B4B-88CE-4A484341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process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A0394-960B-904E-9AA3-FDC5741BB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416" y="1600200"/>
                <a:ext cx="8482584" cy="4114800"/>
              </a:xfrm>
            </p:spPr>
            <p:txBody>
              <a:bodyPr/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) is a regression function to predict # of reads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on position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noise ~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𝓖𝓟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.,.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prior for regression function to predict a distribution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  <a:p>
                <a:pPr lvl="1"/>
                <a:r>
                  <a:rPr lang="en-US" dirty="0"/>
                  <a:t>Use training data </a:t>
                </a:r>
                <a:r>
                  <a:rPr lang="en-US" i="1" dirty="0"/>
                  <a:t>S</a:t>
                </a:r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},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{1,2,…}</m:t>
                    </m:r>
                  </m:oMath>
                </a14:m>
                <a:r>
                  <a:rPr lang="en-US" dirty="0"/>
                  <a:t>, predict posterior distribution(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 err="1"/>
                  <a:t>|</a:t>
                </a:r>
                <a:r>
                  <a:rPr lang="en-US" i="1" dirty="0" err="1"/>
                  <a:t>S</a:t>
                </a:r>
                <a:r>
                  <a:rPr lang="en-US" dirty="0" err="1"/>
                  <a:t>,</a:t>
                </a:r>
                <a:r>
                  <a:rPr lang="en-US" i="1" dirty="0" err="1"/>
                  <a:t>T</a:t>
                </a:r>
                <a:r>
                  <a:rPr lang="en-US" dirty="0"/>
                  <a:t>) ~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) from testing data </a:t>
                </a:r>
                <a:r>
                  <a:rPr lang="en-US" i="1" dirty="0"/>
                  <a:t>T</a:t>
                </a:r>
                <a:r>
                  <a:rPr lang="en-US" dirty="0"/>
                  <a:t>={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}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A0394-960B-904E-9AA3-FDC5741BB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416" y="1600200"/>
                <a:ext cx="8482584" cy="4114800"/>
              </a:xfrm>
              <a:blipFill>
                <a:blip r:embed="rId3"/>
                <a:stretch>
                  <a:fillRect l="-1495" t="-1538" r="-897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639C6-5A04-A043-8101-7D1091F8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11C94-6FE6-B84B-B576-362051440F30}"/>
                  </a:ext>
                </a:extLst>
              </p:cNvPr>
              <p:cNvSpPr txBox="1"/>
              <p:nvPr/>
            </p:nvSpPr>
            <p:spPr>
              <a:xfrm>
                <a:off x="1143000" y="5727192"/>
                <a:ext cx="3566617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acc>
                      </m:e>
                      <m:sub/>
                    </m:sSub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11C94-6FE6-B84B-B576-362051440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727192"/>
                <a:ext cx="3566617" cy="371512"/>
              </a:xfrm>
              <a:prstGeom prst="rect">
                <a:avLst/>
              </a:prstGeom>
              <a:blipFill>
                <a:blip r:embed="rId4"/>
                <a:stretch>
                  <a:fillRect l="-2128" t="-3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CE35C-92B5-3C49-9271-839710A3A3B1}"/>
                  </a:ext>
                </a:extLst>
              </p:cNvPr>
              <p:cNvSpPr txBox="1"/>
              <p:nvPr/>
            </p:nvSpPr>
            <p:spPr>
              <a:xfrm>
                <a:off x="1143000" y="6126136"/>
                <a:ext cx="5698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1" dirty="0"/>
                      <m:t>I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CE35C-92B5-3C49-9271-839710A3A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26136"/>
                <a:ext cx="5698611" cy="307777"/>
              </a:xfrm>
              <a:prstGeom prst="rect">
                <a:avLst/>
              </a:prstGeom>
              <a:blipFill>
                <a:blip r:embed="rId5"/>
                <a:stretch>
                  <a:fillRect l="-1333" t="-30769" r="-889"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04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hypersensitive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90277"/>
            <a:ext cx="8229600" cy="29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Arrows indicate DNase I cleavage sites</a:t>
            </a:r>
          </a:p>
          <a:p>
            <a:r>
              <a:rPr lang="en-US" sz="2800" kern="0" dirty="0"/>
              <a:t>Obtain short reads that we map to the genome</a:t>
            </a:r>
            <a:endParaRPr lang="en-US" sz="2400" kern="0" dirty="0"/>
          </a:p>
        </p:txBody>
      </p:sp>
      <p:pic>
        <p:nvPicPr>
          <p:cNvPr id="20" name="Picture 2" descr="Figure 1.  High-resolution mapping of accessible chromatin in human cells using the Short DHS Assa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7" r="43849" b="21035"/>
          <a:stretch/>
        </p:blipFill>
        <p:spPr bwMode="auto">
          <a:xfrm>
            <a:off x="10160" y="2514600"/>
            <a:ext cx="6580232" cy="36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160" y="5817856"/>
            <a:ext cx="206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</a:t>
            </a:r>
            <a:r>
              <a:rPr lang="en-US" sz="1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143851" y="3745439"/>
            <a:ext cx="799192" cy="422278"/>
          </a:xfrm>
          <a:prstGeom prst="right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66032" y="3226261"/>
            <a:ext cx="1540964" cy="1460634"/>
            <a:chOff x="7219493" y="2967594"/>
            <a:chExt cx="1540964" cy="1460634"/>
          </a:xfrm>
        </p:grpSpPr>
        <p:pic>
          <p:nvPicPr>
            <p:cNvPr id="2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498143">
              <a:off x="7560792" y="3776372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flipH="1" flipV="1">
              <a:off x="8029344" y="296759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19493421" flipH="1">
              <a:off x="7550510" y="33796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757579">
              <a:off x="8193703" y="372177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923605">
              <a:off x="8303256" y="3168187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1223786">
              <a:off x="7965331" y="4047228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>
              <a:off x="7219493" y="31891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63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91440" y="1673352"/>
            <a:ext cx="5729636" cy="3952449"/>
            <a:chOff x="-91440" y="1673352"/>
            <a:chExt cx="5729636" cy="3952449"/>
          </a:xfrm>
        </p:grpSpPr>
        <p:pic>
          <p:nvPicPr>
            <p:cNvPr id="43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26" b="77274"/>
            <a:stretch/>
          </p:blipFill>
          <p:spPr bwMode="auto">
            <a:xfrm>
              <a:off x="283146" y="1738648"/>
              <a:ext cx="4720570" cy="205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546499" y="5076293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91440" y="1673352"/>
              <a:ext cx="1341072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46499" y="5079342"/>
            <a:ext cx="1091697" cy="549508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footprints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0520" y="985521"/>
            <a:ext cx="84886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Distribution of mapped reads is informative of open chromatin and specific TF binding sites</a:t>
            </a:r>
            <a:endParaRPr lang="en-US" sz="2400" kern="0" dirty="0"/>
          </a:p>
        </p:txBody>
      </p:sp>
      <p:sp>
        <p:nvSpPr>
          <p:cNvPr id="22" name="TextBox 21"/>
          <p:cNvSpPr txBox="1"/>
          <p:nvPr/>
        </p:nvSpPr>
        <p:spPr>
          <a:xfrm>
            <a:off x="5071090" y="2528184"/>
            <a:ext cx="33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depth at each position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3725956" y="2199641"/>
            <a:ext cx="357941" cy="3285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48455" y="2174241"/>
            <a:ext cx="391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2223" y="1965369"/>
            <a:ext cx="217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ChIP-Seq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peak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 flipV="1">
            <a:off x="3559663" y="3421022"/>
            <a:ext cx="1367936" cy="1305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07092" y="3087060"/>
            <a:ext cx="217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Nucleosome free “open” chromatin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59418" y="3768042"/>
            <a:ext cx="8517618" cy="3085853"/>
            <a:chOff x="-59418" y="3768042"/>
            <a:chExt cx="8517618" cy="3085853"/>
          </a:xfrm>
        </p:grpSpPr>
        <p:pic>
          <p:nvPicPr>
            <p:cNvPr id="11" name="Picture 4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2" r="63671" b="33983"/>
            <a:stretch/>
          </p:blipFill>
          <p:spPr bwMode="auto">
            <a:xfrm>
              <a:off x="283146" y="5333857"/>
              <a:ext cx="4613182" cy="128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64" r="62826" b="59954"/>
            <a:stretch/>
          </p:blipFill>
          <p:spPr bwMode="auto">
            <a:xfrm>
              <a:off x="283146" y="3768042"/>
              <a:ext cx="4720570" cy="158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-59418" y="6546118"/>
              <a:ext cx="1713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Neph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 flipV="1">
              <a:off x="3657599" y="5354319"/>
              <a:ext cx="1794233" cy="3980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07560" y="4010741"/>
              <a:ext cx="1196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Zoom in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43958" y="4888819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31326" y="5093308"/>
              <a:ext cx="30268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TF binding prevents DNase cleavage leaving </a:t>
              </a:r>
              <a:r>
                <a:rPr lang="en-US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Dnase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“footprint”, only consider 5′ end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78117" y="1988820"/>
            <a:ext cx="173363" cy="175544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footprints to TF binding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DNase footprints suggest that </a:t>
            </a:r>
            <a:r>
              <a:rPr lang="en-US" sz="2800" b="1" i="1" kern="0" dirty="0"/>
              <a:t>some</a:t>
            </a:r>
            <a:r>
              <a:rPr lang="en-US" sz="2800" kern="0" dirty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/>
              <a:t>We want to know </a:t>
            </a:r>
            <a:r>
              <a:rPr lang="en-US" sz="2800" b="1" i="1" kern="0" dirty="0"/>
              <a:t>which</a:t>
            </a:r>
            <a:r>
              <a:rPr lang="en-US" sz="2800" kern="0" dirty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/>
              <a:t>Two ideas:</a:t>
            </a:r>
          </a:p>
          <a:p>
            <a:pPr lvl="1"/>
            <a:r>
              <a:rPr lang="en-US" sz="2400" kern="0" dirty="0"/>
              <a:t>Search for DNase footprint patterns, then match TF motifs</a:t>
            </a:r>
          </a:p>
          <a:p>
            <a:pPr lvl="1"/>
            <a:r>
              <a:rPr lang="en-US" sz="2400" kern="0" dirty="0"/>
              <a:t>Search for motif matches in genome, then model proximal DNase-</a:t>
            </a:r>
            <a:r>
              <a:rPr lang="en-US" sz="2400" kern="0" dirty="0" err="1"/>
              <a:t>Seq</a:t>
            </a:r>
            <a:r>
              <a:rPr lang="en-US" sz="2400" kern="0" dirty="0"/>
              <a:t> reads</a:t>
            </a:r>
          </a:p>
          <a:p>
            <a:endParaRPr lang="en-US" sz="2800" kern="0" dirty="0"/>
          </a:p>
          <a:p>
            <a:endParaRPr lang="en-US" sz="2800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429000" y="5562600"/>
            <a:ext cx="4267200" cy="888831"/>
            <a:chOff x="3429000" y="5562600"/>
            <a:chExt cx="4267200" cy="888831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 flipV="1">
              <a:off x="3429000" y="55626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5743545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We’ll consider this approach for TF/motif specific effects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7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1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98138</TotalTime>
  <Words>1683</Words>
  <Application>Microsoft Macintosh PowerPoint</Application>
  <PresentationFormat>On-screen Show (4:3)</PresentationFormat>
  <Paragraphs>297</Paragraphs>
  <Slides>34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Cambria Math</vt:lpstr>
      <vt:lpstr>Courier New</vt:lpstr>
      <vt:lpstr>Times New Roman</vt:lpstr>
      <vt:lpstr>Blank Presentation</vt:lpstr>
      <vt:lpstr>Equation</vt:lpstr>
      <vt:lpstr>Epigenetics - Predicting TF binding with DNase-Seq and PIQ</vt:lpstr>
      <vt:lpstr>Gaussian distribution</vt:lpstr>
      <vt:lpstr>Multivariate Gaussian distributions</vt:lpstr>
      <vt:lpstr>Kernel function for covariance</vt:lpstr>
      <vt:lpstr>Gaussian process (GP)</vt:lpstr>
      <vt:lpstr>Gaussian process regression</vt:lpstr>
      <vt:lpstr>DNase I hypersensitive sites</vt:lpstr>
      <vt:lpstr>DNase I footprints</vt:lpstr>
      <vt:lpstr>DNase I footprints to TF binding predictions</vt:lpstr>
      <vt:lpstr>Protein Interaction Quantification (PIQ)</vt:lpstr>
      <vt:lpstr>PIQ main idea</vt:lpstr>
      <vt:lpstr>PIQ main idea</vt:lpstr>
      <vt:lpstr>Gaussian processes</vt:lpstr>
      <vt:lpstr>PIQ features</vt:lpstr>
      <vt:lpstr>Algorithm preview</vt:lpstr>
      <vt:lpstr>DNase-Seq background</vt:lpstr>
      <vt:lpstr>Raw Dnase-seq reads from GP</vt:lpstr>
      <vt:lpstr>TF-specific DNase profile</vt:lpstr>
      <vt:lpstr>TF DNase profile</vt:lpstr>
      <vt:lpstr>Priors on TF binding</vt:lpstr>
      <vt:lpstr>Estimate Gaussian Process posterior</vt:lpstr>
      <vt:lpstr>Estimate binding sites</vt:lpstr>
      <vt:lpstr>Full algorithm</vt:lpstr>
      <vt:lpstr>TF binding hierarchy</vt:lpstr>
      <vt:lpstr>Evaluation: confusion matrix</vt:lpstr>
      <vt:lpstr>Evaluation: ChIP-Seq gold standard</vt:lpstr>
      <vt:lpstr>Evaluation: ROC curve</vt:lpstr>
      <vt:lpstr>Evaluation: ROC curve</vt:lpstr>
      <vt:lpstr>Precision-Recall Curve</vt:lpstr>
      <vt:lpstr>PIQ ROC curve for mouse Ctcf</vt:lpstr>
      <vt:lpstr>PIQ evaluation</vt:lpstr>
      <vt:lpstr>DNase-Seq benchmarking</vt:lpstr>
      <vt:lpstr>Downside of AUROC for genome-wide evaluations</vt:lpstr>
      <vt:lpstr>PIQ 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Epigenetics and DNase-Seq</dc:title>
  <dc:creator>Mark Craven</dc:creator>
  <cp:lastModifiedBy>Daifeng Wang</cp:lastModifiedBy>
  <cp:revision>1492</cp:revision>
  <cp:lastPrinted>2021-03-11T17:32:21Z</cp:lastPrinted>
  <dcterms:created xsi:type="dcterms:W3CDTF">2011-04-26T20:24:20Z</dcterms:created>
  <dcterms:modified xsi:type="dcterms:W3CDTF">2021-03-11T17:32:26Z</dcterms:modified>
</cp:coreProperties>
</file>