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21" r:id="rId2"/>
    <p:sldId id="765" r:id="rId3"/>
    <p:sldId id="864" r:id="rId4"/>
    <p:sldId id="788" r:id="rId5"/>
    <p:sldId id="865" r:id="rId6"/>
    <p:sldId id="789" r:id="rId7"/>
    <p:sldId id="794" r:id="rId8"/>
    <p:sldId id="795" r:id="rId9"/>
    <p:sldId id="777" r:id="rId10"/>
    <p:sldId id="778" r:id="rId11"/>
    <p:sldId id="779" r:id="rId12"/>
    <p:sldId id="790" r:id="rId13"/>
    <p:sldId id="791" r:id="rId14"/>
    <p:sldId id="796" r:id="rId15"/>
    <p:sldId id="863" r:id="rId16"/>
    <p:sldId id="773" r:id="rId17"/>
    <p:sldId id="792" r:id="rId18"/>
    <p:sldId id="797" r:id="rId19"/>
    <p:sldId id="803" r:id="rId20"/>
    <p:sldId id="804" r:id="rId21"/>
    <p:sldId id="782" r:id="rId22"/>
    <p:sldId id="793" r:id="rId2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DFFAF"/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 autoAdjust="0"/>
    <p:restoredTop sz="83061" autoAdjust="0"/>
  </p:normalViewPr>
  <p:slideViewPr>
    <p:cSldViewPr>
      <p:cViewPr varScale="1">
        <p:scale>
          <a:sx n="105" d="100"/>
          <a:sy n="105" d="100"/>
        </p:scale>
        <p:origin x="2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05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6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31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73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17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06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34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666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09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18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7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51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78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65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30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running </a:t>
            </a:r>
            <a:r>
              <a:rPr lang="en-US"/>
              <a:t>cars, find </a:t>
            </a:r>
            <a:r>
              <a:rPr lang="en-US" dirty="0"/>
              <a:t>roads first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90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07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96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1332" y="6595532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x.org/resources/6fee0a5818280ce9e609c178e51249ab3dba629f/graphics35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73/pnas.050039810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ature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Introduction to Epigenetics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/>
              <a:t>Spring 2021</a:t>
            </a:r>
            <a:endParaRPr lang="en-US" dirty="0"/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by Anthony Gitter, Mark Craven, Colin Dewey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178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Regulatory proteins bind accessible DNA</a:t>
            </a:r>
          </a:p>
          <a:p>
            <a:r>
              <a:rPr lang="en-US" sz="2800" kern="0" dirty="0"/>
              <a:t>DNase I enzyme cuts open chromatin regions that are not protected by nucleosomes</a:t>
            </a:r>
          </a:p>
        </p:txBody>
      </p:sp>
      <p:pic>
        <p:nvPicPr>
          <p:cNvPr id="38914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281884" y="3170767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1884" y="6474023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720" y="2693667"/>
            <a:ext cx="300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Nucleosome: DNA wrapped around histone proteins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810894" y="3133453"/>
            <a:ext cx="512755" cy="34455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Mark particular regulatory configurations</a:t>
            </a:r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000" kern="0" dirty="0"/>
          </a:p>
          <a:p>
            <a:r>
              <a:rPr lang="en-US" sz="2400" kern="0" dirty="0"/>
              <a:t>H3 (protein) K27 (amino acid) ac (modification)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Histone modifications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7272" y="6550223"/>
            <a:ext cx="557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Latham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Structural &amp; Molecular Biology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2007; Katie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Ris-Vicari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72139" r="2769" b="14509"/>
          <a:stretch/>
        </p:blipFill>
        <p:spPr bwMode="auto">
          <a:xfrm>
            <a:off x="1213078" y="5521347"/>
            <a:ext cx="6707037" cy="10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800" y="1775835"/>
            <a:ext cx="7234315" cy="3177165"/>
            <a:chOff x="685800" y="1699635"/>
            <a:chExt cx="7234315" cy="3177165"/>
          </a:xfrm>
        </p:grpSpPr>
        <p:pic>
          <p:nvPicPr>
            <p:cNvPr id="37892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968"/>
            <a:stretch/>
          </p:blipFill>
          <p:spPr bwMode="auto">
            <a:xfrm>
              <a:off x="1019783" y="1699635"/>
              <a:ext cx="6900332" cy="256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56" b="5127"/>
            <a:stretch/>
          </p:blipFill>
          <p:spPr bwMode="auto">
            <a:xfrm>
              <a:off x="1019783" y="4267200"/>
              <a:ext cx="6900332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16604" y="1699635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5800" y="31179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02957" y="32373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39115" y="3627391"/>
            <a:ext cx="1604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209" y="1239367"/>
            <a:ext cx="228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copies of histone proteins </a:t>
            </a:r>
            <a:r>
              <a:rPr lang="pt-B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H2A, H2B, H3, H4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070398" y="2155152"/>
            <a:ext cx="180454" cy="29227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339706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Reversible DNA modification</a:t>
            </a:r>
          </a:p>
          <a:p>
            <a:r>
              <a:rPr lang="en-US" sz="2400" kern="0" dirty="0"/>
              <a:t>Represses gene expression</a:t>
            </a:r>
            <a:endParaRPr lang="en-US" sz="20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 methylation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26720" y="2875280"/>
            <a:ext cx="8510811" cy="3988142"/>
            <a:chOff x="426720" y="2875280"/>
            <a:chExt cx="8510811" cy="3988142"/>
          </a:xfrm>
        </p:grpSpPr>
        <p:grpSp>
          <p:nvGrpSpPr>
            <p:cNvPr id="14" name="Group 13"/>
            <p:cNvGrpSpPr/>
            <p:nvPr/>
          </p:nvGrpSpPr>
          <p:grpSpPr>
            <a:xfrm>
              <a:off x="426720" y="2875280"/>
              <a:ext cx="8510811" cy="3988142"/>
              <a:chOff x="309968" y="2449113"/>
              <a:chExt cx="8510811" cy="3988142"/>
            </a:xfrm>
          </p:grpSpPr>
          <p:pic>
            <p:nvPicPr>
              <p:cNvPr id="14338" name="Picture 2" descr="http://cnx.org/resources/6fee0a5818280ce9e609c178e51249ab3dba629f/graphics35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44" b="3743"/>
              <a:stretch/>
            </p:blipFill>
            <p:spPr bwMode="auto">
              <a:xfrm>
                <a:off x="309968" y="2607390"/>
                <a:ext cx="8510811" cy="3829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09968" y="2449113"/>
                <a:ext cx="452032" cy="659041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26720" y="6511413"/>
              <a:ext cx="1459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OpenStax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 CNX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27120" y="937733"/>
            <a:ext cx="4800600" cy="2308387"/>
            <a:chOff x="3200401" y="2217502"/>
            <a:chExt cx="4800600" cy="2308387"/>
          </a:xfrm>
        </p:grpSpPr>
        <p:pic>
          <p:nvPicPr>
            <p:cNvPr id="19" name="Picture 2" descr="http://cnx.org/resources/6fee0a5818280ce9e609c178e51249ab3dba629f/graphics3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1" t="20919" r="1513" b="53255"/>
            <a:stretch/>
          </p:blipFill>
          <p:spPr bwMode="auto">
            <a:xfrm>
              <a:off x="3200401" y="2362200"/>
              <a:ext cx="4800600" cy="2163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326612" y="2217502"/>
              <a:ext cx="3140987" cy="6590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9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Algorithms to predict long range enhancer-promoter interactions</a:t>
            </a:r>
          </a:p>
          <a:p>
            <a:r>
              <a:rPr lang="en-US" sz="2400" kern="0" dirty="0"/>
              <a:t>Or measure with chromosome conformation capture (3C, Hi-C, etc.)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8" y="3053955"/>
            <a:ext cx="8578964" cy="32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0" y="1295400"/>
            <a:ext cx="2819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Hi-C produces 2D chromatin contact maps</a:t>
            </a:r>
          </a:p>
          <a:p>
            <a:endParaRPr lang="en-US" sz="2400" kern="0" dirty="0"/>
          </a:p>
          <a:p>
            <a:r>
              <a:rPr lang="en-US" sz="2400" kern="0" dirty="0"/>
              <a:t>Learn domains, enhancer-promoter interactions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4400" y="1159934"/>
            <a:ext cx="5019017" cy="5494020"/>
            <a:chOff x="2057400" y="1752600"/>
            <a:chExt cx="5019017" cy="5494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1904047"/>
              <a:ext cx="1760220" cy="49539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364" y="1752600"/>
              <a:ext cx="3087053" cy="549402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9460" y="2667000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kb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174" y="4281501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281" y="5896002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kb</a:t>
            </a:r>
          </a:p>
        </p:txBody>
      </p:sp>
    </p:spTree>
    <p:extLst>
      <p:ext uri="{BB962C8B-B14F-4D97-AF65-F5344CB8AC3E}">
        <p14:creationId xmlns:p14="http://schemas.microsoft.com/office/powerpoint/2010/main" val="3671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3312-1D4F-9641-B432-525AD49B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70" y="381000"/>
            <a:ext cx="8453437" cy="914400"/>
          </a:xfrm>
        </p:spPr>
        <p:txBody>
          <a:bodyPr/>
          <a:lstStyle/>
          <a:p>
            <a:r>
              <a:rPr lang="en-US" sz="4000" dirty="0"/>
              <a:t>Next Generation Sequencing (NGS) for epigenomics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94CA4-D903-114E-99EA-93649FE30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07" y="2209800"/>
            <a:ext cx="7772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0C0952-D33B-A24B-A493-5DCDC3AD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5133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AE40-5C1E-444A-9BCA-CF1B1F6A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9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36223" y="3048000"/>
            <a:ext cx="6071553" cy="3454932"/>
            <a:chOff x="152400" y="3403069"/>
            <a:chExt cx="6071553" cy="3454932"/>
          </a:xfrm>
        </p:grpSpPr>
        <p:pic>
          <p:nvPicPr>
            <p:cNvPr id="39938" name="Picture 2" descr="Tissues and cell types profiled in the Roadmap Epigenomics Consortium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2" b="33115"/>
            <a:stretch/>
          </p:blipFill>
          <p:spPr bwMode="auto">
            <a:xfrm>
              <a:off x="152400" y="3403069"/>
              <a:ext cx="5909945" cy="339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24399" y="6631093"/>
              <a:ext cx="1337945" cy="2269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1" y="3810000"/>
              <a:ext cx="423544" cy="17526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93080" y="4724400"/>
              <a:ext cx="630873" cy="1569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Large-scale epigenetic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1920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Epigenomes are condition-specific</a:t>
            </a:r>
          </a:p>
          <a:p>
            <a:r>
              <a:rPr lang="en-US" sz="2800" kern="0" dirty="0"/>
              <a:t>Roadmap </a:t>
            </a:r>
            <a:r>
              <a:rPr lang="en-US" sz="2800" kern="0" dirty="0" err="1"/>
              <a:t>Epigenomics</a:t>
            </a:r>
            <a:r>
              <a:rPr lang="en-US" sz="2800" kern="0" dirty="0"/>
              <a:t> Consortium and ENCODE surveyed over 100 types of cells and tissues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938" y="6497852"/>
            <a:ext cx="403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6607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Combinations of epigenetic signals can predict functional state</a:t>
            </a:r>
          </a:p>
          <a:p>
            <a:pPr lvl="1"/>
            <a:r>
              <a:rPr lang="en-US" sz="2400" kern="0" dirty="0" err="1"/>
              <a:t>ChromHMM</a:t>
            </a:r>
            <a:r>
              <a:rPr lang="en-US" sz="2400" kern="0" dirty="0"/>
              <a:t>: Hidden Markov Model</a:t>
            </a:r>
          </a:p>
          <a:p>
            <a:pPr lvl="1"/>
            <a:r>
              <a:rPr lang="en-US" sz="2400" kern="0" dirty="0"/>
              <a:t>Segway: Dynamic Bayesian network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400" y="2895600"/>
            <a:ext cx="6557432" cy="3888939"/>
            <a:chOff x="1676400" y="2706593"/>
            <a:chExt cx="6557432" cy="3888939"/>
          </a:xfrm>
        </p:grpSpPr>
        <p:pic>
          <p:nvPicPr>
            <p:cNvPr id="18434" name="Picture 2" descr="Epigenomic information across tissues and mark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34" b="32880"/>
            <a:stretch/>
          </p:blipFill>
          <p:spPr bwMode="auto">
            <a:xfrm>
              <a:off x="1756832" y="2706593"/>
              <a:ext cx="6477000" cy="388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676400" y="2895600"/>
              <a:ext cx="304800" cy="3810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66" y="628837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0421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States are more interpretable than raw data</a:t>
            </a:r>
            <a:endParaRPr lang="en-US" sz="24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175453" y="5727440"/>
            <a:ext cx="393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 and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Kellis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Methods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</a:p>
        </p:txBody>
      </p:sp>
      <p:pic>
        <p:nvPicPr>
          <p:cNvPr id="20482" name="Picture 2" descr="Sample outputs of ChromHMM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990" r="27079" b="61669"/>
          <a:stretch/>
        </p:blipFill>
        <p:spPr bwMode="auto">
          <a:xfrm>
            <a:off x="175453" y="1859819"/>
            <a:ext cx="8793094" cy="37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5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dirty="0"/>
              <a:t>Predicting TF binding with DNase-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Goals for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Key concepts</a:t>
            </a:r>
          </a:p>
          <a:p>
            <a:r>
              <a:rPr lang="en-US" sz="2800" kern="0" dirty="0"/>
              <a:t>Importance of epigenetic data for understanding transcriptional regulation</a:t>
            </a:r>
          </a:p>
          <a:p>
            <a:r>
              <a:rPr lang="en-US" sz="2800" kern="0" dirty="0"/>
              <a:t>Use of epigenetic data for predicting transcription factor binding sites</a:t>
            </a:r>
          </a:p>
          <a:p>
            <a:pPr marL="0" indent="0"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73549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90277"/>
            <a:ext cx="8229600" cy="297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Arrows indicate DNase I cleavage sites</a:t>
            </a:r>
          </a:p>
          <a:p>
            <a:r>
              <a:rPr lang="en-US" sz="2800" kern="0" dirty="0"/>
              <a:t>Obtain short reads that we map to the genome</a:t>
            </a:r>
            <a:endParaRPr lang="en-US" sz="2400" kern="0" dirty="0"/>
          </a:p>
        </p:txBody>
      </p:sp>
      <p:pic>
        <p:nvPicPr>
          <p:cNvPr id="20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0160" y="2514600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160" y="5817856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143851" y="3745439"/>
            <a:ext cx="799192" cy="422278"/>
          </a:xfrm>
          <a:prstGeom prst="rightArrow">
            <a:avLst/>
          </a:prstGeom>
          <a:ln w="28575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66032" y="3226261"/>
            <a:ext cx="1540964" cy="1460634"/>
            <a:chOff x="7219493" y="2967594"/>
            <a:chExt cx="1540964" cy="1460634"/>
          </a:xfrm>
        </p:grpSpPr>
        <p:pic>
          <p:nvPicPr>
            <p:cNvPr id="2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498143">
              <a:off x="7560792" y="3776372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flipH="1" flipV="1">
              <a:off x="8029344" y="296759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19493421" flipH="1">
              <a:off x="7550510" y="33796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757579">
              <a:off x="8193703" y="372177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923605">
              <a:off x="8303256" y="3168187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1223786">
              <a:off x="7965331" y="4047228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>
              <a:off x="7219493" y="31891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63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1440" y="1673352"/>
            <a:ext cx="5729636" cy="3952449"/>
            <a:chOff x="-91440" y="1673352"/>
            <a:chExt cx="5729636" cy="3952449"/>
          </a:xfrm>
        </p:grpSpPr>
        <p:pic>
          <p:nvPicPr>
            <p:cNvPr id="43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26" b="77274"/>
            <a:stretch/>
          </p:blipFill>
          <p:spPr bwMode="auto">
            <a:xfrm>
              <a:off x="283146" y="1738648"/>
              <a:ext cx="4720570" cy="2050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4546499" y="5076293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91440" y="1673352"/>
              <a:ext cx="1341072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46499" y="5079342"/>
            <a:ext cx="1091697" cy="54950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footprints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0520" y="985521"/>
            <a:ext cx="84886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Distribution of mapped reads is informative of open chromatin and specific TF binding sites</a:t>
            </a:r>
            <a:endParaRPr lang="en-US" sz="2400" kern="0" dirty="0"/>
          </a:p>
        </p:txBody>
      </p:sp>
      <p:sp>
        <p:nvSpPr>
          <p:cNvPr id="22" name="TextBox 21"/>
          <p:cNvSpPr txBox="1"/>
          <p:nvPr/>
        </p:nvSpPr>
        <p:spPr>
          <a:xfrm>
            <a:off x="5071090" y="2528184"/>
            <a:ext cx="338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depth at each position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3725956" y="2199641"/>
            <a:ext cx="357941" cy="3285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48455" y="2174241"/>
            <a:ext cx="391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223" y="1965369"/>
            <a:ext cx="217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peak</a:t>
            </a: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 flipV="1">
            <a:off x="3559663" y="3421022"/>
            <a:ext cx="1367936" cy="1305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07092" y="3087060"/>
            <a:ext cx="217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 free “open” chromatin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59418" y="3768042"/>
            <a:ext cx="8517618" cy="3085853"/>
            <a:chOff x="-59418" y="3768042"/>
            <a:chExt cx="8517618" cy="3085853"/>
          </a:xfrm>
        </p:grpSpPr>
        <p:pic>
          <p:nvPicPr>
            <p:cNvPr id="11" name="Picture 4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32" r="63671" b="33983"/>
            <a:stretch/>
          </p:blipFill>
          <p:spPr bwMode="auto">
            <a:xfrm>
              <a:off x="283146" y="5333857"/>
              <a:ext cx="4613182" cy="128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64" r="62826" b="59954"/>
            <a:stretch/>
          </p:blipFill>
          <p:spPr bwMode="auto">
            <a:xfrm>
              <a:off x="283146" y="3768042"/>
              <a:ext cx="4720570" cy="158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59418" y="6546118"/>
              <a:ext cx="1713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Neph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Nature 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3657599" y="5354319"/>
              <a:ext cx="1794233" cy="39801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07560" y="4010741"/>
              <a:ext cx="1196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Zoom in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43958" y="4888819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1326" y="5093308"/>
              <a:ext cx="302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TF binding prevents DNase cleavage leaving </a:t>
              </a:r>
              <a:r>
                <a:rPr lang="en-US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Dnase</a:t>
              </a:r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“footprint”, only consider 5′ end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778117" y="1988820"/>
            <a:ext cx="173363" cy="175544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footprints to TF binding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371600"/>
            <a:ext cx="899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DNase footprints suggest that </a:t>
            </a:r>
            <a:r>
              <a:rPr lang="en-US" sz="2800" b="1" i="1" kern="0" dirty="0"/>
              <a:t>some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We want to know </a:t>
            </a:r>
            <a:r>
              <a:rPr lang="en-US" sz="2800" b="1" i="1" kern="0" dirty="0"/>
              <a:t>which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Two ideas:</a:t>
            </a:r>
          </a:p>
          <a:p>
            <a:pPr lvl="1"/>
            <a:r>
              <a:rPr lang="en-US" sz="2400" kern="0" dirty="0"/>
              <a:t>Search for DNase footprint patterns, then match TF motifs</a:t>
            </a:r>
          </a:p>
          <a:p>
            <a:pPr lvl="1"/>
            <a:r>
              <a:rPr lang="en-US" sz="2400" kern="0" dirty="0"/>
              <a:t>Search for motif matches in genome, then model proximal DNase-</a:t>
            </a:r>
            <a:r>
              <a:rPr lang="en-US" sz="2400" kern="0" dirty="0" err="1"/>
              <a:t>Seq</a:t>
            </a:r>
            <a:r>
              <a:rPr lang="en-US" sz="2400" kern="0" dirty="0"/>
              <a:t> reads</a:t>
            </a:r>
          </a:p>
          <a:p>
            <a:endParaRPr lang="en-US" sz="2800" kern="0" dirty="0"/>
          </a:p>
          <a:p>
            <a:endParaRPr lang="en-US" sz="28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3429000" y="5562600"/>
            <a:ext cx="4267200" cy="581055"/>
            <a:chOff x="3429000" y="5562600"/>
            <a:chExt cx="4267200" cy="581055"/>
          </a:xfrm>
        </p:grpSpPr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H="1" flipV="1">
              <a:off x="3429000" y="5562600"/>
              <a:ext cx="609600" cy="3048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0" y="5743545"/>
              <a:ext cx="365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We’ll consider this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7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DE1C-944A-5343-B26E-61E06D5F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8198"/>
            <a:ext cx="8763000" cy="1143000"/>
          </a:xfrm>
        </p:spPr>
        <p:txBody>
          <a:bodyPr/>
          <a:lstStyle/>
          <a:p>
            <a:r>
              <a:rPr lang="en-US" dirty="0"/>
              <a:t>Identical DNAs but identical fates?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B9B06B-70DF-CF4B-BE35-E97CEA8CB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076" y="1479346"/>
            <a:ext cx="3762756" cy="45181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3D7D-502D-8549-8AB6-FEE9C0AC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BADDE-1526-8248-9BF7-B1F9EDA7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4" y="1517697"/>
            <a:ext cx="2895600" cy="4343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706151-F1B7-974C-9A3C-3682121BD465}"/>
              </a:ext>
            </a:extLst>
          </p:cNvPr>
          <p:cNvSpPr/>
          <p:nvPr/>
        </p:nvSpPr>
        <p:spPr>
          <a:xfrm>
            <a:off x="3661832" y="638008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 July 26, 2005 102 (30) 10604-10609; </a:t>
            </a:r>
            <a:r>
              <a:rPr lang="en-US" sz="1100" dirty="0">
                <a:solidFill>
                  <a:srgbClr val="005A9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https://doi.org/10.1073/pnas.0500398102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B3178-74B8-A043-9540-B62E9454E948}"/>
              </a:ext>
            </a:extLst>
          </p:cNvPr>
          <p:cNvSpPr txBox="1"/>
          <p:nvPr/>
        </p:nvSpPr>
        <p:spPr>
          <a:xfrm>
            <a:off x="5617094" y="5960069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Chromosomes</a:t>
            </a:r>
          </a:p>
        </p:txBody>
      </p:sp>
    </p:spTree>
    <p:extLst>
      <p:ext uri="{BB962C8B-B14F-4D97-AF65-F5344CB8AC3E}">
        <p14:creationId xmlns:p14="http://schemas.microsoft.com/office/powerpoint/2010/main" val="37024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Defining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Formally: attributes that are “in addition to” genetic sequence or sequence modifications</a:t>
            </a:r>
          </a:p>
          <a:p>
            <a:pPr lvl="1"/>
            <a:r>
              <a:rPr lang="en-US" sz="2400" kern="0" dirty="0"/>
              <a:t>“</a:t>
            </a:r>
            <a:r>
              <a:rPr lang="en-US" sz="2400" i="1" kern="0" dirty="0"/>
              <a:t>Epigenetic code</a:t>
            </a:r>
            <a:r>
              <a:rPr lang="en-US" sz="2400" kern="0" dirty="0"/>
              <a:t>” (vs. genetic code)</a:t>
            </a:r>
            <a:endParaRPr lang="en-US" sz="2800" kern="0" dirty="0"/>
          </a:p>
          <a:p>
            <a:r>
              <a:rPr lang="en-US" sz="2800" kern="0" dirty="0"/>
              <a:t>Informally: experiments that reveal the context of DNA sequence</a:t>
            </a:r>
          </a:p>
          <a:p>
            <a:pPr lvl="1"/>
            <a:r>
              <a:rPr lang="en-US" sz="2400" kern="0" dirty="0"/>
              <a:t>DNA has multiple states and modifications</a:t>
            </a:r>
          </a:p>
          <a:p>
            <a:endParaRPr lang="en-US" sz="2800" kern="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3051" y="4209296"/>
            <a:ext cx="8036511" cy="2552663"/>
            <a:chOff x="653051" y="4209296"/>
            <a:chExt cx="8036511" cy="255266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5087330"/>
              <a:ext cx="4350877" cy="1674629"/>
              <a:chOff x="2209800" y="5173211"/>
              <a:chExt cx="4350877" cy="167462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873449" y="5380134"/>
                <a:ext cx="36872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 T G C G T </a:t>
                </a:r>
                <a:r>
                  <a:rPr lang="en-US" sz="2400" b="1" dirty="0" err="1">
                    <a:latin typeface="Courier New" pitchFamily="-111" charset="0"/>
                  </a:rPr>
                  <a:t>T</a:t>
                </a:r>
                <a:r>
                  <a:rPr lang="en-US" sz="2400" b="1" dirty="0">
                    <a:latin typeface="Courier New" pitchFamily="-111" charset="0"/>
                  </a:rPr>
                  <a:t> A C T</a:t>
                </a:r>
                <a:endParaRPr lang="en-US" sz="2400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915734" y="5173211"/>
                <a:ext cx="129540" cy="129540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5980504" y="5302751"/>
                <a:ext cx="0" cy="18288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Rectangle 13"/>
              <p:cNvSpPr/>
              <p:nvPr/>
            </p:nvSpPr>
            <p:spPr>
              <a:xfrm rot="19800000">
                <a:off x="2570423" y="5424936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8000000">
                <a:off x="2332458" y="5599434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T</a:t>
                </a:r>
                <a:endParaRPr lang="en-US" sz="24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4400000">
                <a:off x="2324954" y="6183723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2256127" y="5879811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C</a:t>
                </a:r>
                <a:endParaRPr lang="en-US" sz="24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2600000">
                <a:off x="2553719" y="6386175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</a:t>
                </a:r>
                <a:endParaRPr lang="en-US" sz="2400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574541" y="5731874"/>
                <a:ext cx="801624" cy="801624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6963" y="5992071"/>
                <a:ext cx="9396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Histones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600200" y="4209296"/>
              <a:ext cx="55306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ourier New" pitchFamily="-111" charset="0"/>
                </a:rPr>
                <a:t>G A C T A G T G C G T </a:t>
              </a:r>
              <a:r>
                <a:rPr lang="en-US" sz="2400" b="1" dirty="0" err="1">
                  <a:latin typeface="Courier New" pitchFamily="-111" charset="0"/>
                </a:rPr>
                <a:t>T</a:t>
              </a:r>
              <a:r>
                <a:rPr lang="en-US" sz="2400" b="1" dirty="0">
                  <a:latin typeface="Courier New" pitchFamily="-111" charset="0"/>
                </a:rPr>
                <a:t> A C T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0907" y="4710755"/>
              <a:ext cx="577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vs.</a:t>
              </a:r>
              <a:endPara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3790" y="457932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modification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6642031" y="4763987"/>
              <a:ext cx="631759" cy="2691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3051" y="532898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inaccessible</a:t>
              </a: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043878" y="5632891"/>
              <a:ext cx="699322" cy="2517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6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4FD2-4554-2440-890E-3E220F54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52"/>
            <a:ext cx="7218666" cy="1143000"/>
          </a:xfrm>
        </p:spPr>
        <p:txBody>
          <a:bodyPr/>
          <a:lstStyle/>
          <a:p>
            <a:r>
              <a:rPr lang="en-US" dirty="0"/>
              <a:t>Chromatin packages DNA around Histones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560EE-371B-BE48-B667-BCB6BEAAA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0E195-F0A4-BA49-87C8-CFE887AE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347CC-0AFE-9846-AAA2-BE76F631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17904"/>
            <a:ext cx="6456666" cy="4955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50B299-E8B1-314A-B0CA-9A1FA7B5F572}"/>
              </a:ext>
            </a:extLst>
          </p:cNvPr>
          <p:cNvSpPr/>
          <p:nvPr/>
        </p:nvSpPr>
        <p:spPr>
          <a:xfrm>
            <a:off x="1447800" y="6473020"/>
            <a:ext cx="3810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Nature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 489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pages52–54(2012)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1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Importance of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Better understand</a:t>
            </a:r>
          </a:p>
          <a:p>
            <a:r>
              <a:rPr lang="en-US" sz="2800" kern="0" dirty="0"/>
              <a:t>DNA binding and transcriptional regulation</a:t>
            </a:r>
          </a:p>
          <a:p>
            <a:r>
              <a:rPr lang="en-US" sz="2800" kern="0" dirty="0"/>
              <a:t>Differences between cell and tissue types</a:t>
            </a:r>
          </a:p>
          <a:p>
            <a:r>
              <a:rPr lang="en-US" sz="2800" kern="0" dirty="0"/>
              <a:t>Development and other important processes</a:t>
            </a:r>
          </a:p>
        </p:txBody>
      </p:sp>
    </p:spTree>
    <p:extLst>
      <p:ext uri="{BB962C8B-B14F-4D97-AF65-F5344CB8AC3E}">
        <p14:creationId xmlns:p14="http://schemas.microsoft.com/office/powerpoint/2010/main" val="281916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Genome-wide motif scanning is imprecise</a:t>
            </a:r>
          </a:p>
          <a:p>
            <a:endParaRPr lang="en-US" sz="2800" kern="0" dirty="0"/>
          </a:p>
          <a:p>
            <a:r>
              <a:rPr lang="en-US" sz="2800" kern="0" dirty="0"/>
              <a:t>Transcription factors (TFs) bind &lt; 5% of their motif matches</a:t>
            </a:r>
          </a:p>
          <a:p>
            <a:endParaRPr lang="en-US" sz="2800" kern="0" dirty="0"/>
          </a:p>
          <a:p>
            <a:r>
              <a:rPr lang="en-US" sz="2800" kern="0" dirty="0"/>
              <a:t>Same motif matches in all cells and conditions</a:t>
            </a:r>
          </a:p>
        </p:txBody>
      </p:sp>
    </p:spTree>
    <p:extLst>
      <p:ext uri="{BB962C8B-B14F-4D97-AF65-F5344CB8AC3E}">
        <p14:creationId xmlns:p14="http://schemas.microsoft.com/office/powerpoint/2010/main" val="411522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 looping can bring distant binding sites close to transcription start sites</a:t>
            </a:r>
          </a:p>
          <a:p>
            <a:r>
              <a:rPr lang="en-US" sz="2800" kern="0" dirty="0"/>
              <a:t>Which genes does an enhancer regulate?</a:t>
            </a:r>
            <a:endParaRPr lang="en-US" sz="2400" kern="0" dirty="0"/>
          </a:p>
        </p:txBody>
      </p:sp>
      <p:pic>
        <p:nvPicPr>
          <p:cNvPr id="13314" name="Picture 2" descr="A two-part schematic shows how an activator protein binds DNA to initiate transcription. A linear DNA molecule is shown above a DNA molecule folded to form a loop. The enhancer sequence, promoter sequence, and site of transcription are represented by colored shading on both DNA molecules, and an activator molecule is represented by a globular structure. The interaction between RNA polymerase, a mediator protein, and the activator protein are shown in the bottom illustr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66726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98806" y="6567155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Education 2010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33" y="3630079"/>
            <a:ext cx="8999187" cy="1452543"/>
            <a:chOff x="190533" y="3630079"/>
            <a:chExt cx="8999187" cy="1452543"/>
          </a:xfrm>
        </p:grpSpPr>
        <p:sp>
          <p:nvSpPr>
            <p:cNvPr id="9" name="TextBox 8"/>
            <p:cNvSpPr txBox="1"/>
            <p:nvPr/>
          </p:nvSpPr>
          <p:spPr>
            <a:xfrm>
              <a:off x="190533" y="4159292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Enhancer: DNA binding site for TFs, can be far from affected gene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1981200" y="3721519"/>
              <a:ext cx="575340" cy="35772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9852" y="3630079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Promoter: DNA binding site for TFs, close to gene</a:t>
              </a:r>
            </a:p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transcription start site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 flipV="1">
              <a:off x="5505508" y="3721518"/>
              <a:ext cx="674343" cy="8848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56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Mapping regulatory elements genome-wide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579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Can do much better than motif scanning with additional data</a:t>
            </a:r>
          </a:p>
          <a:p>
            <a:endParaRPr lang="en-US" sz="1400" kern="0" dirty="0"/>
          </a:p>
          <a:p>
            <a:r>
              <a:rPr lang="en-US" sz="2800" kern="0" dirty="0" err="1"/>
              <a:t>ChIP-seq</a:t>
            </a:r>
            <a:r>
              <a:rPr lang="en-US" sz="2800" kern="0" dirty="0"/>
              <a:t> measures binding sites for one TF at a time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038600"/>
            <a:ext cx="8458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Epigenetic data suggests where </a:t>
            </a:r>
            <a:r>
              <a:rPr lang="en-US" sz="2800" i="1" kern="0" dirty="0"/>
              <a:t>some </a:t>
            </a:r>
            <a:r>
              <a:rPr lang="en-US" sz="2800" kern="0" dirty="0"/>
              <a:t>TF binds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0" y="1393701"/>
            <a:ext cx="3004081" cy="2301073"/>
            <a:chOff x="6096000" y="1393701"/>
            <a:chExt cx="3004081" cy="2301073"/>
          </a:xfrm>
        </p:grpSpPr>
        <p:pic>
          <p:nvPicPr>
            <p:cNvPr id="36866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34" b="76303"/>
            <a:stretch/>
          </p:blipFill>
          <p:spPr bwMode="auto">
            <a:xfrm>
              <a:off x="6096000" y="1447800"/>
              <a:ext cx="3004081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2200" y="1393701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4465245"/>
            <a:ext cx="7467600" cy="2358887"/>
            <a:chOff x="609600" y="4465245"/>
            <a:chExt cx="7467600" cy="2358887"/>
          </a:xfrm>
        </p:grpSpPr>
        <p:pic>
          <p:nvPicPr>
            <p:cNvPr id="7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t="-392" r="341" b="76695"/>
            <a:stretch/>
          </p:blipFill>
          <p:spPr bwMode="auto">
            <a:xfrm>
              <a:off x="609600" y="4577158"/>
              <a:ext cx="7467600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85800" y="4611026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6800" y="4465245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80155" y="3696098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2218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ank Presentation">
  <a:themeElements>
    <a:clrScheme name="Custom 1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mpd="sng">
          <a:solidFill>
            <a:srgbClr val="000066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97950</TotalTime>
  <Words>708</Words>
  <Application>Microsoft Macintosh PowerPoint</Application>
  <PresentationFormat>On-screen Show (4:3)</PresentationFormat>
  <Paragraphs>148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Courier New</vt:lpstr>
      <vt:lpstr>Times New Roman</vt:lpstr>
      <vt:lpstr>Blank Presentation</vt:lpstr>
      <vt:lpstr>Introduction to Epigenetics</vt:lpstr>
      <vt:lpstr>Goals for lecture</vt:lpstr>
      <vt:lpstr>Identical DNAs but identical fates?</vt:lpstr>
      <vt:lpstr>Defining epigenetics</vt:lpstr>
      <vt:lpstr>Chromatin packages DNA around Histones</vt:lpstr>
      <vt:lpstr>Importance of epigenetics</vt:lpstr>
      <vt:lpstr>PWMs are not enough</vt:lpstr>
      <vt:lpstr>PWMs are not enough</vt:lpstr>
      <vt:lpstr>Mapping regulatory elements genome-wide</vt:lpstr>
      <vt:lpstr>DNase I hypersensitivity</vt:lpstr>
      <vt:lpstr>Histone modifications</vt:lpstr>
      <vt:lpstr>DNA methylation</vt:lpstr>
      <vt:lpstr>3D organization of chromatin</vt:lpstr>
      <vt:lpstr>3D organization of chromatin</vt:lpstr>
      <vt:lpstr>Next Generation Sequencing (NGS) for epigenomics</vt:lpstr>
      <vt:lpstr>Large-scale epigenetic maps</vt:lpstr>
      <vt:lpstr>Genome annotation</vt:lpstr>
      <vt:lpstr>Genome annotation</vt:lpstr>
      <vt:lpstr>Predicting TF binding with DNase-Seq</vt:lpstr>
      <vt:lpstr>DNase I hypersensitive sites</vt:lpstr>
      <vt:lpstr>DNase I footprints</vt:lpstr>
      <vt:lpstr>DNase I footprints to TF binding predictions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Epigenetics and DNase-Seq</dc:title>
  <dc:creator>Mark Craven</dc:creator>
  <cp:lastModifiedBy>Daifeng Wang</cp:lastModifiedBy>
  <cp:revision>1435</cp:revision>
  <cp:lastPrinted>2011-04-28T20:18:42Z</cp:lastPrinted>
  <dcterms:created xsi:type="dcterms:W3CDTF">2011-04-26T20:24:20Z</dcterms:created>
  <dcterms:modified xsi:type="dcterms:W3CDTF">2021-03-04T15:39:55Z</dcterms:modified>
</cp:coreProperties>
</file>