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4"/>
  </p:notesMasterIdLst>
  <p:handoutMasterIdLst>
    <p:handoutMasterId r:id="rId25"/>
  </p:handoutMasterIdLst>
  <p:sldIdLst>
    <p:sldId id="721" r:id="rId2"/>
    <p:sldId id="765" r:id="rId3"/>
    <p:sldId id="6462" r:id="rId4"/>
    <p:sldId id="420" r:id="rId5"/>
    <p:sldId id="6463" r:id="rId6"/>
    <p:sldId id="6464" r:id="rId7"/>
    <p:sldId id="6465" r:id="rId8"/>
    <p:sldId id="6466" r:id="rId9"/>
    <p:sldId id="6457" r:id="rId10"/>
    <p:sldId id="6456" r:id="rId11"/>
    <p:sldId id="6458" r:id="rId12"/>
    <p:sldId id="6460" r:id="rId13"/>
    <p:sldId id="6459" r:id="rId14"/>
    <p:sldId id="6467" r:id="rId15"/>
    <p:sldId id="6468" r:id="rId16"/>
    <p:sldId id="6469" r:id="rId17"/>
    <p:sldId id="6470" r:id="rId18"/>
    <p:sldId id="6471" r:id="rId19"/>
    <p:sldId id="6472" r:id="rId20"/>
    <p:sldId id="6473" r:id="rId21"/>
    <p:sldId id="6474" r:id="rId22"/>
    <p:sldId id="6461" r:id="rId23"/>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itchFamily="-110"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10"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10"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10"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10" charset="0"/>
        <a:ea typeface="+mn-ea"/>
        <a:cs typeface="+mn-cs"/>
      </a:defRPr>
    </a:lvl5pPr>
    <a:lvl6pPr marL="2286000" algn="l" defTabSz="457200" rtl="0" eaLnBrk="1" latinLnBrk="0" hangingPunct="1">
      <a:defRPr sz="2000" kern="1200">
        <a:solidFill>
          <a:schemeClr val="tx1"/>
        </a:solidFill>
        <a:latin typeface="Times New Roman" pitchFamily="-110" charset="0"/>
        <a:ea typeface="+mn-ea"/>
        <a:cs typeface="+mn-cs"/>
      </a:defRPr>
    </a:lvl6pPr>
    <a:lvl7pPr marL="2743200" algn="l" defTabSz="457200" rtl="0" eaLnBrk="1" latinLnBrk="0" hangingPunct="1">
      <a:defRPr sz="2000" kern="1200">
        <a:solidFill>
          <a:schemeClr val="tx1"/>
        </a:solidFill>
        <a:latin typeface="Times New Roman" pitchFamily="-110" charset="0"/>
        <a:ea typeface="+mn-ea"/>
        <a:cs typeface="+mn-cs"/>
      </a:defRPr>
    </a:lvl7pPr>
    <a:lvl8pPr marL="3200400" algn="l" defTabSz="457200" rtl="0" eaLnBrk="1" latinLnBrk="0" hangingPunct="1">
      <a:defRPr sz="2000" kern="1200">
        <a:solidFill>
          <a:schemeClr val="tx1"/>
        </a:solidFill>
        <a:latin typeface="Times New Roman" pitchFamily="-110" charset="0"/>
        <a:ea typeface="+mn-ea"/>
        <a:cs typeface="+mn-cs"/>
      </a:defRPr>
    </a:lvl8pPr>
    <a:lvl9pPr marL="3657600" algn="l" defTabSz="457200" rtl="0" eaLnBrk="1" latinLnBrk="0" hangingPunct="1">
      <a:defRPr sz="2000" kern="1200">
        <a:solidFill>
          <a:schemeClr val="tx1"/>
        </a:solidFill>
        <a:latin typeface="Times New Roman" pitchFamily="-11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D4F59"/>
    <a:srgbClr val="1078C1"/>
    <a:srgbClr val="1386D6"/>
    <a:srgbClr val="FF3300"/>
    <a:srgbClr val="CCCC00"/>
    <a:srgbClr val="33CC33"/>
    <a:srgbClr val="008000"/>
    <a:srgbClr val="009900"/>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03" autoAdjust="0"/>
    <p:restoredTop sz="84354" autoAdjust="0"/>
  </p:normalViewPr>
  <p:slideViewPr>
    <p:cSldViewPr>
      <p:cViewPr varScale="1">
        <p:scale>
          <a:sx n="107" d="100"/>
          <a:sy n="107" d="100"/>
        </p:scale>
        <p:origin x="15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101"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Times New Roman" charset="0"/>
              </a:defRPr>
            </a:lvl1pPr>
          </a:lstStyle>
          <a:p>
            <a:pPr>
              <a:defRPr/>
            </a:pPr>
            <a:endParaRPr lang="en-US" dirty="0">
              <a:latin typeface="Arial"/>
            </a:endParaRPr>
          </a:p>
        </p:txBody>
      </p:sp>
      <p:sp>
        <p:nvSpPr>
          <p:cNvPr id="68403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Times New Roman" charset="0"/>
              </a:defRPr>
            </a:lvl1pPr>
          </a:lstStyle>
          <a:p>
            <a:pPr>
              <a:defRPr/>
            </a:pPr>
            <a:fld id="{28857D9C-9BDF-9648-83EC-368A8E6EE15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60648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170238"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79" name="Rectangle 3"/>
          <p:cNvSpPr>
            <a:spLocks noGrp="1" noChangeArrowheads="1"/>
          </p:cNvSpPr>
          <p:nvPr>
            <p:ph type="dt" idx="1"/>
          </p:nvPr>
        </p:nvSpPr>
        <p:spPr bwMode="auto">
          <a:xfrm>
            <a:off x="4144963" y="0"/>
            <a:ext cx="3170237"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Arial"/>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976313" y="4560888"/>
            <a:ext cx="5362575" cy="4319587"/>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1382" name="Rectangle 6"/>
          <p:cNvSpPr>
            <a:spLocks noGrp="1" noChangeArrowheads="1"/>
          </p:cNvSpPr>
          <p:nvPr>
            <p:ph type="ftr" sz="quarter" idx="4"/>
          </p:nvPr>
        </p:nvSpPr>
        <p:spPr bwMode="auto">
          <a:xfrm>
            <a:off x="0" y="9121775"/>
            <a:ext cx="3170238"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83" name="Rectangle 7"/>
          <p:cNvSpPr>
            <a:spLocks noGrp="1" noChangeArrowheads="1"/>
          </p:cNvSpPr>
          <p:nvPr>
            <p:ph type="sldNum" sz="quarter" idx="5"/>
          </p:nvPr>
        </p:nvSpPr>
        <p:spPr bwMode="auto">
          <a:xfrm>
            <a:off x="4144963" y="9121775"/>
            <a:ext cx="3170237"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Arial"/>
              </a:defRPr>
            </a:lvl1pPr>
          </a:lstStyle>
          <a:p>
            <a:pPr>
              <a:defRPr/>
            </a:pPr>
            <a:fld id="{F78AEE79-772A-3D44-93EC-5BA05ED51BCA}" type="slidenum">
              <a:rPr lang="en-US" smtClean="0"/>
              <a:pPr>
                <a:defRPr/>
              </a:pPr>
              <a:t>‹#›</a:t>
            </a:fld>
            <a:endParaRPr lang="en-US" dirty="0"/>
          </a:p>
        </p:txBody>
      </p:sp>
    </p:spTree>
    <p:extLst>
      <p:ext uri="{BB962C8B-B14F-4D97-AF65-F5344CB8AC3E}">
        <p14:creationId xmlns:p14="http://schemas.microsoft.com/office/powerpoint/2010/main" val="2689539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endParaRPr/>
          </a:p>
        </p:txBody>
      </p:sp>
    </p:spTree>
    <p:extLst>
      <p:ext uri="{BB962C8B-B14F-4D97-AF65-F5344CB8AC3E}">
        <p14:creationId xmlns:p14="http://schemas.microsoft.com/office/powerpoint/2010/main" val="203748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Tree>
    <p:extLst>
      <p:ext uri="{BB962C8B-B14F-4D97-AF65-F5344CB8AC3E}">
        <p14:creationId xmlns:p14="http://schemas.microsoft.com/office/powerpoint/2010/main" val="72812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68577-66F4-9F40-9A46-B5BBA5C31899}" type="slidenum">
              <a:rPr lang="en-US"/>
              <a:pPr/>
              <a:t>4</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4278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9</a:t>
            </a:fld>
            <a:endParaRPr lang="en-US" dirty="0"/>
          </a:p>
        </p:txBody>
      </p:sp>
    </p:spTree>
    <p:extLst>
      <p:ext uri="{BB962C8B-B14F-4D97-AF65-F5344CB8AC3E}">
        <p14:creationId xmlns:p14="http://schemas.microsoft.com/office/powerpoint/2010/main" val="370832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10</a:t>
            </a:fld>
            <a:endParaRPr lang="en-US" dirty="0"/>
          </a:p>
        </p:txBody>
      </p:sp>
    </p:spTree>
    <p:extLst>
      <p:ext uri="{BB962C8B-B14F-4D97-AF65-F5344CB8AC3E}">
        <p14:creationId xmlns:p14="http://schemas.microsoft.com/office/powerpoint/2010/main" val="57685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11</a:t>
            </a:fld>
            <a:endParaRPr lang="en-US" dirty="0"/>
          </a:p>
        </p:txBody>
      </p:sp>
    </p:spTree>
    <p:extLst>
      <p:ext uri="{BB962C8B-B14F-4D97-AF65-F5344CB8AC3E}">
        <p14:creationId xmlns:p14="http://schemas.microsoft.com/office/powerpoint/2010/main" val="41563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12</a:t>
            </a:fld>
            <a:endParaRPr lang="en-US" dirty="0"/>
          </a:p>
        </p:txBody>
      </p:sp>
    </p:spTree>
    <p:extLst>
      <p:ext uri="{BB962C8B-B14F-4D97-AF65-F5344CB8AC3E}">
        <p14:creationId xmlns:p14="http://schemas.microsoft.com/office/powerpoint/2010/main" val="194018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13</a:t>
            </a:fld>
            <a:endParaRPr lang="en-US" dirty="0"/>
          </a:p>
        </p:txBody>
      </p:sp>
    </p:spTree>
    <p:extLst>
      <p:ext uri="{BB962C8B-B14F-4D97-AF65-F5344CB8AC3E}">
        <p14:creationId xmlns:p14="http://schemas.microsoft.com/office/powerpoint/2010/main" val="189946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17</a:t>
            </a:fld>
            <a:endParaRPr lang="en-US" dirty="0"/>
          </a:p>
        </p:txBody>
      </p:sp>
    </p:spTree>
    <p:extLst>
      <p:ext uri="{BB962C8B-B14F-4D97-AF65-F5344CB8AC3E}">
        <p14:creationId xmlns:p14="http://schemas.microsoft.com/office/powerpoint/2010/main" val="1465693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98269" y="6587068"/>
            <a:ext cx="1905000" cy="457200"/>
          </a:xfrm>
          <a:ln/>
        </p:spPr>
        <p:txBody>
          <a:bodyPr/>
          <a:lstStyle>
            <a:lvl1pPr>
              <a:defRPr/>
            </a:lvl1pPr>
          </a:lstStyle>
          <a:p>
            <a:pPr>
              <a:defRPr/>
            </a:pPr>
            <a:fld id="{F9CD4F87-C97F-1D4A-A9D3-119773BE0D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83898-3781-BA46-87B7-F9634383D81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89060-9A8C-3246-AA0B-7512A5D224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FFC3DD-F780-924B-90EE-0A0105F875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1D4ED-2DA9-9F40-A068-D189D55334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8504A-6BB3-8E43-B07B-613134F73D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DAD990-AC9E-404A-A80F-9B4AAFEBFD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12F2A4-9D41-564E-8AF9-CDF8F3F29B4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FBDFA4-33B9-604A-9798-748F7B2BCC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3806D3-6812-5B49-A4C5-E0349D2E0B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70F82-7B98-1342-B562-A050EBEE8F5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885194-6643-D740-B706-47402A4074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defRPr>
            </a:lvl1pPr>
          </a:lstStyle>
          <a:p>
            <a:pPr>
              <a:defRPr/>
            </a:pPr>
            <a:endParaRPr lang="en-US" dirty="0"/>
          </a:p>
        </p:txBody>
      </p:sp>
      <p:sp>
        <p:nvSpPr>
          <p:cNvPr id="1030" name="Rectangle 6"/>
          <p:cNvSpPr>
            <a:spLocks noGrp="1" noChangeArrowheads="1"/>
          </p:cNvSpPr>
          <p:nvPr>
            <p:ph type="sldNum" sz="quarter" idx="4"/>
          </p:nvPr>
        </p:nvSpPr>
        <p:spPr bwMode="auto">
          <a:xfrm>
            <a:off x="7284720" y="656844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5FBA782B-7F8E-FE49-9CD2-89C2F8A212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990600"/>
            <a:ext cx="7772400" cy="1600200"/>
          </a:xfrm>
        </p:spPr>
        <p:txBody>
          <a:bodyPr/>
          <a:lstStyle/>
          <a:p>
            <a:r>
              <a:rPr lang="en-US" sz="4000" dirty="0">
                <a:ea typeface="ＭＳ Ｐゴシック" pitchFamily="-110" charset="-128"/>
                <a:cs typeface="ＭＳ Ｐゴシック" pitchFamily="-110" charset="-128"/>
              </a:rPr>
              <a:t>Advanced Topics in Bioinformatics</a:t>
            </a:r>
            <a:endParaRPr lang="en-US" sz="2400" dirty="0">
              <a:ea typeface="ＭＳ Ｐゴシック" pitchFamily="-110" charset="-128"/>
              <a:cs typeface="ＭＳ Ｐゴシック" pitchFamily="-110" charset="-128"/>
            </a:endParaRPr>
          </a:p>
        </p:txBody>
      </p:sp>
      <p:sp>
        <p:nvSpPr>
          <p:cNvPr id="16387" name="Rectangle 3"/>
          <p:cNvSpPr>
            <a:spLocks noGrp="1" noChangeArrowheads="1"/>
          </p:cNvSpPr>
          <p:nvPr>
            <p:ph type="subTitle" idx="1"/>
          </p:nvPr>
        </p:nvSpPr>
        <p:spPr>
          <a:xfrm>
            <a:off x="1066800" y="3124200"/>
            <a:ext cx="6858000" cy="1752600"/>
          </a:xfrm>
        </p:spPr>
        <p:txBody>
          <a:bodyPr/>
          <a:lstStyle/>
          <a:p>
            <a:r>
              <a:rPr lang="en-US" dirty="0"/>
              <a:t>BMI/CS 776 </a:t>
            </a:r>
          </a:p>
          <a:p>
            <a:r>
              <a:rPr lang="en-US" dirty="0"/>
              <a:t>www.biostat.wisc.edu/bmi776/</a:t>
            </a:r>
          </a:p>
          <a:p>
            <a:r>
              <a:rPr lang="en-US" dirty="0"/>
              <a:t>Spring 2021</a:t>
            </a:r>
          </a:p>
          <a:p>
            <a:r>
              <a:rPr lang="en-US" dirty="0" err="1"/>
              <a:t>Daifeng</a:t>
            </a:r>
            <a:r>
              <a:rPr lang="en-US" dirty="0"/>
              <a:t> Wang</a:t>
            </a:r>
          </a:p>
          <a:p>
            <a:r>
              <a:rPr lang="en-US" dirty="0" err="1"/>
              <a:t>daifeng.wang@wisc.edu</a:t>
            </a:r>
            <a:endParaRPr lang="en-US" dirty="0"/>
          </a:p>
        </p:txBody>
      </p:sp>
      <p:sp>
        <p:nvSpPr>
          <p:cNvPr id="5" name="TextBox 4"/>
          <p:cNvSpPr txBox="1"/>
          <p:nvPr/>
        </p:nvSpPr>
        <p:spPr>
          <a:xfrm>
            <a:off x="-9728" y="6611779"/>
            <a:ext cx="9144000" cy="261610"/>
          </a:xfrm>
          <a:prstGeom prst="rect">
            <a:avLst/>
          </a:prstGeom>
          <a:noFill/>
        </p:spPr>
        <p:txBody>
          <a:bodyPr wrap="square" rtlCol="0">
            <a:spAutoFit/>
          </a:bodyPr>
          <a:lstStyle/>
          <a:p>
            <a:pPr algn="ctr"/>
            <a:r>
              <a:rPr lang="en-US" sz="1100" dirty="0">
                <a:solidFill>
                  <a:srgbClr val="000066"/>
                </a:solidFill>
                <a:latin typeface="Arial" pitchFamily="-111" charset="0"/>
              </a:rPr>
              <a:t>These slides, excluding third-party material, are licensed under </a:t>
            </a:r>
            <a:r>
              <a:rPr lang="en-US" sz="1100" dirty="0">
                <a:latin typeface="Arial" pitchFamily="-111" charset="0"/>
                <a:hlinkClick r:id="rId3"/>
              </a:rPr>
              <a:t>CC BY-NC 4.0</a:t>
            </a:r>
            <a:r>
              <a:rPr lang="en-US" sz="1100" dirty="0">
                <a:latin typeface="Arial" pitchFamily="-111" charset="0"/>
              </a:rPr>
              <a:t> </a:t>
            </a:r>
            <a:r>
              <a:rPr lang="en-US" sz="1100" dirty="0">
                <a:solidFill>
                  <a:srgbClr val="000066"/>
                </a:solidFill>
                <a:latin typeface="Arial" pitchFamily="-111" charset="0"/>
              </a:rPr>
              <a:t>by Mark Craven, Colin Dewey, Anthony </a:t>
            </a:r>
            <a:r>
              <a:rPr lang="en-US" sz="1100" dirty="0" err="1">
                <a:solidFill>
                  <a:srgbClr val="000066"/>
                </a:solidFill>
                <a:latin typeface="Arial" pitchFamily="-111" charset="0"/>
              </a:rPr>
              <a:t>Gitter</a:t>
            </a:r>
            <a:r>
              <a:rPr lang="en-US" sz="1100" dirty="0">
                <a:solidFill>
                  <a:srgbClr val="000066"/>
                </a:solidFill>
                <a:latin typeface="Arial" pitchFamily="-111" charset="0"/>
              </a:rPr>
              <a:t> and </a:t>
            </a:r>
            <a:r>
              <a:rPr lang="en-US" sz="1100" dirty="0" err="1">
                <a:solidFill>
                  <a:srgbClr val="000066"/>
                </a:solidFill>
                <a:latin typeface="Arial" pitchFamily="-111" charset="0"/>
              </a:rPr>
              <a:t>Daifeng</a:t>
            </a:r>
            <a:r>
              <a:rPr lang="en-US" sz="1100" dirty="0">
                <a:solidFill>
                  <a:srgbClr val="000066"/>
                </a:solidFill>
                <a:latin typeface="Arial" pitchFamily="-111" charset="0"/>
              </a:rPr>
              <a:t> Wang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AA7-F812-B544-B3BE-796A379404F0}"/>
              </a:ext>
            </a:extLst>
          </p:cNvPr>
          <p:cNvSpPr>
            <a:spLocks noGrp="1"/>
          </p:cNvSpPr>
          <p:nvPr>
            <p:ph type="title"/>
          </p:nvPr>
        </p:nvSpPr>
        <p:spPr>
          <a:xfrm>
            <a:off x="685800" y="-228600"/>
            <a:ext cx="7772400" cy="1143000"/>
          </a:xfrm>
        </p:spPr>
        <p:txBody>
          <a:bodyPr/>
          <a:lstStyle/>
          <a:p>
            <a:r>
              <a:rPr lang="en-US" dirty="0"/>
              <a:t>Genomics </a:t>
            </a:r>
            <a:r>
              <a:rPr lang="en-US" dirty="0" err="1"/>
              <a:t>Visium</a:t>
            </a:r>
            <a:r>
              <a:rPr lang="en-US" dirty="0"/>
              <a:t> platform</a:t>
            </a:r>
          </a:p>
        </p:txBody>
      </p:sp>
      <p:sp>
        <p:nvSpPr>
          <p:cNvPr id="4" name="Slide Number Placeholder 3">
            <a:extLst>
              <a:ext uri="{FF2B5EF4-FFF2-40B4-BE49-F238E27FC236}">
                <a16:creationId xmlns:a16="http://schemas.microsoft.com/office/drawing/2014/main" id="{841695F5-52F3-DF41-9A9A-C70ADD992084}"/>
              </a:ext>
            </a:extLst>
          </p:cNvPr>
          <p:cNvSpPr>
            <a:spLocks noGrp="1"/>
          </p:cNvSpPr>
          <p:nvPr>
            <p:ph type="sldNum" sz="quarter" idx="12"/>
          </p:nvPr>
        </p:nvSpPr>
        <p:spPr/>
        <p:txBody>
          <a:bodyPr/>
          <a:lstStyle/>
          <a:p>
            <a:pPr>
              <a:defRPr/>
            </a:pPr>
            <a:fld id="{4D71D4ED-2DA9-9F40-A068-D189D5533483}" type="slidenum">
              <a:rPr lang="en-US" smtClean="0"/>
              <a:pPr>
                <a:defRPr/>
              </a:pPr>
              <a:t>10</a:t>
            </a:fld>
            <a:endParaRPr lang="en-US"/>
          </a:p>
        </p:txBody>
      </p:sp>
      <p:pic>
        <p:nvPicPr>
          <p:cNvPr id="12" name="Picture 11" descr="Graphical user interface, website&#10;&#10;Description automatically generated">
            <a:extLst>
              <a:ext uri="{FF2B5EF4-FFF2-40B4-BE49-F238E27FC236}">
                <a16:creationId xmlns:a16="http://schemas.microsoft.com/office/drawing/2014/main" id="{F8A26152-0FA4-B44C-A8EC-9E7BD3F6A52C}"/>
              </a:ext>
            </a:extLst>
          </p:cNvPr>
          <p:cNvPicPr>
            <a:picLocks noChangeAspect="1"/>
          </p:cNvPicPr>
          <p:nvPr/>
        </p:nvPicPr>
        <p:blipFill>
          <a:blip r:embed="rId3"/>
          <a:stretch>
            <a:fillRect/>
          </a:stretch>
        </p:blipFill>
        <p:spPr>
          <a:xfrm>
            <a:off x="1371600" y="1981200"/>
            <a:ext cx="6553200" cy="4697933"/>
          </a:xfrm>
          <a:prstGeom prst="rect">
            <a:avLst/>
          </a:prstGeom>
        </p:spPr>
      </p:pic>
      <p:sp>
        <p:nvSpPr>
          <p:cNvPr id="13" name="TextBox 12">
            <a:extLst>
              <a:ext uri="{FF2B5EF4-FFF2-40B4-BE49-F238E27FC236}">
                <a16:creationId xmlns:a16="http://schemas.microsoft.com/office/drawing/2014/main" id="{FDCF85B4-249F-E14E-804C-D9EE9E8A3A59}"/>
              </a:ext>
            </a:extLst>
          </p:cNvPr>
          <p:cNvSpPr txBox="1"/>
          <p:nvPr/>
        </p:nvSpPr>
        <p:spPr>
          <a:xfrm>
            <a:off x="-76170" y="6647611"/>
            <a:ext cx="4724370" cy="215444"/>
          </a:xfrm>
          <a:prstGeom prst="rect">
            <a:avLst/>
          </a:prstGeom>
          <a:noFill/>
        </p:spPr>
        <p:txBody>
          <a:bodyPr wrap="none" rtlCol="0">
            <a:spAutoFit/>
          </a:bodyPr>
          <a:lstStyle/>
          <a:p>
            <a:r>
              <a:rPr lang="en-US" sz="800" dirty="0"/>
              <a:t>https://pages.10xgenomics.com/</a:t>
            </a:r>
            <a:r>
              <a:rPr lang="en-US" sz="800" dirty="0" err="1"/>
              <a:t>rs</a:t>
            </a:r>
            <a:r>
              <a:rPr lang="en-US" sz="800" dirty="0"/>
              <a:t>/446-PBO-704/images/10x_BR060_Inside_Visium_Spatial_Technology.pdf</a:t>
            </a:r>
          </a:p>
        </p:txBody>
      </p:sp>
      <p:sp>
        <p:nvSpPr>
          <p:cNvPr id="14" name="TextBox 13">
            <a:extLst>
              <a:ext uri="{FF2B5EF4-FFF2-40B4-BE49-F238E27FC236}">
                <a16:creationId xmlns:a16="http://schemas.microsoft.com/office/drawing/2014/main" id="{189741C1-EF0B-DB48-A56E-3835B16FA3EA}"/>
              </a:ext>
            </a:extLst>
          </p:cNvPr>
          <p:cNvSpPr txBox="1"/>
          <p:nvPr/>
        </p:nvSpPr>
        <p:spPr>
          <a:xfrm>
            <a:off x="533370" y="733961"/>
            <a:ext cx="8077230" cy="1323439"/>
          </a:xfrm>
          <a:prstGeom prst="rect">
            <a:avLst/>
          </a:prstGeom>
          <a:noFill/>
        </p:spPr>
        <p:txBody>
          <a:bodyPr wrap="square" rtlCol="0">
            <a:spAutoFit/>
          </a:bodyPr>
          <a:lstStyle/>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Visium</a:t>
            </a:r>
            <a:r>
              <a:rPr lang="en-US" dirty="0">
                <a:latin typeface="Arial" panose="020B0604020202020204" pitchFamily="34" charset="0"/>
                <a:cs typeface="Arial" panose="020B0604020202020204" pitchFamily="34" charset="0"/>
              </a:rPr>
              <a:t> Targeted Gene Expression combines crucial spatial insights with the ease and breadth of targeted panels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Accelerate the understanding of human health and disease with a more refined picture of the biology captured on a tissue slide</a:t>
            </a:r>
          </a:p>
        </p:txBody>
      </p:sp>
    </p:spTree>
    <p:extLst>
      <p:ext uri="{BB962C8B-B14F-4D97-AF65-F5344CB8AC3E}">
        <p14:creationId xmlns:p14="http://schemas.microsoft.com/office/powerpoint/2010/main" val="105714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EBDB-5C30-3046-9679-DC533067330C}"/>
              </a:ext>
            </a:extLst>
          </p:cNvPr>
          <p:cNvSpPr>
            <a:spLocks noGrp="1"/>
          </p:cNvSpPr>
          <p:nvPr>
            <p:ph type="title"/>
          </p:nvPr>
        </p:nvSpPr>
        <p:spPr>
          <a:xfrm>
            <a:off x="157398" y="173021"/>
            <a:ext cx="8661816" cy="1143000"/>
          </a:xfrm>
        </p:spPr>
        <p:txBody>
          <a:bodyPr/>
          <a:lstStyle/>
          <a:p>
            <a:r>
              <a:rPr lang="en-US" sz="2800" dirty="0"/>
              <a:t>Transcriptome-scale spatial gene expression in the human dorsolateral prefrontal cortex (DLPFC)</a:t>
            </a:r>
          </a:p>
        </p:txBody>
      </p:sp>
      <p:sp>
        <p:nvSpPr>
          <p:cNvPr id="4" name="Slide Number Placeholder 3">
            <a:extLst>
              <a:ext uri="{FF2B5EF4-FFF2-40B4-BE49-F238E27FC236}">
                <a16:creationId xmlns:a16="http://schemas.microsoft.com/office/drawing/2014/main" id="{5332B9AB-B761-8447-8914-EABC767731F9}"/>
              </a:ext>
            </a:extLst>
          </p:cNvPr>
          <p:cNvSpPr>
            <a:spLocks noGrp="1"/>
          </p:cNvSpPr>
          <p:nvPr>
            <p:ph type="sldNum" sz="quarter" idx="12"/>
          </p:nvPr>
        </p:nvSpPr>
        <p:spPr/>
        <p:txBody>
          <a:bodyPr/>
          <a:lstStyle/>
          <a:p>
            <a:pPr>
              <a:defRPr/>
            </a:pPr>
            <a:fld id="{4D71D4ED-2DA9-9F40-A068-D189D5533483}" type="slidenum">
              <a:rPr lang="en-US" smtClean="0"/>
              <a:pPr>
                <a:defRPr/>
              </a:pPr>
              <a:t>11</a:t>
            </a:fld>
            <a:endParaRPr lang="en-US"/>
          </a:p>
        </p:txBody>
      </p:sp>
      <p:sp>
        <p:nvSpPr>
          <p:cNvPr id="8" name="Content Placeholder 2">
            <a:extLst>
              <a:ext uri="{FF2B5EF4-FFF2-40B4-BE49-F238E27FC236}">
                <a16:creationId xmlns:a16="http://schemas.microsoft.com/office/drawing/2014/main" id="{780A0565-E9A8-1048-B38E-215A0463E227}"/>
              </a:ext>
            </a:extLst>
          </p:cNvPr>
          <p:cNvSpPr txBox="1">
            <a:spLocks/>
          </p:cNvSpPr>
          <p:nvPr/>
        </p:nvSpPr>
        <p:spPr bwMode="auto">
          <a:xfrm>
            <a:off x="176136" y="1437363"/>
            <a:ext cx="8921299" cy="92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a:lstStyle>
          <a:p>
            <a:r>
              <a:rPr lang="en-US" sz="2000"/>
              <a:t>Localize </a:t>
            </a:r>
            <a:r>
              <a:rPr lang="en-US" sz="2000" dirty="0"/>
              <a:t>spatial gene expression in the human brain at cellular resolution will be critical to gain further insight into disease mechanisms</a:t>
            </a:r>
          </a:p>
          <a:p>
            <a:endParaRPr lang="en-US" sz="2000" dirty="0"/>
          </a:p>
        </p:txBody>
      </p:sp>
      <p:sp>
        <p:nvSpPr>
          <p:cNvPr id="7" name="TextBox 6">
            <a:extLst>
              <a:ext uri="{FF2B5EF4-FFF2-40B4-BE49-F238E27FC236}">
                <a16:creationId xmlns:a16="http://schemas.microsoft.com/office/drawing/2014/main" id="{D68985C0-7AC9-D040-AA55-060B08B26CC8}"/>
              </a:ext>
            </a:extLst>
          </p:cNvPr>
          <p:cNvSpPr txBox="1"/>
          <p:nvPr/>
        </p:nvSpPr>
        <p:spPr>
          <a:xfrm>
            <a:off x="-19987" y="6519446"/>
            <a:ext cx="6061275" cy="338554"/>
          </a:xfrm>
          <a:prstGeom prst="rect">
            <a:avLst/>
          </a:prstGeom>
          <a:noFill/>
        </p:spPr>
        <p:txBody>
          <a:bodyPr wrap="none" rtlCol="0">
            <a:spAutoFit/>
          </a:bodyPr>
          <a:lstStyle/>
          <a:p>
            <a:r>
              <a:rPr lang="en-US" sz="800" dirty="0"/>
              <a:t>Maynard, K.R., </a:t>
            </a:r>
            <a:r>
              <a:rPr lang="en-US" sz="800" dirty="0" err="1"/>
              <a:t>Collado</a:t>
            </a:r>
            <a:r>
              <a:rPr lang="en-US" sz="800" dirty="0"/>
              <a:t>-Torres, L., Weber, L.M. </a:t>
            </a:r>
            <a:r>
              <a:rPr lang="en-US" sz="800" i="1" dirty="0"/>
              <a:t>et al.</a:t>
            </a:r>
            <a:r>
              <a:rPr lang="en-US" sz="800" dirty="0"/>
              <a:t> Transcriptome-scale spatial gene expression in the human dorsolateral prefrontal cortex.</a:t>
            </a:r>
          </a:p>
          <a:p>
            <a:r>
              <a:rPr lang="en-US" sz="800" dirty="0"/>
              <a:t> </a:t>
            </a:r>
            <a:r>
              <a:rPr lang="en-US" sz="800" i="1" dirty="0"/>
              <a:t>Nat </a:t>
            </a:r>
            <a:r>
              <a:rPr lang="en-US" sz="800" i="1" dirty="0" err="1"/>
              <a:t>Neurosci</a:t>
            </a:r>
            <a:r>
              <a:rPr lang="en-US" sz="800" dirty="0"/>
              <a:t> </a:t>
            </a:r>
            <a:r>
              <a:rPr lang="en-US" sz="800" b="1" dirty="0"/>
              <a:t>24, </a:t>
            </a:r>
            <a:r>
              <a:rPr lang="en-US" sz="800" dirty="0"/>
              <a:t>425–436 (2021). https://</a:t>
            </a:r>
            <a:r>
              <a:rPr lang="en-US" sz="800" dirty="0" err="1"/>
              <a:t>doi.org</a:t>
            </a:r>
            <a:r>
              <a:rPr lang="en-US" sz="800" dirty="0"/>
              <a:t>/10.1038/s41593-020-00787-0</a:t>
            </a:r>
          </a:p>
        </p:txBody>
      </p:sp>
      <p:sp>
        <p:nvSpPr>
          <p:cNvPr id="11" name="TextBox 10">
            <a:extLst>
              <a:ext uri="{FF2B5EF4-FFF2-40B4-BE49-F238E27FC236}">
                <a16:creationId xmlns:a16="http://schemas.microsoft.com/office/drawing/2014/main" id="{06F012B5-BE86-6C43-A078-F0B6472E6E7A}"/>
              </a:ext>
            </a:extLst>
          </p:cNvPr>
          <p:cNvSpPr txBox="1"/>
          <p:nvPr/>
        </p:nvSpPr>
        <p:spPr>
          <a:xfrm>
            <a:off x="337389" y="2262604"/>
            <a:ext cx="3876318" cy="307777"/>
          </a:xfrm>
          <a:prstGeom prst="rect">
            <a:avLst/>
          </a:prstGeom>
          <a:noFill/>
        </p:spPr>
        <p:txBody>
          <a:bodyPr wrap="none" rtlCol="0">
            <a:spAutoFit/>
          </a:bodyPr>
          <a:lstStyle/>
          <a:p>
            <a:r>
              <a:rPr lang="en-US" sz="1400" dirty="0">
                <a:solidFill>
                  <a:schemeClr val="tx2"/>
                </a:solidFill>
                <a:latin typeface="Arial" panose="020B0604020202020204" pitchFamily="34" charset="0"/>
                <a:cs typeface="Arial" panose="020B0604020202020204" pitchFamily="34" charset="0"/>
              </a:rPr>
              <a:t>Spatial transcriptomics in DLPFC using </a:t>
            </a:r>
            <a:r>
              <a:rPr lang="en-US" sz="1400" dirty="0" err="1">
                <a:solidFill>
                  <a:schemeClr val="tx2"/>
                </a:solidFill>
                <a:latin typeface="Arial" panose="020B0604020202020204" pitchFamily="34" charset="0"/>
                <a:cs typeface="Arial" panose="020B0604020202020204" pitchFamily="34" charset="0"/>
              </a:rPr>
              <a:t>Visium</a:t>
            </a:r>
            <a:endParaRPr lang="en-US" sz="1400" dirty="0">
              <a:solidFill>
                <a:schemeClr val="tx2"/>
              </a:solidFill>
              <a:latin typeface="Arial" panose="020B0604020202020204" pitchFamily="34" charset="0"/>
              <a:cs typeface="Arial" panose="020B0604020202020204" pitchFamily="34" charset="0"/>
            </a:endParaRPr>
          </a:p>
        </p:txBody>
      </p:sp>
      <p:pic>
        <p:nvPicPr>
          <p:cNvPr id="241670" name="Picture 6" descr="Fig. 1">
            <a:extLst>
              <a:ext uri="{FF2B5EF4-FFF2-40B4-BE49-F238E27FC236}">
                <a16:creationId xmlns:a16="http://schemas.microsoft.com/office/drawing/2014/main" id="{80C54395-631D-3048-BBF3-98D2DB7E3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07" y="2570381"/>
            <a:ext cx="8229600" cy="394906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483EF8A-5943-E44E-8DFD-6B1DB1F2A841}"/>
              </a:ext>
            </a:extLst>
          </p:cNvPr>
          <p:cNvSpPr/>
          <p:nvPr/>
        </p:nvSpPr>
        <p:spPr bwMode="auto">
          <a:xfrm>
            <a:off x="79058" y="2262604"/>
            <a:ext cx="8921299" cy="4316243"/>
          </a:xfrm>
          <a:prstGeom prst="rect">
            <a:avLst/>
          </a:prstGeom>
          <a:noFill/>
          <a:ln w="25400" cap="flat" cmpd="sng" algn="ctr">
            <a:solidFill>
              <a:schemeClr val="bg1">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110998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1D9A3E-919F-FB43-A1BD-723C4CF7939F}"/>
              </a:ext>
            </a:extLst>
          </p:cNvPr>
          <p:cNvSpPr>
            <a:spLocks noGrp="1"/>
          </p:cNvSpPr>
          <p:nvPr>
            <p:ph idx="1"/>
          </p:nvPr>
        </p:nvSpPr>
        <p:spPr>
          <a:xfrm>
            <a:off x="4955845" y="158369"/>
            <a:ext cx="4134654" cy="2209800"/>
          </a:xfrm>
        </p:spPr>
        <p:txBody>
          <a:bodyPr/>
          <a:lstStyle/>
          <a:p>
            <a:r>
              <a:rPr lang="en-US" sz="1800" dirty="0"/>
              <a:t>Differential layer-enriched expression of genes associated with schizophrenia disorder (SCZD) and autism spectrum disorder (ASD), highlighting the clinical relevance of spatially defined expression</a:t>
            </a:r>
          </a:p>
        </p:txBody>
      </p:sp>
      <p:sp>
        <p:nvSpPr>
          <p:cNvPr id="4" name="Slide Number Placeholder 3">
            <a:extLst>
              <a:ext uri="{FF2B5EF4-FFF2-40B4-BE49-F238E27FC236}">
                <a16:creationId xmlns:a16="http://schemas.microsoft.com/office/drawing/2014/main" id="{FA209371-7A21-6247-A7B4-C4597C5522F3}"/>
              </a:ext>
            </a:extLst>
          </p:cNvPr>
          <p:cNvSpPr>
            <a:spLocks noGrp="1"/>
          </p:cNvSpPr>
          <p:nvPr>
            <p:ph type="sldNum" sz="quarter" idx="12"/>
          </p:nvPr>
        </p:nvSpPr>
        <p:spPr>
          <a:xfrm>
            <a:off x="7346735" y="6579257"/>
            <a:ext cx="1905000" cy="457200"/>
          </a:xfrm>
        </p:spPr>
        <p:txBody>
          <a:bodyPr/>
          <a:lstStyle/>
          <a:p>
            <a:pPr>
              <a:defRPr/>
            </a:pPr>
            <a:fld id="{4D71D4ED-2DA9-9F40-A068-D189D5533483}" type="slidenum">
              <a:rPr lang="en-US" smtClean="0"/>
              <a:pPr>
                <a:defRPr/>
              </a:pPr>
              <a:t>12</a:t>
            </a:fld>
            <a:endParaRPr lang="en-US" dirty="0"/>
          </a:p>
        </p:txBody>
      </p:sp>
      <p:pic>
        <p:nvPicPr>
          <p:cNvPr id="6" name="Picture 2" descr="figure4">
            <a:extLst>
              <a:ext uri="{FF2B5EF4-FFF2-40B4-BE49-F238E27FC236}">
                <a16:creationId xmlns:a16="http://schemas.microsoft.com/office/drawing/2014/main" id="{E38F7A80-ECD9-204F-9715-FDD2ACCA0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125"/>
          <a:stretch/>
        </p:blipFill>
        <p:spPr bwMode="auto">
          <a:xfrm>
            <a:off x="5211071" y="4562642"/>
            <a:ext cx="3879428" cy="193462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B24E72A-C1A4-C54F-8623-D93D7C72114A}"/>
              </a:ext>
            </a:extLst>
          </p:cNvPr>
          <p:cNvSpPr txBox="1">
            <a:spLocks/>
          </p:cNvSpPr>
          <p:nvPr/>
        </p:nvSpPr>
        <p:spPr bwMode="auto">
          <a:xfrm>
            <a:off x="4979579" y="3949284"/>
            <a:ext cx="4164421"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a:lstStyle>
          <a:p>
            <a:r>
              <a:rPr lang="en-US" sz="1800" kern="0" dirty="0"/>
              <a:t>Novel cortical layer-enriched genes </a:t>
            </a:r>
          </a:p>
        </p:txBody>
      </p:sp>
      <p:sp>
        <p:nvSpPr>
          <p:cNvPr id="8" name="TextBox 7">
            <a:extLst>
              <a:ext uri="{FF2B5EF4-FFF2-40B4-BE49-F238E27FC236}">
                <a16:creationId xmlns:a16="http://schemas.microsoft.com/office/drawing/2014/main" id="{11B3838A-F251-6F44-8328-0298508C72B5}"/>
              </a:ext>
            </a:extLst>
          </p:cNvPr>
          <p:cNvSpPr txBox="1"/>
          <p:nvPr/>
        </p:nvSpPr>
        <p:spPr>
          <a:xfrm>
            <a:off x="-33990" y="6546716"/>
            <a:ext cx="5063189" cy="338554"/>
          </a:xfrm>
          <a:prstGeom prst="rect">
            <a:avLst/>
          </a:prstGeom>
          <a:noFill/>
        </p:spPr>
        <p:txBody>
          <a:bodyPr wrap="square" rtlCol="0">
            <a:spAutoFit/>
          </a:bodyPr>
          <a:lstStyle/>
          <a:p>
            <a:r>
              <a:rPr lang="en-US" sz="800" dirty="0"/>
              <a:t>Maynard, K.R., </a:t>
            </a:r>
            <a:r>
              <a:rPr lang="en-US" sz="800" dirty="0" err="1"/>
              <a:t>Collado</a:t>
            </a:r>
            <a:r>
              <a:rPr lang="en-US" sz="800" dirty="0"/>
              <a:t>-Torres, L., Weber, L.M. </a:t>
            </a:r>
            <a:r>
              <a:rPr lang="en-US" sz="800" i="1" dirty="0"/>
              <a:t>et al.</a:t>
            </a:r>
            <a:r>
              <a:rPr lang="en-US" sz="800" dirty="0"/>
              <a:t> Transcriptome-scale spatial gene expression in the human dorsolateral prefrontal cortex. </a:t>
            </a:r>
            <a:r>
              <a:rPr lang="en-US" sz="800" i="1" dirty="0"/>
              <a:t>Nat </a:t>
            </a:r>
            <a:r>
              <a:rPr lang="en-US" sz="800" i="1" dirty="0" err="1"/>
              <a:t>Neurosci</a:t>
            </a:r>
            <a:r>
              <a:rPr lang="en-US" sz="800" dirty="0"/>
              <a:t> </a:t>
            </a:r>
            <a:r>
              <a:rPr lang="en-US" sz="800" b="1" dirty="0"/>
              <a:t>24, </a:t>
            </a:r>
            <a:r>
              <a:rPr lang="en-US" sz="800" dirty="0"/>
              <a:t>425–436 (2021). https://</a:t>
            </a:r>
            <a:r>
              <a:rPr lang="en-US" sz="800" dirty="0" err="1"/>
              <a:t>doi.org</a:t>
            </a:r>
            <a:r>
              <a:rPr lang="en-US" sz="800" dirty="0"/>
              <a:t>/10.1038/s41593-020-00787-0</a:t>
            </a:r>
          </a:p>
        </p:txBody>
      </p:sp>
      <p:sp>
        <p:nvSpPr>
          <p:cNvPr id="12" name="TextBox 11">
            <a:extLst>
              <a:ext uri="{FF2B5EF4-FFF2-40B4-BE49-F238E27FC236}">
                <a16:creationId xmlns:a16="http://schemas.microsoft.com/office/drawing/2014/main" id="{7059AD9A-69A5-8540-A245-1569FA85952C}"/>
              </a:ext>
            </a:extLst>
          </p:cNvPr>
          <p:cNvSpPr txBox="1"/>
          <p:nvPr/>
        </p:nvSpPr>
        <p:spPr>
          <a:xfrm>
            <a:off x="14014" y="1403731"/>
            <a:ext cx="3193454" cy="1200329"/>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Extensive layer-enriched expression signatures and refined associations to previous laminar markers</a:t>
            </a:r>
          </a:p>
        </p:txBody>
      </p:sp>
      <p:pic>
        <p:nvPicPr>
          <p:cNvPr id="243714" name="Picture 2" descr="Fig. 6">
            <a:extLst>
              <a:ext uri="{FF2B5EF4-FFF2-40B4-BE49-F238E27FC236}">
                <a16:creationId xmlns:a16="http://schemas.microsoft.com/office/drawing/2014/main" id="{91D0AEE6-BA65-1649-B904-26659A485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582" y="1859322"/>
            <a:ext cx="3903418" cy="1879875"/>
          </a:xfrm>
          <a:prstGeom prst="rect">
            <a:avLst/>
          </a:prstGeom>
          <a:noFill/>
          <a:extLst>
            <a:ext uri="{909E8E84-426E-40DD-AFC4-6F175D3DCCD1}">
              <a14:hiddenFill xmlns:a14="http://schemas.microsoft.com/office/drawing/2010/main">
                <a:solidFill>
                  <a:srgbClr val="FFFFFF"/>
                </a:solidFill>
              </a14:hiddenFill>
            </a:ext>
          </a:extLst>
        </p:spPr>
      </p:pic>
      <p:pic>
        <p:nvPicPr>
          <p:cNvPr id="243716" name="Picture 4" descr="Fig. 2">
            <a:extLst>
              <a:ext uri="{FF2B5EF4-FFF2-40B4-BE49-F238E27FC236}">
                <a16:creationId xmlns:a16="http://schemas.microsoft.com/office/drawing/2014/main" id="{A154B89D-0837-6F4D-9361-9E2BD90599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948"/>
          <a:stretch/>
        </p:blipFill>
        <p:spPr bwMode="auto">
          <a:xfrm>
            <a:off x="205278" y="3230024"/>
            <a:ext cx="4595322" cy="3228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g. 2">
            <a:extLst>
              <a:ext uri="{FF2B5EF4-FFF2-40B4-BE49-F238E27FC236}">
                <a16:creationId xmlns:a16="http://schemas.microsoft.com/office/drawing/2014/main" id="{BFC056A2-83BE-274A-A016-A37EDD3804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885"/>
          <a:stretch/>
        </p:blipFill>
        <p:spPr bwMode="auto">
          <a:xfrm>
            <a:off x="3086123" y="1295400"/>
            <a:ext cx="1639762" cy="1845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BABA849-6798-8042-9C49-F5000ABDCBFE}"/>
              </a:ext>
            </a:extLst>
          </p:cNvPr>
          <p:cNvSpPr/>
          <p:nvPr/>
        </p:nvSpPr>
        <p:spPr bwMode="auto">
          <a:xfrm>
            <a:off x="79058" y="1295400"/>
            <a:ext cx="4721541" cy="5283447"/>
          </a:xfrm>
          <a:prstGeom prst="rect">
            <a:avLst/>
          </a:prstGeom>
          <a:noFill/>
          <a:ln w="25400" cap="flat" cmpd="sng" algn="ctr">
            <a:solidFill>
              <a:schemeClr val="bg1">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8" name="Rectangle 17">
            <a:extLst>
              <a:ext uri="{FF2B5EF4-FFF2-40B4-BE49-F238E27FC236}">
                <a16:creationId xmlns:a16="http://schemas.microsoft.com/office/drawing/2014/main" id="{5C673CBD-1326-1A48-A576-3DC13794C169}"/>
              </a:ext>
            </a:extLst>
          </p:cNvPr>
          <p:cNvSpPr/>
          <p:nvPr/>
        </p:nvSpPr>
        <p:spPr bwMode="auto">
          <a:xfrm>
            <a:off x="5010622" y="203737"/>
            <a:ext cx="4066986" cy="3503750"/>
          </a:xfrm>
          <a:prstGeom prst="rect">
            <a:avLst/>
          </a:prstGeom>
          <a:noFill/>
          <a:ln w="25400" cap="flat" cmpd="sng" algn="ctr">
            <a:solidFill>
              <a:schemeClr val="bg1">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9" name="Rectangle 18">
            <a:extLst>
              <a:ext uri="{FF2B5EF4-FFF2-40B4-BE49-F238E27FC236}">
                <a16:creationId xmlns:a16="http://schemas.microsoft.com/office/drawing/2014/main" id="{839CDAD0-7721-3D42-A6BE-67C78F8F6FCD}"/>
              </a:ext>
            </a:extLst>
          </p:cNvPr>
          <p:cNvSpPr/>
          <p:nvPr/>
        </p:nvSpPr>
        <p:spPr bwMode="auto">
          <a:xfrm>
            <a:off x="5023513" y="4009369"/>
            <a:ext cx="4066986" cy="2531492"/>
          </a:xfrm>
          <a:prstGeom prst="rect">
            <a:avLst/>
          </a:prstGeom>
          <a:noFill/>
          <a:ln w="25400" cap="flat" cmpd="sng" algn="ctr">
            <a:solidFill>
              <a:schemeClr val="bg1">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Rectangle 14">
            <a:extLst>
              <a:ext uri="{FF2B5EF4-FFF2-40B4-BE49-F238E27FC236}">
                <a16:creationId xmlns:a16="http://schemas.microsoft.com/office/drawing/2014/main" id="{ABB22E59-810E-6B4E-B704-EEE641CA4189}"/>
              </a:ext>
            </a:extLst>
          </p:cNvPr>
          <p:cNvSpPr/>
          <p:nvPr/>
        </p:nvSpPr>
        <p:spPr>
          <a:xfrm>
            <a:off x="101543" y="63361"/>
            <a:ext cx="5032147" cy="1200329"/>
          </a:xfrm>
          <a:prstGeom prst="rect">
            <a:avLst/>
          </a:prstGeom>
        </p:spPr>
        <p:txBody>
          <a:bodyPr wrap="square">
            <a:spAutoFit/>
          </a:bodyPr>
          <a:lstStyle/>
          <a:p>
            <a:r>
              <a:rPr lang="en-US" sz="3600" dirty="0">
                <a:solidFill>
                  <a:schemeClr val="tx2"/>
                </a:solidFill>
                <a:latin typeface="Arial" panose="020B0604020202020204" pitchFamily="34" charset="0"/>
                <a:cs typeface="Arial" panose="020B0604020202020204" pitchFamily="34" charset="0"/>
              </a:rPr>
              <a:t>Further applications of </a:t>
            </a:r>
          </a:p>
          <a:p>
            <a:r>
              <a:rPr lang="en-US" sz="3600" dirty="0">
                <a:solidFill>
                  <a:schemeClr val="tx2"/>
                </a:solidFill>
                <a:latin typeface="Arial" panose="020B0604020202020204" pitchFamily="34" charset="0"/>
                <a:cs typeface="Arial" panose="020B0604020202020204" pitchFamily="34" charset="0"/>
              </a:rPr>
              <a:t>spatial gene expression</a:t>
            </a:r>
          </a:p>
        </p:txBody>
      </p:sp>
    </p:spTree>
    <p:extLst>
      <p:ext uri="{BB962C8B-B14F-4D97-AF65-F5344CB8AC3E}">
        <p14:creationId xmlns:p14="http://schemas.microsoft.com/office/powerpoint/2010/main" val="390871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1D8E7-DEC4-0742-9E0E-666EE065E3B4}"/>
              </a:ext>
            </a:extLst>
          </p:cNvPr>
          <p:cNvSpPr>
            <a:spLocks noGrp="1"/>
          </p:cNvSpPr>
          <p:nvPr>
            <p:ph idx="1"/>
          </p:nvPr>
        </p:nvSpPr>
        <p:spPr>
          <a:xfrm>
            <a:off x="381000" y="742058"/>
            <a:ext cx="8578121" cy="1364002"/>
          </a:xfrm>
        </p:spPr>
        <p:txBody>
          <a:bodyPr/>
          <a:lstStyle/>
          <a:p>
            <a:r>
              <a:rPr lang="en-US" sz="1800" dirty="0"/>
              <a:t>A data-driven framework to define unsupervised clusters in spatial transcriptomics data, which can be applied to other tissues or brain regions in which morphological architecture is not as well defined as cortical laminae </a:t>
            </a:r>
          </a:p>
          <a:p>
            <a:endParaRPr lang="en-US" sz="1800" dirty="0"/>
          </a:p>
        </p:txBody>
      </p:sp>
      <p:sp>
        <p:nvSpPr>
          <p:cNvPr id="4" name="Slide Number Placeholder 3">
            <a:extLst>
              <a:ext uri="{FF2B5EF4-FFF2-40B4-BE49-F238E27FC236}">
                <a16:creationId xmlns:a16="http://schemas.microsoft.com/office/drawing/2014/main" id="{29B8316F-B49D-C346-8DF1-C94BAE4D2A59}"/>
              </a:ext>
            </a:extLst>
          </p:cNvPr>
          <p:cNvSpPr>
            <a:spLocks noGrp="1"/>
          </p:cNvSpPr>
          <p:nvPr>
            <p:ph type="sldNum" sz="quarter" idx="12"/>
          </p:nvPr>
        </p:nvSpPr>
        <p:spPr/>
        <p:txBody>
          <a:bodyPr/>
          <a:lstStyle/>
          <a:p>
            <a:pPr>
              <a:defRPr/>
            </a:pPr>
            <a:fld id="{4D71D4ED-2DA9-9F40-A068-D189D5533483}" type="slidenum">
              <a:rPr lang="en-US" smtClean="0"/>
              <a:pPr>
                <a:defRPr/>
              </a:pPr>
              <a:t>13</a:t>
            </a:fld>
            <a:endParaRPr lang="en-US"/>
          </a:p>
        </p:txBody>
      </p:sp>
      <p:pic>
        <p:nvPicPr>
          <p:cNvPr id="242690" name="Picture 2" descr="Fig. 7">
            <a:extLst>
              <a:ext uri="{FF2B5EF4-FFF2-40B4-BE49-F238E27FC236}">
                <a16:creationId xmlns:a16="http://schemas.microsoft.com/office/drawing/2014/main" id="{EC530C16-0EDF-874D-A8E0-F6F7850EA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17"/>
          <a:stretch/>
        </p:blipFill>
        <p:spPr bwMode="auto">
          <a:xfrm>
            <a:off x="303053" y="2156460"/>
            <a:ext cx="1329496" cy="43466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B772E0-A1EA-314A-8480-7351A98E9077}"/>
              </a:ext>
            </a:extLst>
          </p:cNvPr>
          <p:cNvSpPr txBox="1"/>
          <p:nvPr/>
        </p:nvSpPr>
        <p:spPr>
          <a:xfrm>
            <a:off x="-19987" y="6519446"/>
            <a:ext cx="6061275" cy="338554"/>
          </a:xfrm>
          <a:prstGeom prst="rect">
            <a:avLst/>
          </a:prstGeom>
          <a:noFill/>
        </p:spPr>
        <p:txBody>
          <a:bodyPr wrap="none" rtlCol="0">
            <a:spAutoFit/>
          </a:bodyPr>
          <a:lstStyle/>
          <a:p>
            <a:r>
              <a:rPr lang="en-US" sz="800" dirty="0"/>
              <a:t>Maynard, K.R., </a:t>
            </a:r>
            <a:r>
              <a:rPr lang="en-US" sz="800" dirty="0" err="1"/>
              <a:t>Collado</a:t>
            </a:r>
            <a:r>
              <a:rPr lang="en-US" sz="800" dirty="0"/>
              <a:t>-Torres, L., Weber, L.M. </a:t>
            </a:r>
            <a:r>
              <a:rPr lang="en-US" sz="800" i="1" dirty="0"/>
              <a:t>et al.</a:t>
            </a:r>
            <a:r>
              <a:rPr lang="en-US" sz="800" dirty="0"/>
              <a:t> Transcriptome-scale spatial gene expression in the human dorsolateral prefrontal cortex.</a:t>
            </a:r>
          </a:p>
          <a:p>
            <a:r>
              <a:rPr lang="en-US" sz="800" dirty="0"/>
              <a:t> </a:t>
            </a:r>
            <a:r>
              <a:rPr lang="en-US" sz="800" i="1" dirty="0"/>
              <a:t>Nat </a:t>
            </a:r>
            <a:r>
              <a:rPr lang="en-US" sz="800" i="1" dirty="0" err="1"/>
              <a:t>Neurosci</a:t>
            </a:r>
            <a:r>
              <a:rPr lang="en-US" sz="800" dirty="0"/>
              <a:t> </a:t>
            </a:r>
            <a:r>
              <a:rPr lang="en-US" sz="800" b="1" dirty="0"/>
              <a:t>24, </a:t>
            </a:r>
            <a:r>
              <a:rPr lang="en-US" sz="800" dirty="0"/>
              <a:t>425–436 (2021). https://</a:t>
            </a:r>
            <a:r>
              <a:rPr lang="en-US" sz="800" dirty="0" err="1"/>
              <a:t>doi.org</a:t>
            </a:r>
            <a:r>
              <a:rPr lang="en-US" sz="800" dirty="0"/>
              <a:t>/10.1038/s41593-020-00787-0</a:t>
            </a:r>
          </a:p>
        </p:txBody>
      </p:sp>
      <p:sp>
        <p:nvSpPr>
          <p:cNvPr id="8" name="Rectangle 7">
            <a:extLst>
              <a:ext uri="{FF2B5EF4-FFF2-40B4-BE49-F238E27FC236}">
                <a16:creationId xmlns:a16="http://schemas.microsoft.com/office/drawing/2014/main" id="{CE97C94E-07ED-D64C-8020-8CA5D930AC9E}"/>
              </a:ext>
            </a:extLst>
          </p:cNvPr>
          <p:cNvSpPr/>
          <p:nvPr/>
        </p:nvSpPr>
        <p:spPr>
          <a:xfrm>
            <a:off x="126886" y="133528"/>
            <a:ext cx="8737657" cy="461665"/>
          </a:xfrm>
          <a:prstGeom prst="rect">
            <a:avLst/>
          </a:prstGeom>
        </p:spPr>
        <p:txBody>
          <a:bodyPr wrap="square">
            <a:spAutoFit/>
          </a:bodyPr>
          <a:lstStyle/>
          <a:p>
            <a:r>
              <a:rPr lang="en-US" sz="2400" dirty="0">
                <a:solidFill>
                  <a:schemeClr val="tx2"/>
                </a:solidFill>
                <a:latin typeface="Arial" panose="020B0604020202020204" pitchFamily="34" charset="0"/>
                <a:cs typeface="Arial" panose="020B0604020202020204" pitchFamily="34" charset="0"/>
              </a:rPr>
              <a:t>Further applications of spatial gene expression in DLPFC </a:t>
            </a:r>
          </a:p>
        </p:txBody>
      </p:sp>
      <p:pic>
        <p:nvPicPr>
          <p:cNvPr id="10" name="Picture 2" descr="Fig. 7">
            <a:extLst>
              <a:ext uri="{FF2B5EF4-FFF2-40B4-BE49-F238E27FC236}">
                <a16:creationId xmlns:a16="http://schemas.microsoft.com/office/drawing/2014/main" id="{B1FD752F-9172-A74A-A77C-63AF5C21F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67" t="-280" r="4113" b="83514"/>
          <a:stretch/>
        </p:blipFill>
        <p:spPr bwMode="auto">
          <a:xfrm>
            <a:off x="1910622" y="1751036"/>
            <a:ext cx="6869867" cy="1459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g. 7">
            <a:extLst>
              <a:ext uri="{FF2B5EF4-FFF2-40B4-BE49-F238E27FC236}">
                <a16:creationId xmlns:a16="http://schemas.microsoft.com/office/drawing/2014/main" id="{02A1D099-7209-5B45-9C8E-C7406006C9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8" t="52113" r="5244"/>
          <a:stretch/>
        </p:blipFill>
        <p:spPr bwMode="auto">
          <a:xfrm>
            <a:off x="1494879" y="3657600"/>
            <a:ext cx="4827722" cy="2821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g. 7">
            <a:extLst>
              <a:ext uri="{FF2B5EF4-FFF2-40B4-BE49-F238E27FC236}">
                <a16:creationId xmlns:a16="http://schemas.microsoft.com/office/drawing/2014/main" id="{A9B01ABC-FD7D-8343-A253-33767F3EC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59" t="18226" r="-1" b="47685"/>
          <a:stretch/>
        </p:blipFill>
        <p:spPr bwMode="auto">
          <a:xfrm>
            <a:off x="6705600" y="4880589"/>
            <a:ext cx="2253521" cy="17488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 7">
            <a:extLst>
              <a:ext uri="{FF2B5EF4-FFF2-40B4-BE49-F238E27FC236}">
                <a16:creationId xmlns:a16="http://schemas.microsoft.com/office/drawing/2014/main" id="{4CE30AA3-5609-CF43-AD4B-AB84735DC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26" t="20222" r="37037" b="49429"/>
          <a:stretch/>
        </p:blipFill>
        <p:spPr bwMode="auto">
          <a:xfrm>
            <a:off x="6637415" y="3113144"/>
            <a:ext cx="2326294" cy="1524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D19674-2E0A-EE45-89C9-9B4C7E5C3B87}"/>
              </a:ext>
            </a:extLst>
          </p:cNvPr>
          <p:cNvSpPr/>
          <p:nvPr/>
        </p:nvSpPr>
        <p:spPr bwMode="auto">
          <a:xfrm>
            <a:off x="228600" y="742058"/>
            <a:ext cx="8763000" cy="5826381"/>
          </a:xfrm>
          <a:prstGeom prst="rect">
            <a:avLst/>
          </a:prstGeom>
          <a:noFill/>
          <a:ln w="25400" cap="flat" cmpd="sng" algn="ctr">
            <a:solidFill>
              <a:schemeClr val="bg1">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5" name="TextBox 4">
            <a:extLst>
              <a:ext uri="{FF2B5EF4-FFF2-40B4-BE49-F238E27FC236}">
                <a16:creationId xmlns:a16="http://schemas.microsoft.com/office/drawing/2014/main" id="{185A8EC0-C310-A840-B238-4B28E9515377}"/>
              </a:ext>
            </a:extLst>
          </p:cNvPr>
          <p:cNvSpPr txBox="1"/>
          <p:nvPr/>
        </p:nvSpPr>
        <p:spPr>
          <a:xfrm>
            <a:off x="153672" y="1694794"/>
            <a:ext cx="1860029" cy="461665"/>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Supervised annotation </a:t>
            </a:r>
          </a:p>
          <a:p>
            <a:r>
              <a:rPr lang="en-US" sz="1200" b="1" dirty="0">
                <a:solidFill>
                  <a:schemeClr val="tx2"/>
                </a:solidFill>
                <a:latin typeface="Arial" panose="020B0604020202020204" pitchFamily="34" charset="0"/>
                <a:cs typeface="Arial" panose="020B0604020202020204" pitchFamily="34" charset="0"/>
              </a:rPr>
              <a:t>of DLPFC layers </a:t>
            </a:r>
          </a:p>
        </p:txBody>
      </p:sp>
      <p:sp>
        <p:nvSpPr>
          <p:cNvPr id="14" name="TextBox 13">
            <a:extLst>
              <a:ext uri="{FF2B5EF4-FFF2-40B4-BE49-F238E27FC236}">
                <a16:creationId xmlns:a16="http://schemas.microsoft.com/office/drawing/2014/main" id="{2956E1A8-2A6E-5144-9425-547AE9688C52}"/>
              </a:ext>
            </a:extLst>
          </p:cNvPr>
          <p:cNvSpPr txBox="1"/>
          <p:nvPr/>
        </p:nvSpPr>
        <p:spPr>
          <a:xfrm>
            <a:off x="1962172" y="1651643"/>
            <a:ext cx="4724400" cy="27699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Schematic illustrating the data-driven clustering pipeline </a:t>
            </a:r>
          </a:p>
        </p:txBody>
      </p:sp>
      <p:sp>
        <p:nvSpPr>
          <p:cNvPr id="15" name="TextBox 14">
            <a:extLst>
              <a:ext uri="{FF2B5EF4-FFF2-40B4-BE49-F238E27FC236}">
                <a16:creationId xmlns:a16="http://schemas.microsoft.com/office/drawing/2014/main" id="{6CD6C124-A8F7-DC49-B7EC-DE8CFED05B3D}"/>
              </a:ext>
            </a:extLst>
          </p:cNvPr>
          <p:cNvSpPr txBox="1"/>
          <p:nvPr/>
        </p:nvSpPr>
        <p:spPr>
          <a:xfrm>
            <a:off x="1688978" y="3456801"/>
            <a:ext cx="4724400" cy="276999"/>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Evaluation of clustering performance  </a:t>
            </a:r>
          </a:p>
        </p:txBody>
      </p:sp>
      <p:sp>
        <p:nvSpPr>
          <p:cNvPr id="13" name="TextBox 12">
            <a:extLst>
              <a:ext uri="{FF2B5EF4-FFF2-40B4-BE49-F238E27FC236}">
                <a16:creationId xmlns:a16="http://schemas.microsoft.com/office/drawing/2014/main" id="{37EBCA8F-8E60-E54E-994E-891D78353FD7}"/>
              </a:ext>
            </a:extLst>
          </p:cNvPr>
          <p:cNvSpPr txBox="1"/>
          <p:nvPr/>
        </p:nvSpPr>
        <p:spPr>
          <a:xfrm>
            <a:off x="6460623" y="4540767"/>
            <a:ext cx="2683377" cy="461665"/>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Expression patterns for selected laminar and nonlaminar genes </a:t>
            </a:r>
          </a:p>
        </p:txBody>
      </p:sp>
      <p:sp>
        <p:nvSpPr>
          <p:cNvPr id="16" name="TextBox 15">
            <a:extLst>
              <a:ext uri="{FF2B5EF4-FFF2-40B4-BE49-F238E27FC236}">
                <a16:creationId xmlns:a16="http://schemas.microsoft.com/office/drawing/2014/main" id="{23C9AEDF-CF43-9040-8086-1C27AF7FCEA8}"/>
              </a:ext>
            </a:extLst>
          </p:cNvPr>
          <p:cNvSpPr txBox="1"/>
          <p:nvPr/>
        </p:nvSpPr>
        <p:spPr>
          <a:xfrm>
            <a:off x="5416762" y="3436604"/>
            <a:ext cx="1288838" cy="646331"/>
          </a:xfrm>
          <a:prstGeom prst="rect">
            <a:avLst/>
          </a:prstGeom>
          <a:noFill/>
        </p:spPr>
        <p:txBody>
          <a:bodyPr wrap="square" rtlCol="0">
            <a:spAutoFit/>
          </a:bodyPr>
          <a:lstStyle/>
          <a:p>
            <a:r>
              <a:rPr lang="en-US" sz="1200" b="1" dirty="0">
                <a:solidFill>
                  <a:schemeClr val="tx2"/>
                </a:solidFill>
                <a:latin typeface="Arial" panose="020B0604020202020204" pitchFamily="34" charset="0"/>
                <a:cs typeface="Arial" panose="020B0604020202020204" pitchFamily="34" charset="0"/>
              </a:rPr>
              <a:t>Comparison of gene-wise test statistics </a:t>
            </a:r>
          </a:p>
        </p:txBody>
      </p:sp>
    </p:spTree>
    <p:extLst>
      <p:ext uri="{BB962C8B-B14F-4D97-AF65-F5344CB8AC3E}">
        <p14:creationId xmlns:p14="http://schemas.microsoft.com/office/powerpoint/2010/main" val="1607597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609A-4130-D64B-9529-C2445169FA64}"/>
              </a:ext>
            </a:extLst>
          </p:cNvPr>
          <p:cNvSpPr>
            <a:spLocks noGrp="1"/>
          </p:cNvSpPr>
          <p:nvPr>
            <p:ph type="title"/>
          </p:nvPr>
        </p:nvSpPr>
        <p:spPr>
          <a:xfrm>
            <a:off x="4980709" y="190500"/>
            <a:ext cx="3505200" cy="1143000"/>
          </a:xfrm>
        </p:spPr>
        <p:txBody>
          <a:bodyPr/>
          <a:lstStyle/>
          <a:p>
            <a:r>
              <a:rPr lang="en-US" dirty="0"/>
              <a:t>Imaging genetics</a:t>
            </a:r>
          </a:p>
        </p:txBody>
      </p:sp>
      <p:sp>
        <p:nvSpPr>
          <p:cNvPr id="3" name="Content Placeholder 2">
            <a:extLst>
              <a:ext uri="{FF2B5EF4-FFF2-40B4-BE49-F238E27FC236}">
                <a16:creationId xmlns:a16="http://schemas.microsoft.com/office/drawing/2014/main" id="{8371B202-A0FA-3D4D-BC5D-26E6A77C310D}"/>
              </a:ext>
            </a:extLst>
          </p:cNvPr>
          <p:cNvSpPr>
            <a:spLocks noGrp="1"/>
          </p:cNvSpPr>
          <p:nvPr>
            <p:ph idx="1"/>
          </p:nvPr>
        </p:nvSpPr>
        <p:spPr>
          <a:xfrm>
            <a:off x="4650852" y="1981200"/>
            <a:ext cx="4478304" cy="4114800"/>
          </a:xfrm>
        </p:spPr>
        <p:txBody>
          <a:bodyPr/>
          <a:lstStyle/>
          <a:p>
            <a:r>
              <a:rPr lang="en-US" dirty="0"/>
              <a:t>GWAS for imaging phenotypes</a:t>
            </a:r>
          </a:p>
          <a:p>
            <a:pPr lvl="1"/>
            <a:r>
              <a:rPr lang="en-US" dirty="0"/>
              <a:t>Subcortical region volumes</a:t>
            </a:r>
          </a:p>
        </p:txBody>
      </p:sp>
      <p:sp>
        <p:nvSpPr>
          <p:cNvPr id="4" name="Slide Number Placeholder 3">
            <a:extLst>
              <a:ext uri="{FF2B5EF4-FFF2-40B4-BE49-F238E27FC236}">
                <a16:creationId xmlns:a16="http://schemas.microsoft.com/office/drawing/2014/main" id="{BACD16F8-98DF-5B46-A56F-7A7FE460094E}"/>
              </a:ext>
            </a:extLst>
          </p:cNvPr>
          <p:cNvSpPr>
            <a:spLocks noGrp="1"/>
          </p:cNvSpPr>
          <p:nvPr>
            <p:ph type="sldNum" sz="quarter" idx="12"/>
          </p:nvPr>
        </p:nvSpPr>
        <p:spPr/>
        <p:txBody>
          <a:bodyPr/>
          <a:lstStyle/>
          <a:p>
            <a:pPr>
              <a:defRPr/>
            </a:pPr>
            <a:fld id="{4D71D4ED-2DA9-9F40-A068-D189D5533483}" type="slidenum">
              <a:rPr lang="en-US" smtClean="0"/>
              <a:pPr>
                <a:defRPr/>
              </a:pPr>
              <a:t>14</a:t>
            </a:fld>
            <a:endParaRPr lang="en-US"/>
          </a:p>
        </p:txBody>
      </p:sp>
      <p:pic>
        <p:nvPicPr>
          <p:cNvPr id="5" name="Picture 4">
            <a:extLst>
              <a:ext uri="{FF2B5EF4-FFF2-40B4-BE49-F238E27FC236}">
                <a16:creationId xmlns:a16="http://schemas.microsoft.com/office/drawing/2014/main" id="{7C937571-6A98-594A-B387-CA66F034F794}"/>
              </a:ext>
            </a:extLst>
          </p:cNvPr>
          <p:cNvPicPr>
            <a:picLocks noChangeAspect="1"/>
          </p:cNvPicPr>
          <p:nvPr/>
        </p:nvPicPr>
        <p:blipFill>
          <a:blip r:embed="rId2"/>
          <a:stretch>
            <a:fillRect/>
          </a:stretch>
        </p:blipFill>
        <p:spPr>
          <a:xfrm>
            <a:off x="14844" y="0"/>
            <a:ext cx="4636008" cy="6858000"/>
          </a:xfrm>
          <a:prstGeom prst="rect">
            <a:avLst/>
          </a:prstGeom>
        </p:spPr>
      </p:pic>
      <p:sp>
        <p:nvSpPr>
          <p:cNvPr id="6" name="Rectangle 5">
            <a:extLst>
              <a:ext uri="{FF2B5EF4-FFF2-40B4-BE49-F238E27FC236}">
                <a16:creationId xmlns:a16="http://schemas.microsoft.com/office/drawing/2014/main" id="{9214C01C-B143-0E48-8930-0FF4BED27275}"/>
              </a:ext>
            </a:extLst>
          </p:cNvPr>
          <p:cNvSpPr/>
          <p:nvPr/>
        </p:nvSpPr>
        <p:spPr>
          <a:xfrm>
            <a:off x="4961906" y="5817901"/>
            <a:ext cx="4572000" cy="738664"/>
          </a:xfrm>
          <a:prstGeom prst="rect">
            <a:avLst/>
          </a:prstGeom>
        </p:spPr>
        <p:txBody>
          <a:bodyPr>
            <a:spAutoFit/>
          </a:bodyPr>
          <a:lstStyle/>
          <a:p>
            <a:r>
              <a:rPr lang="en-US" sz="1400" dirty="0"/>
              <a:t>Genomics, Circuits, and Pathways in Clinical Neuropsychiatry. http://</a:t>
            </a:r>
            <a:r>
              <a:rPr lang="en-US" sz="1400" dirty="0" err="1"/>
              <a:t>dx.doi.org</a:t>
            </a:r>
            <a:r>
              <a:rPr lang="en-US" sz="1400" dirty="0"/>
              <a:t>/10.1016/B978-0-12-800105-9.00007-X</a:t>
            </a:r>
          </a:p>
        </p:txBody>
      </p:sp>
    </p:spTree>
    <p:extLst>
      <p:ext uri="{BB962C8B-B14F-4D97-AF65-F5344CB8AC3E}">
        <p14:creationId xmlns:p14="http://schemas.microsoft.com/office/powerpoint/2010/main" val="386451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 1">
            <a:extLst>
              <a:ext uri="{FF2B5EF4-FFF2-40B4-BE49-F238E27FC236}">
                <a16:creationId xmlns:a16="http://schemas.microsoft.com/office/drawing/2014/main" id="{8519F60F-5FBA-2245-A3D7-07382AB88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2" y="1582103"/>
            <a:ext cx="9144000" cy="52149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19BCCA-CC94-9E40-B67B-0015D67CA0C6}"/>
              </a:ext>
            </a:extLst>
          </p:cNvPr>
          <p:cNvSpPr>
            <a:spLocks noGrp="1"/>
          </p:cNvSpPr>
          <p:nvPr>
            <p:ph type="title"/>
          </p:nvPr>
        </p:nvSpPr>
        <p:spPr>
          <a:xfrm>
            <a:off x="653143" y="30480"/>
            <a:ext cx="7772400" cy="1143000"/>
          </a:xfrm>
        </p:spPr>
        <p:txBody>
          <a:bodyPr/>
          <a:lstStyle/>
          <a:p>
            <a:r>
              <a:rPr lang="en-US" dirty="0"/>
              <a:t>UK </a:t>
            </a:r>
            <a:r>
              <a:rPr lang="en-US" dirty="0" err="1"/>
              <a:t>BioBank</a:t>
            </a:r>
            <a:endParaRPr lang="en-US" dirty="0"/>
          </a:p>
        </p:txBody>
      </p:sp>
      <p:sp>
        <p:nvSpPr>
          <p:cNvPr id="3" name="Content Placeholder 2">
            <a:extLst>
              <a:ext uri="{FF2B5EF4-FFF2-40B4-BE49-F238E27FC236}">
                <a16:creationId xmlns:a16="http://schemas.microsoft.com/office/drawing/2014/main" id="{3268F0ED-9ECE-EC4A-B734-CD00EC97ECF5}"/>
              </a:ext>
            </a:extLst>
          </p:cNvPr>
          <p:cNvSpPr>
            <a:spLocks noGrp="1"/>
          </p:cNvSpPr>
          <p:nvPr>
            <p:ph idx="1"/>
          </p:nvPr>
        </p:nvSpPr>
        <p:spPr>
          <a:xfrm>
            <a:off x="152400" y="1046321"/>
            <a:ext cx="9037320" cy="614363"/>
          </a:xfrm>
        </p:spPr>
        <p:txBody>
          <a:bodyPr/>
          <a:lstStyle/>
          <a:p>
            <a:pPr marL="0" indent="0">
              <a:buNone/>
            </a:pPr>
            <a:r>
              <a:rPr lang="en-US" sz="2000" i="1" dirty="0"/>
              <a:t>n</a:t>
            </a:r>
            <a:r>
              <a:rPr lang="en-US" sz="2000" dirty="0"/>
              <a:t> = 8,428 subjects for 3,144 functional and structural brain imaging phenotypes</a:t>
            </a:r>
          </a:p>
        </p:txBody>
      </p:sp>
      <p:sp>
        <p:nvSpPr>
          <p:cNvPr id="4" name="Slide Number Placeholder 3">
            <a:extLst>
              <a:ext uri="{FF2B5EF4-FFF2-40B4-BE49-F238E27FC236}">
                <a16:creationId xmlns:a16="http://schemas.microsoft.com/office/drawing/2014/main" id="{B8EC5650-926E-3A4F-BCA1-CBE1B30FA9E3}"/>
              </a:ext>
            </a:extLst>
          </p:cNvPr>
          <p:cNvSpPr>
            <a:spLocks noGrp="1"/>
          </p:cNvSpPr>
          <p:nvPr>
            <p:ph type="sldNum" sz="quarter" idx="12"/>
          </p:nvPr>
        </p:nvSpPr>
        <p:spPr/>
        <p:txBody>
          <a:bodyPr/>
          <a:lstStyle/>
          <a:p>
            <a:pPr>
              <a:defRPr/>
            </a:pPr>
            <a:fld id="{4D71D4ED-2DA9-9F40-A068-D189D5533483}" type="slidenum">
              <a:rPr lang="en-US" smtClean="0"/>
              <a:pPr>
                <a:defRPr/>
              </a:pPr>
              <a:t>15</a:t>
            </a:fld>
            <a:endParaRPr lang="en-US"/>
          </a:p>
        </p:txBody>
      </p:sp>
      <p:sp>
        <p:nvSpPr>
          <p:cNvPr id="5" name="Rectangle 4">
            <a:extLst>
              <a:ext uri="{FF2B5EF4-FFF2-40B4-BE49-F238E27FC236}">
                <a16:creationId xmlns:a16="http://schemas.microsoft.com/office/drawing/2014/main" id="{C6CF1FA9-EE98-1342-9849-09742A864850}"/>
              </a:ext>
            </a:extLst>
          </p:cNvPr>
          <p:cNvSpPr/>
          <p:nvPr/>
        </p:nvSpPr>
        <p:spPr>
          <a:xfrm>
            <a:off x="4724400" y="1582103"/>
            <a:ext cx="2895600" cy="646331"/>
          </a:xfrm>
          <a:prstGeom prst="rect">
            <a:avLst/>
          </a:prstGeom>
        </p:spPr>
        <p:txBody>
          <a:bodyPr wrap="square">
            <a:spAutoFit/>
          </a:bodyPr>
          <a:lstStyle/>
          <a:p>
            <a:r>
              <a:rPr lang="en-US" sz="900" dirty="0">
                <a:solidFill>
                  <a:srgbClr val="222222"/>
                </a:solidFill>
                <a:latin typeface="Arial" panose="020B0604020202020204" pitchFamily="34" charset="0"/>
                <a:cs typeface="Arial" panose="020B0604020202020204" pitchFamily="34" charset="0"/>
              </a:rPr>
              <a:t>Elliott, L.T., Sharp, K., Alfaro-Almagro, F. </a:t>
            </a:r>
            <a:r>
              <a:rPr lang="en-US" sz="900" i="1" dirty="0">
                <a:solidFill>
                  <a:srgbClr val="222222"/>
                </a:solidFill>
                <a:latin typeface="Arial" panose="020B0604020202020204" pitchFamily="34" charset="0"/>
                <a:cs typeface="Arial" panose="020B0604020202020204" pitchFamily="34" charset="0"/>
              </a:rPr>
              <a:t>et al.</a:t>
            </a:r>
            <a:r>
              <a:rPr lang="en-US" sz="900" dirty="0">
                <a:solidFill>
                  <a:srgbClr val="222222"/>
                </a:solidFill>
                <a:latin typeface="Arial" panose="020B0604020202020204" pitchFamily="34" charset="0"/>
                <a:cs typeface="Arial" panose="020B0604020202020204" pitchFamily="34" charset="0"/>
              </a:rPr>
              <a:t> Genome-wide association studies of brain imaging phenotypes in UK Biobank. </a:t>
            </a:r>
            <a:r>
              <a:rPr lang="en-US" sz="900" i="1" dirty="0">
                <a:solidFill>
                  <a:srgbClr val="222222"/>
                </a:solidFill>
                <a:latin typeface="Arial" panose="020B0604020202020204" pitchFamily="34" charset="0"/>
                <a:cs typeface="Arial" panose="020B0604020202020204" pitchFamily="34" charset="0"/>
              </a:rPr>
              <a:t>Nature</a:t>
            </a:r>
            <a:r>
              <a:rPr lang="en-US" sz="900" dirty="0">
                <a:solidFill>
                  <a:srgbClr val="222222"/>
                </a:solidFill>
                <a:latin typeface="Arial" panose="020B0604020202020204" pitchFamily="34" charset="0"/>
                <a:cs typeface="Arial" panose="020B0604020202020204" pitchFamily="34" charset="0"/>
              </a:rPr>
              <a:t> </a:t>
            </a:r>
            <a:r>
              <a:rPr lang="en-US" sz="900" b="1" dirty="0">
                <a:solidFill>
                  <a:srgbClr val="222222"/>
                </a:solidFill>
                <a:latin typeface="Arial" panose="020B0604020202020204" pitchFamily="34" charset="0"/>
                <a:cs typeface="Arial" panose="020B0604020202020204" pitchFamily="34" charset="0"/>
              </a:rPr>
              <a:t>562, </a:t>
            </a:r>
            <a:r>
              <a:rPr lang="en-US" sz="900" dirty="0">
                <a:solidFill>
                  <a:srgbClr val="222222"/>
                </a:solidFill>
                <a:latin typeface="Arial" panose="020B0604020202020204" pitchFamily="34" charset="0"/>
                <a:cs typeface="Arial" panose="020B0604020202020204" pitchFamily="34" charset="0"/>
              </a:rPr>
              <a:t>210–216 (2018). https://</a:t>
            </a:r>
            <a:r>
              <a:rPr lang="en-US" sz="900" dirty="0" err="1">
                <a:solidFill>
                  <a:srgbClr val="222222"/>
                </a:solidFill>
                <a:latin typeface="Arial" panose="020B0604020202020204" pitchFamily="34" charset="0"/>
                <a:cs typeface="Arial" panose="020B0604020202020204" pitchFamily="34" charset="0"/>
              </a:rPr>
              <a:t>doi.org</a:t>
            </a:r>
            <a:r>
              <a:rPr lang="en-US" sz="900" dirty="0">
                <a:solidFill>
                  <a:srgbClr val="222222"/>
                </a:solidFill>
                <a:latin typeface="Arial" panose="020B0604020202020204" pitchFamily="34" charset="0"/>
                <a:cs typeface="Arial" panose="020B0604020202020204" pitchFamily="34" charset="0"/>
              </a:rPr>
              <a:t>/10.1038/s41586-018-0571-7</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038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3239-4457-7C4D-A8D0-790BE8F0A461}"/>
              </a:ext>
            </a:extLst>
          </p:cNvPr>
          <p:cNvSpPr>
            <a:spLocks noGrp="1"/>
          </p:cNvSpPr>
          <p:nvPr>
            <p:ph type="title"/>
          </p:nvPr>
        </p:nvSpPr>
        <p:spPr>
          <a:xfrm>
            <a:off x="216575" y="190500"/>
            <a:ext cx="8710848" cy="1143000"/>
          </a:xfrm>
        </p:spPr>
        <p:txBody>
          <a:bodyPr/>
          <a:lstStyle/>
          <a:p>
            <a:r>
              <a:rPr lang="en-US" dirty="0"/>
              <a:t>Linking genes to brain phenotypes</a:t>
            </a:r>
          </a:p>
        </p:txBody>
      </p:sp>
      <p:sp>
        <p:nvSpPr>
          <p:cNvPr id="3" name="Content Placeholder 2">
            <a:extLst>
              <a:ext uri="{FF2B5EF4-FFF2-40B4-BE49-F238E27FC236}">
                <a16:creationId xmlns:a16="http://schemas.microsoft.com/office/drawing/2014/main" id="{B769A654-E73D-E346-90BB-B217E7E251CE}"/>
              </a:ext>
            </a:extLst>
          </p:cNvPr>
          <p:cNvSpPr>
            <a:spLocks noGrp="1"/>
          </p:cNvSpPr>
          <p:nvPr>
            <p:ph idx="1"/>
          </p:nvPr>
        </p:nvSpPr>
        <p:spPr>
          <a:xfrm>
            <a:off x="685799" y="1524000"/>
            <a:ext cx="7772400" cy="4114800"/>
          </a:xfrm>
        </p:spPr>
        <p:txBody>
          <a:bodyPr/>
          <a:lstStyle/>
          <a:p>
            <a:r>
              <a:rPr lang="en-US" dirty="0"/>
              <a:t>IMAGEN cohort</a:t>
            </a:r>
          </a:p>
        </p:txBody>
      </p:sp>
      <p:sp>
        <p:nvSpPr>
          <p:cNvPr id="4" name="Slide Number Placeholder 3">
            <a:extLst>
              <a:ext uri="{FF2B5EF4-FFF2-40B4-BE49-F238E27FC236}">
                <a16:creationId xmlns:a16="http://schemas.microsoft.com/office/drawing/2014/main" id="{CD6B68D6-5A3B-EA4F-ADB2-8F5F1F253C56}"/>
              </a:ext>
            </a:extLst>
          </p:cNvPr>
          <p:cNvSpPr>
            <a:spLocks noGrp="1"/>
          </p:cNvSpPr>
          <p:nvPr>
            <p:ph type="sldNum" sz="quarter" idx="12"/>
          </p:nvPr>
        </p:nvSpPr>
        <p:spPr/>
        <p:txBody>
          <a:bodyPr/>
          <a:lstStyle/>
          <a:p>
            <a:pPr>
              <a:defRPr/>
            </a:pPr>
            <a:fld id="{4D71D4ED-2DA9-9F40-A068-D189D5533483}" type="slidenum">
              <a:rPr lang="en-US" smtClean="0"/>
              <a:pPr>
                <a:defRPr/>
              </a:pPr>
              <a:t>16</a:t>
            </a:fld>
            <a:endParaRPr lang="en-US"/>
          </a:p>
        </p:txBody>
      </p:sp>
      <p:pic>
        <p:nvPicPr>
          <p:cNvPr id="7170" name="Picture 2" descr="Fig. 2">
            <a:extLst>
              <a:ext uri="{FF2B5EF4-FFF2-40B4-BE49-F238E27FC236}">
                <a16:creationId xmlns:a16="http://schemas.microsoft.com/office/drawing/2014/main" id="{46F436C0-E76D-7D4A-969F-EB9544491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71" y="2272283"/>
            <a:ext cx="6795655" cy="43853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CC00A7-5666-9E4A-ACEF-68BB28839A4A}"/>
              </a:ext>
            </a:extLst>
          </p:cNvPr>
          <p:cNvSpPr/>
          <p:nvPr/>
        </p:nvSpPr>
        <p:spPr>
          <a:xfrm>
            <a:off x="5943600" y="5791389"/>
            <a:ext cx="2286000" cy="1015663"/>
          </a:xfrm>
          <a:prstGeom prst="rect">
            <a:avLst/>
          </a:prstGeom>
        </p:spPr>
        <p:txBody>
          <a:bodyPr wrap="square">
            <a:spAutoFit/>
          </a:bodyPr>
          <a:lstStyle/>
          <a:p>
            <a:r>
              <a:rPr lang="en-US" sz="1200" dirty="0" err="1"/>
              <a:t>Mascarell</a:t>
            </a:r>
            <a:r>
              <a:rPr lang="en-US" sz="1200" dirty="0"/>
              <a:t> </a:t>
            </a:r>
            <a:r>
              <a:rPr lang="en-US" sz="1200" dirty="0" err="1"/>
              <a:t>Maričić</a:t>
            </a:r>
            <a:r>
              <a:rPr lang="en-US" sz="1200" dirty="0"/>
              <a:t>, L., Walter, H., Rosenthal, A. et al. The IMAGEN study: a decade of imaging genetics in adolescents. Mol Psychiatry 25, 2648–2671 (2020).</a:t>
            </a:r>
          </a:p>
        </p:txBody>
      </p:sp>
    </p:spTree>
    <p:extLst>
      <p:ext uri="{BB962C8B-B14F-4D97-AF65-F5344CB8AC3E}">
        <p14:creationId xmlns:p14="http://schemas.microsoft.com/office/powerpoint/2010/main" val="168604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DCF2-A073-8442-98F1-10AE84294F8E}"/>
              </a:ext>
            </a:extLst>
          </p:cNvPr>
          <p:cNvSpPr>
            <a:spLocks noGrp="1"/>
          </p:cNvSpPr>
          <p:nvPr>
            <p:ph type="title"/>
          </p:nvPr>
        </p:nvSpPr>
        <p:spPr/>
        <p:txBody>
          <a:bodyPr/>
          <a:lstStyle/>
          <a:p>
            <a:r>
              <a:rPr lang="en-US" dirty="0"/>
              <a:t>Artificial Intelligence vs. Machine learning</a:t>
            </a:r>
          </a:p>
        </p:txBody>
      </p:sp>
      <p:sp>
        <p:nvSpPr>
          <p:cNvPr id="3" name="Content Placeholder 2">
            <a:extLst>
              <a:ext uri="{FF2B5EF4-FFF2-40B4-BE49-F238E27FC236}">
                <a16:creationId xmlns:a16="http://schemas.microsoft.com/office/drawing/2014/main" id="{4DD35433-F3F7-F941-94CA-425DA7568E31}"/>
              </a:ext>
            </a:extLst>
          </p:cNvPr>
          <p:cNvSpPr>
            <a:spLocks noGrp="1"/>
          </p:cNvSpPr>
          <p:nvPr>
            <p:ph idx="1"/>
          </p:nvPr>
        </p:nvSpPr>
        <p:spPr/>
        <p:txBody>
          <a:bodyPr/>
          <a:lstStyle/>
          <a:p>
            <a:r>
              <a:rPr lang="en-US" dirty="0"/>
              <a:t>Artificial Intelligence (AI)</a:t>
            </a:r>
          </a:p>
          <a:p>
            <a:pPr lvl="1"/>
            <a:r>
              <a:rPr lang="en-US" dirty="0"/>
              <a:t>Broad concept using machines to do human-intelligence tasks </a:t>
            </a:r>
          </a:p>
          <a:p>
            <a:pPr lvl="1"/>
            <a:r>
              <a:rPr lang="en-US" dirty="0"/>
              <a:t>Visual perception, speech recognition, etc.</a:t>
            </a:r>
          </a:p>
          <a:p>
            <a:r>
              <a:rPr lang="en-US" dirty="0"/>
              <a:t>Machine learning (ML)</a:t>
            </a:r>
          </a:p>
          <a:p>
            <a:pPr lvl="1"/>
            <a:r>
              <a:rPr lang="en-US" dirty="0"/>
              <a:t>An AI subarea making machines (e.g., computers) automatically learn how to finish tasks</a:t>
            </a:r>
          </a:p>
        </p:txBody>
      </p:sp>
      <p:sp>
        <p:nvSpPr>
          <p:cNvPr id="4" name="Slide Number Placeholder 3">
            <a:extLst>
              <a:ext uri="{FF2B5EF4-FFF2-40B4-BE49-F238E27FC236}">
                <a16:creationId xmlns:a16="http://schemas.microsoft.com/office/drawing/2014/main" id="{61BFE538-4194-D440-AEB3-CB9D5E593D44}"/>
              </a:ext>
            </a:extLst>
          </p:cNvPr>
          <p:cNvSpPr>
            <a:spLocks noGrp="1"/>
          </p:cNvSpPr>
          <p:nvPr>
            <p:ph type="sldNum" sz="quarter" idx="12"/>
          </p:nvPr>
        </p:nvSpPr>
        <p:spPr/>
        <p:txBody>
          <a:bodyPr/>
          <a:lstStyle/>
          <a:p>
            <a:pPr>
              <a:defRPr/>
            </a:pPr>
            <a:fld id="{4D71D4ED-2DA9-9F40-A068-D189D5533483}" type="slidenum">
              <a:rPr lang="en-US" smtClean="0"/>
              <a:pPr>
                <a:defRPr/>
              </a:pPr>
              <a:t>17</a:t>
            </a:fld>
            <a:endParaRPr lang="en-US"/>
          </a:p>
        </p:txBody>
      </p:sp>
      <p:sp>
        <p:nvSpPr>
          <p:cNvPr id="5" name="Rectangle 4">
            <a:extLst>
              <a:ext uri="{FF2B5EF4-FFF2-40B4-BE49-F238E27FC236}">
                <a16:creationId xmlns:a16="http://schemas.microsoft.com/office/drawing/2014/main" id="{CFECF725-63D0-C041-823A-EC6DD1676603}"/>
              </a:ext>
            </a:extLst>
          </p:cNvPr>
          <p:cNvSpPr/>
          <p:nvPr/>
        </p:nvSpPr>
        <p:spPr>
          <a:xfrm>
            <a:off x="685800" y="6285016"/>
            <a:ext cx="4998720" cy="400110"/>
          </a:xfrm>
          <a:prstGeom prst="rect">
            <a:avLst/>
          </a:prstGeom>
        </p:spPr>
        <p:txBody>
          <a:bodyPr wrap="square">
            <a:spAutoFit/>
          </a:bodyPr>
          <a:lstStyle/>
          <a:p>
            <a:r>
              <a:rPr lang="en-US" dirty="0"/>
              <a:t>https://</a:t>
            </a:r>
            <a:r>
              <a:rPr lang="en-US" dirty="0" err="1"/>
              <a:t>commonfund.nih.gov</a:t>
            </a:r>
            <a:r>
              <a:rPr lang="en-US" dirty="0"/>
              <a:t>/bridge2ai/</a:t>
            </a:r>
            <a:r>
              <a:rPr lang="en-US" dirty="0" err="1"/>
              <a:t>faqs</a:t>
            </a:r>
            <a:endParaRPr lang="en-US" dirty="0"/>
          </a:p>
        </p:txBody>
      </p:sp>
    </p:spTree>
    <p:extLst>
      <p:ext uri="{BB962C8B-B14F-4D97-AF65-F5344CB8AC3E}">
        <p14:creationId xmlns:p14="http://schemas.microsoft.com/office/powerpoint/2010/main" val="269810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1B29-CA00-5F47-A860-886B2EE7773A}"/>
              </a:ext>
            </a:extLst>
          </p:cNvPr>
          <p:cNvSpPr>
            <a:spLocks noGrp="1"/>
          </p:cNvSpPr>
          <p:nvPr>
            <p:ph type="title"/>
          </p:nvPr>
        </p:nvSpPr>
        <p:spPr>
          <a:xfrm>
            <a:off x="685800" y="220485"/>
            <a:ext cx="7772400" cy="1143000"/>
          </a:xfrm>
        </p:spPr>
        <p:txBody>
          <a:bodyPr/>
          <a:lstStyle/>
          <a:p>
            <a:r>
              <a:rPr lang="en-US" dirty="0"/>
              <a:t>AI/ML in drug discovery</a:t>
            </a:r>
          </a:p>
        </p:txBody>
      </p:sp>
      <p:sp>
        <p:nvSpPr>
          <p:cNvPr id="3" name="Content Placeholder 2">
            <a:extLst>
              <a:ext uri="{FF2B5EF4-FFF2-40B4-BE49-F238E27FC236}">
                <a16:creationId xmlns:a16="http://schemas.microsoft.com/office/drawing/2014/main" id="{4D455BDE-58EC-3848-A021-8FBE5CCBFE63}"/>
              </a:ext>
            </a:extLst>
          </p:cNvPr>
          <p:cNvSpPr>
            <a:spLocks noGrp="1"/>
          </p:cNvSpPr>
          <p:nvPr>
            <p:ph idx="1"/>
          </p:nvPr>
        </p:nvSpPr>
        <p:spPr>
          <a:xfrm>
            <a:off x="685800" y="1371600"/>
            <a:ext cx="8305800" cy="4114800"/>
          </a:xfrm>
        </p:spPr>
        <p:txBody>
          <a:bodyPr/>
          <a:lstStyle/>
          <a:p>
            <a:r>
              <a:rPr lang="en-US" dirty="0"/>
              <a:t>Previously computer-aided drug design (CADD)</a:t>
            </a:r>
          </a:p>
          <a:p>
            <a:pPr lvl="1"/>
            <a:r>
              <a:rPr lang="en-US" dirty="0"/>
              <a:t>Molecular structures</a:t>
            </a:r>
          </a:p>
          <a:p>
            <a:pPr lvl="1"/>
            <a:r>
              <a:rPr lang="en-US" dirty="0"/>
              <a:t>Low successful rate (6.2%)</a:t>
            </a:r>
          </a:p>
          <a:p>
            <a:r>
              <a:rPr lang="en-US" dirty="0"/>
              <a:t>Increasing data enables AI/ML application</a:t>
            </a:r>
          </a:p>
          <a:p>
            <a:pPr lvl="1"/>
            <a:r>
              <a:rPr lang="en-US" dirty="0"/>
              <a:t>Omics</a:t>
            </a:r>
          </a:p>
          <a:p>
            <a:pPr lvl="1"/>
            <a:r>
              <a:rPr lang="en-US" dirty="0"/>
              <a:t>Imaging</a:t>
            </a:r>
          </a:p>
          <a:p>
            <a:pPr lvl="1"/>
            <a:r>
              <a:rPr lang="en-US" dirty="0"/>
              <a:t>Diagnosis</a:t>
            </a:r>
          </a:p>
          <a:p>
            <a:pPr lvl="1"/>
            <a:r>
              <a:rPr lang="en-US" dirty="0"/>
              <a:t>Behaviors </a:t>
            </a:r>
          </a:p>
          <a:p>
            <a:pPr lvl="1"/>
            <a:endParaRPr lang="en-US" dirty="0"/>
          </a:p>
          <a:p>
            <a:endParaRPr lang="en-US" dirty="0"/>
          </a:p>
        </p:txBody>
      </p:sp>
      <p:sp>
        <p:nvSpPr>
          <p:cNvPr id="4" name="Slide Number Placeholder 3">
            <a:extLst>
              <a:ext uri="{FF2B5EF4-FFF2-40B4-BE49-F238E27FC236}">
                <a16:creationId xmlns:a16="http://schemas.microsoft.com/office/drawing/2014/main" id="{C8F0BFC6-5780-C747-90DA-8EACCBFA865D}"/>
              </a:ext>
            </a:extLst>
          </p:cNvPr>
          <p:cNvSpPr>
            <a:spLocks noGrp="1"/>
          </p:cNvSpPr>
          <p:nvPr>
            <p:ph type="sldNum" sz="quarter" idx="12"/>
          </p:nvPr>
        </p:nvSpPr>
        <p:spPr/>
        <p:txBody>
          <a:bodyPr/>
          <a:lstStyle/>
          <a:p>
            <a:pPr>
              <a:defRPr/>
            </a:pPr>
            <a:fld id="{4D71D4ED-2DA9-9F40-A068-D189D5533483}" type="slidenum">
              <a:rPr lang="en-US" smtClean="0"/>
              <a:pPr>
                <a:defRPr/>
              </a:pPr>
              <a:t>18</a:t>
            </a:fld>
            <a:endParaRPr lang="en-US"/>
          </a:p>
        </p:txBody>
      </p:sp>
    </p:spTree>
    <p:extLst>
      <p:ext uri="{BB962C8B-B14F-4D97-AF65-F5344CB8AC3E}">
        <p14:creationId xmlns:p14="http://schemas.microsoft.com/office/powerpoint/2010/main" val="2264493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021C-C771-D943-9828-5578EA2C374C}"/>
              </a:ext>
            </a:extLst>
          </p:cNvPr>
          <p:cNvSpPr>
            <a:spLocks noGrp="1"/>
          </p:cNvSpPr>
          <p:nvPr>
            <p:ph type="title"/>
          </p:nvPr>
        </p:nvSpPr>
        <p:spPr>
          <a:xfrm>
            <a:off x="342900" y="190500"/>
            <a:ext cx="8458200" cy="1143000"/>
          </a:xfrm>
        </p:spPr>
        <p:txBody>
          <a:bodyPr/>
          <a:lstStyle/>
          <a:p>
            <a:r>
              <a:rPr lang="en-US" dirty="0"/>
              <a:t>Drug discovery pipeline</a:t>
            </a:r>
          </a:p>
        </p:txBody>
      </p:sp>
      <p:sp>
        <p:nvSpPr>
          <p:cNvPr id="4" name="Slide Number Placeholder 3">
            <a:extLst>
              <a:ext uri="{FF2B5EF4-FFF2-40B4-BE49-F238E27FC236}">
                <a16:creationId xmlns:a16="http://schemas.microsoft.com/office/drawing/2014/main" id="{1C01DFBF-C9D6-4142-AA25-7AA91C6E9164}"/>
              </a:ext>
            </a:extLst>
          </p:cNvPr>
          <p:cNvSpPr>
            <a:spLocks noGrp="1"/>
          </p:cNvSpPr>
          <p:nvPr>
            <p:ph type="sldNum" sz="quarter" idx="12"/>
          </p:nvPr>
        </p:nvSpPr>
        <p:spPr/>
        <p:txBody>
          <a:bodyPr/>
          <a:lstStyle/>
          <a:p>
            <a:pPr>
              <a:defRPr/>
            </a:pPr>
            <a:fld id="{4D71D4ED-2DA9-9F40-A068-D189D5533483}" type="slidenum">
              <a:rPr lang="en-US" smtClean="0"/>
              <a:pPr>
                <a:defRPr/>
              </a:pPr>
              <a:t>19</a:t>
            </a:fld>
            <a:endParaRPr lang="en-US"/>
          </a:p>
        </p:txBody>
      </p:sp>
      <p:pic>
        <p:nvPicPr>
          <p:cNvPr id="8194" name="Picture 2" descr="Fig. 1">
            <a:extLst>
              <a:ext uri="{FF2B5EF4-FFF2-40B4-BE49-F238E27FC236}">
                <a16:creationId xmlns:a16="http://schemas.microsoft.com/office/drawing/2014/main" id="{7D1F6276-14EE-0B47-88DA-346547A4C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788"/>
            <a:ext cx="9144000" cy="4670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F30D99D-D01B-0A41-8627-4D2B6E32B512}"/>
              </a:ext>
            </a:extLst>
          </p:cNvPr>
          <p:cNvSpPr/>
          <p:nvPr/>
        </p:nvSpPr>
        <p:spPr>
          <a:xfrm>
            <a:off x="152400" y="5922109"/>
            <a:ext cx="4114800" cy="646331"/>
          </a:xfrm>
          <a:prstGeom prst="rect">
            <a:avLst/>
          </a:prstGeom>
        </p:spPr>
        <p:txBody>
          <a:bodyPr wrap="square">
            <a:spAutoFit/>
          </a:bodyPr>
          <a:lstStyle/>
          <a:p>
            <a:r>
              <a:rPr lang="en-US" sz="1200" dirty="0" err="1">
                <a:solidFill>
                  <a:srgbClr val="222222"/>
                </a:solidFill>
                <a:latin typeface="Arial" panose="020B0604020202020204" pitchFamily="34" charset="0"/>
                <a:cs typeface="Arial" panose="020B0604020202020204" pitchFamily="34" charset="0"/>
              </a:rPr>
              <a:t>Vamathevan</a:t>
            </a:r>
            <a:r>
              <a:rPr lang="en-US" sz="1200" dirty="0">
                <a:solidFill>
                  <a:srgbClr val="222222"/>
                </a:solidFill>
                <a:latin typeface="Arial" panose="020B0604020202020204" pitchFamily="34" charset="0"/>
                <a:cs typeface="Arial" panose="020B0604020202020204" pitchFamily="34" charset="0"/>
              </a:rPr>
              <a:t>, J., Clark, D., </a:t>
            </a:r>
            <a:r>
              <a:rPr lang="en-US" sz="1200" dirty="0" err="1">
                <a:solidFill>
                  <a:srgbClr val="222222"/>
                </a:solidFill>
                <a:latin typeface="Arial" panose="020B0604020202020204" pitchFamily="34" charset="0"/>
                <a:cs typeface="Arial" panose="020B0604020202020204" pitchFamily="34" charset="0"/>
              </a:rPr>
              <a:t>Czodrowski</a:t>
            </a:r>
            <a:r>
              <a:rPr lang="en-US" sz="1200" dirty="0">
                <a:solidFill>
                  <a:srgbClr val="222222"/>
                </a:solidFill>
                <a:latin typeface="Arial" panose="020B0604020202020204" pitchFamily="34" charset="0"/>
                <a:cs typeface="Arial" panose="020B0604020202020204" pitchFamily="34" charset="0"/>
              </a:rPr>
              <a:t>, P. </a:t>
            </a:r>
            <a:r>
              <a:rPr lang="en-US" sz="1200" i="1" dirty="0">
                <a:solidFill>
                  <a:srgbClr val="222222"/>
                </a:solidFill>
                <a:latin typeface="Arial" panose="020B0604020202020204" pitchFamily="34" charset="0"/>
                <a:cs typeface="Arial" panose="020B0604020202020204" pitchFamily="34" charset="0"/>
              </a:rPr>
              <a:t>et al.</a:t>
            </a:r>
            <a:r>
              <a:rPr lang="en-US" sz="1200" dirty="0">
                <a:solidFill>
                  <a:srgbClr val="222222"/>
                </a:solidFill>
                <a:latin typeface="Arial" panose="020B0604020202020204" pitchFamily="34" charset="0"/>
                <a:cs typeface="Arial" panose="020B0604020202020204" pitchFamily="34" charset="0"/>
              </a:rPr>
              <a:t> Applications of machine learning in drug discovery and development. </a:t>
            </a:r>
            <a:r>
              <a:rPr lang="en-US" sz="1200" i="1" dirty="0">
                <a:solidFill>
                  <a:srgbClr val="222222"/>
                </a:solidFill>
                <a:latin typeface="Arial" panose="020B0604020202020204" pitchFamily="34" charset="0"/>
                <a:cs typeface="Arial" panose="020B0604020202020204" pitchFamily="34" charset="0"/>
              </a:rPr>
              <a:t>Nat Rev Drug </a:t>
            </a:r>
            <a:r>
              <a:rPr lang="en-US" sz="1200" i="1" dirty="0" err="1">
                <a:solidFill>
                  <a:srgbClr val="222222"/>
                </a:solidFill>
                <a:latin typeface="Arial" panose="020B0604020202020204" pitchFamily="34" charset="0"/>
                <a:cs typeface="Arial" panose="020B0604020202020204" pitchFamily="34" charset="0"/>
              </a:rPr>
              <a:t>Discov</a:t>
            </a:r>
            <a:r>
              <a:rPr lang="en-US" sz="1200" dirty="0">
                <a:solidFill>
                  <a:srgbClr val="222222"/>
                </a:solidFill>
                <a:latin typeface="Arial" panose="020B0604020202020204" pitchFamily="34" charset="0"/>
                <a:cs typeface="Arial" panose="020B0604020202020204" pitchFamily="34" charset="0"/>
              </a:rPr>
              <a:t> </a:t>
            </a:r>
            <a:r>
              <a:rPr lang="en-US" sz="1200" b="1" dirty="0">
                <a:solidFill>
                  <a:srgbClr val="222222"/>
                </a:solidFill>
                <a:latin typeface="Arial" panose="020B0604020202020204" pitchFamily="34" charset="0"/>
                <a:cs typeface="Arial" panose="020B0604020202020204" pitchFamily="34" charset="0"/>
              </a:rPr>
              <a:t>18, </a:t>
            </a:r>
            <a:r>
              <a:rPr lang="en-US" sz="1200" dirty="0">
                <a:solidFill>
                  <a:srgbClr val="222222"/>
                </a:solidFill>
                <a:latin typeface="Arial" panose="020B0604020202020204" pitchFamily="34" charset="0"/>
                <a:cs typeface="Arial" panose="020B0604020202020204" pitchFamily="34" charset="0"/>
              </a:rPr>
              <a:t>463–477 (2019).</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94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800" dirty="0"/>
              <a:t>More machine learning applications </a:t>
            </a:r>
          </a:p>
          <a:p>
            <a:endParaRPr lang="en-US" sz="2800" dirty="0"/>
          </a:p>
          <a:p>
            <a:r>
              <a:rPr lang="en-US" sz="2800" dirty="0"/>
              <a:t>Machine learning challenges in bioinformatics</a:t>
            </a:r>
          </a:p>
          <a:p>
            <a:endParaRPr lang="en-US" sz="2800" dirty="0"/>
          </a:p>
          <a:p>
            <a:r>
              <a:rPr lang="en-US" sz="2800" dirty="0"/>
              <a:t>Spatial transcriptomics</a:t>
            </a:r>
          </a:p>
          <a:p>
            <a:endParaRPr lang="en-US" sz="2800" dirty="0"/>
          </a:p>
          <a:p>
            <a:r>
              <a:rPr lang="en-US" sz="2800" dirty="0"/>
              <a:t>Imaging genetics/genomics</a:t>
            </a:r>
          </a:p>
          <a:p>
            <a:endParaRPr lang="en-US" sz="2800" dirty="0"/>
          </a:p>
          <a:p>
            <a:r>
              <a:rPr lang="en-US" sz="2800" dirty="0"/>
              <a:t>Artificial intelligence in drug discovery</a:t>
            </a:r>
          </a:p>
          <a:p>
            <a:pPr marL="0" indent="0">
              <a:buNone/>
            </a:pPr>
            <a:endParaRPr lang="en-US" sz="3600"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2</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193748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CF75-CC02-D845-9BF5-74199D5FB292}"/>
              </a:ext>
            </a:extLst>
          </p:cNvPr>
          <p:cNvSpPr>
            <a:spLocks noGrp="1"/>
          </p:cNvSpPr>
          <p:nvPr>
            <p:ph type="title"/>
          </p:nvPr>
        </p:nvSpPr>
        <p:spPr>
          <a:xfrm>
            <a:off x="-76200" y="3958"/>
            <a:ext cx="9220200" cy="1143000"/>
          </a:xfrm>
        </p:spPr>
        <p:txBody>
          <a:bodyPr/>
          <a:lstStyle/>
          <a:p>
            <a:r>
              <a:rPr lang="en-US" dirty="0"/>
              <a:t>ML approaches for drug discovery</a:t>
            </a:r>
          </a:p>
        </p:txBody>
      </p:sp>
      <p:sp>
        <p:nvSpPr>
          <p:cNvPr id="4" name="Slide Number Placeholder 3">
            <a:extLst>
              <a:ext uri="{FF2B5EF4-FFF2-40B4-BE49-F238E27FC236}">
                <a16:creationId xmlns:a16="http://schemas.microsoft.com/office/drawing/2014/main" id="{7F1CF050-38DA-A443-87FD-AC8486B83449}"/>
              </a:ext>
            </a:extLst>
          </p:cNvPr>
          <p:cNvSpPr>
            <a:spLocks noGrp="1"/>
          </p:cNvSpPr>
          <p:nvPr>
            <p:ph type="sldNum" sz="quarter" idx="12"/>
          </p:nvPr>
        </p:nvSpPr>
        <p:spPr/>
        <p:txBody>
          <a:bodyPr/>
          <a:lstStyle/>
          <a:p>
            <a:pPr>
              <a:defRPr/>
            </a:pPr>
            <a:fld id="{4D71D4ED-2DA9-9F40-A068-D189D5533483}" type="slidenum">
              <a:rPr lang="en-US" smtClean="0"/>
              <a:pPr>
                <a:defRPr/>
              </a:pPr>
              <a:t>20</a:t>
            </a:fld>
            <a:endParaRPr lang="en-US"/>
          </a:p>
        </p:txBody>
      </p:sp>
      <p:pic>
        <p:nvPicPr>
          <p:cNvPr id="9218" name="Picture 2" descr="Fig. 2">
            <a:extLst>
              <a:ext uri="{FF2B5EF4-FFF2-40B4-BE49-F238E27FC236}">
                <a16:creationId xmlns:a16="http://schemas.microsoft.com/office/drawing/2014/main" id="{F4E7332E-7AAF-9C43-A6AD-6EB58B6F4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7086600" cy="59352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856D84-BF31-874B-964F-21B7F20C55E1}"/>
              </a:ext>
            </a:extLst>
          </p:cNvPr>
          <p:cNvSpPr/>
          <p:nvPr/>
        </p:nvSpPr>
        <p:spPr>
          <a:xfrm>
            <a:off x="5410200" y="5867400"/>
            <a:ext cx="3048000" cy="830997"/>
          </a:xfrm>
          <a:prstGeom prst="rect">
            <a:avLst/>
          </a:prstGeom>
        </p:spPr>
        <p:txBody>
          <a:bodyPr wrap="square">
            <a:spAutoFit/>
          </a:bodyPr>
          <a:lstStyle/>
          <a:p>
            <a:r>
              <a:rPr lang="en-US" sz="1200" dirty="0" err="1">
                <a:solidFill>
                  <a:srgbClr val="222222"/>
                </a:solidFill>
                <a:latin typeface="Arial" panose="020B0604020202020204" pitchFamily="34" charset="0"/>
                <a:cs typeface="Arial" panose="020B0604020202020204" pitchFamily="34" charset="0"/>
              </a:rPr>
              <a:t>Vamathevan</a:t>
            </a:r>
            <a:r>
              <a:rPr lang="en-US" sz="1200" dirty="0">
                <a:solidFill>
                  <a:srgbClr val="222222"/>
                </a:solidFill>
                <a:latin typeface="Arial" panose="020B0604020202020204" pitchFamily="34" charset="0"/>
                <a:cs typeface="Arial" panose="020B0604020202020204" pitchFamily="34" charset="0"/>
              </a:rPr>
              <a:t>, J., Clark, D., </a:t>
            </a:r>
            <a:r>
              <a:rPr lang="en-US" sz="1200" dirty="0" err="1">
                <a:solidFill>
                  <a:srgbClr val="222222"/>
                </a:solidFill>
                <a:latin typeface="Arial" panose="020B0604020202020204" pitchFamily="34" charset="0"/>
                <a:cs typeface="Arial" panose="020B0604020202020204" pitchFamily="34" charset="0"/>
              </a:rPr>
              <a:t>Czodrowski</a:t>
            </a:r>
            <a:r>
              <a:rPr lang="en-US" sz="1200" dirty="0">
                <a:solidFill>
                  <a:srgbClr val="222222"/>
                </a:solidFill>
                <a:latin typeface="Arial" panose="020B0604020202020204" pitchFamily="34" charset="0"/>
                <a:cs typeface="Arial" panose="020B0604020202020204" pitchFamily="34" charset="0"/>
              </a:rPr>
              <a:t>, P. </a:t>
            </a:r>
            <a:r>
              <a:rPr lang="en-US" sz="1200" i="1" dirty="0">
                <a:solidFill>
                  <a:srgbClr val="222222"/>
                </a:solidFill>
                <a:latin typeface="Arial" panose="020B0604020202020204" pitchFamily="34" charset="0"/>
                <a:cs typeface="Arial" panose="020B0604020202020204" pitchFamily="34" charset="0"/>
              </a:rPr>
              <a:t>et al.</a:t>
            </a:r>
            <a:r>
              <a:rPr lang="en-US" sz="1200" dirty="0">
                <a:solidFill>
                  <a:srgbClr val="222222"/>
                </a:solidFill>
                <a:latin typeface="Arial" panose="020B0604020202020204" pitchFamily="34" charset="0"/>
                <a:cs typeface="Arial" panose="020B0604020202020204" pitchFamily="34" charset="0"/>
              </a:rPr>
              <a:t> Applications of machine learning in drug discovery and development. </a:t>
            </a:r>
            <a:r>
              <a:rPr lang="en-US" sz="1200" i="1" dirty="0">
                <a:solidFill>
                  <a:srgbClr val="222222"/>
                </a:solidFill>
                <a:latin typeface="Arial" panose="020B0604020202020204" pitchFamily="34" charset="0"/>
                <a:cs typeface="Arial" panose="020B0604020202020204" pitchFamily="34" charset="0"/>
              </a:rPr>
              <a:t>Nat Rev Drug </a:t>
            </a:r>
            <a:r>
              <a:rPr lang="en-US" sz="1200" i="1" dirty="0" err="1">
                <a:solidFill>
                  <a:srgbClr val="222222"/>
                </a:solidFill>
                <a:latin typeface="Arial" panose="020B0604020202020204" pitchFamily="34" charset="0"/>
                <a:cs typeface="Arial" panose="020B0604020202020204" pitchFamily="34" charset="0"/>
              </a:rPr>
              <a:t>Discov</a:t>
            </a:r>
            <a:r>
              <a:rPr lang="en-US" sz="1200" dirty="0">
                <a:solidFill>
                  <a:srgbClr val="222222"/>
                </a:solidFill>
                <a:latin typeface="Arial" panose="020B0604020202020204" pitchFamily="34" charset="0"/>
                <a:cs typeface="Arial" panose="020B0604020202020204" pitchFamily="34" charset="0"/>
              </a:rPr>
              <a:t> </a:t>
            </a:r>
            <a:r>
              <a:rPr lang="en-US" sz="1200" b="1" dirty="0">
                <a:solidFill>
                  <a:srgbClr val="222222"/>
                </a:solidFill>
                <a:latin typeface="Arial" panose="020B0604020202020204" pitchFamily="34" charset="0"/>
                <a:cs typeface="Arial" panose="020B0604020202020204" pitchFamily="34" charset="0"/>
              </a:rPr>
              <a:t>18, </a:t>
            </a:r>
            <a:r>
              <a:rPr lang="en-US" sz="1200" dirty="0">
                <a:solidFill>
                  <a:srgbClr val="222222"/>
                </a:solidFill>
                <a:latin typeface="Arial" panose="020B0604020202020204" pitchFamily="34" charset="0"/>
                <a:cs typeface="Arial" panose="020B0604020202020204" pitchFamily="34" charset="0"/>
              </a:rPr>
              <a:t>463–477 (2019).</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44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6832-50CC-0544-B601-D6FBDA7C909B}"/>
              </a:ext>
            </a:extLst>
          </p:cNvPr>
          <p:cNvSpPr>
            <a:spLocks noGrp="1"/>
          </p:cNvSpPr>
          <p:nvPr>
            <p:ph type="title"/>
          </p:nvPr>
        </p:nvSpPr>
        <p:spPr>
          <a:xfrm>
            <a:off x="-17813" y="-18803"/>
            <a:ext cx="9207533" cy="1143000"/>
          </a:xfrm>
        </p:spPr>
        <p:txBody>
          <a:bodyPr/>
          <a:lstStyle/>
          <a:p>
            <a:r>
              <a:rPr lang="en-US" sz="4000" dirty="0"/>
              <a:t>Deep learning applications in pathology</a:t>
            </a:r>
          </a:p>
        </p:txBody>
      </p:sp>
      <p:sp>
        <p:nvSpPr>
          <p:cNvPr id="4" name="Slide Number Placeholder 3">
            <a:extLst>
              <a:ext uri="{FF2B5EF4-FFF2-40B4-BE49-F238E27FC236}">
                <a16:creationId xmlns:a16="http://schemas.microsoft.com/office/drawing/2014/main" id="{002CAED9-FD5E-B94C-A979-4D8E95ADF632}"/>
              </a:ext>
            </a:extLst>
          </p:cNvPr>
          <p:cNvSpPr>
            <a:spLocks noGrp="1"/>
          </p:cNvSpPr>
          <p:nvPr>
            <p:ph type="sldNum" sz="quarter" idx="12"/>
          </p:nvPr>
        </p:nvSpPr>
        <p:spPr/>
        <p:txBody>
          <a:bodyPr/>
          <a:lstStyle/>
          <a:p>
            <a:pPr>
              <a:defRPr/>
            </a:pPr>
            <a:fld id="{4D71D4ED-2DA9-9F40-A068-D189D5533483}" type="slidenum">
              <a:rPr lang="en-US" smtClean="0"/>
              <a:pPr>
                <a:defRPr/>
              </a:pPr>
              <a:t>21</a:t>
            </a:fld>
            <a:endParaRPr lang="en-US"/>
          </a:p>
        </p:txBody>
      </p:sp>
      <p:pic>
        <p:nvPicPr>
          <p:cNvPr id="10242" name="Picture 2" descr="Fig. 5">
            <a:extLst>
              <a:ext uri="{FF2B5EF4-FFF2-40B4-BE49-F238E27FC236}">
                <a16:creationId xmlns:a16="http://schemas.microsoft.com/office/drawing/2014/main" id="{A4EEC979-A21F-C844-9AF9-5063AEF7D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47043"/>
            <a:ext cx="6400800" cy="59109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32CA493-EEE8-9C43-ACF5-814759670BD4}"/>
              </a:ext>
            </a:extLst>
          </p:cNvPr>
          <p:cNvSpPr/>
          <p:nvPr/>
        </p:nvSpPr>
        <p:spPr>
          <a:xfrm>
            <a:off x="0" y="5998714"/>
            <a:ext cx="3048000" cy="830997"/>
          </a:xfrm>
          <a:prstGeom prst="rect">
            <a:avLst/>
          </a:prstGeom>
        </p:spPr>
        <p:txBody>
          <a:bodyPr wrap="square">
            <a:spAutoFit/>
          </a:bodyPr>
          <a:lstStyle/>
          <a:p>
            <a:r>
              <a:rPr lang="en-US" sz="1200" dirty="0" err="1">
                <a:solidFill>
                  <a:srgbClr val="222222"/>
                </a:solidFill>
                <a:latin typeface="Arial" panose="020B0604020202020204" pitchFamily="34" charset="0"/>
                <a:cs typeface="Arial" panose="020B0604020202020204" pitchFamily="34" charset="0"/>
              </a:rPr>
              <a:t>Vamathevan</a:t>
            </a:r>
            <a:r>
              <a:rPr lang="en-US" sz="1200" dirty="0">
                <a:solidFill>
                  <a:srgbClr val="222222"/>
                </a:solidFill>
                <a:latin typeface="Arial" panose="020B0604020202020204" pitchFamily="34" charset="0"/>
                <a:cs typeface="Arial" panose="020B0604020202020204" pitchFamily="34" charset="0"/>
              </a:rPr>
              <a:t>, J., Clark, D., </a:t>
            </a:r>
            <a:r>
              <a:rPr lang="en-US" sz="1200" dirty="0" err="1">
                <a:solidFill>
                  <a:srgbClr val="222222"/>
                </a:solidFill>
                <a:latin typeface="Arial" panose="020B0604020202020204" pitchFamily="34" charset="0"/>
                <a:cs typeface="Arial" panose="020B0604020202020204" pitchFamily="34" charset="0"/>
              </a:rPr>
              <a:t>Czodrowski</a:t>
            </a:r>
            <a:r>
              <a:rPr lang="en-US" sz="1200" dirty="0">
                <a:solidFill>
                  <a:srgbClr val="222222"/>
                </a:solidFill>
                <a:latin typeface="Arial" panose="020B0604020202020204" pitchFamily="34" charset="0"/>
                <a:cs typeface="Arial" panose="020B0604020202020204" pitchFamily="34" charset="0"/>
              </a:rPr>
              <a:t>, P. </a:t>
            </a:r>
            <a:r>
              <a:rPr lang="en-US" sz="1200" i="1" dirty="0">
                <a:solidFill>
                  <a:srgbClr val="222222"/>
                </a:solidFill>
                <a:latin typeface="Arial" panose="020B0604020202020204" pitchFamily="34" charset="0"/>
                <a:cs typeface="Arial" panose="020B0604020202020204" pitchFamily="34" charset="0"/>
              </a:rPr>
              <a:t>et al.</a:t>
            </a:r>
            <a:r>
              <a:rPr lang="en-US" sz="1200" dirty="0">
                <a:solidFill>
                  <a:srgbClr val="222222"/>
                </a:solidFill>
                <a:latin typeface="Arial" panose="020B0604020202020204" pitchFamily="34" charset="0"/>
                <a:cs typeface="Arial" panose="020B0604020202020204" pitchFamily="34" charset="0"/>
              </a:rPr>
              <a:t> Applications of machine learning in drug discovery and development. </a:t>
            </a:r>
            <a:r>
              <a:rPr lang="en-US" sz="1200" i="1" dirty="0">
                <a:solidFill>
                  <a:srgbClr val="222222"/>
                </a:solidFill>
                <a:latin typeface="Arial" panose="020B0604020202020204" pitchFamily="34" charset="0"/>
                <a:cs typeface="Arial" panose="020B0604020202020204" pitchFamily="34" charset="0"/>
              </a:rPr>
              <a:t>Nat Rev Drug </a:t>
            </a:r>
            <a:r>
              <a:rPr lang="en-US" sz="1200" i="1" dirty="0" err="1">
                <a:solidFill>
                  <a:srgbClr val="222222"/>
                </a:solidFill>
                <a:latin typeface="Arial" panose="020B0604020202020204" pitchFamily="34" charset="0"/>
                <a:cs typeface="Arial" panose="020B0604020202020204" pitchFamily="34" charset="0"/>
              </a:rPr>
              <a:t>Discov</a:t>
            </a:r>
            <a:r>
              <a:rPr lang="en-US" sz="1200" dirty="0">
                <a:solidFill>
                  <a:srgbClr val="222222"/>
                </a:solidFill>
                <a:latin typeface="Arial" panose="020B0604020202020204" pitchFamily="34" charset="0"/>
                <a:cs typeface="Arial" panose="020B0604020202020204" pitchFamily="34" charset="0"/>
              </a:rPr>
              <a:t> </a:t>
            </a:r>
            <a:r>
              <a:rPr lang="en-US" sz="1200" b="1" dirty="0">
                <a:solidFill>
                  <a:srgbClr val="222222"/>
                </a:solidFill>
                <a:latin typeface="Arial" panose="020B0604020202020204" pitchFamily="34" charset="0"/>
                <a:cs typeface="Arial" panose="020B0604020202020204" pitchFamily="34" charset="0"/>
              </a:rPr>
              <a:t>18, </a:t>
            </a:r>
            <a:r>
              <a:rPr lang="en-US" sz="1200" dirty="0">
                <a:solidFill>
                  <a:srgbClr val="222222"/>
                </a:solidFill>
                <a:latin typeface="Arial" panose="020B0604020202020204" pitchFamily="34" charset="0"/>
                <a:cs typeface="Arial" panose="020B0604020202020204" pitchFamily="34" charset="0"/>
              </a:rPr>
              <a:t>463–477 (2019).</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436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7224-914E-A64A-A73E-97915FCDD9F8}"/>
              </a:ext>
            </a:extLst>
          </p:cNvPr>
          <p:cNvSpPr>
            <a:spLocks noGrp="1"/>
          </p:cNvSpPr>
          <p:nvPr>
            <p:ph type="title"/>
          </p:nvPr>
        </p:nvSpPr>
        <p:spPr/>
        <p:txBody>
          <a:bodyPr/>
          <a:lstStyle/>
          <a:p>
            <a:r>
              <a:rPr lang="en-US" dirty="0"/>
              <a:t>Final exam review</a:t>
            </a:r>
          </a:p>
        </p:txBody>
      </p:sp>
      <p:sp>
        <p:nvSpPr>
          <p:cNvPr id="3" name="Content Placeholder 2">
            <a:extLst>
              <a:ext uri="{FF2B5EF4-FFF2-40B4-BE49-F238E27FC236}">
                <a16:creationId xmlns:a16="http://schemas.microsoft.com/office/drawing/2014/main" id="{59D2C1EC-27E9-8F4C-8E9C-6EFDA83FC269}"/>
              </a:ext>
            </a:extLst>
          </p:cNvPr>
          <p:cNvSpPr>
            <a:spLocks noGrp="1"/>
          </p:cNvSpPr>
          <p:nvPr>
            <p:ph idx="1"/>
          </p:nvPr>
        </p:nvSpPr>
        <p:spPr/>
        <p:txBody>
          <a:bodyPr/>
          <a:lstStyle/>
          <a:p>
            <a:r>
              <a:rPr lang="en-US" dirty="0"/>
              <a:t>Network biology</a:t>
            </a:r>
          </a:p>
          <a:p>
            <a:r>
              <a:rPr lang="en-US" dirty="0"/>
              <a:t>Applied machine learning</a:t>
            </a:r>
          </a:p>
          <a:p>
            <a:r>
              <a:rPr lang="en-US" dirty="0"/>
              <a:t>RNA-seq analysis</a:t>
            </a:r>
          </a:p>
          <a:p>
            <a:r>
              <a:rPr lang="en-US" dirty="0"/>
              <a:t>Gene discovery</a:t>
            </a:r>
          </a:p>
        </p:txBody>
      </p:sp>
      <p:sp>
        <p:nvSpPr>
          <p:cNvPr id="4" name="Slide Number Placeholder 3">
            <a:extLst>
              <a:ext uri="{FF2B5EF4-FFF2-40B4-BE49-F238E27FC236}">
                <a16:creationId xmlns:a16="http://schemas.microsoft.com/office/drawing/2014/main" id="{0FFA9275-FE90-294D-B37A-E0F31909AFB8}"/>
              </a:ext>
            </a:extLst>
          </p:cNvPr>
          <p:cNvSpPr>
            <a:spLocks noGrp="1"/>
          </p:cNvSpPr>
          <p:nvPr>
            <p:ph type="sldNum" sz="quarter" idx="12"/>
          </p:nvPr>
        </p:nvSpPr>
        <p:spPr/>
        <p:txBody>
          <a:bodyPr/>
          <a:lstStyle/>
          <a:p>
            <a:pPr>
              <a:defRPr/>
            </a:pPr>
            <a:fld id="{4D71D4ED-2DA9-9F40-A068-D189D5533483}" type="slidenum">
              <a:rPr lang="en-US" smtClean="0"/>
              <a:pPr>
                <a:defRPr/>
              </a:pPr>
              <a:t>22</a:t>
            </a:fld>
            <a:endParaRPr lang="en-US"/>
          </a:p>
        </p:txBody>
      </p:sp>
    </p:spTree>
    <p:extLst>
      <p:ext uri="{BB962C8B-B14F-4D97-AF65-F5344CB8AC3E}">
        <p14:creationId xmlns:p14="http://schemas.microsoft.com/office/powerpoint/2010/main" val="2224201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4D27-2176-4442-9408-2C86BB08D940}"/>
              </a:ext>
            </a:extLst>
          </p:cNvPr>
          <p:cNvSpPr>
            <a:spLocks noGrp="1"/>
          </p:cNvSpPr>
          <p:nvPr>
            <p:ph type="title"/>
          </p:nvPr>
        </p:nvSpPr>
        <p:spPr/>
        <p:txBody>
          <a:bodyPr/>
          <a:lstStyle/>
          <a:p>
            <a:r>
              <a:rPr lang="en-US" dirty="0"/>
              <a:t>Training and Testing</a:t>
            </a:r>
          </a:p>
        </p:txBody>
      </p:sp>
      <p:sp>
        <p:nvSpPr>
          <p:cNvPr id="4" name="Slide Number Placeholder 3">
            <a:extLst>
              <a:ext uri="{FF2B5EF4-FFF2-40B4-BE49-F238E27FC236}">
                <a16:creationId xmlns:a16="http://schemas.microsoft.com/office/drawing/2014/main" id="{7FEF57FB-929B-4348-8DDA-CC3EAC38A864}"/>
              </a:ext>
            </a:extLst>
          </p:cNvPr>
          <p:cNvSpPr>
            <a:spLocks noGrp="1"/>
          </p:cNvSpPr>
          <p:nvPr>
            <p:ph type="sldNum" sz="quarter" idx="12"/>
          </p:nvPr>
        </p:nvSpPr>
        <p:spPr/>
        <p:txBody>
          <a:bodyPr/>
          <a:lstStyle/>
          <a:p>
            <a:pPr>
              <a:defRPr/>
            </a:pPr>
            <a:fld id="{4D71D4ED-2DA9-9F40-A068-D189D5533483}" type="slidenum">
              <a:rPr lang="en-US" smtClean="0"/>
              <a:pPr>
                <a:defRPr/>
              </a:pPr>
              <a:t>3</a:t>
            </a:fld>
            <a:endParaRPr lang="en-US"/>
          </a:p>
        </p:txBody>
      </p:sp>
      <p:pic>
        <p:nvPicPr>
          <p:cNvPr id="5" name="Picture 3" descr="D:\kuloth\2015\Apr\29-04-2015\nrg_aop\slides_img\nrg3920-f1.jpg">
            <a:extLst>
              <a:ext uri="{FF2B5EF4-FFF2-40B4-BE49-F238E27FC236}">
                <a16:creationId xmlns:a16="http://schemas.microsoft.com/office/drawing/2014/main" id="{3AEA5FB2-7A3A-854D-9AF3-A34ECE2EF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8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F429C12-E83A-2149-8D1E-CFE4B6D0B487}"/>
              </a:ext>
            </a:extLst>
          </p:cNvPr>
          <p:cNvSpPr/>
          <p:nvPr/>
        </p:nvSpPr>
        <p:spPr>
          <a:xfrm>
            <a:off x="381000" y="6146615"/>
            <a:ext cx="4038600" cy="600164"/>
          </a:xfrm>
          <a:prstGeom prst="rect">
            <a:avLst/>
          </a:prstGeom>
        </p:spPr>
        <p:txBody>
          <a:bodyPr wrap="square">
            <a:spAutoFit/>
          </a:bodyPr>
          <a:lstStyle/>
          <a:p>
            <a:r>
              <a:rPr lang="en-US" sz="1100" dirty="0">
                <a:solidFill>
                  <a:srgbClr val="222222"/>
                </a:solidFill>
                <a:latin typeface="Arial" panose="020B0604020202020204" pitchFamily="34" charset="0"/>
                <a:cs typeface="Arial" panose="020B0604020202020204" pitchFamily="34" charset="0"/>
              </a:rPr>
              <a:t>Libbrecht, M., Noble, W. Machine learning applications in genetics and genomics. </a:t>
            </a:r>
            <a:r>
              <a:rPr lang="en-US" sz="1100" i="1" dirty="0">
                <a:solidFill>
                  <a:srgbClr val="222222"/>
                </a:solidFill>
                <a:latin typeface="Arial" panose="020B0604020202020204" pitchFamily="34" charset="0"/>
                <a:cs typeface="Arial" panose="020B0604020202020204" pitchFamily="34" charset="0"/>
              </a:rPr>
              <a:t>Nat Rev Genet</a:t>
            </a:r>
            <a:r>
              <a:rPr lang="en-US" sz="1100" dirty="0">
                <a:solidFill>
                  <a:srgbClr val="222222"/>
                </a:solidFill>
                <a:latin typeface="Arial" panose="020B0604020202020204" pitchFamily="34" charset="0"/>
                <a:cs typeface="Arial" panose="020B0604020202020204" pitchFamily="34" charset="0"/>
              </a:rPr>
              <a:t> </a:t>
            </a:r>
            <a:r>
              <a:rPr lang="en-US" sz="1100" b="1" dirty="0">
                <a:solidFill>
                  <a:srgbClr val="222222"/>
                </a:solidFill>
                <a:latin typeface="Arial" panose="020B0604020202020204" pitchFamily="34" charset="0"/>
                <a:cs typeface="Arial" panose="020B0604020202020204" pitchFamily="34" charset="0"/>
              </a:rPr>
              <a:t>16, </a:t>
            </a:r>
            <a:r>
              <a:rPr lang="en-US" sz="1100" dirty="0">
                <a:solidFill>
                  <a:srgbClr val="222222"/>
                </a:solidFill>
                <a:latin typeface="Arial" panose="020B0604020202020204" pitchFamily="34" charset="0"/>
                <a:cs typeface="Arial" panose="020B0604020202020204" pitchFamily="34" charset="0"/>
              </a:rPr>
              <a:t>321–332 (2015). https://</a:t>
            </a:r>
            <a:r>
              <a:rPr lang="en-US" sz="1100" dirty="0" err="1">
                <a:solidFill>
                  <a:srgbClr val="222222"/>
                </a:solidFill>
                <a:latin typeface="Arial" panose="020B0604020202020204" pitchFamily="34" charset="0"/>
                <a:cs typeface="Arial" panose="020B0604020202020204" pitchFamily="34" charset="0"/>
              </a:rPr>
              <a:t>doi.org</a:t>
            </a:r>
            <a:r>
              <a:rPr lang="en-US" sz="1100" dirty="0">
                <a:solidFill>
                  <a:srgbClr val="222222"/>
                </a:solidFill>
                <a:latin typeface="Arial" panose="020B0604020202020204" pitchFamily="34" charset="0"/>
                <a:cs typeface="Arial" panose="020B0604020202020204" pitchFamily="34" charset="0"/>
              </a:rPr>
              <a:t>/10.1038/nrg3920</a:t>
            </a:r>
          </a:p>
        </p:txBody>
      </p:sp>
    </p:spTree>
    <p:extLst>
      <p:ext uri="{BB962C8B-B14F-4D97-AF65-F5344CB8AC3E}">
        <p14:creationId xmlns:p14="http://schemas.microsoft.com/office/powerpoint/2010/main" val="81653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52302" y="30678"/>
            <a:ext cx="7780020" cy="1143000"/>
          </a:xfrm>
        </p:spPr>
        <p:txBody>
          <a:bodyPr/>
          <a:lstStyle/>
          <a:p>
            <a:r>
              <a:rPr lang="en-US" sz="3600" dirty="0"/>
              <a:t>Generative vs. Discriminative models</a:t>
            </a:r>
          </a:p>
        </p:txBody>
      </p:sp>
      <p:sp>
        <p:nvSpPr>
          <p:cNvPr id="150531" name="Rectangle 3"/>
          <p:cNvSpPr>
            <a:spLocks noGrp="1" noChangeArrowheads="1"/>
          </p:cNvSpPr>
          <p:nvPr>
            <p:ph type="body" idx="1"/>
          </p:nvPr>
        </p:nvSpPr>
        <p:spPr>
          <a:xfrm>
            <a:off x="369651" y="1048966"/>
            <a:ext cx="8557098" cy="5809034"/>
          </a:xfrm>
        </p:spPr>
        <p:txBody>
          <a:bodyPr>
            <a:normAutofit/>
          </a:bodyPr>
          <a:lstStyle/>
          <a:p>
            <a:pPr>
              <a:buFont typeface="Arial"/>
              <a:buChar char="•"/>
            </a:pPr>
            <a:endParaRPr lang="en-US" sz="2000" dirty="0"/>
          </a:p>
          <a:p>
            <a:pPr>
              <a:buFont typeface="Arial"/>
              <a:buChar char="•"/>
            </a:pPr>
            <a:endParaRPr lang="en-US" sz="2000" dirty="0"/>
          </a:p>
          <a:p>
            <a:pPr>
              <a:buFont typeface="Arial"/>
              <a:buChar char="•"/>
            </a:pPr>
            <a:endParaRPr lang="en-US" sz="2000" dirty="0"/>
          </a:p>
          <a:p>
            <a:pPr>
              <a:buFont typeface="Arial"/>
              <a:buChar char="•"/>
            </a:pPr>
            <a:endParaRPr lang="en-US" sz="2000" dirty="0"/>
          </a:p>
          <a:p>
            <a:pPr>
              <a:buFont typeface="Arial"/>
              <a:buChar char="•"/>
            </a:pPr>
            <a:endParaRPr lang="en-US" sz="2000" dirty="0"/>
          </a:p>
          <a:p>
            <a:pPr>
              <a:buFont typeface="Arial"/>
              <a:buChar char="•"/>
            </a:pPr>
            <a:endParaRPr lang="en-US" sz="2000" dirty="0"/>
          </a:p>
          <a:p>
            <a:pPr marL="0" indent="0">
              <a:buNone/>
            </a:pPr>
            <a:endParaRPr lang="en-US" sz="2000" dirty="0"/>
          </a:p>
          <a:p>
            <a:pPr marL="0" indent="0">
              <a:buNone/>
            </a:pPr>
            <a:endParaRPr lang="en-US" sz="2000" dirty="0"/>
          </a:p>
        </p:txBody>
      </p:sp>
      <p:sp>
        <p:nvSpPr>
          <p:cNvPr id="11" name="Rectangle 3">
            <a:extLst>
              <a:ext uri="{FF2B5EF4-FFF2-40B4-BE49-F238E27FC236}">
                <a16:creationId xmlns:a16="http://schemas.microsoft.com/office/drawing/2014/main" id="{5F7DD552-8813-E249-AF4A-A2224C10ACA3}"/>
              </a:ext>
            </a:extLst>
          </p:cNvPr>
          <p:cNvSpPr txBox="1">
            <a:spLocks noChangeArrowheads="1"/>
          </p:cNvSpPr>
          <p:nvPr/>
        </p:nvSpPr>
        <p:spPr>
          <a:xfrm>
            <a:off x="369651" y="1048966"/>
            <a:ext cx="8557098" cy="53037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r>
              <a:rPr lang="en-US" sz="2800" dirty="0"/>
              <a:t>Generative approaches model the joint probability p(</a:t>
            </a:r>
            <a:r>
              <a:rPr lang="en-US" sz="2800" dirty="0" err="1"/>
              <a:t>x,y</a:t>
            </a:r>
            <a:r>
              <a:rPr lang="en-US" sz="2800" dirty="0"/>
              <a:t>) for generating data</a:t>
            </a:r>
          </a:p>
          <a:p>
            <a:pPr>
              <a:buFont typeface="Arial"/>
              <a:buChar char="•"/>
            </a:pPr>
            <a:endParaRPr lang="en-US" sz="2800" dirty="0"/>
          </a:p>
          <a:p>
            <a:pPr>
              <a:buFont typeface="Arial"/>
              <a:buChar char="•"/>
            </a:pPr>
            <a:r>
              <a:rPr lang="en-US" sz="2800" dirty="0"/>
              <a:t>Discriminative approaches directly model p(</a:t>
            </a:r>
            <a:r>
              <a:rPr lang="en-US" sz="2800" dirty="0" err="1"/>
              <a:t>y|x</a:t>
            </a:r>
            <a:r>
              <a:rPr lang="en-US" sz="2800" dirty="0"/>
              <a:t>) for classification</a:t>
            </a:r>
          </a:p>
          <a:p>
            <a:pPr>
              <a:buFont typeface="Arial"/>
              <a:buChar char="•"/>
            </a:pPr>
            <a:endParaRPr lang="en-US" sz="2800" dirty="0"/>
          </a:p>
          <a:p>
            <a:pPr>
              <a:buFont typeface="Arial"/>
              <a:buChar char="•"/>
            </a:pPr>
            <a:endParaRPr lang="en-US" sz="2800" dirty="0"/>
          </a:p>
          <a:p>
            <a:pPr>
              <a:buFont typeface="Arial"/>
              <a:buChar char="•"/>
            </a:pPr>
            <a:endParaRPr lang="en-US" sz="2800" dirty="0"/>
          </a:p>
          <a:p>
            <a:pPr>
              <a:buFont typeface="Arial"/>
              <a:buChar char="•"/>
            </a:pPr>
            <a:endParaRPr lang="en-US" sz="2800" dirty="0"/>
          </a:p>
          <a:p>
            <a:pPr>
              <a:buFont typeface="Arial"/>
              <a:buChar char="•"/>
            </a:pPr>
            <a:endParaRPr lang="en-US" sz="2800" dirty="0"/>
          </a:p>
          <a:p>
            <a:pPr>
              <a:buFont typeface="Arial"/>
              <a:buChar char="•"/>
            </a:pPr>
            <a:endParaRPr lang="en-US" sz="2800" dirty="0"/>
          </a:p>
          <a:p>
            <a:pPr>
              <a:buFont typeface="Arial"/>
              <a:buChar char="•"/>
            </a:pPr>
            <a:endParaRPr lang="en-US" sz="2800" dirty="0"/>
          </a:p>
          <a:p>
            <a:pPr marL="0" indent="0">
              <a:buFont typeface="Arial" panose="020B0604020202020204" pitchFamily="34" charset="0"/>
              <a:buNone/>
            </a:pPr>
            <a:endParaRPr lang="en-US" sz="2800" dirty="0"/>
          </a:p>
          <a:p>
            <a:pPr marL="0" indent="0">
              <a:buFont typeface="Arial" panose="020B0604020202020204" pitchFamily="34" charset="0"/>
              <a:buNone/>
            </a:pPr>
            <a:endParaRPr lang="en-US" sz="2800" dirty="0"/>
          </a:p>
        </p:txBody>
      </p:sp>
      <p:pic>
        <p:nvPicPr>
          <p:cNvPr id="61502" name="Picture 62" descr="About Generative and Discriminative models | by Jordi Esteve Sorribas |  Medium">
            <a:extLst>
              <a:ext uri="{FF2B5EF4-FFF2-40B4-BE49-F238E27FC236}">
                <a16:creationId xmlns:a16="http://schemas.microsoft.com/office/drawing/2014/main" id="{A67E1FFA-E226-324D-9055-76B19EE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 y="3382489"/>
            <a:ext cx="7780020" cy="29701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20C9D-04D2-2B4F-A702-CD7AA8031CCD}"/>
              </a:ext>
            </a:extLst>
          </p:cNvPr>
          <p:cNvSpPr/>
          <p:nvPr/>
        </p:nvSpPr>
        <p:spPr>
          <a:xfrm>
            <a:off x="5966420" y="6014120"/>
            <a:ext cx="2495590" cy="338554"/>
          </a:xfrm>
          <a:prstGeom prst="rect">
            <a:avLst/>
          </a:prstGeom>
        </p:spPr>
        <p:txBody>
          <a:bodyPr wrap="square">
            <a:spAutoFit/>
          </a:bodyPr>
          <a:lstStyle/>
          <a:p>
            <a:r>
              <a:rPr lang="en-US" sz="800" dirty="0"/>
              <a:t>https://</a:t>
            </a:r>
            <a:r>
              <a:rPr lang="en-US" sz="800" dirty="0" err="1"/>
              <a:t>medium.com</a:t>
            </a:r>
            <a:r>
              <a:rPr lang="en-US" sz="800" dirty="0"/>
              <a:t>/@jordi299/about-generative-and-discriminative-models-d8958b67ad32</a:t>
            </a:r>
          </a:p>
        </p:txBody>
      </p:sp>
    </p:spTree>
    <p:extLst>
      <p:ext uri="{BB962C8B-B14F-4D97-AF65-F5344CB8AC3E}">
        <p14:creationId xmlns:p14="http://schemas.microsoft.com/office/powerpoint/2010/main" val="40882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6969-15C3-774E-AA66-FDDEE2719D60}"/>
              </a:ext>
            </a:extLst>
          </p:cNvPr>
          <p:cNvSpPr>
            <a:spLocks noGrp="1"/>
          </p:cNvSpPr>
          <p:nvPr>
            <p:ph type="title"/>
          </p:nvPr>
        </p:nvSpPr>
        <p:spPr>
          <a:xfrm>
            <a:off x="0" y="97774"/>
            <a:ext cx="9144000" cy="1143000"/>
          </a:xfrm>
        </p:spPr>
        <p:txBody>
          <a:bodyPr/>
          <a:lstStyle/>
          <a:p>
            <a:r>
              <a:rPr lang="en-US" sz="4000" dirty="0"/>
              <a:t>Predicting TF binding via</a:t>
            </a:r>
            <a:br>
              <a:rPr lang="en-US" sz="4000" dirty="0"/>
            </a:br>
            <a:r>
              <a:rPr lang="en-US" sz="4000" dirty="0"/>
              <a:t>Generative vs. Discriminative models </a:t>
            </a:r>
          </a:p>
        </p:txBody>
      </p:sp>
      <p:sp>
        <p:nvSpPr>
          <p:cNvPr id="4" name="Slide Number Placeholder 3">
            <a:extLst>
              <a:ext uri="{FF2B5EF4-FFF2-40B4-BE49-F238E27FC236}">
                <a16:creationId xmlns:a16="http://schemas.microsoft.com/office/drawing/2014/main" id="{35F800CF-B14C-AD46-9961-AFE65EFA446B}"/>
              </a:ext>
            </a:extLst>
          </p:cNvPr>
          <p:cNvSpPr>
            <a:spLocks noGrp="1"/>
          </p:cNvSpPr>
          <p:nvPr>
            <p:ph type="sldNum" sz="quarter" idx="12"/>
          </p:nvPr>
        </p:nvSpPr>
        <p:spPr/>
        <p:txBody>
          <a:bodyPr/>
          <a:lstStyle/>
          <a:p>
            <a:pPr>
              <a:defRPr/>
            </a:pPr>
            <a:fld id="{4D71D4ED-2DA9-9F40-A068-D189D5533483}" type="slidenum">
              <a:rPr lang="en-US" smtClean="0"/>
              <a:pPr>
                <a:defRPr/>
              </a:pPr>
              <a:t>5</a:t>
            </a:fld>
            <a:endParaRPr lang="en-US"/>
          </a:p>
        </p:txBody>
      </p:sp>
      <p:pic>
        <p:nvPicPr>
          <p:cNvPr id="5" name="Picture 3" descr="D:\kuloth\2015\Apr\29-04-2015\nrg_aop\slides_img\nrg3920-f3.jpg">
            <a:extLst>
              <a:ext uri="{FF2B5EF4-FFF2-40B4-BE49-F238E27FC236}">
                <a16:creationId xmlns:a16="http://schemas.microsoft.com/office/drawing/2014/main" id="{C9AB9EA7-8EB8-4A45-87DC-46411AB80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5354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31B6AC9-D581-5A47-8B1A-9D45E4319EC6}"/>
              </a:ext>
            </a:extLst>
          </p:cNvPr>
          <p:cNvSpPr/>
          <p:nvPr/>
        </p:nvSpPr>
        <p:spPr>
          <a:xfrm>
            <a:off x="381000" y="6217954"/>
            <a:ext cx="4038600" cy="600164"/>
          </a:xfrm>
          <a:prstGeom prst="rect">
            <a:avLst/>
          </a:prstGeom>
        </p:spPr>
        <p:txBody>
          <a:bodyPr wrap="square">
            <a:spAutoFit/>
          </a:bodyPr>
          <a:lstStyle/>
          <a:p>
            <a:r>
              <a:rPr lang="en-US" sz="1100" dirty="0">
                <a:solidFill>
                  <a:srgbClr val="222222"/>
                </a:solidFill>
                <a:latin typeface="Arial" panose="020B0604020202020204" pitchFamily="34" charset="0"/>
                <a:cs typeface="Arial" panose="020B0604020202020204" pitchFamily="34" charset="0"/>
              </a:rPr>
              <a:t>Libbrecht, M., Noble, W. Machine learning applications in genetics and genomics. </a:t>
            </a:r>
            <a:r>
              <a:rPr lang="en-US" sz="1100" i="1" dirty="0">
                <a:solidFill>
                  <a:srgbClr val="222222"/>
                </a:solidFill>
                <a:latin typeface="Arial" panose="020B0604020202020204" pitchFamily="34" charset="0"/>
                <a:cs typeface="Arial" panose="020B0604020202020204" pitchFamily="34" charset="0"/>
              </a:rPr>
              <a:t>Nat Rev Genet</a:t>
            </a:r>
            <a:r>
              <a:rPr lang="en-US" sz="1100" dirty="0">
                <a:solidFill>
                  <a:srgbClr val="222222"/>
                </a:solidFill>
                <a:latin typeface="Arial" panose="020B0604020202020204" pitchFamily="34" charset="0"/>
                <a:cs typeface="Arial" panose="020B0604020202020204" pitchFamily="34" charset="0"/>
              </a:rPr>
              <a:t> </a:t>
            </a:r>
            <a:r>
              <a:rPr lang="en-US" sz="1100" b="1" dirty="0">
                <a:solidFill>
                  <a:srgbClr val="222222"/>
                </a:solidFill>
                <a:latin typeface="Arial" panose="020B0604020202020204" pitchFamily="34" charset="0"/>
                <a:cs typeface="Arial" panose="020B0604020202020204" pitchFamily="34" charset="0"/>
              </a:rPr>
              <a:t>16, </a:t>
            </a:r>
            <a:r>
              <a:rPr lang="en-US" sz="1100" dirty="0">
                <a:solidFill>
                  <a:srgbClr val="222222"/>
                </a:solidFill>
                <a:latin typeface="Arial" panose="020B0604020202020204" pitchFamily="34" charset="0"/>
                <a:cs typeface="Arial" panose="020B0604020202020204" pitchFamily="34" charset="0"/>
              </a:rPr>
              <a:t>321–332 (2015). https://</a:t>
            </a:r>
            <a:r>
              <a:rPr lang="en-US" sz="1100" dirty="0" err="1">
                <a:solidFill>
                  <a:srgbClr val="222222"/>
                </a:solidFill>
                <a:latin typeface="Arial" panose="020B0604020202020204" pitchFamily="34" charset="0"/>
                <a:cs typeface="Arial" panose="020B0604020202020204" pitchFamily="34" charset="0"/>
              </a:rPr>
              <a:t>doi.org</a:t>
            </a:r>
            <a:r>
              <a:rPr lang="en-US" sz="1100" dirty="0">
                <a:solidFill>
                  <a:srgbClr val="222222"/>
                </a:solidFill>
                <a:latin typeface="Arial" panose="020B0604020202020204" pitchFamily="34" charset="0"/>
                <a:cs typeface="Arial" panose="020B0604020202020204" pitchFamily="34" charset="0"/>
              </a:rPr>
              <a:t>/10.1038/nrg3920</a:t>
            </a:r>
          </a:p>
        </p:txBody>
      </p:sp>
    </p:spTree>
    <p:extLst>
      <p:ext uri="{BB962C8B-B14F-4D97-AF65-F5344CB8AC3E}">
        <p14:creationId xmlns:p14="http://schemas.microsoft.com/office/powerpoint/2010/main" val="304432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9E22-44E0-7143-8202-B815494257E8}"/>
              </a:ext>
            </a:extLst>
          </p:cNvPr>
          <p:cNvSpPr>
            <a:spLocks noGrp="1"/>
          </p:cNvSpPr>
          <p:nvPr>
            <p:ph type="title"/>
          </p:nvPr>
        </p:nvSpPr>
        <p:spPr>
          <a:xfrm>
            <a:off x="891540" y="269125"/>
            <a:ext cx="7360920" cy="1143000"/>
          </a:xfrm>
        </p:spPr>
        <p:txBody>
          <a:bodyPr/>
          <a:lstStyle/>
          <a:p>
            <a:r>
              <a:rPr lang="en-US" dirty="0"/>
              <a:t>Semi-supervised learning (e.g., gene finding)</a:t>
            </a:r>
          </a:p>
        </p:txBody>
      </p:sp>
      <p:sp>
        <p:nvSpPr>
          <p:cNvPr id="4" name="Slide Number Placeholder 3">
            <a:extLst>
              <a:ext uri="{FF2B5EF4-FFF2-40B4-BE49-F238E27FC236}">
                <a16:creationId xmlns:a16="http://schemas.microsoft.com/office/drawing/2014/main" id="{575550F2-EF9A-BF43-BC1F-DBE0B2C1A0E1}"/>
              </a:ext>
            </a:extLst>
          </p:cNvPr>
          <p:cNvSpPr>
            <a:spLocks noGrp="1"/>
          </p:cNvSpPr>
          <p:nvPr>
            <p:ph type="sldNum" sz="quarter" idx="12"/>
          </p:nvPr>
        </p:nvSpPr>
        <p:spPr/>
        <p:txBody>
          <a:bodyPr/>
          <a:lstStyle/>
          <a:p>
            <a:pPr>
              <a:defRPr/>
            </a:pPr>
            <a:fld id="{4D71D4ED-2DA9-9F40-A068-D189D5533483}" type="slidenum">
              <a:rPr lang="en-US" smtClean="0"/>
              <a:pPr>
                <a:defRPr/>
              </a:pPr>
              <a:t>6</a:t>
            </a:fld>
            <a:endParaRPr lang="en-US"/>
          </a:p>
        </p:txBody>
      </p:sp>
      <p:pic>
        <p:nvPicPr>
          <p:cNvPr id="5" name="Picture 3" descr="D:\kuloth\2015\Apr\29-04-2015\nrg_aop\slides_img\nrg3920-f2.jpg">
            <a:extLst>
              <a:ext uri="{FF2B5EF4-FFF2-40B4-BE49-F238E27FC236}">
                <a16:creationId xmlns:a16="http://schemas.microsoft.com/office/drawing/2014/main" id="{67F29672-76EC-8847-9F5F-6B4A60065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30224"/>
            <a:ext cx="4271077" cy="365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985213C-9729-FA4B-BC8C-95245D4D71FC}"/>
              </a:ext>
            </a:extLst>
          </p:cNvPr>
          <p:cNvSpPr txBox="1"/>
          <p:nvPr/>
        </p:nvSpPr>
        <p:spPr>
          <a:xfrm>
            <a:off x="1066268" y="1681249"/>
            <a:ext cx="2165348" cy="1015663"/>
          </a:xfrm>
          <a:prstGeom prst="rect">
            <a:avLst/>
          </a:prstGeom>
          <a:noFill/>
        </p:spPr>
        <p:txBody>
          <a:bodyPr wrap="square" rtlCol="0">
            <a:spAutoFit/>
          </a:bodyPr>
          <a:lstStyle/>
          <a:p>
            <a:pPr marL="342900" indent="-342900">
              <a:buFont typeface="Arial" panose="020B0604020202020204" pitchFamily="34" charset="0"/>
              <a:buChar char="•"/>
            </a:pPr>
            <a:r>
              <a:rPr lang="en-US" dirty="0"/>
              <a:t>Train a model with known gene sequences</a:t>
            </a:r>
          </a:p>
        </p:txBody>
      </p:sp>
      <p:cxnSp>
        <p:nvCxnSpPr>
          <p:cNvPr id="8" name="Elbow Connector 7">
            <a:extLst>
              <a:ext uri="{FF2B5EF4-FFF2-40B4-BE49-F238E27FC236}">
                <a16:creationId xmlns:a16="http://schemas.microsoft.com/office/drawing/2014/main" id="{A51A3CC7-D860-F247-8C37-EB9C2736D7FE}"/>
              </a:ext>
            </a:extLst>
          </p:cNvPr>
          <p:cNvCxnSpPr>
            <a:cxnSpLocks/>
            <a:stCxn id="5" idx="2"/>
            <a:endCxn id="5" idx="0"/>
          </p:cNvCxnSpPr>
          <p:nvPr/>
        </p:nvCxnSpPr>
        <p:spPr bwMode="auto">
          <a:xfrm rot="5400000" flipH="1">
            <a:off x="2291243" y="3855720"/>
            <a:ext cx="3650992" cy="12700"/>
          </a:xfrm>
          <a:prstGeom prst="bentConnector5">
            <a:avLst>
              <a:gd name="adj1" fmla="val -6261"/>
              <a:gd name="adj2" fmla="val -23556173"/>
              <a:gd name="adj3" fmla="val 106261"/>
            </a:avLst>
          </a:prstGeom>
          <a:noFill/>
          <a:ln w="28575" cap="flat" cmpd="sng" algn="ctr">
            <a:solidFill>
              <a:srgbClr val="3D4F59"/>
            </a:solidFill>
            <a:prstDash val="solid"/>
            <a:round/>
            <a:headEnd type="none" w="med" len="med"/>
            <a:tailEnd type="triangle"/>
          </a:ln>
          <a:effectLst/>
        </p:spPr>
      </p:cxnSp>
      <p:sp>
        <p:nvSpPr>
          <p:cNvPr id="13" name="TextBox 12">
            <a:extLst>
              <a:ext uri="{FF2B5EF4-FFF2-40B4-BE49-F238E27FC236}">
                <a16:creationId xmlns:a16="http://schemas.microsoft.com/office/drawing/2014/main" id="{BF5553E2-0228-1C45-95B2-24E27BB8707B}"/>
              </a:ext>
            </a:extLst>
          </p:cNvPr>
          <p:cNvSpPr txBox="1"/>
          <p:nvPr/>
        </p:nvSpPr>
        <p:spPr>
          <a:xfrm>
            <a:off x="7131050" y="1997839"/>
            <a:ext cx="1905001" cy="2862322"/>
          </a:xfrm>
          <a:prstGeom prst="rect">
            <a:avLst/>
          </a:prstGeom>
          <a:noFill/>
        </p:spPr>
        <p:txBody>
          <a:bodyPr wrap="square" rtlCol="0">
            <a:spAutoFit/>
          </a:bodyPr>
          <a:lstStyle/>
          <a:p>
            <a:pPr marL="342900" indent="-342900">
              <a:buFont typeface="Arial" panose="020B0604020202020204" pitchFamily="34" charset="0"/>
              <a:buChar char="•"/>
            </a:pPr>
            <a:r>
              <a:rPr lang="en-US" dirty="0"/>
              <a:t>Predict labels for many unknown sequences</a:t>
            </a:r>
          </a:p>
          <a:p>
            <a:pPr marL="342900" indent="-342900">
              <a:buFont typeface="Arial" panose="020B0604020202020204" pitchFamily="34" charset="0"/>
              <a:buChar char="•"/>
            </a:pPr>
            <a:r>
              <a:rPr lang="en-US" dirty="0"/>
              <a:t>Refine the model with known and predicted sequences</a:t>
            </a:r>
          </a:p>
        </p:txBody>
      </p:sp>
      <p:sp>
        <p:nvSpPr>
          <p:cNvPr id="14" name="Rectangle 13">
            <a:extLst>
              <a:ext uri="{FF2B5EF4-FFF2-40B4-BE49-F238E27FC236}">
                <a16:creationId xmlns:a16="http://schemas.microsoft.com/office/drawing/2014/main" id="{BCE3EB9D-DA14-0644-A40C-5030F77610F7}"/>
              </a:ext>
            </a:extLst>
          </p:cNvPr>
          <p:cNvSpPr/>
          <p:nvPr/>
        </p:nvSpPr>
        <p:spPr>
          <a:xfrm>
            <a:off x="27709" y="6219465"/>
            <a:ext cx="3604489" cy="600164"/>
          </a:xfrm>
          <a:prstGeom prst="rect">
            <a:avLst/>
          </a:prstGeom>
        </p:spPr>
        <p:txBody>
          <a:bodyPr wrap="square">
            <a:spAutoFit/>
          </a:bodyPr>
          <a:lstStyle/>
          <a:p>
            <a:r>
              <a:rPr lang="en-US" sz="1100" dirty="0">
                <a:solidFill>
                  <a:srgbClr val="222222"/>
                </a:solidFill>
                <a:latin typeface="Arial" panose="020B0604020202020204" pitchFamily="34" charset="0"/>
                <a:cs typeface="Arial" panose="020B0604020202020204" pitchFamily="34" charset="0"/>
              </a:rPr>
              <a:t>Libbrecht, M., Noble, W. Machine learning applications in genetics and genomics. </a:t>
            </a:r>
            <a:r>
              <a:rPr lang="en-US" sz="1100" i="1" dirty="0">
                <a:solidFill>
                  <a:srgbClr val="222222"/>
                </a:solidFill>
                <a:latin typeface="Arial" panose="020B0604020202020204" pitchFamily="34" charset="0"/>
                <a:cs typeface="Arial" panose="020B0604020202020204" pitchFamily="34" charset="0"/>
              </a:rPr>
              <a:t>Nat Rev Genet</a:t>
            </a:r>
            <a:r>
              <a:rPr lang="en-US" sz="1100" dirty="0">
                <a:solidFill>
                  <a:srgbClr val="222222"/>
                </a:solidFill>
                <a:latin typeface="Arial" panose="020B0604020202020204" pitchFamily="34" charset="0"/>
                <a:cs typeface="Arial" panose="020B0604020202020204" pitchFamily="34" charset="0"/>
              </a:rPr>
              <a:t> </a:t>
            </a:r>
            <a:r>
              <a:rPr lang="en-US" sz="1100" b="1" dirty="0">
                <a:solidFill>
                  <a:srgbClr val="222222"/>
                </a:solidFill>
                <a:latin typeface="Arial" panose="020B0604020202020204" pitchFamily="34" charset="0"/>
                <a:cs typeface="Arial" panose="020B0604020202020204" pitchFamily="34" charset="0"/>
              </a:rPr>
              <a:t>16, </a:t>
            </a:r>
            <a:r>
              <a:rPr lang="en-US" sz="1100" dirty="0">
                <a:solidFill>
                  <a:srgbClr val="222222"/>
                </a:solidFill>
                <a:latin typeface="Arial" panose="020B0604020202020204" pitchFamily="34" charset="0"/>
                <a:cs typeface="Arial" panose="020B0604020202020204" pitchFamily="34" charset="0"/>
              </a:rPr>
              <a:t>321–332 (2015). https://</a:t>
            </a:r>
            <a:r>
              <a:rPr lang="en-US" sz="1100" dirty="0" err="1">
                <a:solidFill>
                  <a:srgbClr val="222222"/>
                </a:solidFill>
                <a:latin typeface="Arial" panose="020B0604020202020204" pitchFamily="34" charset="0"/>
                <a:cs typeface="Arial" panose="020B0604020202020204" pitchFamily="34" charset="0"/>
              </a:rPr>
              <a:t>doi.org</a:t>
            </a:r>
            <a:r>
              <a:rPr lang="en-US" sz="1100" dirty="0">
                <a:solidFill>
                  <a:srgbClr val="222222"/>
                </a:solidFill>
                <a:latin typeface="Arial" panose="020B0604020202020204" pitchFamily="34" charset="0"/>
                <a:cs typeface="Arial" panose="020B0604020202020204" pitchFamily="34" charset="0"/>
              </a:rPr>
              <a:t>/10.1038/nrg3920</a:t>
            </a:r>
          </a:p>
        </p:txBody>
      </p:sp>
    </p:spTree>
    <p:extLst>
      <p:ext uri="{BB962C8B-B14F-4D97-AF65-F5344CB8AC3E}">
        <p14:creationId xmlns:p14="http://schemas.microsoft.com/office/powerpoint/2010/main" val="80710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D3E39-2C43-7A4B-A7B3-675F4A4077BD}"/>
              </a:ext>
            </a:extLst>
          </p:cNvPr>
          <p:cNvSpPr>
            <a:spLocks noGrp="1"/>
          </p:cNvSpPr>
          <p:nvPr>
            <p:ph type="title"/>
          </p:nvPr>
        </p:nvSpPr>
        <p:spPr>
          <a:xfrm>
            <a:off x="685800" y="46314"/>
            <a:ext cx="7772400" cy="1143000"/>
          </a:xfrm>
        </p:spPr>
        <p:txBody>
          <a:bodyPr/>
          <a:lstStyle/>
          <a:p>
            <a:r>
              <a:rPr lang="en-US" dirty="0"/>
              <a:t>Data heterogeneity</a:t>
            </a:r>
          </a:p>
        </p:txBody>
      </p:sp>
      <p:sp>
        <p:nvSpPr>
          <p:cNvPr id="4" name="Slide Number Placeholder 3">
            <a:extLst>
              <a:ext uri="{FF2B5EF4-FFF2-40B4-BE49-F238E27FC236}">
                <a16:creationId xmlns:a16="http://schemas.microsoft.com/office/drawing/2014/main" id="{CBBAAAEB-7CFD-4740-8EDF-FE850531986D}"/>
              </a:ext>
            </a:extLst>
          </p:cNvPr>
          <p:cNvSpPr>
            <a:spLocks noGrp="1"/>
          </p:cNvSpPr>
          <p:nvPr>
            <p:ph type="sldNum" sz="quarter" idx="12"/>
          </p:nvPr>
        </p:nvSpPr>
        <p:spPr/>
        <p:txBody>
          <a:bodyPr/>
          <a:lstStyle/>
          <a:p>
            <a:pPr>
              <a:defRPr/>
            </a:pPr>
            <a:fld id="{4D71D4ED-2DA9-9F40-A068-D189D5533483}" type="slidenum">
              <a:rPr lang="en-US" smtClean="0"/>
              <a:pPr>
                <a:defRPr/>
              </a:pPr>
              <a:t>7</a:t>
            </a:fld>
            <a:endParaRPr lang="en-US"/>
          </a:p>
        </p:txBody>
      </p:sp>
      <p:pic>
        <p:nvPicPr>
          <p:cNvPr id="4098" name="Picture 2" descr="Fig. 1">
            <a:extLst>
              <a:ext uri="{FF2B5EF4-FFF2-40B4-BE49-F238E27FC236}">
                <a16:creationId xmlns:a16="http://schemas.microsoft.com/office/drawing/2014/main" id="{D31FE699-A32D-5744-96DD-038DEF550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5325"/>
            <a:ext cx="9144000" cy="2927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182006-2006-E942-B676-8A1EE0DF46B5}"/>
              </a:ext>
            </a:extLst>
          </p:cNvPr>
          <p:cNvSpPr txBox="1"/>
          <p:nvPr/>
        </p:nvSpPr>
        <p:spPr>
          <a:xfrm>
            <a:off x="304800" y="5668686"/>
            <a:ext cx="4800600" cy="646331"/>
          </a:xfrm>
          <a:prstGeom prst="rect">
            <a:avLst/>
          </a:prstGeom>
          <a:noFill/>
        </p:spPr>
        <p:txBody>
          <a:bodyPr wrap="square" rtlCol="0">
            <a:spAutoFit/>
          </a:bodyPr>
          <a:lstStyle/>
          <a:p>
            <a:r>
              <a:rPr lang="en-US" sz="1200" dirty="0"/>
              <a:t>Scherer, M., Schmidt, F., </a:t>
            </a:r>
            <a:r>
              <a:rPr lang="en-US" sz="1200" dirty="0" err="1"/>
              <a:t>Lazareva</a:t>
            </a:r>
            <a:r>
              <a:rPr lang="en-US" sz="1200" dirty="0"/>
              <a:t>, O. et al. Machine learning for deciphering cell heterogeneity and gene regulation. Nat </a:t>
            </a:r>
            <a:r>
              <a:rPr lang="en-US" sz="1200" dirty="0" err="1"/>
              <a:t>Comput</a:t>
            </a:r>
            <a:r>
              <a:rPr lang="en-US" sz="1200" dirty="0"/>
              <a:t> Sci 1, 183–191 (2021). https://</a:t>
            </a:r>
            <a:r>
              <a:rPr lang="en-US" sz="1200" dirty="0" err="1"/>
              <a:t>doi.org</a:t>
            </a:r>
            <a:r>
              <a:rPr lang="en-US" sz="1200" dirty="0"/>
              <a:t>/10.1038/s43588-021-00038-7</a:t>
            </a:r>
          </a:p>
        </p:txBody>
      </p:sp>
    </p:spTree>
    <p:extLst>
      <p:ext uri="{BB962C8B-B14F-4D97-AF65-F5344CB8AC3E}">
        <p14:creationId xmlns:p14="http://schemas.microsoft.com/office/powerpoint/2010/main" val="1245303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C9DE-AFF6-3941-87EE-B007ADCBDA10}"/>
              </a:ext>
            </a:extLst>
          </p:cNvPr>
          <p:cNvSpPr>
            <a:spLocks noGrp="1"/>
          </p:cNvSpPr>
          <p:nvPr>
            <p:ph type="title"/>
          </p:nvPr>
        </p:nvSpPr>
        <p:spPr>
          <a:xfrm>
            <a:off x="657101" y="21590"/>
            <a:ext cx="7772400" cy="1143000"/>
          </a:xfrm>
        </p:spPr>
        <p:txBody>
          <a:bodyPr/>
          <a:lstStyle/>
          <a:p>
            <a:r>
              <a:rPr lang="en-US" dirty="0"/>
              <a:t>Missing data and imputation</a:t>
            </a:r>
          </a:p>
        </p:txBody>
      </p:sp>
      <p:sp>
        <p:nvSpPr>
          <p:cNvPr id="3" name="Content Placeholder 2">
            <a:extLst>
              <a:ext uri="{FF2B5EF4-FFF2-40B4-BE49-F238E27FC236}">
                <a16:creationId xmlns:a16="http://schemas.microsoft.com/office/drawing/2014/main" id="{EEB9F893-A641-F845-9EFF-67C59970ABF2}"/>
              </a:ext>
            </a:extLst>
          </p:cNvPr>
          <p:cNvSpPr>
            <a:spLocks noGrp="1"/>
          </p:cNvSpPr>
          <p:nvPr>
            <p:ph idx="1"/>
          </p:nvPr>
        </p:nvSpPr>
        <p:spPr>
          <a:xfrm>
            <a:off x="657100" y="1138860"/>
            <a:ext cx="8105899" cy="4114800"/>
          </a:xfrm>
        </p:spPr>
        <p:txBody>
          <a:bodyPr/>
          <a:lstStyle/>
          <a:p>
            <a:r>
              <a:rPr lang="en-US" dirty="0"/>
              <a:t>Remember Netflix Problem?</a:t>
            </a:r>
          </a:p>
          <a:p>
            <a:endParaRPr lang="en-US" dirty="0"/>
          </a:p>
          <a:p>
            <a:endParaRPr lang="en-US" dirty="0"/>
          </a:p>
          <a:p>
            <a:endParaRPr lang="en-US" dirty="0"/>
          </a:p>
          <a:p>
            <a:endParaRPr lang="en-US" dirty="0"/>
          </a:p>
          <a:p>
            <a:endParaRPr lang="en-US" dirty="0"/>
          </a:p>
          <a:p>
            <a:endParaRPr lang="en-US" dirty="0"/>
          </a:p>
          <a:p>
            <a:r>
              <a:rPr lang="en-US" dirty="0"/>
              <a:t>Biological data has many missing values</a:t>
            </a:r>
          </a:p>
          <a:p>
            <a:pPr lvl="1"/>
            <a:r>
              <a:rPr lang="en-US" dirty="0"/>
              <a:t>e.g., single cell dropouts</a:t>
            </a:r>
          </a:p>
        </p:txBody>
      </p:sp>
      <p:sp>
        <p:nvSpPr>
          <p:cNvPr id="4" name="Slide Number Placeholder 3">
            <a:extLst>
              <a:ext uri="{FF2B5EF4-FFF2-40B4-BE49-F238E27FC236}">
                <a16:creationId xmlns:a16="http://schemas.microsoft.com/office/drawing/2014/main" id="{B7464DCC-B612-7D4C-8770-6ACE7DC56CFE}"/>
              </a:ext>
            </a:extLst>
          </p:cNvPr>
          <p:cNvSpPr>
            <a:spLocks noGrp="1"/>
          </p:cNvSpPr>
          <p:nvPr>
            <p:ph type="sldNum" sz="quarter" idx="12"/>
          </p:nvPr>
        </p:nvSpPr>
        <p:spPr/>
        <p:txBody>
          <a:bodyPr/>
          <a:lstStyle/>
          <a:p>
            <a:pPr>
              <a:defRPr/>
            </a:pPr>
            <a:fld id="{4D71D4ED-2DA9-9F40-A068-D189D5533483}" type="slidenum">
              <a:rPr lang="en-US" smtClean="0"/>
              <a:pPr>
                <a:defRPr/>
              </a:pPr>
              <a:t>8</a:t>
            </a:fld>
            <a:endParaRPr lang="en-US"/>
          </a:p>
        </p:txBody>
      </p:sp>
      <p:pic>
        <p:nvPicPr>
          <p:cNvPr id="5122" name="Picture 2">
            <a:extLst>
              <a:ext uri="{FF2B5EF4-FFF2-40B4-BE49-F238E27FC236}">
                <a16:creationId xmlns:a16="http://schemas.microsoft.com/office/drawing/2014/main" id="{62E5C867-3D0C-6D47-B84E-0683D43E3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029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4BABE4F-4A69-DD46-8008-6D9E159503F2}"/>
              </a:ext>
            </a:extLst>
          </p:cNvPr>
          <p:cNvSpPr/>
          <p:nvPr/>
        </p:nvSpPr>
        <p:spPr>
          <a:xfrm>
            <a:off x="4189021" y="4896458"/>
            <a:ext cx="4572000" cy="276999"/>
          </a:xfrm>
          <a:prstGeom prst="rect">
            <a:avLst/>
          </a:prstGeom>
        </p:spPr>
        <p:txBody>
          <a:bodyPr>
            <a:spAutoFit/>
          </a:bodyPr>
          <a:lstStyle/>
          <a:p>
            <a:r>
              <a:rPr lang="en-US" sz="1200" dirty="0"/>
              <a:t>https://</a:t>
            </a:r>
            <a:r>
              <a:rPr lang="en-US" sz="1200" dirty="0" err="1"/>
              <a:t>krishnaswamylab.github.io</a:t>
            </a:r>
            <a:r>
              <a:rPr lang="en-US" sz="1200" dirty="0"/>
              <a:t>/tutorial/</a:t>
            </a:r>
            <a:r>
              <a:rPr lang="en-US" sz="1200" dirty="0" err="1"/>
              <a:t>imputation_and_netflix</a:t>
            </a:r>
            <a:r>
              <a:rPr lang="en-US" sz="1200" dirty="0"/>
              <a:t>/</a:t>
            </a:r>
          </a:p>
        </p:txBody>
      </p:sp>
    </p:spTree>
    <p:extLst>
      <p:ext uri="{BB962C8B-B14F-4D97-AF65-F5344CB8AC3E}">
        <p14:creationId xmlns:p14="http://schemas.microsoft.com/office/powerpoint/2010/main" val="43266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17B6-785F-6F4A-B7A5-E581E62F1129}"/>
              </a:ext>
            </a:extLst>
          </p:cNvPr>
          <p:cNvSpPr>
            <a:spLocks noGrp="1"/>
          </p:cNvSpPr>
          <p:nvPr>
            <p:ph type="title"/>
          </p:nvPr>
        </p:nvSpPr>
        <p:spPr>
          <a:xfrm>
            <a:off x="762000" y="0"/>
            <a:ext cx="7772400" cy="1143000"/>
          </a:xfrm>
        </p:spPr>
        <p:txBody>
          <a:bodyPr/>
          <a:lstStyle/>
          <a:p>
            <a:r>
              <a:rPr lang="en-US" dirty="0"/>
              <a:t>Spatial Transcriptomics</a:t>
            </a:r>
          </a:p>
        </p:txBody>
      </p:sp>
      <p:sp>
        <p:nvSpPr>
          <p:cNvPr id="3" name="Content Placeholder 2">
            <a:extLst>
              <a:ext uri="{FF2B5EF4-FFF2-40B4-BE49-F238E27FC236}">
                <a16:creationId xmlns:a16="http://schemas.microsoft.com/office/drawing/2014/main" id="{EFD0CB06-82B8-9C4F-B803-6A33C80471CF}"/>
              </a:ext>
            </a:extLst>
          </p:cNvPr>
          <p:cNvSpPr>
            <a:spLocks noGrp="1"/>
          </p:cNvSpPr>
          <p:nvPr>
            <p:ph idx="1"/>
          </p:nvPr>
        </p:nvSpPr>
        <p:spPr>
          <a:xfrm>
            <a:off x="685800" y="1224197"/>
            <a:ext cx="7772400" cy="1138003"/>
          </a:xfrm>
        </p:spPr>
        <p:txBody>
          <a:bodyPr/>
          <a:lstStyle/>
          <a:p>
            <a:r>
              <a:rPr lang="en-US" sz="2000" dirty="0"/>
              <a:t>Assessment of gene expression profiles and spatial organization for interrogation of complex, heterogeneous tissues </a:t>
            </a:r>
          </a:p>
        </p:txBody>
      </p:sp>
      <p:sp>
        <p:nvSpPr>
          <p:cNvPr id="4" name="Slide Number Placeholder 3">
            <a:extLst>
              <a:ext uri="{FF2B5EF4-FFF2-40B4-BE49-F238E27FC236}">
                <a16:creationId xmlns:a16="http://schemas.microsoft.com/office/drawing/2014/main" id="{CE108FF9-2FDA-CE49-89F3-25C9D6A8A398}"/>
              </a:ext>
            </a:extLst>
          </p:cNvPr>
          <p:cNvSpPr>
            <a:spLocks noGrp="1"/>
          </p:cNvSpPr>
          <p:nvPr>
            <p:ph type="sldNum" sz="quarter" idx="12"/>
          </p:nvPr>
        </p:nvSpPr>
        <p:spPr/>
        <p:txBody>
          <a:bodyPr/>
          <a:lstStyle/>
          <a:p>
            <a:pPr>
              <a:defRPr/>
            </a:pPr>
            <a:fld id="{4D71D4ED-2DA9-9F40-A068-D189D5533483}" type="slidenum">
              <a:rPr lang="en-US" smtClean="0"/>
              <a:pPr>
                <a:defRPr/>
              </a:pPr>
              <a:t>9</a:t>
            </a:fld>
            <a:endParaRPr lang="en-US"/>
          </a:p>
        </p:txBody>
      </p:sp>
      <p:pic>
        <p:nvPicPr>
          <p:cNvPr id="5" name="Content Placeholder 6" descr="A picture containing metalware, chain, vector graphics&#10;&#10;Description automatically generated">
            <a:extLst>
              <a:ext uri="{FF2B5EF4-FFF2-40B4-BE49-F238E27FC236}">
                <a16:creationId xmlns:a16="http://schemas.microsoft.com/office/drawing/2014/main" id="{E5212BFC-C9B6-9D47-96CE-6FE5C0A72A3E}"/>
              </a:ext>
            </a:extLst>
          </p:cNvPr>
          <p:cNvPicPr>
            <a:picLocks noChangeAspect="1"/>
          </p:cNvPicPr>
          <p:nvPr/>
        </p:nvPicPr>
        <p:blipFill rotWithShape="1">
          <a:blip r:embed="rId3"/>
          <a:srcRect l="5154" t="-275" r="55389" b="54996"/>
          <a:stretch/>
        </p:blipFill>
        <p:spPr bwMode="auto">
          <a:xfrm>
            <a:off x="7043984" y="3063577"/>
            <a:ext cx="2080159" cy="1770284"/>
          </a:xfrm>
          <a:prstGeom prst="rect">
            <a:avLst/>
          </a:prstGeom>
          <a:noFill/>
          <a:ln w="9525">
            <a:noFill/>
            <a:miter lim="800000"/>
            <a:headEnd/>
            <a:tailEnd/>
          </a:ln>
        </p:spPr>
      </p:pic>
      <p:sp>
        <p:nvSpPr>
          <p:cNvPr id="6" name="TextBox 5">
            <a:extLst>
              <a:ext uri="{FF2B5EF4-FFF2-40B4-BE49-F238E27FC236}">
                <a16:creationId xmlns:a16="http://schemas.microsoft.com/office/drawing/2014/main" id="{6C443EF8-EF06-4744-89A5-85AEFF95F6A4}"/>
              </a:ext>
            </a:extLst>
          </p:cNvPr>
          <p:cNvSpPr txBox="1"/>
          <p:nvPr/>
        </p:nvSpPr>
        <p:spPr>
          <a:xfrm>
            <a:off x="0" y="6642556"/>
            <a:ext cx="2119491" cy="215444"/>
          </a:xfrm>
          <a:prstGeom prst="rect">
            <a:avLst/>
          </a:prstGeom>
          <a:noFill/>
        </p:spPr>
        <p:txBody>
          <a:bodyPr wrap="none" rtlCol="0">
            <a:spAutoFit/>
          </a:bodyPr>
          <a:lstStyle/>
          <a:p>
            <a:r>
              <a:rPr lang="en-US" sz="800" dirty="0"/>
              <a:t>https://boxia2018.wixsite.com/</a:t>
            </a:r>
            <a:r>
              <a:rPr lang="en-US" sz="800" dirty="0" err="1"/>
              <a:t>boxia</a:t>
            </a:r>
            <a:r>
              <a:rPr lang="en-US" sz="800" dirty="0"/>
              <a:t>/</a:t>
            </a:r>
            <a:r>
              <a:rPr lang="en-US" sz="800" dirty="0" err="1"/>
              <a:t>momemts</a:t>
            </a:r>
            <a:endParaRPr lang="en-US" sz="800" dirty="0"/>
          </a:p>
        </p:txBody>
      </p:sp>
      <p:pic>
        <p:nvPicPr>
          <p:cNvPr id="7" name="Content Placeholder 6" descr="A picture containing metalware, chain, vector graphics&#10;&#10;Description automatically generated">
            <a:extLst>
              <a:ext uri="{FF2B5EF4-FFF2-40B4-BE49-F238E27FC236}">
                <a16:creationId xmlns:a16="http://schemas.microsoft.com/office/drawing/2014/main" id="{2873627A-EF63-2F47-9DF6-3C6F85E80025}"/>
              </a:ext>
            </a:extLst>
          </p:cNvPr>
          <p:cNvPicPr>
            <a:picLocks noChangeAspect="1"/>
          </p:cNvPicPr>
          <p:nvPr/>
        </p:nvPicPr>
        <p:blipFill rotWithShape="1">
          <a:blip r:embed="rId3"/>
          <a:srcRect l="54048" t="50743" r="8471" b="7043"/>
          <a:stretch/>
        </p:blipFill>
        <p:spPr bwMode="auto">
          <a:xfrm>
            <a:off x="4487390" y="3070780"/>
            <a:ext cx="2026490" cy="1692678"/>
          </a:xfrm>
          <a:prstGeom prst="rect">
            <a:avLst/>
          </a:prstGeom>
          <a:noFill/>
          <a:ln w="9525">
            <a:noFill/>
            <a:miter lim="800000"/>
            <a:headEnd/>
            <a:tailEnd/>
          </a:ln>
        </p:spPr>
      </p:pic>
      <p:pic>
        <p:nvPicPr>
          <p:cNvPr id="8" name="Content Placeholder 6" descr="A picture containing metalware, chain, vector graphics&#10;&#10;Description automatically generated">
            <a:extLst>
              <a:ext uri="{FF2B5EF4-FFF2-40B4-BE49-F238E27FC236}">
                <a16:creationId xmlns:a16="http://schemas.microsoft.com/office/drawing/2014/main" id="{A8A83DFA-D922-C04F-8160-AE662763F284}"/>
              </a:ext>
            </a:extLst>
          </p:cNvPr>
          <p:cNvPicPr>
            <a:picLocks noChangeAspect="1"/>
          </p:cNvPicPr>
          <p:nvPr/>
        </p:nvPicPr>
        <p:blipFill rotWithShape="1">
          <a:blip r:embed="rId3"/>
          <a:srcRect l="56384" r="8793" b="56398"/>
          <a:stretch/>
        </p:blipFill>
        <p:spPr bwMode="auto">
          <a:xfrm>
            <a:off x="59705" y="3094355"/>
            <a:ext cx="1805354" cy="1676400"/>
          </a:xfrm>
          <a:prstGeom prst="rect">
            <a:avLst/>
          </a:prstGeom>
          <a:noFill/>
          <a:ln w="9525">
            <a:noFill/>
            <a:miter lim="800000"/>
            <a:headEnd/>
            <a:tailEnd/>
          </a:ln>
        </p:spPr>
      </p:pic>
      <p:pic>
        <p:nvPicPr>
          <p:cNvPr id="9" name="Content Placeholder 6" descr="A picture containing metalware, chain, vector graphics&#10;&#10;Description automatically generated">
            <a:extLst>
              <a:ext uri="{FF2B5EF4-FFF2-40B4-BE49-F238E27FC236}">
                <a16:creationId xmlns:a16="http://schemas.microsoft.com/office/drawing/2014/main" id="{FB59C7EC-A089-3444-AFD0-06999E6DBF50}"/>
              </a:ext>
            </a:extLst>
          </p:cNvPr>
          <p:cNvPicPr>
            <a:picLocks noChangeAspect="1"/>
          </p:cNvPicPr>
          <p:nvPr/>
        </p:nvPicPr>
        <p:blipFill rotWithShape="1">
          <a:blip r:embed="rId3"/>
          <a:srcRect l="4302" t="51032" r="55901" b="6754"/>
          <a:stretch/>
        </p:blipFill>
        <p:spPr bwMode="auto">
          <a:xfrm>
            <a:off x="2066288" y="3094355"/>
            <a:ext cx="2109080" cy="1659098"/>
          </a:xfrm>
          <a:prstGeom prst="rect">
            <a:avLst/>
          </a:prstGeom>
          <a:noFill/>
          <a:ln w="9525">
            <a:noFill/>
            <a:miter lim="800000"/>
            <a:headEnd/>
            <a:tailEnd/>
          </a:ln>
        </p:spPr>
      </p:pic>
      <p:sp>
        <p:nvSpPr>
          <p:cNvPr id="10" name="TextBox 9">
            <a:extLst>
              <a:ext uri="{FF2B5EF4-FFF2-40B4-BE49-F238E27FC236}">
                <a16:creationId xmlns:a16="http://schemas.microsoft.com/office/drawing/2014/main" id="{C877781C-26B2-6F45-BCCC-2491BF6DDA43}"/>
              </a:ext>
            </a:extLst>
          </p:cNvPr>
          <p:cNvSpPr txBox="1"/>
          <p:nvPr/>
        </p:nvSpPr>
        <p:spPr>
          <a:xfrm>
            <a:off x="145491" y="2725023"/>
            <a:ext cx="147027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Bulk RNA-seq</a:t>
            </a:r>
          </a:p>
        </p:txBody>
      </p:sp>
      <p:sp>
        <p:nvSpPr>
          <p:cNvPr id="11" name="TextBox 10">
            <a:extLst>
              <a:ext uri="{FF2B5EF4-FFF2-40B4-BE49-F238E27FC236}">
                <a16:creationId xmlns:a16="http://schemas.microsoft.com/office/drawing/2014/main" id="{4DEF51B0-D34A-DA43-9CEC-6C6B24EB4C0D}"/>
              </a:ext>
            </a:extLst>
          </p:cNvPr>
          <p:cNvSpPr txBox="1"/>
          <p:nvPr/>
        </p:nvSpPr>
        <p:spPr>
          <a:xfrm>
            <a:off x="-65701" y="4796327"/>
            <a:ext cx="210058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gene expression level, lacks cellular or spatial resolution</a:t>
            </a:r>
          </a:p>
        </p:txBody>
      </p:sp>
      <p:sp>
        <p:nvSpPr>
          <p:cNvPr id="12" name="TextBox 11">
            <a:extLst>
              <a:ext uri="{FF2B5EF4-FFF2-40B4-BE49-F238E27FC236}">
                <a16:creationId xmlns:a16="http://schemas.microsoft.com/office/drawing/2014/main" id="{4366890B-0724-0945-89D4-B89CC5FEC71E}"/>
              </a:ext>
            </a:extLst>
          </p:cNvPr>
          <p:cNvSpPr txBox="1"/>
          <p:nvPr/>
        </p:nvSpPr>
        <p:spPr>
          <a:xfrm>
            <a:off x="2100016" y="2725023"/>
            <a:ext cx="200407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Single cell RNA-seq</a:t>
            </a:r>
          </a:p>
        </p:txBody>
      </p:sp>
      <p:sp>
        <p:nvSpPr>
          <p:cNvPr id="13" name="TextBox 12">
            <a:extLst>
              <a:ext uri="{FF2B5EF4-FFF2-40B4-BE49-F238E27FC236}">
                <a16:creationId xmlns:a16="http://schemas.microsoft.com/office/drawing/2014/main" id="{53343E1B-11C8-EE4C-A83D-6484A7C89C84}"/>
              </a:ext>
            </a:extLst>
          </p:cNvPr>
          <p:cNvSpPr txBox="1"/>
          <p:nvPr/>
        </p:nvSpPr>
        <p:spPr>
          <a:xfrm>
            <a:off x="2057400" y="4770755"/>
            <a:ext cx="24384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Identify distinct cell types and their gene expression profiles </a:t>
            </a:r>
          </a:p>
        </p:txBody>
      </p:sp>
      <p:sp>
        <p:nvSpPr>
          <p:cNvPr id="14" name="TextBox 13">
            <a:extLst>
              <a:ext uri="{FF2B5EF4-FFF2-40B4-BE49-F238E27FC236}">
                <a16:creationId xmlns:a16="http://schemas.microsoft.com/office/drawing/2014/main" id="{F29EF261-A024-784D-8072-1F71D60E4947}"/>
              </a:ext>
            </a:extLst>
          </p:cNvPr>
          <p:cNvSpPr txBox="1"/>
          <p:nvPr/>
        </p:nvSpPr>
        <p:spPr>
          <a:xfrm>
            <a:off x="4258790" y="2725023"/>
            <a:ext cx="236141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Spatial Transcriptomics </a:t>
            </a:r>
          </a:p>
        </p:txBody>
      </p:sp>
      <p:sp>
        <p:nvSpPr>
          <p:cNvPr id="15" name="TextBox 14">
            <a:extLst>
              <a:ext uri="{FF2B5EF4-FFF2-40B4-BE49-F238E27FC236}">
                <a16:creationId xmlns:a16="http://schemas.microsoft.com/office/drawing/2014/main" id="{9B06816E-43F3-934B-945B-B06183E98831}"/>
              </a:ext>
            </a:extLst>
          </p:cNvPr>
          <p:cNvSpPr txBox="1"/>
          <p:nvPr/>
        </p:nvSpPr>
        <p:spPr>
          <a:xfrm>
            <a:off x="4258790" y="4777958"/>
            <a:ext cx="24384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Visualize gene expression profiles with tissue context</a:t>
            </a:r>
          </a:p>
        </p:txBody>
      </p:sp>
      <p:sp>
        <p:nvSpPr>
          <p:cNvPr id="16" name="TextBox 15">
            <a:extLst>
              <a:ext uri="{FF2B5EF4-FFF2-40B4-BE49-F238E27FC236}">
                <a16:creationId xmlns:a16="http://schemas.microsoft.com/office/drawing/2014/main" id="{5C63BB10-4C50-3040-AF3D-8CD6E71FFE63}"/>
              </a:ext>
            </a:extLst>
          </p:cNvPr>
          <p:cNvSpPr txBox="1"/>
          <p:nvPr/>
        </p:nvSpPr>
        <p:spPr>
          <a:xfrm>
            <a:off x="6854153" y="4866382"/>
            <a:ext cx="243840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Spatial organization of distinct cell types and their gene expression profiles</a:t>
            </a:r>
          </a:p>
        </p:txBody>
      </p:sp>
      <p:sp>
        <p:nvSpPr>
          <p:cNvPr id="17" name="TextBox 16">
            <a:extLst>
              <a:ext uri="{FF2B5EF4-FFF2-40B4-BE49-F238E27FC236}">
                <a16:creationId xmlns:a16="http://schemas.microsoft.com/office/drawing/2014/main" id="{5190D4D0-2C25-3B4B-811C-01E3EF401FFC}"/>
              </a:ext>
            </a:extLst>
          </p:cNvPr>
          <p:cNvSpPr txBox="1"/>
          <p:nvPr/>
        </p:nvSpPr>
        <p:spPr>
          <a:xfrm>
            <a:off x="7212380" y="2655851"/>
            <a:ext cx="172194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Functional tissue</a:t>
            </a:r>
          </a:p>
        </p:txBody>
      </p:sp>
      <p:sp>
        <p:nvSpPr>
          <p:cNvPr id="18" name="Plus 17">
            <a:extLst>
              <a:ext uri="{FF2B5EF4-FFF2-40B4-BE49-F238E27FC236}">
                <a16:creationId xmlns:a16="http://schemas.microsoft.com/office/drawing/2014/main" id="{D83C753A-07EF-484C-9103-4AE7E4314D4A}"/>
              </a:ext>
            </a:extLst>
          </p:cNvPr>
          <p:cNvSpPr/>
          <p:nvPr/>
        </p:nvSpPr>
        <p:spPr bwMode="auto">
          <a:xfrm>
            <a:off x="4170059" y="3873903"/>
            <a:ext cx="358938" cy="369137"/>
          </a:xfrm>
          <a:prstGeom prst="mathPlus">
            <a:avLst/>
          </a:prstGeom>
          <a:solidFill>
            <a:schemeClr val="bg1">
              <a:lumMod val="50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9" name="Equal 18">
            <a:extLst>
              <a:ext uri="{FF2B5EF4-FFF2-40B4-BE49-F238E27FC236}">
                <a16:creationId xmlns:a16="http://schemas.microsoft.com/office/drawing/2014/main" id="{677BE04D-E7B4-B546-89B3-99CBC5A9C084}"/>
              </a:ext>
            </a:extLst>
          </p:cNvPr>
          <p:cNvSpPr/>
          <p:nvPr/>
        </p:nvSpPr>
        <p:spPr bwMode="auto">
          <a:xfrm>
            <a:off x="6553200" y="3932555"/>
            <a:ext cx="457200" cy="211052"/>
          </a:xfrm>
          <a:prstGeom prst="mathEqual">
            <a:avLst/>
          </a:prstGeom>
          <a:solidFill>
            <a:schemeClr val="bg1">
              <a:lumMod val="50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1" name="Rounded Rectangle 20">
            <a:extLst>
              <a:ext uri="{FF2B5EF4-FFF2-40B4-BE49-F238E27FC236}">
                <a16:creationId xmlns:a16="http://schemas.microsoft.com/office/drawing/2014/main" id="{7F8EB719-C317-FC4A-B9F6-9C51FC24B2D0}"/>
              </a:ext>
            </a:extLst>
          </p:cNvPr>
          <p:cNvSpPr/>
          <p:nvPr/>
        </p:nvSpPr>
        <p:spPr bwMode="auto">
          <a:xfrm>
            <a:off x="2034880" y="2637155"/>
            <a:ext cx="4528821" cy="3130514"/>
          </a:xfrm>
          <a:prstGeom prst="roundRect">
            <a:avLst/>
          </a:prstGeom>
          <a:noFill/>
          <a:ln w="34925" cap="flat" cmpd="sng" algn="ctr">
            <a:solidFill>
              <a:schemeClr val="bg1">
                <a:lumMod val="65000"/>
              </a:schemeClr>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2" name="TextBox 21">
            <a:extLst>
              <a:ext uri="{FF2B5EF4-FFF2-40B4-BE49-F238E27FC236}">
                <a16:creationId xmlns:a16="http://schemas.microsoft.com/office/drawing/2014/main" id="{59A72391-99C8-4C40-ADE8-0EA896960829}"/>
              </a:ext>
            </a:extLst>
          </p:cNvPr>
          <p:cNvSpPr txBox="1"/>
          <p:nvPr/>
        </p:nvSpPr>
        <p:spPr>
          <a:xfrm>
            <a:off x="2066288" y="6642556"/>
            <a:ext cx="2297424" cy="215444"/>
          </a:xfrm>
          <a:prstGeom prst="rect">
            <a:avLst/>
          </a:prstGeom>
          <a:noFill/>
        </p:spPr>
        <p:txBody>
          <a:bodyPr wrap="none" rtlCol="0">
            <a:spAutoFit/>
          </a:bodyPr>
          <a:lstStyle/>
          <a:p>
            <a:r>
              <a:rPr lang="en-US" sz="800" dirty="0"/>
              <a:t>https://</a:t>
            </a:r>
            <a:r>
              <a:rPr lang="en-US" sz="800" dirty="0" err="1"/>
              <a:t>www.youtube.com</a:t>
            </a:r>
            <a:r>
              <a:rPr lang="en-US" sz="800" dirty="0"/>
              <a:t>/</a:t>
            </a:r>
            <a:r>
              <a:rPr lang="en-US" sz="800" dirty="0" err="1"/>
              <a:t>watch?v</a:t>
            </a:r>
            <a:r>
              <a:rPr lang="en-US" sz="800" dirty="0"/>
              <a:t>=20-qNM4Ax3s</a:t>
            </a:r>
          </a:p>
        </p:txBody>
      </p:sp>
    </p:spTree>
    <p:extLst>
      <p:ext uri="{BB962C8B-B14F-4D97-AF65-F5344CB8AC3E}">
        <p14:creationId xmlns:p14="http://schemas.microsoft.com/office/powerpoint/2010/main" val="3049105489"/>
      </p:ext>
    </p:extLst>
  </p:cSld>
  <p:clrMapOvr>
    <a:masterClrMapping/>
  </p:clrMapOvr>
</p:sld>
</file>

<file path=ppt/theme/theme1.xml><?xml version="1.0" encoding="utf-8"?>
<a:theme xmlns:a="http://schemas.openxmlformats.org/drawingml/2006/main" name="Blank Presentation">
  <a:themeElements>
    <a:clrScheme name="Custom 16">
      <a:dk1>
        <a:srgbClr val="000066"/>
      </a:dk1>
      <a:lt1>
        <a:srgbClr val="FFFFFF"/>
      </a:lt1>
      <a:dk2>
        <a:srgbClr val="8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000066"/>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91796</TotalTime>
  <Words>1180</Words>
  <Application>Microsoft Macintosh PowerPoint</Application>
  <PresentationFormat>On-screen Show (4:3)</PresentationFormat>
  <Paragraphs>158</Paragraphs>
  <Slides>22</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Times New Roman</vt:lpstr>
      <vt:lpstr>Blank Presentation</vt:lpstr>
      <vt:lpstr>Advanced Topics in Bioinformatics</vt:lpstr>
      <vt:lpstr>PowerPoint Presentation</vt:lpstr>
      <vt:lpstr>Training and Testing</vt:lpstr>
      <vt:lpstr>Generative vs. Discriminative models</vt:lpstr>
      <vt:lpstr>Predicting TF binding via Generative vs. Discriminative models </vt:lpstr>
      <vt:lpstr>Semi-supervised learning (e.g., gene finding)</vt:lpstr>
      <vt:lpstr>Data heterogeneity</vt:lpstr>
      <vt:lpstr>Missing data and imputation</vt:lpstr>
      <vt:lpstr>Spatial Transcriptomics</vt:lpstr>
      <vt:lpstr>Genomics Visium platform</vt:lpstr>
      <vt:lpstr>Transcriptome-scale spatial gene expression in the human dorsolateral prefrontal cortex (DLPFC)</vt:lpstr>
      <vt:lpstr>PowerPoint Presentation</vt:lpstr>
      <vt:lpstr>PowerPoint Presentation</vt:lpstr>
      <vt:lpstr>Imaging genetics</vt:lpstr>
      <vt:lpstr>UK BioBank</vt:lpstr>
      <vt:lpstr>Linking genes to brain phenotypes</vt:lpstr>
      <vt:lpstr>Artificial Intelligence vs. Machine learning</vt:lpstr>
      <vt:lpstr>AI/ML in drug discovery</vt:lpstr>
      <vt:lpstr>Drug discovery pipeline</vt:lpstr>
      <vt:lpstr>ML approaches for drug discovery</vt:lpstr>
      <vt:lpstr>Deep learning applications in pathology</vt:lpstr>
      <vt:lpstr>Final exam review</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Genetic Variation to Important Phenotypes</dc:title>
  <dc:creator>Mark Craven</dc:creator>
  <cp:lastModifiedBy>Daifeng Wang</cp:lastModifiedBy>
  <cp:revision>1500</cp:revision>
  <cp:lastPrinted>2021-04-07T18:52:49Z</cp:lastPrinted>
  <dcterms:created xsi:type="dcterms:W3CDTF">2011-04-26T20:24:20Z</dcterms:created>
  <dcterms:modified xsi:type="dcterms:W3CDTF">2021-04-22T15:41:42Z</dcterms:modified>
</cp:coreProperties>
</file>