
<file path=[Content_Types].xml><?xml version="1.0" encoding="utf-8"?>
<Types xmlns="http://schemas.openxmlformats.org/package/2006/content-types">
  <Default Extension="(null)" ContentType="image/x-emf"/>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58.jpg" ContentType="image/jpeg"/>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media/image199.jpg" ContentType="image/jpeg"/>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73"/>
  </p:notesMasterIdLst>
  <p:handoutMasterIdLst>
    <p:handoutMasterId r:id="rId74"/>
  </p:handoutMasterIdLst>
  <p:sldIdLst>
    <p:sldId id="721" r:id="rId2"/>
    <p:sldId id="765" r:id="rId3"/>
    <p:sldId id="6394" r:id="rId4"/>
    <p:sldId id="6395" r:id="rId5"/>
    <p:sldId id="6410" r:id="rId6"/>
    <p:sldId id="6396" r:id="rId7"/>
    <p:sldId id="6397" r:id="rId8"/>
    <p:sldId id="6413" r:id="rId9"/>
    <p:sldId id="6398" r:id="rId10"/>
    <p:sldId id="6399" r:id="rId11"/>
    <p:sldId id="6400" r:id="rId12"/>
    <p:sldId id="6401" r:id="rId13"/>
    <p:sldId id="6403" r:id="rId14"/>
    <p:sldId id="6407" r:id="rId15"/>
    <p:sldId id="6411" r:id="rId16"/>
    <p:sldId id="6409" r:id="rId17"/>
    <p:sldId id="6470" r:id="rId18"/>
    <p:sldId id="6404" r:id="rId19"/>
    <p:sldId id="6405" r:id="rId20"/>
    <p:sldId id="6464" r:id="rId21"/>
    <p:sldId id="6408" r:id="rId22"/>
    <p:sldId id="6465" r:id="rId23"/>
    <p:sldId id="6412" r:id="rId24"/>
    <p:sldId id="6466" r:id="rId25"/>
    <p:sldId id="6450" r:id="rId26"/>
    <p:sldId id="6467" r:id="rId27"/>
    <p:sldId id="6451" r:id="rId28"/>
    <p:sldId id="6414" r:id="rId29"/>
    <p:sldId id="6468" r:id="rId30"/>
    <p:sldId id="6445" r:id="rId31"/>
    <p:sldId id="6443" r:id="rId32"/>
    <p:sldId id="6428" r:id="rId33"/>
    <p:sldId id="6429" r:id="rId34"/>
    <p:sldId id="6419" r:id="rId35"/>
    <p:sldId id="6423" r:id="rId36"/>
    <p:sldId id="6424" r:id="rId37"/>
    <p:sldId id="6425" r:id="rId38"/>
    <p:sldId id="6426" r:id="rId39"/>
    <p:sldId id="6430" r:id="rId40"/>
    <p:sldId id="6417" r:id="rId41"/>
    <p:sldId id="6420" r:id="rId42"/>
    <p:sldId id="6427" r:id="rId43"/>
    <p:sldId id="6431" r:id="rId44"/>
    <p:sldId id="6433" r:id="rId45"/>
    <p:sldId id="6432" r:id="rId46"/>
    <p:sldId id="6441" r:id="rId47"/>
    <p:sldId id="6446" r:id="rId48"/>
    <p:sldId id="6434" r:id="rId49"/>
    <p:sldId id="6436" r:id="rId50"/>
    <p:sldId id="6440" r:id="rId51"/>
    <p:sldId id="6439" r:id="rId52"/>
    <p:sldId id="6442" r:id="rId53"/>
    <p:sldId id="6448" r:id="rId54"/>
    <p:sldId id="6437" r:id="rId55"/>
    <p:sldId id="6438" r:id="rId56"/>
    <p:sldId id="6463" r:id="rId57"/>
    <p:sldId id="6453" r:id="rId58"/>
    <p:sldId id="6449" r:id="rId59"/>
    <p:sldId id="6452" r:id="rId60"/>
    <p:sldId id="6454" r:id="rId61"/>
    <p:sldId id="6455" r:id="rId62"/>
    <p:sldId id="893" r:id="rId63"/>
    <p:sldId id="6333" r:id="rId64"/>
    <p:sldId id="268" r:id="rId65"/>
    <p:sldId id="275" r:id="rId66"/>
    <p:sldId id="274" r:id="rId67"/>
    <p:sldId id="894" r:id="rId68"/>
    <p:sldId id="6369" r:id="rId69"/>
    <p:sldId id="6462" r:id="rId70"/>
    <p:sldId id="6461" r:id="rId71"/>
    <p:sldId id="6402" r:id="rId72"/>
  </p:sldIdLst>
  <p:sldSz cx="9144000" cy="6858000" type="screen4x3"/>
  <p:notesSz cx="7315200" cy="9601200"/>
  <p:defaultTextStyle>
    <a:defPPr>
      <a:defRPr lang="en-US"/>
    </a:defPPr>
    <a:lvl1pPr algn="l" rtl="0" eaLnBrk="0" fontAlgn="base" hangingPunct="0">
      <a:spcBef>
        <a:spcPct val="0"/>
      </a:spcBef>
      <a:spcAft>
        <a:spcPct val="0"/>
      </a:spcAft>
      <a:defRPr sz="2000" kern="1200">
        <a:solidFill>
          <a:schemeClr val="tx1"/>
        </a:solidFill>
        <a:latin typeface="Times New Roman" pitchFamily="-110" charset="0"/>
        <a:ea typeface="+mn-ea"/>
        <a:cs typeface="+mn-cs"/>
      </a:defRPr>
    </a:lvl1pPr>
    <a:lvl2pPr marL="457200" algn="l" rtl="0" eaLnBrk="0" fontAlgn="base" hangingPunct="0">
      <a:spcBef>
        <a:spcPct val="0"/>
      </a:spcBef>
      <a:spcAft>
        <a:spcPct val="0"/>
      </a:spcAft>
      <a:defRPr sz="2000" kern="1200">
        <a:solidFill>
          <a:schemeClr val="tx1"/>
        </a:solidFill>
        <a:latin typeface="Times New Roman" pitchFamily="-110" charset="0"/>
        <a:ea typeface="+mn-ea"/>
        <a:cs typeface="+mn-cs"/>
      </a:defRPr>
    </a:lvl2pPr>
    <a:lvl3pPr marL="914400" algn="l" rtl="0" eaLnBrk="0" fontAlgn="base" hangingPunct="0">
      <a:spcBef>
        <a:spcPct val="0"/>
      </a:spcBef>
      <a:spcAft>
        <a:spcPct val="0"/>
      </a:spcAft>
      <a:defRPr sz="2000" kern="1200">
        <a:solidFill>
          <a:schemeClr val="tx1"/>
        </a:solidFill>
        <a:latin typeface="Times New Roman" pitchFamily="-110" charset="0"/>
        <a:ea typeface="+mn-ea"/>
        <a:cs typeface="+mn-cs"/>
      </a:defRPr>
    </a:lvl3pPr>
    <a:lvl4pPr marL="1371600" algn="l" rtl="0" eaLnBrk="0" fontAlgn="base" hangingPunct="0">
      <a:spcBef>
        <a:spcPct val="0"/>
      </a:spcBef>
      <a:spcAft>
        <a:spcPct val="0"/>
      </a:spcAft>
      <a:defRPr sz="2000" kern="1200">
        <a:solidFill>
          <a:schemeClr val="tx1"/>
        </a:solidFill>
        <a:latin typeface="Times New Roman" pitchFamily="-110" charset="0"/>
        <a:ea typeface="+mn-ea"/>
        <a:cs typeface="+mn-cs"/>
      </a:defRPr>
    </a:lvl4pPr>
    <a:lvl5pPr marL="1828800" algn="l" rtl="0" eaLnBrk="0" fontAlgn="base" hangingPunct="0">
      <a:spcBef>
        <a:spcPct val="0"/>
      </a:spcBef>
      <a:spcAft>
        <a:spcPct val="0"/>
      </a:spcAft>
      <a:defRPr sz="2000" kern="1200">
        <a:solidFill>
          <a:schemeClr val="tx1"/>
        </a:solidFill>
        <a:latin typeface="Times New Roman" pitchFamily="-110" charset="0"/>
        <a:ea typeface="+mn-ea"/>
        <a:cs typeface="+mn-cs"/>
      </a:defRPr>
    </a:lvl5pPr>
    <a:lvl6pPr marL="2286000" algn="l" defTabSz="457200" rtl="0" eaLnBrk="1" latinLnBrk="0" hangingPunct="1">
      <a:defRPr sz="2000" kern="1200">
        <a:solidFill>
          <a:schemeClr val="tx1"/>
        </a:solidFill>
        <a:latin typeface="Times New Roman" pitchFamily="-110" charset="0"/>
        <a:ea typeface="+mn-ea"/>
        <a:cs typeface="+mn-cs"/>
      </a:defRPr>
    </a:lvl6pPr>
    <a:lvl7pPr marL="2743200" algn="l" defTabSz="457200" rtl="0" eaLnBrk="1" latinLnBrk="0" hangingPunct="1">
      <a:defRPr sz="2000" kern="1200">
        <a:solidFill>
          <a:schemeClr val="tx1"/>
        </a:solidFill>
        <a:latin typeface="Times New Roman" pitchFamily="-110" charset="0"/>
        <a:ea typeface="+mn-ea"/>
        <a:cs typeface="+mn-cs"/>
      </a:defRPr>
    </a:lvl7pPr>
    <a:lvl8pPr marL="3200400" algn="l" defTabSz="457200" rtl="0" eaLnBrk="1" latinLnBrk="0" hangingPunct="1">
      <a:defRPr sz="2000" kern="1200">
        <a:solidFill>
          <a:schemeClr val="tx1"/>
        </a:solidFill>
        <a:latin typeface="Times New Roman" pitchFamily="-110" charset="0"/>
        <a:ea typeface="+mn-ea"/>
        <a:cs typeface="+mn-cs"/>
      </a:defRPr>
    </a:lvl8pPr>
    <a:lvl9pPr marL="3657600" algn="l" defTabSz="457200" rtl="0" eaLnBrk="1" latinLnBrk="0" hangingPunct="1">
      <a:defRPr sz="2000" kern="1200">
        <a:solidFill>
          <a:schemeClr val="tx1"/>
        </a:solidFill>
        <a:latin typeface="Times New Roman" pitchFamily="-110" charset="0"/>
        <a:ea typeface="+mn-ea"/>
        <a:cs typeface="+mn-cs"/>
      </a:defRPr>
    </a:lvl9pPr>
  </p:defaultTextStyle>
  <p:extLst>
    <p:ext uri="{521415D9-36F7-43E2-AB2F-B90AF26B5E84}">
      <p14:sectionLst xmlns:p14="http://schemas.microsoft.com/office/powerpoint/2010/main">
        <p14:section name="Default Section" id="{2CA3BF56-76F7-3140-AC97-0C00BBEE29DB}">
          <p14:sldIdLst>
            <p14:sldId id="721"/>
            <p14:sldId id="765"/>
          </p14:sldIdLst>
        </p14:section>
        <p14:section name="Introduction" id="{D94A4667-0542-2541-98D9-CB4774C15EE5}">
          <p14:sldIdLst>
            <p14:sldId id="6394"/>
            <p14:sldId id="6395"/>
            <p14:sldId id="6410"/>
            <p14:sldId id="6396"/>
            <p14:sldId id="6397"/>
            <p14:sldId id="6413"/>
            <p14:sldId id="6398"/>
            <p14:sldId id="6399"/>
          </p14:sldIdLst>
        </p14:section>
        <p14:section name="Data processing" id="{60F02C68-E0F7-EF45-A581-E8974DA15D68}">
          <p14:sldIdLst>
            <p14:sldId id="6400"/>
            <p14:sldId id="6401"/>
            <p14:sldId id="6403"/>
            <p14:sldId id="6407"/>
            <p14:sldId id="6411"/>
            <p14:sldId id="6409"/>
            <p14:sldId id="6470"/>
            <p14:sldId id="6404"/>
            <p14:sldId id="6405"/>
            <p14:sldId id="6464"/>
            <p14:sldId id="6408"/>
            <p14:sldId id="6465"/>
            <p14:sldId id="6412"/>
            <p14:sldId id="6466"/>
            <p14:sldId id="6450"/>
            <p14:sldId id="6467"/>
            <p14:sldId id="6451"/>
            <p14:sldId id="6414"/>
            <p14:sldId id="6468"/>
          </p14:sldIdLst>
        </p14:section>
        <p14:section name="GRN" id="{3BBABB77-644D-0D4A-AA99-8D59BFC70B74}">
          <p14:sldIdLst>
            <p14:sldId id="6445"/>
            <p14:sldId id="6443"/>
            <p14:sldId id="6428"/>
            <p14:sldId id="6429"/>
            <p14:sldId id="6419"/>
            <p14:sldId id="6423"/>
            <p14:sldId id="6424"/>
            <p14:sldId id="6425"/>
            <p14:sldId id="6426"/>
            <p14:sldId id="6430"/>
            <p14:sldId id="6417"/>
            <p14:sldId id="6420"/>
            <p14:sldId id="6427"/>
            <p14:sldId id="6431"/>
            <p14:sldId id="6433"/>
            <p14:sldId id="6432"/>
          </p14:sldIdLst>
        </p14:section>
        <p14:section name="scRNA+scATAC" id="{FB904B97-1787-F642-A905-03288849A202}">
          <p14:sldIdLst>
            <p14:sldId id="6441"/>
            <p14:sldId id="6446"/>
            <p14:sldId id="6434"/>
            <p14:sldId id="6436"/>
            <p14:sldId id="6440"/>
            <p14:sldId id="6439"/>
            <p14:sldId id="6442"/>
            <p14:sldId id="6448"/>
            <p14:sldId id="6437"/>
            <p14:sldId id="6438"/>
          </p14:sldIdLst>
        </p14:section>
        <p14:section name="single Cell deconvolution" id="{EB6649BA-55CA-CF43-85EC-9A9C1F261340}">
          <p14:sldIdLst>
            <p14:sldId id="6463"/>
            <p14:sldId id="6453"/>
            <p14:sldId id="6449"/>
            <p14:sldId id="6452"/>
            <p14:sldId id="6454"/>
            <p14:sldId id="6455"/>
            <p14:sldId id="893"/>
            <p14:sldId id="6333"/>
            <p14:sldId id="268"/>
            <p14:sldId id="275"/>
            <p14:sldId id="274"/>
            <p14:sldId id="894"/>
            <p14:sldId id="6369"/>
          </p14:sldIdLst>
        </p14:section>
        <p14:section name="dropouts" id="{AD5ACACB-5417-5043-A86E-3597F3E4061E}">
          <p14:sldIdLst>
            <p14:sldId id="6462"/>
            <p14:sldId id="6461"/>
          </p14:sldIdLst>
        </p14:section>
        <p14:section name="Resources" id="{6A08E0ED-67C0-364A-B99A-2CC0B31133A3}">
          <p14:sldIdLst>
            <p14:sldId id="640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1078C1"/>
    <a:srgbClr val="1386D6"/>
    <a:srgbClr val="FF3300"/>
    <a:srgbClr val="CCCC00"/>
    <a:srgbClr val="33CC33"/>
    <a:srgbClr val="008000"/>
    <a:srgbClr val="009900"/>
    <a:srgbClr val="FF6600"/>
    <a:srgbClr val="FF9933"/>
    <a:srgbClr val="D600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976" autoAdjust="0"/>
    <p:restoredTop sz="84354" autoAdjust="0"/>
  </p:normalViewPr>
  <p:slideViewPr>
    <p:cSldViewPr>
      <p:cViewPr varScale="1">
        <p:scale>
          <a:sx n="107" d="100"/>
          <a:sy n="107" d="100"/>
        </p:scale>
        <p:origin x="424" y="1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4" d="100"/>
          <a:sy n="64" d="100"/>
        </p:scale>
        <p:origin x="3101" y="86"/>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4034"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defTabSz="966788">
              <a:defRPr sz="1200">
                <a:solidFill>
                  <a:srgbClr val="006600"/>
                </a:solidFill>
                <a:latin typeface="Times New Roman" charset="0"/>
              </a:defRPr>
            </a:lvl1pPr>
          </a:lstStyle>
          <a:p>
            <a:pPr>
              <a:defRPr/>
            </a:pPr>
            <a:endParaRPr lang="en-US" dirty="0">
              <a:latin typeface="Arial"/>
            </a:endParaRPr>
          </a:p>
        </p:txBody>
      </p:sp>
      <p:sp>
        <p:nvSpPr>
          <p:cNvPr id="684035" name="Rectangle 3"/>
          <p:cNvSpPr>
            <a:spLocks noGrp="1" noChangeArrowheads="1"/>
          </p:cNvSpPr>
          <p:nvPr>
            <p:ph type="dt" sz="quarter" idx="1"/>
          </p:nvPr>
        </p:nvSpPr>
        <p:spPr bwMode="auto">
          <a:xfrm>
            <a:off x="4144963" y="0"/>
            <a:ext cx="3170237" cy="47942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algn="r" defTabSz="966788">
              <a:defRPr sz="1200">
                <a:solidFill>
                  <a:srgbClr val="006600"/>
                </a:solidFill>
                <a:latin typeface="Times New Roman" charset="0"/>
              </a:defRPr>
            </a:lvl1pPr>
          </a:lstStyle>
          <a:p>
            <a:pPr>
              <a:defRPr/>
            </a:pPr>
            <a:endParaRPr lang="en-US" dirty="0">
              <a:latin typeface="Arial"/>
            </a:endParaRPr>
          </a:p>
        </p:txBody>
      </p:sp>
      <p:sp>
        <p:nvSpPr>
          <p:cNvPr id="684036" name="Rectangle 4"/>
          <p:cNvSpPr>
            <a:spLocks noGrp="1" noChangeArrowheads="1"/>
          </p:cNvSpPr>
          <p:nvPr>
            <p:ph type="ftr" sz="quarter" idx="2"/>
          </p:nvPr>
        </p:nvSpPr>
        <p:spPr bwMode="auto">
          <a:xfrm>
            <a:off x="0" y="9121775"/>
            <a:ext cx="3170238" cy="47942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defTabSz="966788">
              <a:defRPr sz="1200">
                <a:solidFill>
                  <a:srgbClr val="006600"/>
                </a:solidFill>
                <a:latin typeface="Times New Roman" charset="0"/>
              </a:defRPr>
            </a:lvl1pPr>
          </a:lstStyle>
          <a:p>
            <a:pPr>
              <a:defRPr/>
            </a:pPr>
            <a:endParaRPr lang="en-US" dirty="0">
              <a:latin typeface="Arial"/>
            </a:endParaRPr>
          </a:p>
        </p:txBody>
      </p:sp>
      <p:sp>
        <p:nvSpPr>
          <p:cNvPr id="684037" name="Rectangle 5"/>
          <p:cNvSpPr>
            <a:spLocks noGrp="1" noChangeArrowheads="1"/>
          </p:cNvSpPr>
          <p:nvPr>
            <p:ph type="sldNum" sz="quarter" idx="3"/>
          </p:nvPr>
        </p:nvSpPr>
        <p:spPr bwMode="auto">
          <a:xfrm>
            <a:off x="4144963" y="9121775"/>
            <a:ext cx="3170237" cy="47942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algn="r" defTabSz="966788">
              <a:defRPr sz="1200">
                <a:solidFill>
                  <a:srgbClr val="006600"/>
                </a:solidFill>
                <a:latin typeface="Times New Roman" charset="0"/>
              </a:defRPr>
            </a:lvl1pPr>
          </a:lstStyle>
          <a:p>
            <a:pPr>
              <a:defRPr/>
            </a:pPr>
            <a:fld id="{28857D9C-9BDF-9648-83EC-368A8E6EE156}" type="slidenum">
              <a:rPr lang="en-US">
                <a:latin typeface="Arial"/>
              </a:rPr>
              <a:pPr>
                <a:defRPr/>
              </a:pPr>
              <a:t>‹#›</a:t>
            </a:fld>
            <a:endParaRPr lang="en-US" dirty="0">
              <a:latin typeface="Arial"/>
            </a:endParaRPr>
          </a:p>
        </p:txBody>
      </p:sp>
    </p:spTree>
    <p:extLst>
      <p:ext uri="{BB962C8B-B14F-4D97-AF65-F5344CB8AC3E}">
        <p14:creationId xmlns:p14="http://schemas.microsoft.com/office/powerpoint/2010/main" val="1606485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hdr" sz="quarter"/>
          </p:nvPr>
        </p:nvSpPr>
        <p:spPr bwMode="auto">
          <a:xfrm>
            <a:off x="0" y="0"/>
            <a:ext cx="3170238" cy="479425"/>
          </a:xfrm>
          <a:prstGeom prst="rect">
            <a:avLst/>
          </a:prstGeom>
          <a:noFill/>
          <a:ln w="28575">
            <a:noFill/>
            <a:miter lim="800000"/>
            <a:headEnd/>
            <a:tailEnd type="none" w="lg" len="med"/>
          </a:ln>
          <a:effectLst/>
        </p:spPr>
        <p:txBody>
          <a:bodyPr vert="horz" wrap="square" lIns="96656" tIns="48328" rIns="96656" bIns="48328" numCol="1" anchor="t" anchorCtr="0" compatLnSpc="1">
            <a:prstTxWarp prst="textNoShape">
              <a:avLst/>
            </a:prstTxWarp>
          </a:bodyPr>
          <a:lstStyle>
            <a:lvl1pPr defTabSz="966788">
              <a:defRPr sz="1200">
                <a:solidFill>
                  <a:srgbClr val="006600"/>
                </a:solidFill>
                <a:latin typeface="Arial"/>
              </a:defRPr>
            </a:lvl1pPr>
          </a:lstStyle>
          <a:p>
            <a:pPr>
              <a:defRPr/>
            </a:pPr>
            <a:endParaRPr lang="en-US" dirty="0"/>
          </a:p>
        </p:txBody>
      </p:sp>
      <p:sp>
        <p:nvSpPr>
          <p:cNvPr id="101379" name="Rectangle 3"/>
          <p:cNvSpPr>
            <a:spLocks noGrp="1" noChangeArrowheads="1"/>
          </p:cNvSpPr>
          <p:nvPr>
            <p:ph type="dt" idx="1"/>
          </p:nvPr>
        </p:nvSpPr>
        <p:spPr bwMode="auto">
          <a:xfrm>
            <a:off x="4144963" y="0"/>
            <a:ext cx="3170237" cy="479425"/>
          </a:xfrm>
          <a:prstGeom prst="rect">
            <a:avLst/>
          </a:prstGeom>
          <a:noFill/>
          <a:ln w="28575">
            <a:noFill/>
            <a:miter lim="800000"/>
            <a:headEnd/>
            <a:tailEnd type="none" w="lg" len="med"/>
          </a:ln>
          <a:effectLst/>
        </p:spPr>
        <p:txBody>
          <a:bodyPr vert="horz" wrap="square" lIns="96656" tIns="48328" rIns="96656" bIns="48328" numCol="1" anchor="t" anchorCtr="0" compatLnSpc="1">
            <a:prstTxWarp prst="textNoShape">
              <a:avLst/>
            </a:prstTxWarp>
          </a:bodyPr>
          <a:lstStyle>
            <a:lvl1pPr algn="r" defTabSz="966788">
              <a:defRPr sz="1200">
                <a:solidFill>
                  <a:srgbClr val="006600"/>
                </a:solidFill>
                <a:latin typeface="Arial"/>
              </a:defRPr>
            </a:lvl1pPr>
          </a:lstStyle>
          <a:p>
            <a:pPr>
              <a:defRPr/>
            </a:pPr>
            <a:endParaRPr lang="en-US" dirty="0"/>
          </a:p>
        </p:txBody>
      </p:sp>
      <p:sp>
        <p:nvSpPr>
          <p:cNvPr id="15364"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p:spPr>
      </p:sp>
      <p:sp>
        <p:nvSpPr>
          <p:cNvPr id="101381" name="Rectangle 5"/>
          <p:cNvSpPr>
            <a:spLocks noGrp="1" noChangeArrowheads="1"/>
          </p:cNvSpPr>
          <p:nvPr>
            <p:ph type="body" sz="quarter" idx="3"/>
          </p:nvPr>
        </p:nvSpPr>
        <p:spPr bwMode="auto">
          <a:xfrm>
            <a:off x="976313" y="4560888"/>
            <a:ext cx="5362575" cy="4319587"/>
          </a:xfrm>
          <a:prstGeom prst="rect">
            <a:avLst/>
          </a:prstGeom>
          <a:noFill/>
          <a:ln w="28575">
            <a:noFill/>
            <a:miter lim="800000"/>
            <a:headEnd/>
            <a:tailEnd type="none" w="lg" len="med"/>
          </a:ln>
          <a:effectLst/>
        </p:spPr>
        <p:txBody>
          <a:bodyPr vert="horz" wrap="square" lIns="96656" tIns="48328" rIns="96656" bIns="48328"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1382" name="Rectangle 6"/>
          <p:cNvSpPr>
            <a:spLocks noGrp="1" noChangeArrowheads="1"/>
          </p:cNvSpPr>
          <p:nvPr>
            <p:ph type="ftr" sz="quarter" idx="4"/>
          </p:nvPr>
        </p:nvSpPr>
        <p:spPr bwMode="auto">
          <a:xfrm>
            <a:off x="0" y="9121775"/>
            <a:ext cx="3170238" cy="479425"/>
          </a:xfrm>
          <a:prstGeom prst="rect">
            <a:avLst/>
          </a:prstGeom>
          <a:noFill/>
          <a:ln w="28575">
            <a:noFill/>
            <a:miter lim="800000"/>
            <a:headEnd/>
            <a:tailEnd type="none" w="lg" len="med"/>
          </a:ln>
          <a:effectLst/>
        </p:spPr>
        <p:txBody>
          <a:bodyPr vert="horz" wrap="square" lIns="96656" tIns="48328" rIns="96656" bIns="48328" numCol="1" anchor="b" anchorCtr="0" compatLnSpc="1">
            <a:prstTxWarp prst="textNoShape">
              <a:avLst/>
            </a:prstTxWarp>
          </a:bodyPr>
          <a:lstStyle>
            <a:lvl1pPr defTabSz="966788">
              <a:defRPr sz="1200">
                <a:solidFill>
                  <a:srgbClr val="006600"/>
                </a:solidFill>
                <a:latin typeface="Arial"/>
              </a:defRPr>
            </a:lvl1pPr>
          </a:lstStyle>
          <a:p>
            <a:pPr>
              <a:defRPr/>
            </a:pPr>
            <a:endParaRPr lang="en-US" dirty="0"/>
          </a:p>
        </p:txBody>
      </p:sp>
      <p:sp>
        <p:nvSpPr>
          <p:cNvPr id="101383" name="Rectangle 7"/>
          <p:cNvSpPr>
            <a:spLocks noGrp="1" noChangeArrowheads="1"/>
          </p:cNvSpPr>
          <p:nvPr>
            <p:ph type="sldNum" sz="quarter" idx="5"/>
          </p:nvPr>
        </p:nvSpPr>
        <p:spPr bwMode="auto">
          <a:xfrm>
            <a:off x="4144963" y="9121775"/>
            <a:ext cx="3170237" cy="479425"/>
          </a:xfrm>
          <a:prstGeom prst="rect">
            <a:avLst/>
          </a:prstGeom>
          <a:noFill/>
          <a:ln w="28575">
            <a:noFill/>
            <a:miter lim="800000"/>
            <a:headEnd/>
            <a:tailEnd type="none" w="lg" len="med"/>
          </a:ln>
          <a:effectLst/>
        </p:spPr>
        <p:txBody>
          <a:bodyPr vert="horz" wrap="square" lIns="96656" tIns="48328" rIns="96656" bIns="48328" numCol="1" anchor="b" anchorCtr="0" compatLnSpc="1">
            <a:prstTxWarp prst="textNoShape">
              <a:avLst/>
            </a:prstTxWarp>
          </a:bodyPr>
          <a:lstStyle>
            <a:lvl1pPr algn="r" defTabSz="966788">
              <a:defRPr sz="1200">
                <a:solidFill>
                  <a:srgbClr val="006600"/>
                </a:solidFill>
                <a:latin typeface="Arial"/>
              </a:defRPr>
            </a:lvl1pPr>
          </a:lstStyle>
          <a:p>
            <a:pPr>
              <a:defRPr/>
            </a:pPr>
            <a:fld id="{F78AEE79-772A-3D44-93EC-5BA05ED51BCA}" type="slidenum">
              <a:rPr lang="en-US" smtClean="0"/>
              <a:pPr>
                <a:defRPr/>
              </a:pPr>
              <a:t>‹#›</a:t>
            </a:fld>
            <a:endParaRPr lang="en-US" dirty="0"/>
          </a:p>
        </p:txBody>
      </p:sp>
    </p:spTree>
    <p:extLst>
      <p:ext uri="{BB962C8B-B14F-4D97-AF65-F5344CB8AC3E}">
        <p14:creationId xmlns:p14="http://schemas.microsoft.com/office/powerpoint/2010/main" val="268953904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a:ea typeface="ＭＳ Ｐゴシック" pitchFamily="-97" charset="-128"/>
        <a:cs typeface="ＭＳ Ｐゴシック" pitchFamily="-97" charset="-128"/>
      </a:defRPr>
    </a:lvl1pPr>
    <a:lvl2pPr marL="457200" algn="l" rtl="0" eaLnBrk="0" fontAlgn="base" hangingPunct="0">
      <a:spcBef>
        <a:spcPct val="30000"/>
      </a:spcBef>
      <a:spcAft>
        <a:spcPct val="0"/>
      </a:spcAft>
      <a:defRPr sz="1200" kern="1200">
        <a:solidFill>
          <a:schemeClr val="tx1"/>
        </a:solidFill>
        <a:latin typeface="Arial"/>
        <a:ea typeface="ＭＳ Ｐゴシック" pitchFamily="-97" charset="-128"/>
        <a:cs typeface="+mn-cs"/>
      </a:defRPr>
    </a:lvl2pPr>
    <a:lvl3pPr marL="914400" algn="l" rtl="0" eaLnBrk="0" fontAlgn="base" hangingPunct="0">
      <a:spcBef>
        <a:spcPct val="30000"/>
      </a:spcBef>
      <a:spcAft>
        <a:spcPct val="0"/>
      </a:spcAft>
      <a:defRPr sz="1200" kern="1200">
        <a:solidFill>
          <a:schemeClr val="tx1"/>
        </a:solidFill>
        <a:latin typeface="Arial"/>
        <a:ea typeface="ＭＳ Ｐゴシック" pitchFamily="-97" charset="-128"/>
        <a:cs typeface="+mn-cs"/>
      </a:defRPr>
    </a:lvl3pPr>
    <a:lvl4pPr marL="1371600" algn="l" rtl="0" eaLnBrk="0" fontAlgn="base" hangingPunct="0">
      <a:spcBef>
        <a:spcPct val="30000"/>
      </a:spcBef>
      <a:spcAft>
        <a:spcPct val="0"/>
      </a:spcAft>
      <a:defRPr sz="1200" kern="1200">
        <a:solidFill>
          <a:schemeClr val="tx1"/>
        </a:solidFill>
        <a:latin typeface="Arial"/>
        <a:ea typeface="ＭＳ Ｐゴシック" pitchFamily="-97" charset="-128"/>
        <a:cs typeface="+mn-cs"/>
      </a:defRPr>
    </a:lvl4pPr>
    <a:lvl5pPr marL="1828800" algn="l" rtl="0" eaLnBrk="0" fontAlgn="base" hangingPunct="0">
      <a:spcBef>
        <a:spcPct val="30000"/>
      </a:spcBef>
      <a:spcAft>
        <a:spcPct val="0"/>
      </a:spcAft>
      <a:defRPr sz="1200" kern="1200">
        <a:solidFill>
          <a:schemeClr val="tx1"/>
        </a:solidFill>
        <a:latin typeface="Arial"/>
        <a:ea typeface="ＭＳ Ｐゴシック" pitchFamily="-97"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endParaRPr/>
          </a:p>
        </p:txBody>
      </p:sp>
      <p:sp>
        <p:nvSpPr>
          <p:cNvPr id="2" name="Notes Placeholder 1">
            <a:extLst>
              <a:ext uri="{FF2B5EF4-FFF2-40B4-BE49-F238E27FC236}">
                <a16:creationId xmlns:a16="http://schemas.microsoft.com/office/drawing/2014/main" id="{2BD01FE2-CE3D-AB4B-8A80-BB238B65AD9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374810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78AEE79-772A-3D44-93EC-5BA05ED51BCA}" type="slidenum">
              <a:rPr lang="en-US" smtClean="0"/>
              <a:pPr>
                <a:defRPr/>
              </a:pPr>
              <a:t>13</a:t>
            </a:fld>
            <a:endParaRPr lang="en-US" dirty="0"/>
          </a:p>
        </p:txBody>
      </p:sp>
    </p:spTree>
    <p:extLst>
      <p:ext uri="{BB962C8B-B14F-4D97-AF65-F5344CB8AC3E}">
        <p14:creationId xmlns:p14="http://schemas.microsoft.com/office/powerpoint/2010/main" val="38170076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78AEE79-772A-3D44-93EC-5BA05ED51BCA}" type="slidenum">
              <a:rPr lang="en-US" smtClean="0"/>
              <a:pPr>
                <a:defRPr/>
              </a:pPr>
              <a:t>14</a:t>
            </a:fld>
            <a:endParaRPr lang="en-US" dirty="0"/>
          </a:p>
        </p:txBody>
      </p:sp>
    </p:spTree>
    <p:extLst>
      <p:ext uri="{BB962C8B-B14F-4D97-AF65-F5344CB8AC3E}">
        <p14:creationId xmlns:p14="http://schemas.microsoft.com/office/powerpoint/2010/main" val="2546174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78AEE79-772A-3D44-93EC-5BA05ED51BCA}" type="slidenum">
              <a:rPr lang="en-US" smtClean="0"/>
              <a:pPr>
                <a:defRPr/>
              </a:pPr>
              <a:t>16</a:t>
            </a:fld>
            <a:endParaRPr lang="en-US" dirty="0"/>
          </a:p>
        </p:txBody>
      </p:sp>
    </p:spTree>
    <p:extLst>
      <p:ext uri="{BB962C8B-B14F-4D97-AF65-F5344CB8AC3E}">
        <p14:creationId xmlns:p14="http://schemas.microsoft.com/office/powerpoint/2010/main" val="24562544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78AEE79-772A-3D44-93EC-5BA05ED51BCA}" type="slidenum">
              <a:rPr lang="en-US" smtClean="0"/>
              <a:pPr>
                <a:defRPr/>
              </a:pPr>
              <a:t>17</a:t>
            </a:fld>
            <a:endParaRPr lang="en-US" dirty="0"/>
          </a:p>
        </p:txBody>
      </p:sp>
    </p:spTree>
    <p:extLst>
      <p:ext uri="{BB962C8B-B14F-4D97-AF65-F5344CB8AC3E}">
        <p14:creationId xmlns:p14="http://schemas.microsoft.com/office/powerpoint/2010/main" val="2419715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78AEE79-772A-3D44-93EC-5BA05ED51BCA}" type="slidenum">
              <a:rPr lang="en-US" smtClean="0"/>
              <a:pPr>
                <a:defRPr/>
              </a:pPr>
              <a:t>18</a:t>
            </a:fld>
            <a:endParaRPr lang="en-US" dirty="0"/>
          </a:p>
        </p:txBody>
      </p:sp>
    </p:spTree>
    <p:extLst>
      <p:ext uri="{BB962C8B-B14F-4D97-AF65-F5344CB8AC3E}">
        <p14:creationId xmlns:p14="http://schemas.microsoft.com/office/powerpoint/2010/main" val="34556113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78AEE79-772A-3D44-93EC-5BA05ED51BCA}" type="slidenum">
              <a:rPr lang="en-US" smtClean="0"/>
              <a:pPr>
                <a:defRPr/>
              </a:pPr>
              <a:t>19</a:t>
            </a:fld>
            <a:endParaRPr lang="en-US" dirty="0"/>
          </a:p>
        </p:txBody>
      </p:sp>
    </p:spTree>
    <p:extLst>
      <p:ext uri="{BB962C8B-B14F-4D97-AF65-F5344CB8AC3E}">
        <p14:creationId xmlns:p14="http://schemas.microsoft.com/office/powerpoint/2010/main" val="28596853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78AEE79-772A-3D44-93EC-5BA05ED51BCA}" type="slidenum">
              <a:rPr lang="en-US" smtClean="0"/>
              <a:pPr>
                <a:defRPr/>
              </a:pPr>
              <a:t>20</a:t>
            </a:fld>
            <a:endParaRPr lang="en-US" dirty="0"/>
          </a:p>
        </p:txBody>
      </p:sp>
    </p:spTree>
    <p:extLst>
      <p:ext uri="{BB962C8B-B14F-4D97-AF65-F5344CB8AC3E}">
        <p14:creationId xmlns:p14="http://schemas.microsoft.com/office/powerpoint/2010/main" val="31054158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78AEE79-772A-3D44-93EC-5BA05ED51BCA}" type="slidenum">
              <a:rPr lang="en-US" smtClean="0"/>
              <a:pPr>
                <a:defRPr/>
              </a:pPr>
              <a:t>22</a:t>
            </a:fld>
            <a:endParaRPr lang="en-US" dirty="0"/>
          </a:p>
        </p:txBody>
      </p:sp>
    </p:spTree>
    <p:extLst>
      <p:ext uri="{BB962C8B-B14F-4D97-AF65-F5344CB8AC3E}">
        <p14:creationId xmlns:p14="http://schemas.microsoft.com/office/powerpoint/2010/main" val="29924043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78AEE79-772A-3D44-93EC-5BA05ED51BCA}" type="slidenum">
              <a:rPr lang="en-US" smtClean="0"/>
              <a:pPr>
                <a:defRPr/>
              </a:pPr>
              <a:t>23</a:t>
            </a:fld>
            <a:endParaRPr lang="en-US" dirty="0"/>
          </a:p>
        </p:txBody>
      </p:sp>
    </p:spTree>
    <p:extLst>
      <p:ext uri="{BB962C8B-B14F-4D97-AF65-F5344CB8AC3E}">
        <p14:creationId xmlns:p14="http://schemas.microsoft.com/office/powerpoint/2010/main" val="18905499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78AEE79-772A-3D44-93EC-5BA05ED51BCA}" type="slidenum">
              <a:rPr lang="en-US" smtClean="0"/>
              <a:pPr>
                <a:defRPr/>
              </a:pPr>
              <a:t>24</a:t>
            </a:fld>
            <a:endParaRPr lang="en-US" dirty="0"/>
          </a:p>
        </p:txBody>
      </p:sp>
    </p:spTree>
    <p:extLst>
      <p:ext uri="{BB962C8B-B14F-4D97-AF65-F5344CB8AC3E}">
        <p14:creationId xmlns:p14="http://schemas.microsoft.com/office/powerpoint/2010/main" val="23705363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Tree>
    <p:extLst>
      <p:ext uri="{BB962C8B-B14F-4D97-AF65-F5344CB8AC3E}">
        <p14:creationId xmlns:p14="http://schemas.microsoft.com/office/powerpoint/2010/main" val="7281255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solidFill>
                  <a:schemeClr val="tx2"/>
                </a:solidFill>
                <a:latin typeface="Arial" panose="020B0604020202020204" pitchFamily="34" charset="0"/>
                <a:cs typeface="Arial" panose="020B0604020202020204" pitchFamily="34" charset="0"/>
              </a:rPr>
              <a:t>Step3</a:t>
            </a:r>
            <a:r>
              <a:rPr lang="en-US" sz="1200" dirty="0">
                <a:latin typeface="Arial" panose="020B0604020202020204" pitchFamily="34" charset="0"/>
                <a:cs typeface="Arial" panose="020B0604020202020204" pitchFamily="34" charset="0"/>
              </a:rPr>
              <a:t> : Scoring</a:t>
            </a:r>
          </a:p>
          <a:p>
            <a:endParaRPr lang="en-US" dirty="0"/>
          </a:p>
        </p:txBody>
      </p:sp>
      <p:sp>
        <p:nvSpPr>
          <p:cNvPr id="4" name="Slide Number Placeholder 3"/>
          <p:cNvSpPr>
            <a:spLocks noGrp="1"/>
          </p:cNvSpPr>
          <p:nvPr>
            <p:ph type="sldNum" sz="quarter" idx="5"/>
          </p:nvPr>
        </p:nvSpPr>
        <p:spPr/>
        <p:txBody>
          <a:bodyPr/>
          <a:lstStyle/>
          <a:p>
            <a:pPr>
              <a:defRPr/>
            </a:pPr>
            <a:fld id="{F78AEE79-772A-3D44-93EC-5BA05ED51BCA}" type="slidenum">
              <a:rPr lang="en-US" smtClean="0"/>
              <a:pPr>
                <a:defRPr/>
              </a:pPr>
              <a:t>25</a:t>
            </a:fld>
            <a:endParaRPr lang="en-US" dirty="0"/>
          </a:p>
        </p:txBody>
      </p:sp>
    </p:spTree>
    <p:extLst>
      <p:ext uri="{BB962C8B-B14F-4D97-AF65-F5344CB8AC3E}">
        <p14:creationId xmlns:p14="http://schemas.microsoft.com/office/powerpoint/2010/main" val="8831480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78AEE79-772A-3D44-93EC-5BA05ED51BCA}" type="slidenum">
              <a:rPr lang="en-US" smtClean="0"/>
              <a:pPr>
                <a:defRPr/>
              </a:pPr>
              <a:t>27</a:t>
            </a:fld>
            <a:endParaRPr lang="en-US" dirty="0"/>
          </a:p>
        </p:txBody>
      </p:sp>
    </p:spTree>
    <p:extLst>
      <p:ext uri="{BB962C8B-B14F-4D97-AF65-F5344CB8AC3E}">
        <p14:creationId xmlns:p14="http://schemas.microsoft.com/office/powerpoint/2010/main" val="17001324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78AEE79-772A-3D44-93EC-5BA05ED51BCA}" type="slidenum">
              <a:rPr lang="en-US" smtClean="0"/>
              <a:pPr>
                <a:defRPr/>
              </a:pPr>
              <a:t>28</a:t>
            </a:fld>
            <a:endParaRPr lang="en-US" dirty="0"/>
          </a:p>
        </p:txBody>
      </p:sp>
    </p:spTree>
    <p:extLst>
      <p:ext uri="{BB962C8B-B14F-4D97-AF65-F5344CB8AC3E}">
        <p14:creationId xmlns:p14="http://schemas.microsoft.com/office/powerpoint/2010/main" val="30842896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78AEE79-772A-3D44-93EC-5BA05ED51BCA}" type="slidenum">
              <a:rPr lang="en-US" smtClean="0"/>
              <a:pPr>
                <a:defRPr/>
              </a:pPr>
              <a:t>29</a:t>
            </a:fld>
            <a:endParaRPr lang="en-US" dirty="0"/>
          </a:p>
        </p:txBody>
      </p:sp>
    </p:spTree>
    <p:extLst>
      <p:ext uri="{BB962C8B-B14F-4D97-AF65-F5344CB8AC3E}">
        <p14:creationId xmlns:p14="http://schemas.microsoft.com/office/powerpoint/2010/main" val="18508086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dirty="0"/>
              <a:t>Sources: http://</a:t>
            </a:r>
            <a:r>
              <a:rPr lang="en-US" altLang="en-US" sz="1200" dirty="0" err="1"/>
              <a:t>www.ornl.gov</a:t>
            </a:r>
            <a:r>
              <a:rPr lang="en-US" altLang="en-US" sz="1200" dirty="0"/>
              <a:t>/sci/</a:t>
            </a:r>
            <a:r>
              <a:rPr lang="en-US" altLang="en-US" sz="1200" dirty="0" err="1"/>
              <a:t>techresources</a:t>
            </a:r>
            <a:r>
              <a:rPr lang="en-US" altLang="en-US" sz="1200" dirty="0"/>
              <a:t>/</a:t>
            </a:r>
            <a:r>
              <a:rPr lang="en-US" altLang="en-US" sz="1200" dirty="0" err="1"/>
              <a:t>Human_Genome</a:t>
            </a:r>
            <a:r>
              <a:rPr lang="en-US" altLang="en-US" sz="1200" dirty="0"/>
              <a:t>/graphics/slides/images/</a:t>
            </a:r>
            <a:r>
              <a:rPr lang="en-US" altLang="en-US" sz="1200" dirty="0" err="1"/>
              <a:t>REGNET.jpg</a:t>
            </a:r>
            <a:endParaRPr lang="en-US" altLang="en-US" sz="1200" dirty="0"/>
          </a:p>
          <a:p>
            <a:endParaRPr lang="en-US" dirty="0"/>
          </a:p>
        </p:txBody>
      </p:sp>
      <p:sp>
        <p:nvSpPr>
          <p:cNvPr id="4" name="Slide Number Placeholder 3"/>
          <p:cNvSpPr>
            <a:spLocks noGrp="1"/>
          </p:cNvSpPr>
          <p:nvPr>
            <p:ph type="sldNum" sz="quarter" idx="5"/>
          </p:nvPr>
        </p:nvSpPr>
        <p:spPr/>
        <p:txBody>
          <a:bodyPr/>
          <a:lstStyle/>
          <a:p>
            <a:pPr>
              <a:defRPr/>
            </a:pPr>
            <a:fld id="{F78AEE79-772A-3D44-93EC-5BA05ED51BCA}" type="slidenum">
              <a:rPr lang="en-US" smtClean="0"/>
              <a:pPr>
                <a:defRPr/>
              </a:pPr>
              <a:t>30</a:t>
            </a:fld>
            <a:endParaRPr lang="en-US" dirty="0"/>
          </a:p>
        </p:txBody>
      </p:sp>
    </p:spTree>
    <p:extLst>
      <p:ext uri="{BB962C8B-B14F-4D97-AF65-F5344CB8AC3E}">
        <p14:creationId xmlns:p14="http://schemas.microsoft.com/office/powerpoint/2010/main" val="33404835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78AEE79-772A-3D44-93EC-5BA05ED51BCA}" type="slidenum">
              <a:rPr lang="en-US" smtClean="0"/>
              <a:pPr>
                <a:defRPr/>
              </a:pPr>
              <a:t>31</a:t>
            </a:fld>
            <a:endParaRPr lang="en-US" dirty="0"/>
          </a:p>
        </p:txBody>
      </p:sp>
    </p:spTree>
    <p:extLst>
      <p:ext uri="{BB962C8B-B14F-4D97-AF65-F5344CB8AC3E}">
        <p14:creationId xmlns:p14="http://schemas.microsoft.com/office/powerpoint/2010/main" val="10743944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78AEE79-772A-3D44-93EC-5BA05ED51BCA}" type="slidenum">
              <a:rPr lang="en-US" smtClean="0"/>
              <a:pPr>
                <a:defRPr/>
              </a:pPr>
              <a:t>32</a:t>
            </a:fld>
            <a:endParaRPr lang="en-US" dirty="0"/>
          </a:p>
        </p:txBody>
      </p:sp>
    </p:spTree>
    <p:extLst>
      <p:ext uri="{BB962C8B-B14F-4D97-AF65-F5344CB8AC3E}">
        <p14:creationId xmlns:p14="http://schemas.microsoft.com/office/powerpoint/2010/main" val="35463451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78AEE79-772A-3D44-93EC-5BA05ED51BCA}" type="slidenum">
              <a:rPr lang="en-US" smtClean="0"/>
              <a:pPr>
                <a:defRPr/>
              </a:pPr>
              <a:t>33</a:t>
            </a:fld>
            <a:endParaRPr lang="en-US" dirty="0"/>
          </a:p>
        </p:txBody>
      </p:sp>
    </p:spTree>
    <p:extLst>
      <p:ext uri="{BB962C8B-B14F-4D97-AF65-F5344CB8AC3E}">
        <p14:creationId xmlns:p14="http://schemas.microsoft.com/office/powerpoint/2010/main" val="32176360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78AEE79-772A-3D44-93EC-5BA05ED51BCA}" type="slidenum">
              <a:rPr lang="en-US" smtClean="0"/>
              <a:pPr>
                <a:defRPr/>
              </a:pPr>
              <a:t>34</a:t>
            </a:fld>
            <a:endParaRPr lang="en-US" dirty="0"/>
          </a:p>
        </p:txBody>
      </p:sp>
    </p:spTree>
    <p:extLst>
      <p:ext uri="{BB962C8B-B14F-4D97-AF65-F5344CB8AC3E}">
        <p14:creationId xmlns:p14="http://schemas.microsoft.com/office/powerpoint/2010/main" val="27919288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78AEE79-772A-3D44-93EC-5BA05ED51BCA}" type="slidenum">
              <a:rPr lang="en-US" smtClean="0"/>
              <a:pPr>
                <a:defRPr/>
              </a:pPr>
              <a:t>36</a:t>
            </a:fld>
            <a:endParaRPr lang="en-US" dirty="0"/>
          </a:p>
        </p:txBody>
      </p:sp>
    </p:spTree>
    <p:extLst>
      <p:ext uri="{BB962C8B-B14F-4D97-AF65-F5344CB8AC3E}">
        <p14:creationId xmlns:p14="http://schemas.microsoft.com/office/powerpoint/2010/main" val="15690484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78AEE79-772A-3D44-93EC-5BA05ED51BCA}" type="slidenum">
              <a:rPr lang="en-US" smtClean="0"/>
              <a:pPr>
                <a:defRPr/>
              </a:pPr>
              <a:t>4</a:t>
            </a:fld>
            <a:endParaRPr lang="en-US" dirty="0"/>
          </a:p>
        </p:txBody>
      </p:sp>
    </p:spTree>
    <p:extLst>
      <p:ext uri="{BB962C8B-B14F-4D97-AF65-F5344CB8AC3E}">
        <p14:creationId xmlns:p14="http://schemas.microsoft.com/office/powerpoint/2010/main" val="37632043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78AEE79-772A-3D44-93EC-5BA05ED51BCA}" type="slidenum">
              <a:rPr lang="en-US" smtClean="0"/>
              <a:pPr>
                <a:defRPr/>
              </a:pPr>
              <a:t>37</a:t>
            </a:fld>
            <a:endParaRPr lang="en-US" dirty="0"/>
          </a:p>
        </p:txBody>
      </p:sp>
    </p:spTree>
    <p:extLst>
      <p:ext uri="{BB962C8B-B14F-4D97-AF65-F5344CB8AC3E}">
        <p14:creationId xmlns:p14="http://schemas.microsoft.com/office/powerpoint/2010/main" val="25715490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78AEE79-772A-3D44-93EC-5BA05ED51BCA}" type="slidenum">
              <a:rPr lang="en-US" smtClean="0"/>
              <a:pPr>
                <a:defRPr/>
              </a:pPr>
              <a:t>38</a:t>
            </a:fld>
            <a:endParaRPr lang="en-US" dirty="0"/>
          </a:p>
        </p:txBody>
      </p:sp>
    </p:spTree>
    <p:extLst>
      <p:ext uri="{BB962C8B-B14F-4D97-AF65-F5344CB8AC3E}">
        <p14:creationId xmlns:p14="http://schemas.microsoft.com/office/powerpoint/2010/main" val="18890051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78AEE79-772A-3D44-93EC-5BA05ED51BCA}" type="slidenum">
              <a:rPr lang="en-US" smtClean="0"/>
              <a:pPr>
                <a:defRPr/>
              </a:pPr>
              <a:t>39</a:t>
            </a:fld>
            <a:endParaRPr lang="en-US" dirty="0"/>
          </a:p>
        </p:txBody>
      </p:sp>
    </p:spTree>
    <p:extLst>
      <p:ext uri="{BB962C8B-B14F-4D97-AF65-F5344CB8AC3E}">
        <p14:creationId xmlns:p14="http://schemas.microsoft.com/office/powerpoint/2010/main" val="40559131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78AEE79-772A-3D44-93EC-5BA05ED51BCA}" type="slidenum">
              <a:rPr lang="en-US" smtClean="0"/>
              <a:pPr>
                <a:defRPr/>
              </a:pPr>
              <a:t>40</a:t>
            </a:fld>
            <a:endParaRPr lang="en-US" dirty="0"/>
          </a:p>
        </p:txBody>
      </p:sp>
    </p:spTree>
    <p:extLst>
      <p:ext uri="{BB962C8B-B14F-4D97-AF65-F5344CB8AC3E}">
        <p14:creationId xmlns:p14="http://schemas.microsoft.com/office/powerpoint/2010/main" val="5024344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78AEE79-772A-3D44-93EC-5BA05ED51BCA}" type="slidenum">
              <a:rPr lang="en-US" smtClean="0"/>
              <a:pPr>
                <a:defRPr/>
              </a:pPr>
              <a:t>41</a:t>
            </a:fld>
            <a:endParaRPr lang="en-US" dirty="0"/>
          </a:p>
        </p:txBody>
      </p:sp>
    </p:spTree>
    <p:extLst>
      <p:ext uri="{BB962C8B-B14F-4D97-AF65-F5344CB8AC3E}">
        <p14:creationId xmlns:p14="http://schemas.microsoft.com/office/powerpoint/2010/main" val="29500179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78AEE79-772A-3D44-93EC-5BA05ED51BCA}" type="slidenum">
              <a:rPr lang="en-US" smtClean="0"/>
              <a:pPr>
                <a:defRPr/>
              </a:pPr>
              <a:t>42</a:t>
            </a:fld>
            <a:endParaRPr lang="en-US" dirty="0"/>
          </a:p>
        </p:txBody>
      </p:sp>
    </p:spTree>
    <p:extLst>
      <p:ext uri="{BB962C8B-B14F-4D97-AF65-F5344CB8AC3E}">
        <p14:creationId xmlns:p14="http://schemas.microsoft.com/office/powerpoint/2010/main" val="31439907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78AEE79-772A-3D44-93EC-5BA05ED51BCA}" type="slidenum">
              <a:rPr lang="en-US" smtClean="0"/>
              <a:pPr>
                <a:defRPr/>
              </a:pPr>
              <a:t>43</a:t>
            </a:fld>
            <a:endParaRPr lang="en-US" dirty="0"/>
          </a:p>
        </p:txBody>
      </p:sp>
    </p:spTree>
    <p:extLst>
      <p:ext uri="{BB962C8B-B14F-4D97-AF65-F5344CB8AC3E}">
        <p14:creationId xmlns:p14="http://schemas.microsoft.com/office/powerpoint/2010/main" val="27380598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78AEE79-772A-3D44-93EC-5BA05ED51BCA}" type="slidenum">
              <a:rPr lang="en-US" smtClean="0"/>
              <a:pPr>
                <a:defRPr/>
              </a:pPr>
              <a:t>44</a:t>
            </a:fld>
            <a:endParaRPr lang="en-US" dirty="0"/>
          </a:p>
        </p:txBody>
      </p:sp>
    </p:spTree>
    <p:extLst>
      <p:ext uri="{BB962C8B-B14F-4D97-AF65-F5344CB8AC3E}">
        <p14:creationId xmlns:p14="http://schemas.microsoft.com/office/powerpoint/2010/main" val="16284840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78AEE79-772A-3D44-93EC-5BA05ED51BCA}" type="slidenum">
              <a:rPr lang="en-US" smtClean="0"/>
              <a:pPr>
                <a:defRPr/>
              </a:pPr>
              <a:t>45</a:t>
            </a:fld>
            <a:endParaRPr lang="en-US" dirty="0"/>
          </a:p>
        </p:txBody>
      </p:sp>
    </p:spTree>
    <p:extLst>
      <p:ext uri="{BB962C8B-B14F-4D97-AF65-F5344CB8AC3E}">
        <p14:creationId xmlns:p14="http://schemas.microsoft.com/office/powerpoint/2010/main" val="34819167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78AEE79-772A-3D44-93EC-5BA05ED51BCA}" type="slidenum">
              <a:rPr lang="en-US" smtClean="0"/>
              <a:pPr>
                <a:defRPr/>
              </a:pPr>
              <a:t>46</a:t>
            </a:fld>
            <a:endParaRPr lang="en-US" dirty="0"/>
          </a:p>
        </p:txBody>
      </p:sp>
    </p:spTree>
    <p:extLst>
      <p:ext uri="{BB962C8B-B14F-4D97-AF65-F5344CB8AC3E}">
        <p14:creationId xmlns:p14="http://schemas.microsoft.com/office/powerpoint/2010/main" val="26466445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78AEE79-772A-3D44-93EC-5BA05ED51BCA}" type="slidenum">
              <a:rPr lang="en-US" smtClean="0"/>
              <a:pPr>
                <a:defRPr/>
              </a:pPr>
              <a:t>5</a:t>
            </a:fld>
            <a:endParaRPr lang="en-US" dirty="0"/>
          </a:p>
        </p:txBody>
      </p:sp>
    </p:spTree>
    <p:extLst>
      <p:ext uri="{BB962C8B-B14F-4D97-AF65-F5344CB8AC3E}">
        <p14:creationId xmlns:p14="http://schemas.microsoft.com/office/powerpoint/2010/main" val="30694417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78AEE79-772A-3D44-93EC-5BA05ED51BCA}" type="slidenum">
              <a:rPr lang="en-US" smtClean="0"/>
              <a:pPr>
                <a:defRPr/>
              </a:pPr>
              <a:t>48</a:t>
            </a:fld>
            <a:endParaRPr lang="en-US" dirty="0"/>
          </a:p>
        </p:txBody>
      </p:sp>
    </p:spTree>
    <p:extLst>
      <p:ext uri="{BB962C8B-B14F-4D97-AF65-F5344CB8AC3E}">
        <p14:creationId xmlns:p14="http://schemas.microsoft.com/office/powerpoint/2010/main" val="28333308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78AEE79-772A-3D44-93EC-5BA05ED51BCA}" type="slidenum">
              <a:rPr lang="en-US" smtClean="0"/>
              <a:pPr>
                <a:defRPr/>
              </a:pPr>
              <a:t>49</a:t>
            </a:fld>
            <a:endParaRPr lang="en-US" dirty="0"/>
          </a:p>
        </p:txBody>
      </p:sp>
    </p:spTree>
    <p:extLst>
      <p:ext uri="{BB962C8B-B14F-4D97-AF65-F5344CB8AC3E}">
        <p14:creationId xmlns:p14="http://schemas.microsoft.com/office/powerpoint/2010/main" val="36654061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78AEE79-772A-3D44-93EC-5BA05ED51BCA}" type="slidenum">
              <a:rPr lang="en-US" smtClean="0"/>
              <a:pPr>
                <a:defRPr/>
              </a:pPr>
              <a:t>50</a:t>
            </a:fld>
            <a:endParaRPr lang="en-US" dirty="0"/>
          </a:p>
        </p:txBody>
      </p:sp>
    </p:spTree>
    <p:extLst>
      <p:ext uri="{BB962C8B-B14F-4D97-AF65-F5344CB8AC3E}">
        <p14:creationId xmlns:p14="http://schemas.microsoft.com/office/powerpoint/2010/main" val="39773402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78AEE79-772A-3D44-93EC-5BA05ED51BCA}" type="slidenum">
              <a:rPr lang="en-US" smtClean="0"/>
              <a:pPr>
                <a:defRPr/>
              </a:pPr>
              <a:t>51</a:t>
            </a:fld>
            <a:endParaRPr lang="en-US" dirty="0"/>
          </a:p>
        </p:txBody>
      </p:sp>
    </p:spTree>
    <p:extLst>
      <p:ext uri="{BB962C8B-B14F-4D97-AF65-F5344CB8AC3E}">
        <p14:creationId xmlns:p14="http://schemas.microsoft.com/office/powerpoint/2010/main" val="34528697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78AEE79-772A-3D44-93EC-5BA05ED51BCA}" type="slidenum">
              <a:rPr lang="en-US" smtClean="0"/>
              <a:pPr>
                <a:defRPr/>
              </a:pPr>
              <a:t>52</a:t>
            </a:fld>
            <a:endParaRPr lang="en-US" dirty="0"/>
          </a:p>
        </p:txBody>
      </p:sp>
    </p:spTree>
    <p:extLst>
      <p:ext uri="{BB962C8B-B14F-4D97-AF65-F5344CB8AC3E}">
        <p14:creationId xmlns:p14="http://schemas.microsoft.com/office/powerpoint/2010/main" val="27880845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78AEE79-772A-3D44-93EC-5BA05ED51BCA}" type="slidenum">
              <a:rPr lang="en-US" smtClean="0"/>
              <a:pPr>
                <a:defRPr/>
              </a:pPr>
              <a:t>53</a:t>
            </a:fld>
            <a:endParaRPr lang="en-US" dirty="0"/>
          </a:p>
        </p:txBody>
      </p:sp>
    </p:spTree>
    <p:extLst>
      <p:ext uri="{BB962C8B-B14F-4D97-AF65-F5344CB8AC3E}">
        <p14:creationId xmlns:p14="http://schemas.microsoft.com/office/powerpoint/2010/main" val="36951996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78AEE79-772A-3D44-93EC-5BA05ED51BCA}" type="slidenum">
              <a:rPr lang="en-US" smtClean="0"/>
              <a:pPr>
                <a:defRPr/>
              </a:pPr>
              <a:t>54</a:t>
            </a:fld>
            <a:endParaRPr lang="en-US" dirty="0"/>
          </a:p>
        </p:txBody>
      </p:sp>
    </p:spTree>
    <p:extLst>
      <p:ext uri="{BB962C8B-B14F-4D97-AF65-F5344CB8AC3E}">
        <p14:creationId xmlns:p14="http://schemas.microsoft.com/office/powerpoint/2010/main" val="262091702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waht</a:t>
            </a:r>
            <a:endParaRPr lang="en-US" dirty="0"/>
          </a:p>
        </p:txBody>
      </p:sp>
      <p:sp>
        <p:nvSpPr>
          <p:cNvPr id="4" name="Slide Number Placeholder 3"/>
          <p:cNvSpPr>
            <a:spLocks noGrp="1"/>
          </p:cNvSpPr>
          <p:nvPr>
            <p:ph type="sldNum" sz="quarter" idx="5"/>
          </p:nvPr>
        </p:nvSpPr>
        <p:spPr/>
        <p:txBody>
          <a:bodyPr/>
          <a:lstStyle/>
          <a:p>
            <a:pPr>
              <a:defRPr/>
            </a:pPr>
            <a:fld id="{F78AEE79-772A-3D44-93EC-5BA05ED51BCA}" type="slidenum">
              <a:rPr lang="en-US" smtClean="0"/>
              <a:pPr>
                <a:defRPr/>
              </a:pPr>
              <a:t>56</a:t>
            </a:fld>
            <a:endParaRPr lang="en-US" dirty="0"/>
          </a:p>
        </p:txBody>
      </p:sp>
    </p:spTree>
    <p:extLst>
      <p:ext uri="{BB962C8B-B14F-4D97-AF65-F5344CB8AC3E}">
        <p14:creationId xmlns:p14="http://schemas.microsoft.com/office/powerpoint/2010/main" val="35243616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78AEE79-772A-3D44-93EC-5BA05ED51BCA}" type="slidenum">
              <a:rPr lang="en-US" smtClean="0"/>
              <a:pPr>
                <a:defRPr/>
              </a:pPr>
              <a:t>57</a:t>
            </a:fld>
            <a:endParaRPr lang="en-US" dirty="0"/>
          </a:p>
        </p:txBody>
      </p:sp>
    </p:spTree>
    <p:extLst>
      <p:ext uri="{BB962C8B-B14F-4D97-AF65-F5344CB8AC3E}">
        <p14:creationId xmlns:p14="http://schemas.microsoft.com/office/powerpoint/2010/main" val="313669372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78AEE79-772A-3D44-93EC-5BA05ED51BCA}" type="slidenum">
              <a:rPr lang="en-US" smtClean="0"/>
              <a:pPr>
                <a:defRPr/>
              </a:pPr>
              <a:t>60</a:t>
            </a:fld>
            <a:endParaRPr lang="en-US" dirty="0"/>
          </a:p>
        </p:txBody>
      </p:sp>
    </p:spTree>
    <p:extLst>
      <p:ext uri="{BB962C8B-B14F-4D97-AF65-F5344CB8AC3E}">
        <p14:creationId xmlns:p14="http://schemas.microsoft.com/office/powerpoint/2010/main" val="39364638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78AEE79-772A-3D44-93EC-5BA05ED51BCA}" type="slidenum">
              <a:rPr lang="en-US" smtClean="0"/>
              <a:pPr>
                <a:defRPr/>
              </a:pPr>
              <a:t>6</a:t>
            </a:fld>
            <a:endParaRPr lang="en-US" dirty="0"/>
          </a:p>
        </p:txBody>
      </p:sp>
    </p:spTree>
    <p:extLst>
      <p:ext uri="{BB962C8B-B14F-4D97-AF65-F5344CB8AC3E}">
        <p14:creationId xmlns:p14="http://schemas.microsoft.com/office/powerpoint/2010/main" val="412699025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www.ncbi.nlm.nih.gov</a:t>
            </a:r>
            <a:r>
              <a:rPr lang="en-US" dirty="0"/>
              <a:t>/</a:t>
            </a:r>
            <a:r>
              <a:rPr lang="en-US" dirty="0" err="1"/>
              <a:t>pmc</a:t>
            </a:r>
            <a:r>
              <a:rPr lang="en-US" dirty="0"/>
              <a:t>/articles/PMC7648640/pdf/41467_2020_Article_19015.pdf</a:t>
            </a:r>
          </a:p>
        </p:txBody>
      </p:sp>
      <p:sp>
        <p:nvSpPr>
          <p:cNvPr id="4" name="Slide Number Placeholder 3"/>
          <p:cNvSpPr>
            <a:spLocks noGrp="1"/>
          </p:cNvSpPr>
          <p:nvPr>
            <p:ph type="sldNum" sz="quarter" idx="5"/>
          </p:nvPr>
        </p:nvSpPr>
        <p:spPr/>
        <p:txBody>
          <a:bodyPr/>
          <a:lstStyle/>
          <a:p>
            <a:pPr>
              <a:defRPr/>
            </a:pPr>
            <a:fld id="{F78AEE79-772A-3D44-93EC-5BA05ED51BCA}" type="slidenum">
              <a:rPr lang="en-US" smtClean="0"/>
              <a:pPr>
                <a:defRPr/>
              </a:pPr>
              <a:t>61</a:t>
            </a:fld>
            <a:endParaRPr lang="en-US" dirty="0"/>
          </a:p>
        </p:txBody>
      </p:sp>
    </p:spTree>
    <p:extLst>
      <p:ext uri="{BB962C8B-B14F-4D97-AF65-F5344CB8AC3E}">
        <p14:creationId xmlns:p14="http://schemas.microsoft.com/office/powerpoint/2010/main" val="283019932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3C43B9B-87D0-4380-A962-F69BD125AC41}" type="slidenum">
              <a:rPr lang="en-US" smtClean="0"/>
              <a:t>62</a:t>
            </a:fld>
            <a:endParaRPr lang="en-US"/>
          </a:p>
        </p:txBody>
      </p:sp>
    </p:spTree>
    <p:extLst>
      <p:ext uri="{BB962C8B-B14F-4D97-AF65-F5344CB8AC3E}">
        <p14:creationId xmlns:p14="http://schemas.microsoft.com/office/powerpoint/2010/main" val="104016227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en-US" b="0" dirty="0">
                <a:effectLst/>
              </a:rPr>
            </a:br>
            <a:endParaRPr lang="en-US" dirty="0"/>
          </a:p>
        </p:txBody>
      </p:sp>
      <p:sp>
        <p:nvSpPr>
          <p:cNvPr id="4" name="Slide Number Placeholder 3"/>
          <p:cNvSpPr>
            <a:spLocks noGrp="1"/>
          </p:cNvSpPr>
          <p:nvPr>
            <p:ph type="sldNum" sz="quarter" idx="10"/>
          </p:nvPr>
        </p:nvSpPr>
        <p:spPr/>
        <p:txBody>
          <a:bodyPr/>
          <a:lstStyle/>
          <a:p>
            <a:fld id="{6A715B9F-2223-C14C-9208-98C5DB4C897E}" type="slidenum">
              <a:rPr lang="en-US" smtClean="0"/>
              <a:t>64</a:t>
            </a:fld>
            <a:endParaRPr lang="en-US"/>
          </a:p>
        </p:txBody>
      </p:sp>
    </p:spTree>
    <p:extLst>
      <p:ext uri="{BB962C8B-B14F-4D97-AF65-F5344CB8AC3E}">
        <p14:creationId xmlns:p14="http://schemas.microsoft.com/office/powerpoint/2010/main" val="51364867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3C43B9B-87D0-4380-A962-F69BD125AC41}" type="slidenum">
              <a:rPr lang="en-US" smtClean="0"/>
              <a:t>66</a:t>
            </a:fld>
            <a:endParaRPr lang="en-US"/>
          </a:p>
        </p:txBody>
      </p:sp>
    </p:spTree>
    <p:extLst>
      <p:ext uri="{BB962C8B-B14F-4D97-AF65-F5344CB8AC3E}">
        <p14:creationId xmlns:p14="http://schemas.microsoft.com/office/powerpoint/2010/main" val="22247970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C43B9B-87D0-4380-A962-F69BD125AC41}" type="slidenum">
              <a:rPr lang="en-US" smtClean="0"/>
              <a:t>68</a:t>
            </a:fld>
            <a:endParaRPr lang="en-US"/>
          </a:p>
        </p:txBody>
      </p:sp>
    </p:spTree>
    <p:extLst>
      <p:ext uri="{BB962C8B-B14F-4D97-AF65-F5344CB8AC3E}">
        <p14:creationId xmlns:p14="http://schemas.microsoft.com/office/powerpoint/2010/main" val="100244339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78AEE79-772A-3D44-93EC-5BA05ED51BCA}" type="slidenum">
              <a:rPr lang="en-US" smtClean="0"/>
              <a:pPr>
                <a:defRPr/>
              </a:pPr>
              <a:t>69</a:t>
            </a:fld>
            <a:endParaRPr lang="en-US" dirty="0"/>
          </a:p>
        </p:txBody>
      </p:sp>
    </p:spTree>
    <p:extLst>
      <p:ext uri="{BB962C8B-B14F-4D97-AF65-F5344CB8AC3E}">
        <p14:creationId xmlns:p14="http://schemas.microsoft.com/office/powerpoint/2010/main" val="166115134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78AEE79-772A-3D44-93EC-5BA05ED51BCA}" type="slidenum">
              <a:rPr lang="en-US" smtClean="0"/>
              <a:pPr>
                <a:defRPr/>
              </a:pPr>
              <a:t>71</a:t>
            </a:fld>
            <a:endParaRPr lang="en-US" dirty="0"/>
          </a:p>
        </p:txBody>
      </p:sp>
    </p:spTree>
    <p:extLst>
      <p:ext uri="{BB962C8B-B14F-4D97-AF65-F5344CB8AC3E}">
        <p14:creationId xmlns:p14="http://schemas.microsoft.com/office/powerpoint/2010/main" val="41648694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78AEE79-772A-3D44-93EC-5BA05ED51BCA}" type="slidenum">
              <a:rPr lang="en-US" smtClean="0"/>
              <a:pPr>
                <a:defRPr/>
              </a:pPr>
              <a:t>7</a:t>
            </a:fld>
            <a:endParaRPr lang="en-US" dirty="0"/>
          </a:p>
        </p:txBody>
      </p:sp>
    </p:spTree>
    <p:extLst>
      <p:ext uri="{BB962C8B-B14F-4D97-AF65-F5344CB8AC3E}">
        <p14:creationId xmlns:p14="http://schemas.microsoft.com/office/powerpoint/2010/main" val="29406044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78AEE79-772A-3D44-93EC-5BA05ED51BCA}" type="slidenum">
              <a:rPr lang="en-US" smtClean="0"/>
              <a:pPr>
                <a:defRPr/>
              </a:pPr>
              <a:t>9</a:t>
            </a:fld>
            <a:endParaRPr lang="en-US" dirty="0"/>
          </a:p>
        </p:txBody>
      </p:sp>
    </p:spTree>
    <p:extLst>
      <p:ext uri="{BB962C8B-B14F-4D97-AF65-F5344CB8AC3E}">
        <p14:creationId xmlns:p14="http://schemas.microsoft.com/office/powerpoint/2010/main" val="28225359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78AEE79-772A-3D44-93EC-5BA05ED51BCA}" type="slidenum">
              <a:rPr lang="en-US" smtClean="0"/>
              <a:pPr>
                <a:defRPr/>
              </a:pPr>
              <a:t>11</a:t>
            </a:fld>
            <a:endParaRPr lang="en-US" dirty="0"/>
          </a:p>
        </p:txBody>
      </p:sp>
    </p:spTree>
    <p:extLst>
      <p:ext uri="{BB962C8B-B14F-4D97-AF65-F5344CB8AC3E}">
        <p14:creationId xmlns:p14="http://schemas.microsoft.com/office/powerpoint/2010/main" val="7997579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78AEE79-772A-3D44-93EC-5BA05ED51BCA}" type="slidenum">
              <a:rPr lang="en-US" smtClean="0"/>
              <a:pPr>
                <a:defRPr/>
              </a:pPr>
              <a:t>12</a:t>
            </a:fld>
            <a:endParaRPr lang="en-US" dirty="0"/>
          </a:p>
        </p:txBody>
      </p:sp>
    </p:spTree>
    <p:extLst>
      <p:ext uri="{BB962C8B-B14F-4D97-AF65-F5344CB8AC3E}">
        <p14:creationId xmlns:p14="http://schemas.microsoft.com/office/powerpoint/2010/main" val="9057194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7298269" y="6587068"/>
            <a:ext cx="1905000" cy="457200"/>
          </a:xfrm>
          <a:ln/>
        </p:spPr>
        <p:txBody>
          <a:bodyPr/>
          <a:lstStyle>
            <a:lvl1pPr>
              <a:defRPr/>
            </a:lvl1pPr>
          </a:lstStyle>
          <a:p>
            <a:pPr>
              <a:defRPr/>
            </a:pPr>
            <a:fld id="{F9CD4F87-C97F-1D4A-A9D3-119773BE0DC3}"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B183898-3781-BA46-87B7-F9634383D81F}"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F389060-9A8C-3246-AA0B-7512A5D224A7}"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hart Placeholder 2"/>
          <p:cNvSpPr>
            <a:spLocks noGrp="1"/>
          </p:cNvSpPr>
          <p:nvPr>
            <p:ph type="chart"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4FFC3DD-F780-924B-90EE-0A0105F87551}"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71D4ED-2DA9-9F40-A068-D189D5533483}"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908504A-6BB3-8E43-B07B-613134F73D44}"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6DAD990-AC9E-404A-A80F-9B4AAFEBFDA9}"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212F2A4-9D41-564E-8AF9-CDF8F3F29B4E}"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3FBDFA4-33B9-604A-9798-748F7B2BCC83}"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E3806D3-6812-5B49-A4C5-E0349D2E0B3D}"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4870F82-7B98-1342-B562-A050EBEE8F50}"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2885194-6643-D740-B706-47402A40744E}"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a:defRPr>
            </a:lvl1pPr>
          </a:lstStyle>
          <a:p>
            <a:pPr>
              <a:defRPr/>
            </a:pPr>
            <a:endParaRPr lang="en-US" dirty="0"/>
          </a:p>
        </p:txBody>
      </p:sp>
      <p:sp>
        <p:nvSpPr>
          <p:cNvPr id="1030" name="Rectangle 6"/>
          <p:cNvSpPr>
            <a:spLocks noGrp="1" noChangeArrowheads="1"/>
          </p:cNvSpPr>
          <p:nvPr>
            <p:ph type="sldNum" sz="quarter" idx="4"/>
          </p:nvPr>
        </p:nvSpPr>
        <p:spPr bwMode="auto">
          <a:xfrm>
            <a:off x="7284720" y="656844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a:defRPr>
            </a:lvl1pPr>
          </a:lstStyle>
          <a:p>
            <a:pPr>
              <a:defRPr/>
            </a:pPr>
            <a:fld id="{5FBA782B-7F8E-FE49-9CD2-89C2F8A212CF}"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rtl="0" eaLnBrk="0" fontAlgn="base" hangingPunct="0">
        <a:spcBef>
          <a:spcPct val="0"/>
        </a:spcBef>
        <a:spcAft>
          <a:spcPct val="0"/>
        </a:spcAft>
        <a:defRPr sz="4400">
          <a:solidFill>
            <a:schemeClr val="tx2"/>
          </a:solidFill>
          <a:latin typeface="Arial"/>
          <a:ea typeface="ＭＳ Ｐゴシック" pitchFamily="-97" charset="-128"/>
          <a:cs typeface="ＭＳ Ｐゴシック" pitchFamily="-97" charset="-128"/>
        </a:defRPr>
      </a:lvl1pPr>
      <a:lvl2pPr algn="ctr" rtl="0" eaLnBrk="0" fontAlgn="base" hangingPunct="0">
        <a:spcBef>
          <a:spcPct val="0"/>
        </a:spcBef>
        <a:spcAft>
          <a:spcPct val="0"/>
        </a:spcAft>
        <a:defRPr sz="4400">
          <a:solidFill>
            <a:schemeClr val="tx2"/>
          </a:solidFill>
          <a:latin typeface="Times New Roman" pitchFamily="-97" charset="0"/>
          <a:ea typeface="ＭＳ Ｐゴシック" pitchFamily="-97" charset="-128"/>
          <a:cs typeface="ＭＳ Ｐゴシック" pitchFamily="-97" charset="-128"/>
        </a:defRPr>
      </a:lvl2pPr>
      <a:lvl3pPr algn="ctr" rtl="0" eaLnBrk="0" fontAlgn="base" hangingPunct="0">
        <a:spcBef>
          <a:spcPct val="0"/>
        </a:spcBef>
        <a:spcAft>
          <a:spcPct val="0"/>
        </a:spcAft>
        <a:defRPr sz="4400">
          <a:solidFill>
            <a:schemeClr val="tx2"/>
          </a:solidFill>
          <a:latin typeface="Times New Roman" pitchFamily="-97" charset="0"/>
          <a:ea typeface="ＭＳ Ｐゴシック" pitchFamily="-97" charset="-128"/>
          <a:cs typeface="ＭＳ Ｐゴシック" pitchFamily="-97" charset="-128"/>
        </a:defRPr>
      </a:lvl3pPr>
      <a:lvl4pPr algn="ctr" rtl="0" eaLnBrk="0" fontAlgn="base" hangingPunct="0">
        <a:spcBef>
          <a:spcPct val="0"/>
        </a:spcBef>
        <a:spcAft>
          <a:spcPct val="0"/>
        </a:spcAft>
        <a:defRPr sz="4400">
          <a:solidFill>
            <a:schemeClr val="tx2"/>
          </a:solidFill>
          <a:latin typeface="Times New Roman" pitchFamily="-97" charset="0"/>
          <a:ea typeface="ＭＳ Ｐゴシック" pitchFamily="-97" charset="-128"/>
          <a:cs typeface="ＭＳ Ｐゴシック" pitchFamily="-97" charset="-128"/>
        </a:defRPr>
      </a:lvl4pPr>
      <a:lvl5pPr algn="ctr" rtl="0" eaLnBrk="0" fontAlgn="base" hangingPunct="0">
        <a:spcBef>
          <a:spcPct val="0"/>
        </a:spcBef>
        <a:spcAft>
          <a:spcPct val="0"/>
        </a:spcAft>
        <a:defRPr sz="4400">
          <a:solidFill>
            <a:schemeClr val="tx2"/>
          </a:solidFill>
          <a:latin typeface="Times New Roman" pitchFamily="-97" charset="0"/>
          <a:ea typeface="ＭＳ Ｐゴシック" pitchFamily="-97" charset="-128"/>
          <a:cs typeface="ＭＳ Ｐゴシック" pitchFamily="-97" charset="-128"/>
        </a:defRPr>
      </a:lvl5pPr>
      <a:lvl6pPr marL="457200" algn="ctr" rtl="0" eaLnBrk="0" fontAlgn="base" hangingPunct="0">
        <a:spcBef>
          <a:spcPct val="0"/>
        </a:spcBef>
        <a:spcAft>
          <a:spcPct val="0"/>
        </a:spcAft>
        <a:defRPr sz="4400">
          <a:solidFill>
            <a:schemeClr val="tx2"/>
          </a:solidFill>
          <a:latin typeface="Times New Roman" pitchFamily="-97" charset="0"/>
        </a:defRPr>
      </a:lvl6pPr>
      <a:lvl7pPr marL="914400" algn="ctr" rtl="0" eaLnBrk="0" fontAlgn="base" hangingPunct="0">
        <a:spcBef>
          <a:spcPct val="0"/>
        </a:spcBef>
        <a:spcAft>
          <a:spcPct val="0"/>
        </a:spcAft>
        <a:defRPr sz="4400">
          <a:solidFill>
            <a:schemeClr val="tx2"/>
          </a:solidFill>
          <a:latin typeface="Times New Roman" pitchFamily="-97" charset="0"/>
        </a:defRPr>
      </a:lvl7pPr>
      <a:lvl8pPr marL="1371600" algn="ctr" rtl="0" eaLnBrk="0" fontAlgn="base" hangingPunct="0">
        <a:spcBef>
          <a:spcPct val="0"/>
        </a:spcBef>
        <a:spcAft>
          <a:spcPct val="0"/>
        </a:spcAft>
        <a:defRPr sz="4400">
          <a:solidFill>
            <a:schemeClr val="tx2"/>
          </a:solidFill>
          <a:latin typeface="Times New Roman" pitchFamily="-97" charset="0"/>
        </a:defRPr>
      </a:lvl8pPr>
      <a:lvl9pPr marL="1828800" algn="ctr" rtl="0" eaLnBrk="0" fontAlgn="base" hangingPunct="0">
        <a:spcBef>
          <a:spcPct val="0"/>
        </a:spcBef>
        <a:spcAft>
          <a:spcPct val="0"/>
        </a:spcAft>
        <a:defRPr sz="4400">
          <a:solidFill>
            <a:schemeClr val="tx2"/>
          </a:solidFill>
          <a:latin typeface="Times New Roman" pitchFamily="-97"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97" charset="-128"/>
          <a:cs typeface="ＭＳ Ｐゴシック" pitchFamily="-97" charset="-128"/>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97" charset="-128"/>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97" charset="-128"/>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97" charset="-128"/>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97"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97"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97"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97"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9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creativecommons.org/licenses/by-nc/4.0/"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bioinformatics-core-shared-training.github.io/cruk-summer-school-2018/SingleCell/slides/2018-07-25_CRUK_CI_summer_school-scRNAseq.pdf" TargetMode="External"/><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doi.org/10.15252/msb.20188746"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15.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png"/><Relationship Id="rId3" Type="http://schemas.openxmlformats.org/officeDocument/2006/relationships/image" Target="../media/image63.png"/><Relationship Id="rId7" Type="http://schemas.openxmlformats.org/officeDocument/2006/relationships/image" Target="../media/image67.png"/><Relationship Id="rId12" Type="http://schemas.openxmlformats.org/officeDocument/2006/relationships/image" Target="../media/image72.pn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png"/><Relationship Id="rId15" Type="http://schemas.openxmlformats.org/officeDocument/2006/relationships/image" Target="../media/image7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 Id="rId14" Type="http://schemas.openxmlformats.org/officeDocument/2006/relationships/image" Target="../media/image74.png"/></Relationships>
</file>

<file path=ppt/slides/_rels/slide16.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png"/><Relationship Id="rId3" Type="http://schemas.openxmlformats.org/officeDocument/2006/relationships/image" Target="../media/image76.png"/><Relationship Id="rId7" Type="http://schemas.openxmlformats.org/officeDocument/2006/relationships/image" Target="../media/image80.png"/><Relationship Id="rId12" Type="http://schemas.openxmlformats.org/officeDocument/2006/relationships/image" Target="../media/image85.png"/><Relationship Id="rId17" Type="http://schemas.openxmlformats.org/officeDocument/2006/relationships/image" Target="../media/image88.png"/><Relationship Id="rId2" Type="http://schemas.openxmlformats.org/officeDocument/2006/relationships/notesSlide" Target="../notesSlides/notesSlide12.xml"/><Relationship Id="rId16" Type="http://schemas.openxmlformats.org/officeDocument/2006/relationships/hyperlink" Target="https://nbisweden.github.io/excelerate-scRNAseq/session-dim-reduction/lecture_dimensionality_reduction.pdf" TargetMode="External"/><Relationship Id="rId1" Type="http://schemas.openxmlformats.org/officeDocument/2006/relationships/slideLayout" Target="../slideLayouts/slideLayout2.xml"/><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image" Target="../media/image78.png"/><Relationship Id="rId15" Type="http://schemas.openxmlformats.org/officeDocument/2006/relationships/hyperlink" Target="https://www.youtube.com/watch?v=nq6iPZVUxZU" TargetMode="External"/><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png"/><Relationship Id="rId14" Type="http://schemas.openxmlformats.org/officeDocument/2006/relationships/image" Target="../media/image87.png"/></Relationships>
</file>

<file path=ppt/slides/_rels/slide17.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98.png"/><Relationship Id="rId3" Type="http://schemas.openxmlformats.org/officeDocument/2006/relationships/image" Target="../media/image90.png"/><Relationship Id="rId7" Type="http://schemas.openxmlformats.org/officeDocument/2006/relationships/image" Target="../media/image91.png"/><Relationship Id="rId12" Type="http://schemas.openxmlformats.org/officeDocument/2006/relationships/image" Target="../media/image9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89.png"/><Relationship Id="rId11" Type="http://schemas.openxmlformats.org/officeDocument/2006/relationships/image" Target="../media/image95.png"/><Relationship Id="rId5" Type="http://schemas.openxmlformats.org/officeDocument/2006/relationships/hyperlink" Target="https://arxiv.org/abs/1802.03426" TargetMode="External"/><Relationship Id="rId10" Type="http://schemas.openxmlformats.org/officeDocument/2006/relationships/image" Target="../media/image94.png"/><Relationship Id="rId4" Type="http://schemas.openxmlformats.org/officeDocument/2006/relationships/hyperlink" Target="https://towardsdatascience.com/how-exactly-umap-works-13e3040e1668" TargetMode="External"/><Relationship Id="rId9" Type="http://schemas.openxmlformats.org/officeDocument/2006/relationships/image" Target="../media/image93.png"/></Relationships>
</file>

<file path=ppt/slides/_rels/slide1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01.svg"/><Relationship Id="rId4" Type="http://schemas.openxmlformats.org/officeDocument/2006/relationships/image" Target="../media/image10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s://biocellgen-public.svi.edu.au/mig_2019_scrnaseq-workshop/public/clustering-and-cell-annotation.html#ref-freytag2018comparison"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22.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image" Target="../media/image11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09.png"/><Relationship Id="rId5" Type="http://schemas.openxmlformats.org/officeDocument/2006/relationships/hyperlink" Target="https://biocellgen-public.svi.edu.au/mig_2019_scrnaseq-workshop/public/clustering-and-cell-annotation.html#ref-newman2004finding" TargetMode="External"/><Relationship Id="rId4" Type="http://schemas.openxmlformats.org/officeDocument/2006/relationships/image" Target="../media/image107.png"/></Relationships>
</file>

<file path=ppt/slides/_rels/slide2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12.png"/><Relationship Id="rId4" Type="http://schemas.openxmlformats.org/officeDocument/2006/relationships/hyperlink" Target="https://biocellgen-public.svi.edu.au/mig_2019_scrnaseq-workshop/public/clustering-and-cell-annotation.html#ref-freytag2018comparison"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111.png"/><Relationship Id="rId7" Type="http://schemas.openxmlformats.org/officeDocument/2006/relationships/image" Target="../media/image114.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hyperlink" Target="https://biocellgen-public.svi.edu.au/mig_2019_scrnaseq-workshop/public/clustering-and-cell-annotation.html" TargetMode="External"/><Relationship Id="rId4" Type="http://schemas.openxmlformats.org/officeDocument/2006/relationships/hyperlink" Target="https://btep.ccr.cancer.gov/wp-content/uploads/Celltype_Annotation_final.pdf" TargetMode="External"/><Relationship Id="rId9" Type="http://schemas.openxmlformats.org/officeDocument/2006/relationships/image" Target="../media/image101.svg"/></Relationships>
</file>

<file path=ppt/slides/_rels/slide25.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6.png"/><Relationship Id="rId7" Type="http://schemas.openxmlformats.org/officeDocument/2006/relationships/image" Target="../media/image119.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15.png"/><Relationship Id="rId5" Type="http://schemas.openxmlformats.org/officeDocument/2006/relationships/image" Target="../media/image118.png"/><Relationship Id="rId4" Type="http://schemas.openxmlformats.org/officeDocument/2006/relationships/image" Target="../media/image117.png"/><Relationship Id="rId9" Type="http://schemas.openxmlformats.org/officeDocument/2006/relationships/image" Target="../media/image121.png"/></Relationships>
</file>

<file path=ppt/slides/_rels/slide26.xml.rels><?xml version="1.0" encoding="UTF-8" standalone="yes"?>
<Relationships xmlns="http://schemas.openxmlformats.org/package/2006/relationships"><Relationship Id="rId3" Type="http://schemas.openxmlformats.org/officeDocument/2006/relationships/hyperlink" Target="https://doi.org/10.1038/s41590-018-0276-y" TargetMode="External"/><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24.png"/><Relationship Id="rId5" Type="http://schemas.openxmlformats.org/officeDocument/2006/relationships/hyperlink" Target="https://doi.org/10.1186/s13059-014-0550-8" TargetMode="External"/><Relationship Id="rId4" Type="http://schemas.openxmlformats.org/officeDocument/2006/relationships/hyperlink" Target="https://doi.org/10.1186/s13059-015-0844-5"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cole-trapnell-lab.github.io/monocle-release/docs/#constructing-single-cell-trajectories"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25.png"/><Relationship Id="rId4" Type="http://schemas.openxmlformats.org/officeDocument/2006/relationships/hyperlink" Target="https://scrnaseq-course.cog.sanger.ac.uk/website/biological-analysis.html#pseudotime-analysis"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101.svg"/><Relationship Id="rId3" Type="http://schemas.openxmlformats.org/officeDocument/2006/relationships/image" Target="../media/image128.png"/><Relationship Id="rId7" Type="http://schemas.openxmlformats.org/officeDocument/2006/relationships/image" Target="../media/image100.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3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101.svg"/><Relationship Id="rId4" Type="http://schemas.openxmlformats.org/officeDocument/2006/relationships/image" Target="../media/image100.png"/></Relationships>
</file>

<file path=ppt/slides/_rels/slide34.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hyperlink" Target="http://dx.doi.org/10.1038/nmeth.4463"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jpeg"/><Relationship Id="rId1" Type="http://schemas.openxmlformats.org/officeDocument/2006/relationships/slideLayout" Target="../slideLayouts/slideLayout2.xml"/><Relationship Id="rId6" Type="http://schemas.openxmlformats.org/officeDocument/2006/relationships/hyperlink" Target="http://dx.doi.org/10.1038/nmeth.4463" TargetMode="External"/><Relationship Id="rId5" Type="http://schemas.openxmlformats.org/officeDocument/2006/relationships/image" Target="../media/image138.svg"/><Relationship Id="rId4" Type="http://schemas.openxmlformats.org/officeDocument/2006/relationships/image" Target="../media/image137.png"/></Relationships>
</file>

<file path=ppt/slides/_rels/slide36.xml.rels><?xml version="1.0" encoding="UTF-8" standalone="yes"?>
<Relationships xmlns="http://schemas.openxmlformats.org/package/2006/relationships"><Relationship Id="rId3" Type="http://schemas.openxmlformats.org/officeDocument/2006/relationships/image" Target="../media/image135.jpeg"/><Relationship Id="rId7" Type="http://schemas.openxmlformats.org/officeDocument/2006/relationships/hyperlink" Target="http://dx.doi.org/10.1038/nmeth.4463"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36.png"/><Relationship Id="rId5" Type="http://schemas.openxmlformats.org/officeDocument/2006/relationships/image" Target="../media/image138.svg"/><Relationship Id="rId4" Type="http://schemas.openxmlformats.org/officeDocument/2006/relationships/image" Target="../media/image137.png"/></Relationships>
</file>

<file path=ppt/slides/_rels/slide37.xml.rels><?xml version="1.0" encoding="UTF-8" standalone="yes"?>
<Relationships xmlns="http://schemas.openxmlformats.org/package/2006/relationships"><Relationship Id="rId8" Type="http://schemas.openxmlformats.org/officeDocument/2006/relationships/hyperlink" Target="http://dx.doi.org/10.1038/nmeth.4463" TargetMode="External"/><Relationship Id="rId3" Type="http://schemas.openxmlformats.org/officeDocument/2006/relationships/image" Target="../media/image135.jpeg"/><Relationship Id="rId7" Type="http://schemas.openxmlformats.org/officeDocument/2006/relationships/image" Target="../media/image136.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39.png"/><Relationship Id="rId5" Type="http://schemas.openxmlformats.org/officeDocument/2006/relationships/image" Target="../media/image138.svg"/><Relationship Id="rId4" Type="http://schemas.openxmlformats.org/officeDocument/2006/relationships/image" Target="../media/image137.png"/></Relationships>
</file>

<file path=ppt/slides/_rels/slide38.xml.rels><?xml version="1.0" encoding="UTF-8" standalone="yes"?>
<Relationships xmlns="http://schemas.openxmlformats.org/package/2006/relationships"><Relationship Id="rId8" Type="http://schemas.openxmlformats.org/officeDocument/2006/relationships/image" Target="../media/image144.svg"/><Relationship Id="rId3" Type="http://schemas.openxmlformats.org/officeDocument/2006/relationships/image" Target="../media/image135.jpeg"/><Relationship Id="rId7" Type="http://schemas.openxmlformats.org/officeDocument/2006/relationships/image" Target="../media/image143.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42.svg"/><Relationship Id="rId5" Type="http://schemas.openxmlformats.org/officeDocument/2006/relationships/image" Target="../media/image141.png"/><Relationship Id="rId4" Type="http://schemas.openxmlformats.org/officeDocument/2006/relationships/image" Target="../media/image140.jpeg"/><Relationship Id="rId9" Type="http://schemas.openxmlformats.org/officeDocument/2006/relationships/hyperlink" Target="http://dx.doi.org/10.1038/nmeth.4463"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145.jpeg"/><Relationship Id="rId7" Type="http://schemas.openxmlformats.org/officeDocument/2006/relationships/hyperlink" Target="http://dx.doi.org/10.1038/nmeth.4463"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48.jpeg"/><Relationship Id="rId5" Type="http://schemas.openxmlformats.org/officeDocument/2006/relationships/image" Target="../media/image147.jpeg"/><Relationship Id="rId4" Type="http://schemas.openxmlformats.org/officeDocument/2006/relationships/image" Target="../media/image146.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149.png"/><Relationship Id="rId7" Type="http://schemas.openxmlformats.org/officeDocument/2006/relationships/hyperlink" Target="https://doi.org/10.1093/bfgp/elx046"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01.svg"/><Relationship Id="rId5" Type="http://schemas.openxmlformats.org/officeDocument/2006/relationships/image" Target="../media/image100.png"/><Relationship Id="rId4" Type="http://schemas.openxmlformats.org/officeDocument/2006/relationships/image" Target="../media/image150.png"/></Relationships>
</file>

<file path=ppt/slides/_rels/slide41.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153.png"/><Relationship Id="rId4" Type="http://schemas.openxmlformats.org/officeDocument/2006/relationships/image" Target="../media/image151.png"/></Relationships>
</file>

<file path=ppt/slides/_rels/slide43.xml.rels><?xml version="1.0" encoding="UTF-8" standalone="yes"?>
<Relationships xmlns="http://schemas.openxmlformats.org/package/2006/relationships"><Relationship Id="rId8" Type="http://schemas.openxmlformats.org/officeDocument/2006/relationships/image" Target="../media/image158.jpeg"/><Relationship Id="rId3" Type="http://schemas.openxmlformats.org/officeDocument/2006/relationships/image" Target="../media/image151.png"/><Relationship Id="rId7" Type="http://schemas.openxmlformats.org/officeDocument/2006/relationships/image" Target="../media/image157.jpe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56.jpeg"/><Relationship Id="rId5" Type="http://schemas.openxmlformats.org/officeDocument/2006/relationships/image" Target="../media/image155.jpeg"/><Relationship Id="rId4" Type="http://schemas.openxmlformats.org/officeDocument/2006/relationships/image" Target="../media/image154.jpeg"/></Relationships>
</file>

<file path=ppt/slides/_rels/slide44.xml.rels><?xml version="1.0" encoding="UTF-8" standalone="yes"?>
<Relationships xmlns="http://schemas.openxmlformats.org/package/2006/relationships"><Relationship Id="rId8" Type="http://schemas.openxmlformats.org/officeDocument/2006/relationships/image" Target="../media/image163.jpeg"/><Relationship Id="rId3" Type="http://schemas.openxmlformats.org/officeDocument/2006/relationships/image" Target="../media/image151.png"/><Relationship Id="rId7" Type="http://schemas.openxmlformats.org/officeDocument/2006/relationships/image" Target="../media/image162.jpe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61.png"/><Relationship Id="rId5" Type="http://schemas.openxmlformats.org/officeDocument/2006/relationships/image" Target="../media/image160.jpeg"/><Relationship Id="rId4" Type="http://schemas.openxmlformats.org/officeDocument/2006/relationships/image" Target="../media/image159.jpeg"/></Relationships>
</file>

<file path=ppt/slides/_rels/slide45.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151.png"/></Relationships>
</file>

<file path=ppt/slides/_rels/slide46.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69.png"/><Relationship Id="rId5" Type="http://schemas.openxmlformats.org/officeDocument/2006/relationships/image" Target="../media/image168.png"/><Relationship Id="rId4" Type="http://schemas.openxmlformats.org/officeDocument/2006/relationships/hyperlink" Target="https://doi.org/10.1038/s41587-019-0206-z"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3" Type="http://schemas.openxmlformats.org/officeDocument/2006/relationships/image" Target="../media/image17.png"/><Relationship Id="rId18" Type="http://schemas.openxmlformats.org/officeDocument/2006/relationships/image" Target="../media/image22.png"/><Relationship Id="rId26" Type="http://schemas.openxmlformats.org/officeDocument/2006/relationships/image" Target="../media/image30.png"/><Relationship Id="rId3" Type="http://schemas.openxmlformats.org/officeDocument/2006/relationships/image" Target="../media/image7.png"/><Relationship Id="rId21" Type="http://schemas.openxmlformats.org/officeDocument/2006/relationships/image" Target="../media/image25.png"/><Relationship Id="rId34" Type="http://schemas.openxmlformats.org/officeDocument/2006/relationships/image" Target="../media/image38.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png"/><Relationship Id="rId25" Type="http://schemas.openxmlformats.org/officeDocument/2006/relationships/image" Target="../media/image29.png"/><Relationship Id="rId33" Type="http://schemas.openxmlformats.org/officeDocument/2006/relationships/image" Target="../media/image37.png"/><Relationship Id="rId2" Type="http://schemas.openxmlformats.org/officeDocument/2006/relationships/notesSlide" Target="../notesSlides/notesSlide4.xml"/><Relationship Id="rId16" Type="http://schemas.openxmlformats.org/officeDocument/2006/relationships/image" Target="../media/image20.png"/><Relationship Id="rId20" Type="http://schemas.openxmlformats.org/officeDocument/2006/relationships/image" Target="../media/image24.png"/><Relationship Id="rId29"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24" Type="http://schemas.openxmlformats.org/officeDocument/2006/relationships/image" Target="../media/image28.png"/><Relationship Id="rId32" Type="http://schemas.openxmlformats.org/officeDocument/2006/relationships/image" Target="../media/image36.png"/><Relationship Id="rId5" Type="http://schemas.openxmlformats.org/officeDocument/2006/relationships/image" Target="../media/image9.png"/><Relationship Id="rId15" Type="http://schemas.openxmlformats.org/officeDocument/2006/relationships/image" Target="../media/image19.png"/><Relationship Id="rId23" Type="http://schemas.openxmlformats.org/officeDocument/2006/relationships/image" Target="../media/image27.png"/><Relationship Id="rId28" Type="http://schemas.openxmlformats.org/officeDocument/2006/relationships/image" Target="../media/image32.png"/><Relationship Id="rId10" Type="http://schemas.openxmlformats.org/officeDocument/2006/relationships/image" Target="../media/image14.png"/><Relationship Id="rId19" Type="http://schemas.openxmlformats.org/officeDocument/2006/relationships/image" Target="../media/image23.png"/><Relationship Id="rId31" Type="http://schemas.openxmlformats.org/officeDocument/2006/relationships/image" Target="../media/image35.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 Id="rId22" Type="http://schemas.openxmlformats.org/officeDocument/2006/relationships/image" Target="../media/image26.png"/><Relationship Id="rId27" Type="http://schemas.openxmlformats.org/officeDocument/2006/relationships/image" Target="../media/image31.png"/><Relationship Id="rId30" Type="http://schemas.openxmlformats.org/officeDocument/2006/relationships/image" Target="../media/image34.png"/><Relationship Id="rId8"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73.jpeg"/></Relationships>
</file>

<file path=ppt/slides/_rels/slide52.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60.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hyperlink" Target="https://www.ncbi.nlm.nih.gov/pubmed/27667365"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84.tiff"/><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187.tiff"/><Relationship Id="rId5" Type="http://schemas.openxmlformats.org/officeDocument/2006/relationships/image" Target="../media/image186.tiff"/><Relationship Id="rId4" Type="http://schemas.openxmlformats.org/officeDocument/2006/relationships/image" Target="../media/image185.tiff"/></Relationships>
</file>

<file path=ppt/slides/_rels/slide63.xml.rels><?xml version="1.0" encoding="UTF-8" standalone="yes"?>
<Relationships xmlns="http://schemas.openxmlformats.org/package/2006/relationships"><Relationship Id="rId3" Type="http://schemas.openxmlformats.org/officeDocument/2006/relationships/image" Target="../media/image189.emf"/><Relationship Id="rId2" Type="http://schemas.openxmlformats.org/officeDocument/2006/relationships/image" Target="../media/image188.em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90.(null)"/><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92.(null)"/><Relationship Id="rId2" Type="http://schemas.openxmlformats.org/officeDocument/2006/relationships/image" Target="../media/image191.png"/><Relationship Id="rId1" Type="http://schemas.openxmlformats.org/officeDocument/2006/relationships/slideLayout" Target="../slideLayouts/slideLayout2.xml"/><Relationship Id="rId5" Type="http://schemas.openxmlformats.org/officeDocument/2006/relationships/image" Target="../media/image194.emf"/><Relationship Id="rId4" Type="http://schemas.openxmlformats.org/officeDocument/2006/relationships/image" Target="../media/image193.png"/></Relationships>
</file>

<file path=ppt/slides/_rels/slide66.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196.emf"/></Relationships>
</file>

<file path=ppt/slides/_rels/slide67.xml.rels><?xml version="1.0" encoding="UTF-8" standalone="yes"?>
<Relationships xmlns="http://schemas.openxmlformats.org/package/2006/relationships"><Relationship Id="rId3" Type="http://schemas.openxmlformats.org/officeDocument/2006/relationships/image" Target="../media/image198.emf"/><Relationship Id="rId2" Type="http://schemas.openxmlformats.org/officeDocument/2006/relationships/image" Target="../media/image19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99.jp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200.tif"/></Relationships>
</file>

<file path=ppt/slides/_rels/slide69.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101.svg"/><Relationship Id="rId4" Type="http://schemas.openxmlformats.org/officeDocument/2006/relationships/image" Target="../media/image100.png"/></Relationships>
</file>

<file path=ppt/slides/_rels/slide7.xml.rels><?xml version="1.0" encoding="UTF-8" standalone="yes"?>
<Relationships xmlns="http://schemas.openxmlformats.org/package/2006/relationships"><Relationship Id="rId3" Type="http://schemas.openxmlformats.org/officeDocument/2006/relationships/image" Target="../media/image45.jpg"/><Relationship Id="rId7" Type="http://schemas.openxmlformats.org/officeDocument/2006/relationships/image" Target="../media/image49.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8.jpg"/><Relationship Id="rId5" Type="http://schemas.openxmlformats.org/officeDocument/2006/relationships/image" Target="../media/image47.jpg"/><Relationship Id="rId4" Type="http://schemas.openxmlformats.org/officeDocument/2006/relationships/image" Target="../media/image46.jpg"/></Relationships>
</file>

<file path=ppt/slides/_rels/slide70.xml.rels><?xml version="1.0" encoding="UTF-8" standalone="yes"?>
<Relationships xmlns="http://schemas.openxmlformats.org/package/2006/relationships"><Relationship Id="rId2" Type="http://schemas.openxmlformats.org/officeDocument/2006/relationships/image" Target="../media/image202.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8" Type="http://schemas.openxmlformats.org/officeDocument/2006/relationships/hyperlink" Target="https://github.com/seandavi/awesome-single-cell" TargetMode="External"/><Relationship Id="rId3" Type="http://schemas.openxmlformats.org/officeDocument/2006/relationships/hyperlink" Target="https://github.com/hbctraining/scRNA-seq" TargetMode="External"/><Relationship Id="rId7" Type="http://schemas.openxmlformats.org/officeDocument/2006/relationships/hyperlink" Target="https://biocellgen-public.svi.edu.au/mig_2019_scrnaseq-workshop/public/index.html"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hyperlink" Target="https://broadinstitute.github.io/2019_scWorkshop/" TargetMode="External"/><Relationship Id="rId5" Type="http://schemas.openxmlformats.org/officeDocument/2006/relationships/hyperlink" Target="http://data-science-sequencing.github.io/" TargetMode="External"/><Relationship Id="rId4" Type="http://schemas.openxmlformats.org/officeDocument/2006/relationships/hyperlink" Target="https://bioconductor.org/books/release/OSCA/"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image" Target="../media/image50.tiff"/><Relationship Id="rId1" Type="http://schemas.openxmlformats.org/officeDocument/2006/relationships/slideLayout" Target="../slideLayouts/slideLayout2.xml"/><Relationship Id="rId5" Type="http://schemas.openxmlformats.org/officeDocument/2006/relationships/hyperlink" Target="https://support.10xgenomics.com/permalink/1kY1QNbkCP7VLkpTy1uvCi" TargetMode="External"/><Relationship Id="rId4" Type="http://schemas.openxmlformats.org/officeDocument/2006/relationships/image" Target="../media/image52.tiff"/></Relationships>
</file>

<file path=ppt/slides/_rels/slide9.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ctrTitle"/>
          </p:nvPr>
        </p:nvSpPr>
        <p:spPr>
          <a:xfrm>
            <a:off x="685800" y="990600"/>
            <a:ext cx="7772400" cy="1600200"/>
          </a:xfrm>
        </p:spPr>
        <p:txBody>
          <a:bodyPr/>
          <a:lstStyle/>
          <a:p>
            <a:r>
              <a:rPr lang="en-US" sz="4000" dirty="0">
                <a:ea typeface="ＭＳ Ｐゴシック" pitchFamily="-110" charset="-128"/>
                <a:cs typeface="ＭＳ Ｐゴシック" pitchFamily="-110" charset="-128"/>
              </a:rPr>
              <a:t>Single cell omics</a:t>
            </a:r>
            <a:endParaRPr lang="en-US" sz="2400" dirty="0">
              <a:ea typeface="ＭＳ Ｐゴシック" pitchFamily="-110" charset="-128"/>
              <a:cs typeface="ＭＳ Ｐゴシック" pitchFamily="-110" charset="-128"/>
            </a:endParaRPr>
          </a:p>
        </p:txBody>
      </p:sp>
      <p:sp>
        <p:nvSpPr>
          <p:cNvPr id="16387" name="Rectangle 3"/>
          <p:cNvSpPr>
            <a:spLocks noGrp="1" noChangeArrowheads="1"/>
          </p:cNvSpPr>
          <p:nvPr>
            <p:ph type="subTitle" idx="1"/>
          </p:nvPr>
        </p:nvSpPr>
        <p:spPr>
          <a:xfrm>
            <a:off x="1143000" y="2514601"/>
            <a:ext cx="6858000" cy="1752600"/>
          </a:xfrm>
        </p:spPr>
        <p:txBody>
          <a:bodyPr/>
          <a:lstStyle/>
          <a:p>
            <a:r>
              <a:rPr lang="en-US" dirty="0"/>
              <a:t>BMI/CS 776 </a:t>
            </a:r>
          </a:p>
          <a:p>
            <a:r>
              <a:rPr lang="en-US" dirty="0"/>
              <a:t>www.biostat.wisc.edu/bmi776/</a:t>
            </a:r>
          </a:p>
          <a:p>
            <a:r>
              <a:rPr lang="en-US" dirty="0"/>
              <a:t>Spring 2021</a:t>
            </a:r>
          </a:p>
          <a:p>
            <a:r>
              <a:rPr lang="en-US" dirty="0" err="1"/>
              <a:t>Daifeng</a:t>
            </a:r>
            <a:r>
              <a:rPr lang="en-US" dirty="0"/>
              <a:t> Wang</a:t>
            </a:r>
          </a:p>
          <a:p>
            <a:r>
              <a:rPr lang="en-US" dirty="0" err="1"/>
              <a:t>daifeng.wang@wisc.edu</a:t>
            </a:r>
            <a:endParaRPr lang="en-US" dirty="0"/>
          </a:p>
        </p:txBody>
      </p:sp>
      <p:sp>
        <p:nvSpPr>
          <p:cNvPr id="5" name="TextBox 4"/>
          <p:cNvSpPr txBox="1"/>
          <p:nvPr/>
        </p:nvSpPr>
        <p:spPr>
          <a:xfrm>
            <a:off x="-9728" y="6611779"/>
            <a:ext cx="9144000" cy="261610"/>
          </a:xfrm>
          <a:prstGeom prst="rect">
            <a:avLst/>
          </a:prstGeom>
          <a:noFill/>
        </p:spPr>
        <p:txBody>
          <a:bodyPr wrap="square" rtlCol="0">
            <a:spAutoFit/>
          </a:bodyPr>
          <a:lstStyle/>
          <a:p>
            <a:pPr algn="ctr"/>
            <a:r>
              <a:rPr lang="en-US" sz="1100" dirty="0">
                <a:solidFill>
                  <a:srgbClr val="000066"/>
                </a:solidFill>
                <a:latin typeface="Arial" pitchFamily="-111" charset="0"/>
              </a:rPr>
              <a:t>These slides, excluding third-party material, are licensed under </a:t>
            </a:r>
            <a:r>
              <a:rPr lang="en-US" sz="1100" dirty="0">
                <a:latin typeface="Arial" pitchFamily="-111" charset="0"/>
                <a:hlinkClick r:id="rId3"/>
              </a:rPr>
              <a:t>CC BY-NC 4.0</a:t>
            </a:r>
            <a:r>
              <a:rPr lang="en-US" sz="1100" dirty="0">
                <a:latin typeface="Arial" pitchFamily="-111" charset="0"/>
              </a:rPr>
              <a:t> </a:t>
            </a:r>
            <a:r>
              <a:rPr lang="en-US" sz="1100" dirty="0">
                <a:solidFill>
                  <a:srgbClr val="000066"/>
                </a:solidFill>
                <a:latin typeface="Arial" pitchFamily="-111" charset="0"/>
              </a:rPr>
              <a:t>by Mark Craven, Colin Dewey, Anthony </a:t>
            </a:r>
            <a:r>
              <a:rPr lang="en-US" sz="1100" dirty="0" err="1">
                <a:solidFill>
                  <a:srgbClr val="000066"/>
                </a:solidFill>
                <a:latin typeface="Arial" pitchFamily="-111" charset="0"/>
              </a:rPr>
              <a:t>Gitter</a:t>
            </a:r>
            <a:r>
              <a:rPr lang="en-US" sz="1100" dirty="0">
                <a:solidFill>
                  <a:srgbClr val="000066"/>
                </a:solidFill>
                <a:latin typeface="Arial" pitchFamily="-111" charset="0"/>
              </a:rPr>
              <a:t> and </a:t>
            </a:r>
            <a:r>
              <a:rPr lang="en-US" sz="1100" dirty="0" err="1">
                <a:solidFill>
                  <a:srgbClr val="000066"/>
                </a:solidFill>
                <a:latin typeface="Arial" pitchFamily="-111" charset="0"/>
              </a:rPr>
              <a:t>Daifeng</a:t>
            </a:r>
            <a:r>
              <a:rPr lang="en-US" sz="1100" dirty="0">
                <a:solidFill>
                  <a:srgbClr val="000066"/>
                </a:solidFill>
                <a:latin typeface="Arial" pitchFamily="-111" charset="0"/>
              </a:rPr>
              <a:t> Wang</a:t>
            </a:r>
          </a:p>
        </p:txBody>
      </p:sp>
      <p:sp>
        <p:nvSpPr>
          <p:cNvPr id="2" name="TextBox 1">
            <a:extLst>
              <a:ext uri="{FF2B5EF4-FFF2-40B4-BE49-F238E27FC236}">
                <a16:creationId xmlns:a16="http://schemas.microsoft.com/office/drawing/2014/main" id="{BE134C30-9D87-814D-8C14-0E1A44BCE10F}"/>
              </a:ext>
            </a:extLst>
          </p:cNvPr>
          <p:cNvSpPr txBox="1"/>
          <p:nvPr/>
        </p:nvSpPr>
        <p:spPr>
          <a:xfrm>
            <a:off x="0" y="6211669"/>
            <a:ext cx="3192669" cy="400110"/>
          </a:xfrm>
          <a:prstGeom prst="rect">
            <a:avLst/>
          </a:prstGeom>
          <a:noFill/>
        </p:spPr>
        <p:txBody>
          <a:bodyPr wrap="none" rtlCol="0">
            <a:spAutoFit/>
          </a:bodyPr>
          <a:lstStyle/>
          <a:p>
            <a:r>
              <a:rPr lang="en-US" i="1" dirty="0">
                <a:solidFill>
                  <a:srgbClr val="C00000"/>
                </a:solidFill>
              </a:rPr>
              <a:t>Thanks to Ting </a:t>
            </a:r>
            <a:r>
              <a:rPr lang="en-US" i="1" dirty="0" err="1">
                <a:solidFill>
                  <a:srgbClr val="C00000"/>
                </a:solidFill>
              </a:rPr>
              <a:t>Jin</a:t>
            </a:r>
            <a:r>
              <a:rPr lang="en-US" i="1" dirty="0">
                <a:solidFill>
                  <a:srgbClr val="C00000"/>
                </a:solidFill>
              </a:rPr>
              <a:t> for slides!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216FE-3CD2-F044-9295-98DE8C534395}"/>
              </a:ext>
            </a:extLst>
          </p:cNvPr>
          <p:cNvSpPr>
            <a:spLocks noGrp="1"/>
          </p:cNvSpPr>
          <p:nvPr>
            <p:ph type="title"/>
          </p:nvPr>
        </p:nvSpPr>
        <p:spPr>
          <a:xfrm>
            <a:off x="685800" y="68323"/>
            <a:ext cx="7772400" cy="1143000"/>
          </a:xfrm>
        </p:spPr>
        <p:txBody>
          <a:bodyPr/>
          <a:lstStyle/>
          <a:p>
            <a:r>
              <a:rPr lang="en-US" spc="-5" dirty="0">
                <a:cs typeface="Arial"/>
              </a:rPr>
              <a:t>UMI</a:t>
            </a:r>
            <a:br>
              <a:rPr lang="en-US" u="heavy" spc="-5" dirty="0">
                <a:uFill>
                  <a:solidFill>
                    <a:srgbClr val="000000"/>
                  </a:solidFill>
                </a:uFill>
                <a:cs typeface="Arial"/>
              </a:rPr>
            </a:br>
            <a:r>
              <a:rPr lang="en-US" sz="2800" b="1" spc="-5" dirty="0">
                <a:uFill>
                  <a:solidFill>
                    <a:srgbClr val="000000"/>
                  </a:solidFill>
                </a:uFill>
                <a:cs typeface="Arial"/>
              </a:rPr>
              <a:t>U</a:t>
            </a:r>
            <a:r>
              <a:rPr lang="en-US" sz="2800" spc="-5" dirty="0">
                <a:cs typeface="Arial"/>
              </a:rPr>
              <a:t>nique </a:t>
            </a:r>
            <a:r>
              <a:rPr lang="en-US" sz="2800" b="1" dirty="0">
                <a:uFill>
                  <a:solidFill>
                    <a:srgbClr val="000000"/>
                  </a:solidFill>
                </a:uFill>
                <a:cs typeface="Arial"/>
              </a:rPr>
              <a:t>m</a:t>
            </a:r>
            <a:r>
              <a:rPr lang="en-US" sz="2800" dirty="0">
                <a:cs typeface="Arial"/>
              </a:rPr>
              <a:t>olecular </a:t>
            </a:r>
            <a:r>
              <a:rPr lang="en-US" sz="2800" b="1" spc="-5" dirty="0">
                <a:uFill>
                  <a:solidFill>
                    <a:srgbClr val="000000"/>
                  </a:solidFill>
                </a:uFill>
                <a:cs typeface="Arial"/>
              </a:rPr>
              <a:t>i</a:t>
            </a:r>
            <a:r>
              <a:rPr lang="en-US" sz="2800" spc="-5" dirty="0">
                <a:cs typeface="Arial"/>
              </a:rPr>
              <a:t>dentifier </a:t>
            </a:r>
            <a:endParaRPr lang="en-US" dirty="0"/>
          </a:p>
        </p:txBody>
      </p:sp>
      <p:sp>
        <p:nvSpPr>
          <p:cNvPr id="3" name="Content Placeholder 2">
            <a:extLst>
              <a:ext uri="{FF2B5EF4-FFF2-40B4-BE49-F238E27FC236}">
                <a16:creationId xmlns:a16="http://schemas.microsoft.com/office/drawing/2014/main" id="{4E20D36D-C382-674B-BC55-239D20ABB291}"/>
              </a:ext>
            </a:extLst>
          </p:cNvPr>
          <p:cNvSpPr>
            <a:spLocks noGrp="1"/>
          </p:cNvSpPr>
          <p:nvPr>
            <p:ph idx="1"/>
          </p:nvPr>
        </p:nvSpPr>
        <p:spPr>
          <a:xfrm>
            <a:off x="346023" y="1232559"/>
            <a:ext cx="8458200" cy="1455677"/>
          </a:xfrm>
        </p:spPr>
        <p:txBody>
          <a:bodyPr/>
          <a:lstStyle/>
          <a:p>
            <a:pPr marL="12700" marR="5080">
              <a:lnSpc>
                <a:spcPts val="2800"/>
              </a:lnSpc>
              <a:spcBef>
                <a:spcPts val="459"/>
              </a:spcBef>
            </a:pPr>
            <a:r>
              <a:rPr lang="en-US" sz="2000" dirty="0"/>
              <a:t>UMIs are short (4-10bp) random barcodes added to transcripts during reverse-transcription. They enable sequencing reads to be assigned to individual transcript molecules and thus the removal of amplification noise and biases from </a:t>
            </a:r>
            <a:r>
              <a:rPr lang="en-US" sz="2000" dirty="0" err="1"/>
              <a:t>scRNA</a:t>
            </a:r>
            <a:r>
              <a:rPr lang="en-US" sz="2000" dirty="0"/>
              <a:t>-Seq data</a:t>
            </a:r>
            <a:endParaRPr lang="en-US" sz="2000" spc="-5" dirty="0">
              <a:uFill>
                <a:solidFill>
                  <a:srgbClr val="000000"/>
                </a:solidFill>
              </a:uFill>
              <a:cs typeface="Arial"/>
            </a:endParaRPr>
          </a:p>
          <a:p>
            <a:endParaRPr lang="en-US" sz="2000" dirty="0"/>
          </a:p>
        </p:txBody>
      </p:sp>
      <p:sp>
        <p:nvSpPr>
          <p:cNvPr id="4" name="Slide Number Placeholder 3">
            <a:extLst>
              <a:ext uri="{FF2B5EF4-FFF2-40B4-BE49-F238E27FC236}">
                <a16:creationId xmlns:a16="http://schemas.microsoft.com/office/drawing/2014/main" id="{0D886996-1880-4245-B15A-B3181795FE1E}"/>
              </a:ext>
            </a:extLst>
          </p:cNvPr>
          <p:cNvSpPr>
            <a:spLocks noGrp="1"/>
          </p:cNvSpPr>
          <p:nvPr>
            <p:ph type="sldNum" sz="quarter" idx="12"/>
          </p:nvPr>
        </p:nvSpPr>
        <p:spPr/>
        <p:txBody>
          <a:bodyPr/>
          <a:lstStyle/>
          <a:p>
            <a:pPr>
              <a:defRPr/>
            </a:pPr>
            <a:fld id="{4D71D4ED-2DA9-9F40-A068-D189D5533483}" type="slidenum">
              <a:rPr lang="en-US" smtClean="0"/>
              <a:pPr>
                <a:defRPr/>
              </a:pPr>
              <a:t>10</a:t>
            </a:fld>
            <a:endParaRPr lang="en-US"/>
          </a:p>
        </p:txBody>
      </p:sp>
      <p:sp>
        <p:nvSpPr>
          <p:cNvPr id="5" name="object 4">
            <a:extLst>
              <a:ext uri="{FF2B5EF4-FFF2-40B4-BE49-F238E27FC236}">
                <a16:creationId xmlns:a16="http://schemas.microsoft.com/office/drawing/2014/main" id="{417DC307-30D5-BA43-8BA8-DDE709272F38}"/>
              </a:ext>
            </a:extLst>
          </p:cNvPr>
          <p:cNvSpPr/>
          <p:nvPr/>
        </p:nvSpPr>
        <p:spPr>
          <a:xfrm>
            <a:off x="4648200" y="5105400"/>
            <a:ext cx="4038600" cy="1539240"/>
          </a:xfrm>
          <a:prstGeom prst="rect">
            <a:avLst/>
          </a:prstGeom>
          <a:blipFill>
            <a:blip r:embed="rId2" cstate="print"/>
            <a:stretch>
              <a:fillRect/>
            </a:stretch>
          </a:blipFill>
        </p:spPr>
        <p:txBody>
          <a:bodyPr wrap="square" lIns="0" tIns="0" rIns="0" bIns="0" rtlCol="0"/>
          <a:lstStyle/>
          <a:p>
            <a:endParaRPr/>
          </a:p>
        </p:txBody>
      </p:sp>
      <p:sp>
        <p:nvSpPr>
          <p:cNvPr id="6" name="TextBox 5">
            <a:extLst>
              <a:ext uri="{FF2B5EF4-FFF2-40B4-BE49-F238E27FC236}">
                <a16:creationId xmlns:a16="http://schemas.microsoft.com/office/drawing/2014/main" id="{17FE3865-0895-5549-A1F3-D35EA90F3CD3}"/>
              </a:ext>
            </a:extLst>
          </p:cNvPr>
          <p:cNvSpPr txBox="1"/>
          <p:nvPr/>
        </p:nvSpPr>
        <p:spPr>
          <a:xfrm>
            <a:off x="-4482" y="6504911"/>
            <a:ext cx="6495689" cy="338554"/>
          </a:xfrm>
          <a:prstGeom prst="rect">
            <a:avLst/>
          </a:prstGeom>
          <a:noFill/>
        </p:spPr>
        <p:txBody>
          <a:bodyPr wrap="none" rtlCol="0">
            <a:spAutoFit/>
          </a:bodyPr>
          <a:lstStyle/>
          <a:p>
            <a:r>
              <a:rPr lang="en-US" sz="800" dirty="0">
                <a:solidFill>
                  <a:srgbClr val="000066"/>
                </a:solidFill>
                <a:hlinkClick r:id="rId3">
                  <a:extLst>
                    <a:ext uri="{A12FA001-AC4F-418D-AE19-62706E023703}">
                      <ahyp:hlinkClr xmlns:ahyp="http://schemas.microsoft.com/office/drawing/2018/hyperlinkcolor" val="tx"/>
                    </a:ext>
                  </a:extLst>
                </a:hlinkClick>
              </a:rPr>
              <a:t>https://bioinformatics-core-shared-training.github.io/cruk-summer-school-2018/SingleCell/slides/2018-07-25_CRUK_CI_summer_school-scRNAseq.</a:t>
            </a:r>
            <a:r>
              <a:rPr lang="en-US" sz="800" dirty="0">
                <a:hlinkClick r:id="rId3">
                  <a:extLst>
                    <a:ext uri="{A12FA001-AC4F-418D-AE19-62706E023703}">
                      <ahyp:hlinkClr xmlns:ahyp="http://schemas.microsoft.com/office/drawing/2018/hyperlinkcolor" val="tx"/>
                    </a:ext>
                  </a:extLst>
                </a:hlinkClick>
              </a:rPr>
              <a:t>pdf</a:t>
            </a:r>
            <a:endParaRPr lang="en-US" sz="800" dirty="0"/>
          </a:p>
          <a:p>
            <a:r>
              <a:rPr lang="en-US" sz="800" dirty="0"/>
              <a:t>http://data-science-</a:t>
            </a:r>
            <a:r>
              <a:rPr lang="en-US" sz="800" dirty="0" err="1"/>
              <a:t>sequencing.github.io</a:t>
            </a:r>
            <a:r>
              <a:rPr lang="en-US" sz="800" dirty="0"/>
              <a:t>/Win2018/lectures/lecture16/</a:t>
            </a:r>
          </a:p>
        </p:txBody>
      </p:sp>
      <p:sp>
        <p:nvSpPr>
          <p:cNvPr id="7" name="TextBox 6">
            <a:extLst>
              <a:ext uri="{FF2B5EF4-FFF2-40B4-BE49-F238E27FC236}">
                <a16:creationId xmlns:a16="http://schemas.microsoft.com/office/drawing/2014/main" id="{A718FB41-9189-7D45-BC18-187A8574543B}"/>
              </a:ext>
            </a:extLst>
          </p:cNvPr>
          <p:cNvSpPr txBox="1"/>
          <p:nvPr/>
        </p:nvSpPr>
        <p:spPr>
          <a:xfrm>
            <a:off x="346023" y="5181600"/>
            <a:ext cx="3962400" cy="1323439"/>
          </a:xfrm>
          <a:prstGeom prst="rect">
            <a:avLst/>
          </a:prstGeom>
          <a:noFill/>
        </p:spPr>
        <p:txBody>
          <a:bodyPr wrap="square" rtlCol="0">
            <a:spAutoFit/>
          </a:bodyPr>
          <a:lstStyle/>
          <a:p>
            <a:pPr marL="342900" indent="-342900">
              <a:buFont typeface="Arial" panose="020B0604020202020204" pitchFamily="34" charset="0"/>
              <a:buChar char="•"/>
            </a:pPr>
            <a:r>
              <a:rPr lang="en-US" spc="-5" dirty="0">
                <a:latin typeface="Arial" panose="020B0604020202020204" pitchFamily="34" charset="0"/>
                <a:cs typeface="Arial" panose="020B0604020202020204" pitchFamily="34" charset="0"/>
              </a:rPr>
              <a:t>They </a:t>
            </a:r>
            <a:r>
              <a:rPr lang="en-US" dirty="0">
                <a:latin typeface="Arial" panose="020B0604020202020204" pitchFamily="34" charset="0"/>
                <a:cs typeface="Arial" panose="020B0604020202020204" pitchFamily="34" charset="0"/>
              </a:rPr>
              <a:t>reduce </a:t>
            </a:r>
            <a:r>
              <a:rPr lang="en-US" spc="-5" dirty="0">
                <a:latin typeface="Arial" panose="020B0604020202020204" pitchFamily="34" charset="0"/>
                <a:cs typeface="Arial" panose="020B0604020202020204" pitchFamily="34" charset="0"/>
              </a:rPr>
              <a:t>the amplification </a:t>
            </a:r>
            <a:r>
              <a:rPr lang="en-US" dirty="0">
                <a:latin typeface="Arial" panose="020B0604020202020204" pitchFamily="34" charset="0"/>
                <a:cs typeface="Arial" panose="020B0604020202020204" pitchFamily="34" charset="0"/>
              </a:rPr>
              <a:t>noise by allowing </a:t>
            </a:r>
            <a:r>
              <a:rPr lang="en-US" spc="-5" dirty="0">
                <a:latin typeface="Arial" panose="020B0604020202020204" pitchFamily="34" charset="0"/>
                <a:cs typeface="Arial" panose="020B0604020202020204" pitchFamily="34" charset="0"/>
              </a:rPr>
              <a:t>(almost) complete de-duplication </a:t>
            </a:r>
            <a:r>
              <a:rPr lang="en-US" dirty="0">
                <a:latin typeface="Arial" panose="020B0604020202020204" pitchFamily="34" charset="0"/>
                <a:cs typeface="Arial" panose="020B0604020202020204" pitchFamily="34" charset="0"/>
              </a:rPr>
              <a:t>of sequenced</a:t>
            </a:r>
            <a:r>
              <a:rPr lang="en-US" spc="15" dirty="0">
                <a:latin typeface="Arial" panose="020B0604020202020204" pitchFamily="34" charset="0"/>
                <a:cs typeface="Arial" panose="020B0604020202020204" pitchFamily="34" charset="0"/>
              </a:rPr>
              <a:t> </a:t>
            </a:r>
            <a:r>
              <a:rPr lang="en-US" spc="-5" dirty="0">
                <a:latin typeface="Arial" panose="020B0604020202020204" pitchFamily="34" charset="0"/>
                <a:cs typeface="Arial" panose="020B0604020202020204" pitchFamily="34" charset="0"/>
              </a:rPr>
              <a:t>fragments</a:t>
            </a:r>
            <a:endParaRPr lang="en-US" dirty="0">
              <a:latin typeface="Arial" panose="020B0604020202020204" pitchFamily="34" charset="0"/>
              <a:cs typeface="Arial" panose="020B0604020202020204" pitchFamily="34" charset="0"/>
            </a:endParaRPr>
          </a:p>
        </p:txBody>
      </p:sp>
      <p:pic>
        <p:nvPicPr>
          <p:cNvPr id="9" name="Picture 8" descr="Table&#10;&#10;Description automatically generated">
            <a:extLst>
              <a:ext uri="{FF2B5EF4-FFF2-40B4-BE49-F238E27FC236}">
                <a16:creationId xmlns:a16="http://schemas.microsoft.com/office/drawing/2014/main" id="{7CA1EDB4-6411-3441-806E-E6950447E3E7}"/>
              </a:ext>
            </a:extLst>
          </p:cNvPr>
          <p:cNvPicPr>
            <a:picLocks noChangeAspect="1"/>
          </p:cNvPicPr>
          <p:nvPr/>
        </p:nvPicPr>
        <p:blipFill>
          <a:blip r:embed="rId4"/>
          <a:stretch>
            <a:fillRect/>
          </a:stretch>
        </p:blipFill>
        <p:spPr>
          <a:xfrm>
            <a:off x="7086600" y="3125293"/>
            <a:ext cx="1845533" cy="1710351"/>
          </a:xfrm>
          <a:prstGeom prst="rect">
            <a:avLst/>
          </a:prstGeom>
        </p:spPr>
      </p:pic>
      <p:pic>
        <p:nvPicPr>
          <p:cNvPr id="11" name="Picture 10" descr="Chart&#10;&#10;Description automatically generated">
            <a:extLst>
              <a:ext uri="{FF2B5EF4-FFF2-40B4-BE49-F238E27FC236}">
                <a16:creationId xmlns:a16="http://schemas.microsoft.com/office/drawing/2014/main" id="{6DC18F82-3057-D74B-83EF-B2025F0A2C2C}"/>
              </a:ext>
            </a:extLst>
          </p:cNvPr>
          <p:cNvPicPr>
            <a:picLocks noChangeAspect="1"/>
          </p:cNvPicPr>
          <p:nvPr/>
        </p:nvPicPr>
        <p:blipFill>
          <a:blip r:embed="rId5"/>
          <a:stretch>
            <a:fillRect/>
          </a:stretch>
        </p:blipFill>
        <p:spPr>
          <a:xfrm>
            <a:off x="4367041" y="3210849"/>
            <a:ext cx="2643359" cy="1539240"/>
          </a:xfrm>
          <a:prstGeom prst="rect">
            <a:avLst/>
          </a:prstGeom>
        </p:spPr>
      </p:pic>
      <p:pic>
        <p:nvPicPr>
          <p:cNvPr id="13" name="Picture 12" descr="Diagram&#10;&#10;Description automatically generated">
            <a:extLst>
              <a:ext uri="{FF2B5EF4-FFF2-40B4-BE49-F238E27FC236}">
                <a16:creationId xmlns:a16="http://schemas.microsoft.com/office/drawing/2014/main" id="{F6A67B55-C315-3E4A-A049-A8C1A980409E}"/>
              </a:ext>
            </a:extLst>
          </p:cNvPr>
          <p:cNvPicPr>
            <a:picLocks noChangeAspect="1"/>
          </p:cNvPicPr>
          <p:nvPr/>
        </p:nvPicPr>
        <p:blipFill rotWithShape="1">
          <a:blip r:embed="rId6"/>
          <a:srcRect l="5562" t="7216" r="3804"/>
          <a:stretch/>
        </p:blipFill>
        <p:spPr>
          <a:xfrm>
            <a:off x="41088" y="2995405"/>
            <a:ext cx="4359333" cy="2056307"/>
          </a:xfrm>
          <a:prstGeom prst="rect">
            <a:avLst/>
          </a:prstGeom>
        </p:spPr>
      </p:pic>
      <p:sp>
        <p:nvSpPr>
          <p:cNvPr id="14" name="TextBox 13">
            <a:extLst>
              <a:ext uri="{FF2B5EF4-FFF2-40B4-BE49-F238E27FC236}">
                <a16:creationId xmlns:a16="http://schemas.microsoft.com/office/drawing/2014/main" id="{6AE65941-66FF-1A42-A29F-9B6EF548E00F}"/>
              </a:ext>
            </a:extLst>
          </p:cNvPr>
          <p:cNvSpPr txBox="1"/>
          <p:nvPr/>
        </p:nvSpPr>
        <p:spPr>
          <a:xfrm>
            <a:off x="7289717" y="2779962"/>
            <a:ext cx="1779654" cy="430887"/>
          </a:xfrm>
          <a:prstGeom prst="rect">
            <a:avLst/>
          </a:prstGeom>
          <a:noFill/>
        </p:spPr>
        <p:txBody>
          <a:bodyPr wrap="none" rtlCol="0">
            <a:spAutoFit/>
          </a:bodyPr>
          <a:lstStyle/>
          <a:p>
            <a:r>
              <a:rPr lang="en-US" sz="1100" b="1" dirty="0">
                <a:solidFill>
                  <a:schemeClr val="tx2"/>
                </a:solidFill>
                <a:latin typeface="Arial" panose="020B0604020202020204" pitchFamily="34" charset="0"/>
                <a:cs typeface="Arial" panose="020B0604020202020204" pitchFamily="34" charset="0"/>
              </a:rPr>
              <a:t>Grouping barcodes </a:t>
            </a:r>
          </a:p>
          <a:p>
            <a:r>
              <a:rPr lang="en-US" sz="1100" b="1" dirty="0">
                <a:solidFill>
                  <a:schemeClr val="tx2"/>
                </a:solidFill>
                <a:latin typeface="Arial" panose="020B0604020202020204" pitchFamily="34" charset="0"/>
                <a:cs typeface="Arial" panose="020B0604020202020204" pitchFamily="34" charset="0"/>
              </a:rPr>
              <a:t>to assign reads to cells</a:t>
            </a:r>
          </a:p>
        </p:txBody>
      </p:sp>
      <p:sp>
        <p:nvSpPr>
          <p:cNvPr id="15" name="TextBox 14">
            <a:extLst>
              <a:ext uri="{FF2B5EF4-FFF2-40B4-BE49-F238E27FC236}">
                <a16:creationId xmlns:a16="http://schemas.microsoft.com/office/drawing/2014/main" id="{84655A47-8BA6-F640-8080-97518614133C}"/>
              </a:ext>
            </a:extLst>
          </p:cNvPr>
          <p:cNvSpPr txBox="1"/>
          <p:nvPr/>
        </p:nvSpPr>
        <p:spPr>
          <a:xfrm>
            <a:off x="4453756" y="2941477"/>
            <a:ext cx="1822935" cy="261610"/>
          </a:xfrm>
          <a:prstGeom prst="rect">
            <a:avLst/>
          </a:prstGeom>
          <a:noFill/>
        </p:spPr>
        <p:txBody>
          <a:bodyPr wrap="none" rtlCol="0">
            <a:spAutoFit/>
          </a:bodyPr>
          <a:lstStyle/>
          <a:p>
            <a:r>
              <a:rPr lang="en-US" sz="1100" b="1" dirty="0">
                <a:solidFill>
                  <a:schemeClr val="tx2"/>
                </a:solidFill>
                <a:latin typeface="Arial" panose="020B0604020202020204" pitchFamily="34" charset="0"/>
                <a:cs typeface="Arial" panose="020B0604020202020204" pitchFamily="34" charset="0"/>
              </a:rPr>
              <a:t>Biased paired-end reads</a:t>
            </a:r>
          </a:p>
        </p:txBody>
      </p:sp>
      <p:sp>
        <p:nvSpPr>
          <p:cNvPr id="16" name="TextBox 15">
            <a:extLst>
              <a:ext uri="{FF2B5EF4-FFF2-40B4-BE49-F238E27FC236}">
                <a16:creationId xmlns:a16="http://schemas.microsoft.com/office/drawing/2014/main" id="{F2DE8897-1545-8D4A-93EA-5ABEE8D2544F}"/>
              </a:ext>
            </a:extLst>
          </p:cNvPr>
          <p:cNvSpPr txBox="1"/>
          <p:nvPr/>
        </p:nvSpPr>
        <p:spPr>
          <a:xfrm>
            <a:off x="228600" y="2798180"/>
            <a:ext cx="1468672" cy="261610"/>
          </a:xfrm>
          <a:prstGeom prst="rect">
            <a:avLst/>
          </a:prstGeom>
          <a:noFill/>
        </p:spPr>
        <p:txBody>
          <a:bodyPr wrap="none" rtlCol="0">
            <a:spAutoFit/>
          </a:bodyPr>
          <a:lstStyle/>
          <a:p>
            <a:r>
              <a:rPr lang="en-US" sz="1100" b="1" dirty="0">
                <a:solidFill>
                  <a:schemeClr val="tx2"/>
                </a:solidFill>
                <a:latin typeface="Arial" panose="020B0604020202020204" pitchFamily="34" charset="0"/>
                <a:cs typeface="Arial" panose="020B0604020202020204" pitchFamily="34" charset="0"/>
              </a:rPr>
              <a:t>Drop-Seq workflow</a:t>
            </a:r>
          </a:p>
        </p:txBody>
      </p:sp>
    </p:spTree>
    <p:extLst>
      <p:ext uri="{BB962C8B-B14F-4D97-AF65-F5344CB8AC3E}">
        <p14:creationId xmlns:p14="http://schemas.microsoft.com/office/powerpoint/2010/main" val="28281647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6B8ED-8A33-324B-8390-94C0D4F37CC8}"/>
              </a:ext>
            </a:extLst>
          </p:cNvPr>
          <p:cNvSpPr>
            <a:spLocks noGrp="1"/>
          </p:cNvSpPr>
          <p:nvPr>
            <p:ph type="title"/>
          </p:nvPr>
        </p:nvSpPr>
        <p:spPr>
          <a:xfrm>
            <a:off x="685800" y="220980"/>
            <a:ext cx="7772400" cy="1143000"/>
          </a:xfrm>
        </p:spPr>
        <p:txBody>
          <a:bodyPr/>
          <a:lstStyle/>
          <a:p>
            <a:r>
              <a:rPr lang="en-US" dirty="0"/>
              <a:t>Single-cell RNA sequencing data processing &amp; analysis </a:t>
            </a:r>
          </a:p>
        </p:txBody>
      </p:sp>
      <p:sp>
        <p:nvSpPr>
          <p:cNvPr id="3" name="Content Placeholder 2">
            <a:extLst>
              <a:ext uri="{FF2B5EF4-FFF2-40B4-BE49-F238E27FC236}">
                <a16:creationId xmlns:a16="http://schemas.microsoft.com/office/drawing/2014/main" id="{EB3BABB4-FBC3-374A-9331-92A972A4F322}"/>
              </a:ext>
            </a:extLst>
          </p:cNvPr>
          <p:cNvSpPr>
            <a:spLocks noGrp="1"/>
          </p:cNvSpPr>
          <p:nvPr>
            <p:ph idx="1"/>
          </p:nvPr>
        </p:nvSpPr>
        <p:spPr>
          <a:xfrm>
            <a:off x="685800" y="1676400"/>
            <a:ext cx="7772400" cy="4495800"/>
          </a:xfrm>
        </p:spPr>
        <p:txBody>
          <a:bodyPr/>
          <a:lstStyle/>
          <a:p>
            <a:r>
              <a:rPr lang="en-US" sz="2400" spc="-5" dirty="0">
                <a:cs typeface="Arial"/>
              </a:rPr>
              <a:t>Dimensional reduction</a:t>
            </a:r>
          </a:p>
          <a:p>
            <a:pPr lvl="1">
              <a:buFont typeface="Arial" panose="020B0604020202020204" pitchFamily="34" charset="0"/>
              <a:buChar char="•"/>
            </a:pPr>
            <a:r>
              <a:rPr lang="en-US" sz="1800" spc="-5" dirty="0">
                <a:cs typeface="Arial"/>
              </a:rPr>
              <a:t>Non-linear: t-SNE, UMAP</a:t>
            </a:r>
          </a:p>
          <a:p>
            <a:pPr lvl="1">
              <a:buFont typeface="Arial" panose="020B0604020202020204" pitchFamily="34" charset="0"/>
              <a:buChar char="•"/>
            </a:pPr>
            <a:r>
              <a:rPr lang="en-US" sz="1800" spc="-5" dirty="0">
                <a:cs typeface="Arial"/>
              </a:rPr>
              <a:t>Linear: PCA</a:t>
            </a:r>
          </a:p>
          <a:p>
            <a:r>
              <a:rPr lang="en-US" sz="2400" spc="-5" dirty="0">
                <a:cs typeface="Arial"/>
              </a:rPr>
              <a:t>Cell clustering</a:t>
            </a:r>
          </a:p>
          <a:p>
            <a:pPr lvl="1">
              <a:buFont typeface="Arial" panose="020B0604020202020204" pitchFamily="34" charset="0"/>
              <a:buChar char="•"/>
            </a:pPr>
            <a:r>
              <a:rPr lang="en-US" sz="1800" dirty="0">
                <a:latin typeface="Arial" panose="020B0604020202020204" pitchFamily="34" charset="0"/>
                <a:cs typeface="Arial" panose="020B0604020202020204" pitchFamily="34" charset="0"/>
              </a:rPr>
              <a:t>K-means</a:t>
            </a:r>
          </a:p>
          <a:p>
            <a:pPr lvl="1">
              <a:buFont typeface="Arial" panose="020B0604020202020204" pitchFamily="34" charset="0"/>
              <a:buChar char="•"/>
            </a:pPr>
            <a:r>
              <a:rPr lang="en-US" sz="1800" dirty="0">
                <a:latin typeface="Arial" panose="020B0604020202020204" pitchFamily="34" charset="0"/>
                <a:cs typeface="Arial" panose="020B0604020202020204" pitchFamily="34" charset="0"/>
              </a:rPr>
              <a:t>hierarchical clustering </a:t>
            </a:r>
          </a:p>
          <a:p>
            <a:pPr lvl="1">
              <a:buFont typeface="Arial" panose="020B0604020202020204" pitchFamily="34" charset="0"/>
              <a:buChar char="•"/>
            </a:pPr>
            <a:r>
              <a:rPr lang="en-US" sz="1800" dirty="0">
                <a:latin typeface="Arial" panose="020B0604020202020204" pitchFamily="34" charset="0"/>
                <a:cs typeface="Arial" panose="020B0604020202020204" pitchFamily="34" charset="0"/>
              </a:rPr>
              <a:t>graph-based clustering</a:t>
            </a:r>
            <a:endParaRPr lang="en-US" sz="1800" spc="-5" dirty="0">
              <a:cs typeface="Arial"/>
            </a:endParaRPr>
          </a:p>
          <a:p>
            <a:r>
              <a:rPr lang="en-US" sz="2400" dirty="0"/>
              <a:t>Cell type annotation</a:t>
            </a:r>
          </a:p>
          <a:p>
            <a:pPr lvl="1">
              <a:buFont typeface="Arial" panose="020B0604020202020204" pitchFamily="34" charset="0"/>
              <a:buChar char="•"/>
            </a:pPr>
            <a:r>
              <a:rPr lang="en-US" sz="1800" dirty="0" err="1"/>
              <a:t>SingleR</a:t>
            </a:r>
            <a:endParaRPr lang="en-US" sz="1800" dirty="0"/>
          </a:p>
          <a:p>
            <a:r>
              <a:rPr lang="en-US" sz="2400" dirty="0"/>
              <a:t>Cell type markers</a:t>
            </a:r>
          </a:p>
          <a:p>
            <a:pPr lvl="1">
              <a:buFont typeface="Arial" panose="020B0604020202020204" pitchFamily="34" charset="0"/>
              <a:buChar char="•"/>
            </a:pPr>
            <a:r>
              <a:rPr lang="en-US" sz="1800" dirty="0"/>
              <a:t>Differential expression analysis </a:t>
            </a:r>
          </a:p>
          <a:p>
            <a:r>
              <a:rPr lang="en-US" sz="2400" dirty="0"/>
              <a:t>Pseudo timing</a:t>
            </a:r>
          </a:p>
          <a:p>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6872F623-08A7-D44F-A950-0166F1F11D1D}"/>
              </a:ext>
            </a:extLst>
          </p:cNvPr>
          <p:cNvSpPr>
            <a:spLocks noGrp="1"/>
          </p:cNvSpPr>
          <p:nvPr>
            <p:ph type="sldNum" sz="quarter" idx="12"/>
          </p:nvPr>
        </p:nvSpPr>
        <p:spPr/>
        <p:txBody>
          <a:bodyPr/>
          <a:lstStyle/>
          <a:p>
            <a:pPr>
              <a:defRPr/>
            </a:pPr>
            <a:fld id="{4D71D4ED-2DA9-9F40-A068-D189D5533483}" type="slidenum">
              <a:rPr lang="en-US" smtClean="0"/>
              <a:pPr>
                <a:defRPr/>
              </a:pPr>
              <a:t>11</a:t>
            </a:fld>
            <a:endParaRPr lang="en-US"/>
          </a:p>
        </p:txBody>
      </p:sp>
    </p:spTree>
    <p:extLst>
      <p:ext uri="{BB962C8B-B14F-4D97-AF65-F5344CB8AC3E}">
        <p14:creationId xmlns:p14="http://schemas.microsoft.com/office/powerpoint/2010/main" val="28171483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iagram&#10;&#10;Description automatically generated">
            <a:extLst>
              <a:ext uri="{FF2B5EF4-FFF2-40B4-BE49-F238E27FC236}">
                <a16:creationId xmlns:a16="http://schemas.microsoft.com/office/drawing/2014/main" id="{C38483C5-EF88-EE4E-926A-9A8A2EB9E9B3}"/>
              </a:ext>
            </a:extLst>
          </p:cNvPr>
          <p:cNvPicPr>
            <a:picLocks noChangeAspect="1"/>
          </p:cNvPicPr>
          <p:nvPr/>
        </p:nvPicPr>
        <p:blipFill>
          <a:blip r:embed="rId3"/>
          <a:stretch>
            <a:fillRect/>
          </a:stretch>
        </p:blipFill>
        <p:spPr>
          <a:xfrm>
            <a:off x="4191000" y="685800"/>
            <a:ext cx="4876800" cy="6081657"/>
          </a:xfrm>
          <a:prstGeom prst="rect">
            <a:avLst/>
          </a:prstGeom>
        </p:spPr>
      </p:pic>
      <p:sp>
        <p:nvSpPr>
          <p:cNvPr id="2" name="Title 1">
            <a:extLst>
              <a:ext uri="{FF2B5EF4-FFF2-40B4-BE49-F238E27FC236}">
                <a16:creationId xmlns:a16="http://schemas.microsoft.com/office/drawing/2014/main" id="{703A50EB-AF32-4640-AA23-5591AAEB50BE}"/>
              </a:ext>
            </a:extLst>
          </p:cNvPr>
          <p:cNvSpPr>
            <a:spLocks noGrp="1"/>
          </p:cNvSpPr>
          <p:nvPr>
            <p:ph type="title"/>
          </p:nvPr>
        </p:nvSpPr>
        <p:spPr>
          <a:xfrm>
            <a:off x="685800" y="-228600"/>
            <a:ext cx="7772400" cy="1143000"/>
          </a:xfrm>
        </p:spPr>
        <p:txBody>
          <a:bodyPr/>
          <a:lstStyle/>
          <a:p>
            <a:r>
              <a:rPr lang="en-US" dirty="0"/>
              <a:t>Single-cell RNA-seq workflow</a:t>
            </a:r>
          </a:p>
        </p:txBody>
      </p:sp>
      <p:sp>
        <p:nvSpPr>
          <p:cNvPr id="4" name="Slide Number Placeholder 3">
            <a:extLst>
              <a:ext uri="{FF2B5EF4-FFF2-40B4-BE49-F238E27FC236}">
                <a16:creationId xmlns:a16="http://schemas.microsoft.com/office/drawing/2014/main" id="{1F7D4CA0-583A-884A-93C9-EBDE0CCB842F}"/>
              </a:ext>
            </a:extLst>
          </p:cNvPr>
          <p:cNvSpPr>
            <a:spLocks noGrp="1"/>
          </p:cNvSpPr>
          <p:nvPr>
            <p:ph type="sldNum" sz="quarter" idx="12"/>
          </p:nvPr>
        </p:nvSpPr>
        <p:spPr/>
        <p:txBody>
          <a:bodyPr/>
          <a:lstStyle/>
          <a:p>
            <a:pPr>
              <a:defRPr/>
            </a:pPr>
            <a:fld id="{4D71D4ED-2DA9-9F40-A068-D189D5533483}" type="slidenum">
              <a:rPr lang="en-US" smtClean="0"/>
              <a:pPr>
                <a:defRPr/>
              </a:pPr>
              <a:t>12</a:t>
            </a:fld>
            <a:endParaRPr lang="en-US"/>
          </a:p>
        </p:txBody>
      </p:sp>
      <p:sp>
        <p:nvSpPr>
          <p:cNvPr id="7" name="TextBox 6">
            <a:extLst>
              <a:ext uri="{FF2B5EF4-FFF2-40B4-BE49-F238E27FC236}">
                <a16:creationId xmlns:a16="http://schemas.microsoft.com/office/drawing/2014/main" id="{F0F70075-57FC-164C-816A-08886CE86F4B}"/>
              </a:ext>
            </a:extLst>
          </p:cNvPr>
          <p:cNvSpPr txBox="1"/>
          <p:nvPr/>
        </p:nvSpPr>
        <p:spPr>
          <a:xfrm>
            <a:off x="-56820" y="6519446"/>
            <a:ext cx="4533239" cy="338554"/>
          </a:xfrm>
          <a:prstGeom prst="rect">
            <a:avLst/>
          </a:prstGeom>
          <a:noFill/>
        </p:spPr>
        <p:txBody>
          <a:bodyPr wrap="square" rtlCol="0">
            <a:spAutoFit/>
          </a:bodyPr>
          <a:lstStyle/>
          <a:p>
            <a:r>
              <a:rPr lang="en-US" sz="800" i="1" dirty="0" err="1">
                <a:latin typeface="+mj-lt"/>
              </a:rPr>
              <a:t>Luecken</a:t>
            </a:r>
            <a:r>
              <a:rPr lang="en-US" sz="800" i="1" dirty="0">
                <a:latin typeface="+mj-lt"/>
              </a:rPr>
              <a:t>, MD and Theis, FJ. Current best practices in single‐cell RNA‐seq analysis: a tutorial, Mol Syst Biol 2019 (</a:t>
            </a:r>
            <a:r>
              <a:rPr lang="en-US" sz="800" i="1" dirty="0" err="1">
                <a:latin typeface="+mj-lt"/>
              </a:rPr>
              <a:t>doi</a:t>
            </a:r>
            <a:r>
              <a:rPr lang="en-US" sz="800" i="1" dirty="0">
                <a:latin typeface="+mj-lt"/>
              </a:rPr>
              <a:t>: </a:t>
            </a:r>
            <a:r>
              <a:rPr lang="en-US" sz="800" i="1" dirty="0">
                <a:latin typeface="+mj-lt"/>
                <a:hlinkClick r:id="rId4"/>
              </a:rPr>
              <a:t>https://doi.org/10.15252/msb.20188746</a:t>
            </a:r>
            <a:r>
              <a:rPr lang="en-US" sz="800" i="1" dirty="0">
                <a:latin typeface="+mj-lt"/>
              </a:rPr>
              <a:t>)</a:t>
            </a:r>
          </a:p>
        </p:txBody>
      </p:sp>
      <p:sp>
        <p:nvSpPr>
          <p:cNvPr id="8" name="Content Placeholder 2">
            <a:extLst>
              <a:ext uri="{FF2B5EF4-FFF2-40B4-BE49-F238E27FC236}">
                <a16:creationId xmlns:a16="http://schemas.microsoft.com/office/drawing/2014/main" id="{A81352C6-C95F-8640-8D80-AA1A7E793F9C}"/>
              </a:ext>
            </a:extLst>
          </p:cNvPr>
          <p:cNvSpPr>
            <a:spLocks noGrp="1"/>
          </p:cNvSpPr>
          <p:nvPr>
            <p:ph idx="1"/>
          </p:nvPr>
        </p:nvSpPr>
        <p:spPr>
          <a:xfrm>
            <a:off x="228599" y="1981200"/>
            <a:ext cx="3962401" cy="4114800"/>
          </a:xfrm>
        </p:spPr>
        <p:txBody>
          <a:bodyPr/>
          <a:lstStyle/>
          <a:p>
            <a:r>
              <a:rPr lang="en-US" sz="2000" dirty="0">
                <a:solidFill>
                  <a:schemeClr val="accent4"/>
                </a:solidFill>
                <a:latin typeface="Arial" panose="020B0604020202020204" pitchFamily="34" charset="0"/>
                <a:cs typeface="Arial" panose="020B0604020202020204" pitchFamily="34" charset="0"/>
              </a:rPr>
              <a:t>Generation of the count matrix</a:t>
            </a:r>
          </a:p>
          <a:p>
            <a:r>
              <a:rPr lang="en-US" sz="2000" dirty="0">
                <a:solidFill>
                  <a:schemeClr val="accent4"/>
                </a:solidFill>
                <a:latin typeface="Arial" panose="020B0604020202020204" pitchFamily="34" charset="0"/>
                <a:cs typeface="Arial" panose="020B0604020202020204" pitchFamily="34" charset="0"/>
              </a:rPr>
              <a:t>Quality control of the raw counts</a:t>
            </a:r>
          </a:p>
          <a:p>
            <a:r>
              <a:rPr lang="en-US" sz="2000" dirty="0">
                <a:latin typeface="Arial" panose="020B0604020202020204" pitchFamily="34" charset="0"/>
                <a:cs typeface="Arial" panose="020B0604020202020204" pitchFamily="34" charset="0"/>
              </a:rPr>
              <a:t>Marker gene identification</a:t>
            </a:r>
          </a:p>
          <a:p>
            <a:pPr lvl="1">
              <a:buFont typeface="Arial" panose="020B0604020202020204" pitchFamily="34" charset="0"/>
              <a:buChar char="•"/>
            </a:pPr>
            <a:r>
              <a:rPr lang="en-US" sz="1600" dirty="0">
                <a:latin typeface="Arial" panose="020B0604020202020204" pitchFamily="34" charset="0"/>
                <a:cs typeface="Arial" panose="020B0604020202020204" pitchFamily="34" charset="0"/>
              </a:rPr>
              <a:t>Single-cell differential expression analysis</a:t>
            </a:r>
          </a:p>
        </p:txBody>
      </p:sp>
    </p:spTree>
    <p:extLst>
      <p:ext uri="{BB962C8B-B14F-4D97-AF65-F5344CB8AC3E}">
        <p14:creationId xmlns:p14="http://schemas.microsoft.com/office/powerpoint/2010/main" val="20432897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9EB25-1648-0C4B-9922-EAAF42F0466E}"/>
              </a:ext>
            </a:extLst>
          </p:cNvPr>
          <p:cNvSpPr>
            <a:spLocks noGrp="1"/>
          </p:cNvSpPr>
          <p:nvPr>
            <p:ph type="title"/>
          </p:nvPr>
        </p:nvSpPr>
        <p:spPr>
          <a:xfrm>
            <a:off x="685800" y="-228600"/>
            <a:ext cx="7772400" cy="1143000"/>
          </a:xfrm>
        </p:spPr>
        <p:txBody>
          <a:bodyPr/>
          <a:lstStyle/>
          <a:p>
            <a:r>
              <a:rPr lang="en-US" dirty="0"/>
              <a:t>Single-cell RNA-seq process</a:t>
            </a:r>
          </a:p>
        </p:txBody>
      </p:sp>
      <p:sp>
        <p:nvSpPr>
          <p:cNvPr id="4" name="Slide Number Placeholder 3">
            <a:extLst>
              <a:ext uri="{FF2B5EF4-FFF2-40B4-BE49-F238E27FC236}">
                <a16:creationId xmlns:a16="http://schemas.microsoft.com/office/drawing/2014/main" id="{E872AF43-4C97-9C43-A48A-38DE51BDBC2E}"/>
              </a:ext>
            </a:extLst>
          </p:cNvPr>
          <p:cNvSpPr>
            <a:spLocks noGrp="1"/>
          </p:cNvSpPr>
          <p:nvPr>
            <p:ph type="sldNum" sz="quarter" idx="12"/>
          </p:nvPr>
        </p:nvSpPr>
        <p:spPr/>
        <p:txBody>
          <a:bodyPr/>
          <a:lstStyle/>
          <a:p>
            <a:pPr>
              <a:defRPr/>
            </a:pPr>
            <a:fld id="{4D71D4ED-2DA9-9F40-A068-D189D5533483}" type="slidenum">
              <a:rPr lang="en-US" smtClean="0"/>
              <a:pPr>
                <a:defRPr/>
              </a:pPr>
              <a:t>13</a:t>
            </a:fld>
            <a:endParaRPr lang="en-US"/>
          </a:p>
        </p:txBody>
      </p:sp>
      <p:sp>
        <p:nvSpPr>
          <p:cNvPr id="5" name="TextBox 4">
            <a:extLst>
              <a:ext uri="{FF2B5EF4-FFF2-40B4-BE49-F238E27FC236}">
                <a16:creationId xmlns:a16="http://schemas.microsoft.com/office/drawing/2014/main" id="{3B6DDD0B-838F-1C4A-A545-8F77A2A7ABE0}"/>
              </a:ext>
            </a:extLst>
          </p:cNvPr>
          <p:cNvSpPr txBox="1"/>
          <p:nvPr/>
        </p:nvSpPr>
        <p:spPr>
          <a:xfrm>
            <a:off x="0" y="6627763"/>
            <a:ext cx="7050328" cy="215444"/>
          </a:xfrm>
          <a:prstGeom prst="rect">
            <a:avLst/>
          </a:prstGeom>
          <a:noFill/>
        </p:spPr>
        <p:txBody>
          <a:bodyPr wrap="none" rtlCol="0">
            <a:spAutoFit/>
          </a:bodyPr>
          <a:lstStyle/>
          <a:p>
            <a:r>
              <a:rPr lang="en-US" sz="800" dirty="0" err="1"/>
              <a:t>Lafzi</a:t>
            </a:r>
            <a:r>
              <a:rPr lang="en-US" sz="800" dirty="0"/>
              <a:t> et al. Tutorial: guidelines for the experimental design of single-cell RNA sequencing studies, Nature Protocols 2018 (https://</a:t>
            </a:r>
            <a:r>
              <a:rPr lang="en-US" sz="800" dirty="0" err="1"/>
              <a:t>doi.org</a:t>
            </a:r>
            <a:r>
              <a:rPr lang="en-US" sz="800" dirty="0"/>
              <a:t>/10.1038/s41596-018-0073-y)</a:t>
            </a:r>
          </a:p>
        </p:txBody>
      </p:sp>
      <p:pic>
        <p:nvPicPr>
          <p:cNvPr id="190466" name="Picture 2" descr="Fig. 1">
            <a:extLst>
              <a:ext uri="{FF2B5EF4-FFF2-40B4-BE49-F238E27FC236}">
                <a16:creationId xmlns:a16="http://schemas.microsoft.com/office/drawing/2014/main" id="{637EEB6A-80B4-DB43-A4A9-DF9C4E2657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678418"/>
            <a:ext cx="8915400" cy="6027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59855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2" name="Content Placeholder 2">
                <a:extLst>
                  <a:ext uri="{FF2B5EF4-FFF2-40B4-BE49-F238E27FC236}">
                    <a16:creationId xmlns:a16="http://schemas.microsoft.com/office/drawing/2014/main" id="{ADE41378-4D4A-C04A-85EC-C3ACB0A0F642}"/>
                  </a:ext>
                </a:extLst>
              </p:cNvPr>
              <p:cNvSpPr>
                <a:spLocks noGrp="1"/>
              </p:cNvSpPr>
              <p:nvPr>
                <p:ph idx="1"/>
              </p:nvPr>
            </p:nvSpPr>
            <p:spPr>
              <a:xfrm>
                <a:off x="533400" y="1447800"/>
                <a:ext cx="8305800" cy="1981200"/>
              </a:xfrm>
            </p:spPr>
            <p:txBody>
              <a:bodyPr/>
              <a:lstStyle/>
              <a:p>
                <a:r>
                  <a:rPr lang="en-US" sz="1800" dirty="0"/>
                  <a:t>Compute an </a:t>
                </a:r>
                <a14:m>
                  <m:oMath xmlns:m="http://schemas.openxmlformats.org/officeDocument/2006/math">
                    <m:r>
                      <a:rPr lang="en-US" sz="1800" i="1" dirty="0" smtClean="0">
                        <a:latin typeface="Cambria Math" panose="02040503050406030204" pitchFamily="18" charset="0"/>
                      </a:rPr>
                      <m:t>𝑁</m:t>
                    </m:r>
                    <m:r>
                      <a:rPr lang="en-US" sz="1800" i="1" dirty="0" smtClean="0">
                        <a:latin typeface="Cambria Math" panose="02040503050406030204" pitchFamily="18" charset="0"/>
                        <a:ea typeface="Cambria Math" panose="02040503050406030204" pitchFamily="18" charset="0"/>
                      </a:rPr>
                      <m:t>×</m:t>
                    </m:r>
                    <m:r>
                      <a:rPr lang="en-US" sz="1800" i="1" dirty="0" smtClean="0">
                        <a:latin typeface="Cambria Math" panose="02040503050406030204" pitchFamily="18" charset="0"/>
                      </a:rPr>
                      <m:t>𝑁</m:t>
                    </m:r>
                    <m:r>
                      <a:rPr lang="en-US" sz="1800" i="1" dirty="0" smtClean="0">
                        <a:latin typeface="Cambria Math" panose="02040503050406030204" pitchFamily="18" charset="0"/>
                      </a:rPr>
                      <m:t> </m:t>
                    </m:r>
                  </m:oMath>
                </a14:m>
                <a:r>
                  <a:rPr lang="en-US" sz="1800" dirty="0"/>
                  <a:t>similarity matrix in the high-dimensional input space</a:t>
                </a:r>
              </a:p>
              <a:p>
                <a:r>
                  <a:rPr lang="en-US" sz="1800" dirty="0"/>
                  <a:t>Define an </a:t>
                </a:r>
                <a14:m>
                  <m:oMath xmlns:m="http://schemas.openxmlformats.org/officeDocument/2006/math">
                    <m:r>
                      <a:rPr lang="en-US" sz="1800" i="1" dirty="0" smtClean="0">
                        <a:latin typeface="Cambria Math" panose="02040503050406030204" pitchFamily="18" charset="0"/>
                      </a:rPr>
                      <m:t>𝑁</m:t>
                    </m:r>
                    <m:r>
                      <a:rPr lang="en-US" sz="1800" i="1" dirty="0">
                        <a:latin typeface="Cambria Math" panose="02040503050406030204" pitchFamily="18" charset="0"/>
                        <a:ea typeface="Cambria Math" panose="02040503050406030204" pitchFamily="18" charset="0"/>
                      </a:rPr>
                      <m:t>×</m:t>
                    </m:r>
                    <m:r>
                      <a:rPr lang="en-US" sz="1800" i="1" dirty="0" smtClean="0">
                        <a:latin typeface="Cambria Math" panose="02040503050406030204" pitchFamily="18" charset="0"/>
                      </a:rPr>
                      <m:t>𝑁</m:t>
                    </m:r>
                    <m:r>
                      <a:rPr lang="en-US" sz="1800" i="1" dirty="0" smtClean="0">
                        <a:latin typeface="Cambria Math" panose="02040503050406030204" pitchFamily="18" charset="0"/>
                      </a:rPr>
                      <m:t> </m:t>
                    </m:r>
                  </m:oMath>
                </a14:m>
                <a:r>
                  <a:rPr lang="en-US" sz="1800" dirty="0"/>
                  <a:t>similarity matrix in the low-dimensional embedding space</a:t>
                </a:r>
              </a:p>
              <a:p>
                <a:r>
                  <a:rPr lang="en-US" sz="1800" dirty="0"/>
                  <a:t>Define cost function - sum of </a:t>
                </a:r>
                <a14:m>
                  <m:oMath xmlns:m="http://schemas.openxmlformats.org/officeDocument/2006/math">
                    <m:r>
                      <a:rPr lang="en-US" sz="1800" i="1" dirty="0" smtClean="0">
                        <a:latin typeface="Cambria Math" panose="02040503050406030204" pitchFamily="18" charset="0"/>
                      </a:rPr>
                      <m:t>𝐾𝐿</m:t>
                    </m:r>
                  </m:oMath>
                </a14:m>
                <a:r>
                  <a:rPr lang="en-US" sz="1800" dirty="0"/>
                  <a:t> divergence between the two probability distributions at each point</a:t>
                </a:r>
              </a:p>
              <a:p>
                <a:r>
                  <a:rPr lang="en-US" sz="1800" dirty="0"/>
                  <a:t>Iteratively learn low-dimensional embedding by minimizing the cost function using gradient descent</a:t>
                </a:r>
                <a:endParaRPr lang="en-US" sz="18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dirty="0"/>
              </a:p>
            </p:txBody>
          </p:sp>
        </mc:Choice>
        <mc:Fallback xmlns="">
          <p:sp>
            <p:nvSpPr>
              <p:cNvPr id="12" name="Content Placeholder 2">
                <a:extLst>
                  <a:ext uri="{FF2B5EF4-FFF2-40B4-BE49-F238E27FC236}">
                    <a16:creationId xmlns:a16="http://schemas.microsoft.com/office/drawing/2014/main" id="{ADE41378-4D4A-C04A-85EC-C3ACB0A0F642}"/>
                  </a:ext>
                </a:extLst>
              </p:cNvPr>
              <p:cNvSpPr>
                <a:spLocks noGrp="1" noRot="1" noChangeAspect="1" noMove="1" noResize="1" noEditPoints="1" noAdjustHandles="1" noChangeArrowheads="1" noChangeShapeType="1" noTextEdit="1"/>
              </p:cNvSpPr>
              <p:nvPr>
                <p:ph idx="1"/>
              </p:nvPr>
            </p:nvSpPr>
            <p:spPr>
              <a:xfrm>
                <a:off x="533400" y="1447800"/>
                <a:ext cx="8305800" cy="1981200"/>
              </a:xfrm>
              <a:blipFill>
                <a:blip r:embed="rId3"/>
                <a:stretch>
                  <a:fillRect l="-612" t="-1911"/>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A9DC8B54-23ED-794F-AA74-7B149AF568EA}"/>
              </a:ext>
            </a:extLst>
          </p:cNvPr>
          <p:cNvSpPr>
            <a:spLocks noGrp="1"/>
          </p:cNvSpPr>
          <p:nvPr>
            <p:ph type="title"/>
          </p:nvPr>
        </p:nvSpPr>
        <p:spPr>
          <a:xfrm>
            <a:off x="685800" y="76200"/>
            <a:ext cx="7772400" cy="1143000"/>
          </a:xfrm>
        </p:spPr>
        <p:txBody>
          <a:bodyPr/>
          <a:lstStyle/>
          <a:p>
            <a:r>
              <a:rPr lang="en-US" dirty="0"/>
              <a:t> </a:t>
            </a:r>
            <a:r>
              <a:rPr lang="en-US" dirty="0" err="1"/>
              <a:t>tSNE</a:t>
            </a:r>
            <a:br>
              <a:rPr lang="en-US" dirty="0"/>
            </a:br>
            <a:r>
              <a:rPr lang="en-US" sz="3200" dirty="0"/>
              <a:t>t-Stochastic Neighborhood Embedding</a:t>
            </a:r>
            <a:endParaRPr lang="en-US" dirty="0"/>
          </a:p>
        </p:txBody>
      </p:sp>
      <p:sp>
        <p:nvSpPr>
          <p:cNvPr id="4" name="Slide Number Placeholder 3">
            <a:extLst>
              <a:ext uri="{FF2B5EF4-FFF2-40B4-BE49-F238E27FC236}">
                <a16:creationId xmlns:a16="http://schemas.microsoft.com/office/drawing/2014/main" id="{337CAC5C-4B2C-534B-A95F-281F6000DDE6}"/>
              </a:ext>
            </a:extLst>
          </p:cNvPr>
          <p:cNvSpPr>
            <a:spLocks noGrp="1"/>
          </p:cNvSpPr>
          <p:nvPr>
            <p:ph type="sldNum" sz="quarter" idx="12"/>
          </p:nvPr>
        </p:nvSpPr>
        <p:spPr/>
        <p:txBody>
          <a:bodyPr/>
          <a:lstStyle/>
          <a:p>
            <a:pPr>
              <a:defRPr/>
            </a:pPr>
            <a:fld id="{4D71D4ED-2DA9-9F40-A068-D189D5533483}" type="slidenum">
              <a:rPr lang="en-US" smtClean="0"/>
              <a:pPr>
                <a:defRPr/>
              </a:pPr>
              <a:t>14</a:t>
            </a:fld>
            <a:endParaRPr lang="en-US"/>
          </a:p>
        </p:txBody>
      </p:sp>
      <p:pic>
        <p:nvPicPr>
          <p:cNvPr id="193538" name="Picture 2">
            <a:extLst>
              <a:ext uri="{FF2B5EF4-FFF2-40B4-BE49-F238E27FC236}">
                <a16:creationId xmlns:a16="http://schemas.microsoft.com/office/drawing/2014/main" id="{DAC77FC7-E392-8C4A-A0AD-D19E0A2891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3397030"/>
            <a:ext cx="6324600" cy="331712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280B97B2-F603-3241-9A09-03953309B8C8}"/>
              </a:ext>
            </a:extLst>
          </p:cNvPr>
          <p:cNvSpPr/>
          <p:nvPr/>
        </p:nvSpPr>
        <p:spPr>
          <a:xfrm>
            <a:off x="-17929" y="6619696"/>
            <a:ext cx="6248400" cy="215444"/>
          </a:xfrm>
          <a:prstGeom prst="rect">
            <a:avLst/>
          </a:prstGeom>
        </p:spPr>
        <p:txBody>
          <a:bodyPr wrap="square">
            <a:spAutoFit/>
          </a:bodyPr>
          <a:lstStyle/>
          <a:p>
            <a:r>
              <a:rPr lang="en-US" sz="800" dirty="0">
                <a:latin typeface="Arial" panose="020B0604020202020204" pitchFamily="34" charset="0"/>
                <a:cs typeface="Arial" panose="020B0604020202020204" pitchFamily="34" charset="0"/>
              </a:rPr>
              <a:t>L.J.P. van der </a:t>
            </a:r>
            <a:r>
              <a:rPr lang="en-US" sz="800" dirty="0" err="1">
                <a:latin typeface="Arial" panose="020B0604020202020204" pitchFamily="34" charset="0"/>
                <a:cs typeface="Arial" panose="020B0604020202020204" pitchFamily="34" charset="0"/>
              </a:rPr>
              <a:t>Maaten</a:t>
            </a:r>
            <a:r>
              <a:rPr lang="en-US" sz="800" dirty="0">
                <a:latin typeface="Arial" panose="020B0604020202020204" pitchFamily="34" charset="0"/>
                <a:cs typeface="Arial" panose="020B0604020202020204" pitchFamily="34" charset="0"/>
              </a:rPr>
              <a:t> and G.E. Hinton. Visualizing High-Dimensional Data Using t-SNE. JMLR2008</a:t>
            </a:r>
          </a:p>
        </p:txBody>
      </p:sp>
    </p:spTree>
    <p:extLst>
      <p:ext uri="{BB962C8B-B14F-4D97-AF65-F5344CB8AC3E}">
        <p14:creationId xmlns:p14="http://schemas.microsoft.com/office/powerpoint/2010/main" val="23821926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 name="object 12">
            <a:extLst>
              <a:ext uri="{FF2B5EF4-FFF2-40B4-BE49-F238E27FC236}">
                <a16:creationId xmlns:a16="http://schemas.microsoft.com/office/drawing/2014/main" id="{233C7EEC-2F33-BE48-8B15-A44A4C8472F4}"/>
              </a:ext>
            </a:extLst>
          </p:cNvPr>
          <p:cNvGrpSpPr/>
          <p:nvPr/>
        </p:nvGrpSpPr>
        <p:grpSpPr>
          <a:xfrm>
            <a:off x="5682110" y="2485527"/>
            <a:ext cx="2276133" cy="1638241"/>
            <a:chOff x="388937" y="1560118"/>
            <a:chExt cx="3425190" cy="2637790"/>
          </a:xfrm>
        </p:grpSpPr>
        <p:sp>
          <p:nvSpPr>
            <p:cNvPr id="113" name="object 13">
              <a:extLst>
                <a:ext uri="{FF2B5EF4-FFF2-40B4-BE49-F238E27FC236}">
                  <a16:creationId xmlns:a16="http://schemas.microsoft.com/office/drawing/2014/main" id="{E25A33DD-A34B-F44F-AB7A-6C19B5F177C1}"/>
                </a:ext>
              </a:extLst>
            </p:cNvPr>
            <p:cNvSpPr/>
            <p:nvPr/>
          </p:nvSpPr>
          <p:spPr>
            <a:xfrm>
              <a:off x="395287" y="1566456"/>
              <a:ext cx="2955290" cy="2167890"/>
            </a:xfrm>
            <a:custGeom>
              <a:avLst/>
              <a:gdLst/>
              <a:ahLst/>
              <a:cxnLst/>
              <a:rect l="l" t="t" r="r" b="b"/>
              <a:pathLst>
                <a:path w="2955290" h="2167890">
                  <a:moveTo>
                    <a:pt x="2954870" y="0"/>
                  </a:moveTo>
                  <a:lnTo>
                    <a:pt x="0" y="0"/>
                  </a:lnTo>
                  <a:lnTo>
                    <a:pt x="0" y="2167470"/>
                  </a:lnTo>
                  <a:lnTo>
                    <a:pt x="2954870" y="2167470"/>
                  </a:lnTo>
                  <a:lnTo>
                    <a:pt x="2954870" y="0"/>
                  </a:lnTo>
                  <a:close/>
                </a:path>
              </a:pathLst>
            </a:custGeom>
            <a:solidFill>
              <a:srgbClr val="DAE3F3"/>
            </a:solidFill>
          </p:spPr>
          <p:txBody>
            <a:bodyPr wrap="square" lIns="0" tIns="0" rIns="0" bIns="0" rtlCol="0"/>
            <a:lstStyle/>
            <a:p>
              <a:endParaRPr/>
            </a:p>
          </p:txBody>
        </p:sp>
        <p:sp>
          <p:nvSpPr>
            <p:cNvPr id="114" name="object 14">
              <a:extLst>
                <a:ext uri="{FF2B5EF4-FFF2-40B4-BE49-F238E27FC236}">
                  <a16:creationId xmlns:a16="http://schemas.microsoft.com/office/drawing/2014/main" id="{3765D6AC-596E-1D44-B474-5BB489214484}"/>
                </a:ext>
              </a:extLst>
            </p:cNvPr>
            <p:cNvSpPr/>
            <p:nvPr/>
          </p:nvSpPr>
          <p:spPr>
            <a:xfrm>
              <a:off x="395287" y="1566468"/>
              <a:ext cx="2955290" cy="2167890"/>
            </a:xfrm>
            <a:custGeom>
              <a:avLst/>
              <a:gdLst/>
              <a:ahLst/>
              <a:cxnLst/>
              <a:rect l="l" t="t" r="r" b="b"/>
              <a:pathLst>
                <a:path w="2955290" h="2167890">
                  <a:moveTo>
                    <a:pt x="0" y="0"/>
                  </a:moveTo>
                  <a:lnTo>
                    <a:pt x="2954871" y="0"/>
                  </a:lnTo>
                  <a:lnTo>
                    <a:pt x="2954871" y="2167471"/>
                  </a:lnTo>
                  <a:lnTo>
                    <a:pt x="0" y="2167471"/>
                  </a:lnTo>
                  <a:lnTo>
                    <a:pt x="0" y="0"/>
                  </a:lnTo>
                  <a:close/>
                </a:path>
              </a:pathLst>
            </a:custGeom>
            <a:ln w="12700">
              <a:solidFill>
                <a:srgbClr val="B4C7E7"/>
              </a:solidFill>
            </a:ln>
          </p:spPr>
          <p:txBody>
            <a:bodyPr wrap="square" lIns="0" tIns="0" rIns="0" bIns="0" rtlCol="0"/>
            <a:lstStyle/>
            <a:p>
              <a:endParaRPr/>
            </a:p>
          </p:txBody>
        </p:sp>
        <p:sp>
          <p:nvSpPr>
            <p:cNvPr id="115" name="object 15">
              <a:extLst>
                <a:ext uri="{FF2B5EF4-FFF2-40B4-BE49-F238E27FC236}">
                  <a16:creationId xmlns:a16="http://schemas.microsoft.com/office/drawing/2014/main" id="{C79A1B5E-BCB3-6548-8ADE-E5F74A7B0CC1}"/>
                </a:ext>
              </a:extLst>
            </p:cNvPr>
            <p:cNvSpPr/>
            <p:nvPr/>
          </p:nvSpPr>
          <p:spPr>
            <a:xfrm>
              <a:off x="547687" y="1718856"/>
              <a:ext cx="2955290" cy="2167890"/>
            </a:xfrm>
            <a:custGeom>
              <a:avLst/>
              <a:gdLst/>
              <a:ahLst/>
              <a:cxnLst/>
              <a:rect l="l" t="t" r="r" b="b"/>
              <a:pathLst>
                <a:path w="2955290" h="2167890">
                  <a:moveTo>
                    <a:pt x="2954870" y="0"/>
                  </a:moveTo>
                  <a:lnTo>
                    <a:pt x="0" y="0"/>
                  </a:lnTo>
                  <a:lnTo>
                    <a:pt x="0" y="2167470"/>
                  </a:lnTo>
                  <a:lnTo>
                    <a:pt x="2954870" y="2167470"/>
                  </a:lnTo>
                  <a:lnTo>
                    <a:pt x="2954870" y="0"/>
                  </a:lnTo>
                  <a:close/>
                </a:path>
              </a:pathLst>
            </a:custGeom>
            <a:solidFill>
              <a:srgbClr val="DAE3F3"/>
            </a:solidFill>
          </p:spPr>
          <p:txBody>
            <a:bodyPr wrap="square" lIns="0" tIns="0" rIns="0" bIns="0" rtlCol="0"/>
            <a:lstStyle/>
            <a:p>
              <a:endParaRPr/>
            </a:p>
          </p:txBody>
        </p:sp>
        <p:sp>
          <p:nvSpPr>
            <p:cNvPr id="116" name="object 16">
              <a:extLst>
                <a:ext uri="{FF2B5EF4-FFF2-40B4-BE49-F238E27FC236}">
                  <a16:creationId xmlns:a16="http://schemas.microsoft.com/office/drawing/2014/main" id="{C59CD91D-9CFA-4647-837F-029FC6D10101}"/>
                </a:ext>
              </a:extLst>
            </p:cNvPr>
            <p:cNvSpPr/>
            <p:nvPr/>
          </p:nvSpPr>
          <p:spPr>
            <a:xfrm>
              <a:off x="547687" y="1718868"/>
              <a:ext cx="2955290" cy="2167890"/>
            </a:xfrm>
            <a:custGeom>
              <a:avLst/>
              <a:gdLst/>
              <a:ahLst/>
              <a:cxnLst/>
              <a:rect l="l" t="t" r="r" b="b"/>
              <a:pathLst>
                <a:path w="2955290" h="2167890">
                  <a:moveTo>
                    <a:pt x="0" y="0"/>
                  </a:moveTo>
                  <a:lnTo>
                    <a:pt x="2954871" y="0"/>
                  </a:lnTo>
                  <a:lnTo>
                    <a:pt x="2954871" y="2167471"/>
                  </a:lnTo>
                  <a:lnTo>
                    <a:pt x="0" y="2167471"/>
                  </a:lnTo>
                  <a:lnTo>
                    <a:pt x="0" y="0"/>
                  </a:lnTo>
                  <a:close/>
                </a:path>
              </a:pathLst>
            </a:custGeom>
            <a:ln w="12700">
              <a:solidFill>
                <a:srgbClr val="B4C7E7"/>
              </a:solidFill>
            </a:ln>
          </p:spPr>
          <p:txBody>
            <a:bodyPr wrap="square" lIns="0" tIns="0" rIns="0" bIns="0" rtlCol="0"/>
            <a:lstStyle/>
            <a:p>
              <a:endParaRPr/>
            </a:p>
          </p:txBody>
        </p:sp>
        <p:sp>
          <p:nvSpPr>
            <p:cNvPr id="117" name="object 17">
              <a:extLst>
                <a:ext uri="{FF2B5EF4-FFF2-40B4-BE49-F238E27FC236}">
                  <a16:creationId xmlns:a16="http://schemas.microsoft.com/office/drawing/2014/main" id="{C9F17235-801B-B047-8F6F-B4D6755B6ACB}"/>
                </a:ext>
              </a:extLst>
            </p:cNvPr>
            <p:cNvSpPr/>
            <p:nvPr/>
          </p:nvSpPr>
          <p:spPr>
            <a:xfrm>
              <a:off x="700087" y="1871256"/>
              <a:ext cx="2955290" cy="2167890"/>
            </a:xfrm>
            <a:custGeom>
              <a:avLst/>
              <a:gdLst/>
              <a:ahLst/>
              <a:cxnLst/>
              <a:rect l="l" t="t" r="r" b="b"/>
              <a:pathLst>
                <a:path w="2955290" h="2167890">
                  <a:moveTo>
                    <a:pt x="2954870" y="0"/>
                  </a:moveTo>
                  <a:lnTo>
                    <a:pt x="0" y="0"/>
                  </a:lnTo>
                  <a:lnTo>
                    <a:pt x="0" y="2167470"/>
                  </a:lnTo>
                  <a:lnTo>
                    <a:pt x="2954870" y="2167470"/>
                  </a:lnTo>
                  <a:lnTo>
                    <a:pt x="2954870" y="0"/>
                  </a:lnTo>
                  <a:close/>
                </a:path>
              </a:pathLst>
            </a:custGeom>
            <a:solidFill>
              <a:srgbClr val="DAE3F3"/>
            </a:solidFill>
          </p:spPr>
          <p:txBody>
            <a:bodyPr wrap="square" lIns="0" tIns="0" rIns="0" bIns="0" rtlCol="0"/>
            <a:lstStyle/>
            <a:p>
              <a:endParaRPr/>
            </a:p>
          </p:txBody>
        </p:sp>
        <p:sp>
          <p:nvSpPr>
            <p:cNvPr id="118" name="object 18">
              <a:extLst>
                <a:ext uri="{FF2B5EF4-FFF2-40B4-BE49-F238E27FC236}">
                  <a16:creationId xmlns:a16="http://schemas.microsoft.com/office/drawing/2014/main" id="{CB525C50-FACC-F74D-94D0-D79CEA341B1D}"/>
                </a:ext>
              </a:extLst>
            </p:cNvPr>
            <p:cNvSpPr/>
            <p:nvPr/>
          </p:nvSpPr>
          <p:spPr>
            <a:xfrm>
              <a:off x="700087" y="1871268"/>
              <a:ext cx="2955290" cy="2167890"/>
            </a:xfrm>
            <a:custGeom>
              <a:avLst/>
              <a:gdLst/>
              <a:ahLst/>
              <a:cxnLst/>
              <a:rect l="l" t="t" r="r" b="b"/>
              <a:pathLst>
                <a:path w="2955290" h="2167890">
                  <a:moveTo>
                    <a:pt x="0" y="0"/>
                  </a:moveTo>
                  <a:lnTo>
                    <a:pt x="2954871" y="0"/>
                  </a:lnTo>
                  <a:lnTo>
                    <a:pt x="2954871" y="2167471"/>
                  </a:lnTo>
                  <a:lnTo>
                    <a:pt x="0" y="2167471"/>
                  </a:lnTo>
                  <a:lnTo>
                    <a:pt x="0" y="0"/>
                  </a:lnTo>
                  <a:close/>
                </a:path>
              </a:pathLst>
            </a:custGeom>
            <a:ln w="12700">
              <a:solidFill>
                <a:srgbClr val="B4C7E7"/>
              </a:solidFill>
            </a:ln>
          </p:spPr>
          <p:txBody>
            <a:bodyPr wrap="square" lIns="0" tIns="0" rIns="0" bIns="0" rtlCol="0"/>
            <a:lstStyle/>
            <a:p>
              <a:endParaRPr/>
            </a:p>
          </p:txBody>
        </p:sp>
        <p:sp>
          <p:nvSpPr>
            <p:cNvPr id="119" name="object 19">
              <a:extLst>
                <a:ext uri="{FF2B5EF4-FFF2-40B4-BE49-F238E27FC236}">
                  <a16:creationId xmlns:a16="http://schemas.microsoft.com/office/drawing/2014/main" id="{DFD1A802-66E0-B543-B7B8-563AFB894098}"/>
                </a:ext>
              </a:extLst>
            </p:cNvPr>
            <p:cNvSpPr/>
            <p:nvPr/>
          </p:nvSpPr>
          <p:spPr>
            <a:xfrm>
              <a:off x="852487" y="2023656"/>
              <a:ext cx="2955290" cy="2167890"/>
            </a:xfrm>
            <a:custGeom>
              <a:avLst/>
              <a:gdLst/>
              <a:ahLst/>
              <a:cxnLst/>
              <a:rect l="l" t="t" r="r" b="b"/>
              <a:pathLst>
                <a:path w="2955290" h="2167890">
                  <a:moveTo>
                    <a:pt x="2954870" y="0"/>
                  </a:moveTo>
                  <a:lnTo>
                    <a:pt x="0" y="0"/>
                  </a:lnTo>
                  <a:lnTo>
                    <a:pt x="0" y="2167470"/>
                  </a:lnTo>
                  <a:lnTo>
                    <a:pt x="2954870" y="2167470"/>
                  </a:lnTo>
                  <a:lnTo>
                    <a:pt x="2954870" y="0"/>
                  </a:lnTo>
                  <a:close/>
                </a:path>
              </a:pathLst>
            </a:custGeom>
            <a:solidFill>
              <a:srgbClr val="DAE3F3"/>
            </a:solidFill>
          </p:spPr>
          <p:txBody>
            <a:bodyPr wrap="square" lIns="0" tIns="0" rIns="0" bIns="0" rtlCol="0"/>
            <a:lstStyle/>
            <a:p>
              <a:endParaRPr/>
            </a:p>
          </p:txBody>
        </p:sp>
        <p:sp>
          <p:nvSpPr>
            <p:cNvPr id="120" name="object 20">
              <a:extLst>
                <a:ext uri="{FF2B5EF4-FFF2-40B4-BE49-F238E27FC236}">
                  <a16:creationId xmlns:a16="http://schemas.microsoft.com/office/drawing/2014/main" id="{2082DAF4-59CA-3D4A-900D-E9BA2D5BD9AD}"/>
                </a:ext>
              </a:extLst>
            </p:cNvPr>
            <p:cNvSpPr/>
            <p:nvPr/>
          </p:nvSpPr>
          <p:spPr>
            <a:xfrm>
              <a:off x="852487" y="2023668"/>
              <a:ext cx="2955290" cy="2167890"/>
            </a:xfrm>
            <a:custGeom>
              <a:avLst/>
              <a:gdLst/>
              <a:ahLst/>
              <a:cxnLst/>
              <a:rect l="l" t="t" r="r" b="b"/>
              <a:pathLst>
                <a:path w="2955290" h="2167890">
                  <a:moveTo>
                    <a:pt x="0" y="0"/>
                  </a:moveTo>
                  <a:lnTo>
                    <a:pt x="2954871" y="0"/>
                  </a:lnTo>
                  <a:lnTo>
                    <a:pt x="2954871" y="2167471"/>
                  </a:lnTo>
                  <a:lnTo>
                    <a:pt x="0" y="2167471"/>
                  </a:lnTo>
                  <a:lnTo>
                    <a:pt x="0" y="0"/>
                  </a:lnTo>
                  <a:close/>
                </a:path>
              </a:pathLst>
            </a:custGeom>
            <a:ln w="12700">
              <a:solidFill>
                <a:srgbClr val="B4C7E7"/>
              </a:solidFill>
            </a:ln>
          </p:spPr>
          <p:txBody>
            <a:bodyPr wrap="square" lIns="0" tIns="0" rIns="0" bIns="0" rtlCol="0"/>
            <a:lstStyle/>
            <a:p>
              <a:endParaRPr/>
            </a:p>
          </p:txBody>
        </p:sp>
        <p:sp>
          <p:nvSpPr>
            <p:cNvPr id="121" name="object 21">
              <a:extLst>
                <a:ext uri="{FF2B5EF4-FFF2-40B4-BE49-F238E27FC236}">
                  <a16:creationId xmlns:a16="http://schemas.microsoft.com/office/drawing/2014/main" id="{851E981A-64B2-1144-B82E-A72C08498591}"/>
                </a:ext>
              </a:extLst>
            </p:cNvPr>
            <p:cNvSpPr/>
            <p:nvPr/>
          </p:nvSpPr>
          <p:spPr>
            <a:xfrm>
              <a:off x="1756308" y="3101047"/>
              <a:ext cx="114300" cy="114300"/>
            </a:xfrm>
            <a:prstGeom prst="rect">
              <a:avLst/>
            </a:prstGeom>
            <a:blipFill>
              <a:blip r:embed="rId2" cstate="print"/>
              <a:stretch>
                <a:fillRect/>
              </a:stretch>
            </a:blipFill>
          </p:spPr>
          <p:txBody>
            <a:bodyPr wrap="square" lIns="0" tIns="0" rIns="0" bIns="0" rtlCol="0"/>
            <a:lstStyle/>
            <a:p>
              <a:endParaRPr/>
            </a:p>
          </p:txBody>
        </p:sp>
        <p:sp>
          <p:nvSpPr>
            <p:cNvPr id="122" name="object 22">
              <a:extLst>
                <a:ext uri="{FF2B5EF4-FFF2-40B4-BE49-F238E27FC236}">
                  <a16:creationId xmlns:a16="http://schemas.microsoft.com/office/drawing/2014/main" id="{47019F0E-783A-D542-8FBE-2368165908FF}"/>
                </a:ext>
              </a:extLst>
            </p:cNvPr>
            <p:cNvSpPr/>
            <p:nvPr/>
          </p:nvSpPr>
          <p:spPr>
            <a:xfrm>
              <a:off x="1942566" y="2542247"/>
              <a:ext cx="114300" cy="114300"/>
            </a:xfrm>
            <a:prstGeom prst="rect">
              <a:avLst/>
            </a:prstGeom>
            <a:blipFill>
              <a:blip r:embed="rId2" cstate="print"/>
              <a:stretch>
                <a:fillRect/>
              </a:stretch>
            </a:blipFill>
          </p:spPr>
          <p:txBody>
            <a:bodyPr wrap="square" lIns="0" tIns="0" rIns="0" bIns="0" rtlCol="0"/>
            <a:lstStyle/>
            <a:p>
              <a:endParaRPr/>
            </a:p>
          </p:txBody>
        </p:sp>
        <p:sp>
          <p:nvSpPr>
            <p:cNvPr id="123" name="object 23">
              <a:extLst>
                <a:ext uri="{FF2B5EF4-FFF2-40B4-BE49-F238E27FC236}">
                  <a16:creationId xmlns:a16="http://schemas.microsoft.com/office/drawing/2014/main" id="{E67CF5EF-553B-2E4E-A39B-8FAAD21F0F19}"/>
                </a:ext>
              </a:extLst>
            </p:cNvPr>
            <p:cNvSpPr/>
            <p:nvPr/>
          </p:nvSpPr>
          <p:spPr>
            <a:xfrm>
              <a:off x="1241954" y="2542247"/>
              <a:ext cx="114300" cy="114300"/>
            </a:xfrm>
            <a:prstGeom prst="rect">
              <a:avLst/>
            </a:prstGeom>
            <a:blipFill>
              <a:blip r:embed="rId2" cstate="print"/>
              <a:stretch>
                <a:fillRect/>
              </a:stretch>
            </a:blipFill>
          </p:spPr>
          <p:txBody>
            <a:bodyPr wrap="square" lIns="0" tIns="0" rIns="0" bIns="0" rtlCol="0"/>
            <a:lstStyle/>
            <a:p>
              <a:endParaRPr/>
            </a:p>
          </p:txBody>
        </p:sp>
        <p:sp>
          <p:nvSpPr>
            <p:cNvPr id="124" name="object 24">
              <a:extLst>
                <a:ext uri="{FF2B5EF4-FFF2-40B4-BE49-F238E27FC236}">
                  <a16:creationId xmlns:a16="http://schemas.microsoft.com/office/drawing/2014/main" id="{F73F631F-7FE6-4540-96AB-EBA90DB985C4}"/>
                </a:ext>
              </a:extLst>
            </p:cNvPr>
            <p:cNvSpPr/>
            <p:nvPr/>
          </p:nvSpPr>
          <p:spPr>
            <a:xfrm>
              <a:off x="1582737" y="2203577"/>
              <a:ext cx="114300" cy="114300"/>
            </a:xfrm>
            <a:prstGeom prst="rect">
              <a:avLst/>
            </a:prstGeom>
            <a:blipFill>
              <a:blip r:embed="rId2" cstate="print"/>
              <a:stretch>
                <a:fillRect/>
              </a:stretch>
            </a:blipFill>
          </p:spPr>
          <p:txBody>
            <a:bodyPr wrap="square" lIns="0" tIns="0" rIns="0" bIns="0" rtlCol="0"/>
            <a:lstStyle/>
            <a:p>
              <a:endParaRPr/>
            </a:p>
          </p:txBody>
        </p:sp>
        <p:sp>
          <p:nvSpPr>
            <p:cNvPr id="125" name="object 25">
              <a:extLst>
                <a:ext uri="{FF2B5EF4-FFF2-40B4-BE49-F238E27FC236}">
                  <a16:creationId xmlns:a16="http://schemas.microsoft.com/office/drawing/2014/main" id="{9E6CA42B-4CB7-7A4F-A590-0AF7E3F46353}"/>
                </a:ext>
              </a:extLst>
            </p:cNvPr>
            <p:cNvSpPr/>
            <p:nvPr/>
          </p:nvSpPr>
          <p:spPr>
            <a:xfrm>
              <a:off x="2768066" y="2203577"/>
              <a:ext cx="114300" cy="114300"/>
            </a:xfrm>
            <a:prstGeom prst="rect">
              <a:avLst/>
            </a:prstGeom>
            <a:blipFill>
              <a:blip r:embed="rId2" cstate="print"/>
              <a:stretch>
                <a:fillRect/>
              </a:stretch>
            </a:blipFill>
          </p:spPr>
          <p:txBody>
            <a:bodyPr wrap="square" lIns="0" tIns="0" rIns="0" bIns="0" rtlCol="0"/>
            <a:lstStyle/>
            <a:p>
              <a:endParaRPr/>
            </a:p>
          </p:txBody>
        </p:sp>
        <p:sp>
          <p:nvSpPr>
            <p:cNvPr id="126" name="object 26">
              <a:extLst>
                <a:ext uri="{FF2B5EF4-FFF2-40B4-BE49-F238E27FC236}">
                  <a16:creationId xmlns:a16="http://schemas.microsoft.com/office/drawing/2014/main" id="{1353CB88-E2E2-6148-B1F1-0F85BBDDCC7A}"/>
                </a:ext>
              </a:extLst>
            </p:cNvPr>
            <p:cNvSpPr/>
            <p:nvPr/>
          </p:nvSpPr>
          <p:spPr>
            <a:xfrm>
              <a:off x="1165753" y="3786847"/>
              <a:ext cx="114300" cy="114300"/>
            </a:xfrm>
            <a:prstGeom prst="rect">
              <a:avLst/>
            </a:prstGeom>
            <a:blipFill>
              <a:blip r:embed="rId2" cstate="print"/>
              <a:stretch>
                <a:fillRect/>
              </a:stretch>
            </a:blipFill>
          </p:spPr>
          <p:txBody>
            <a:bodyPr wrap="square" lIns="0" tIns="0" rIns="0" bIns="0" rtlCol="0"/>
            <a:lstStyle/>
            <a:p>
              <a:endParaRPr/>
            </a:p>
          </p:txBody>
        </p:sp>
        <p:sp>
          <p:nvSpPr>
            <p:cNvPr id="127" name="object 27">
              <a:extLst>
                <a:ext uri="{FF2B5EF4-FFF2-40B4-BE49-F238E27FC236}">
                  <a16:creationId xmlns:a16="http://schemas.microsoft.com/office/drawing/2014/main" id="{94BBB794-5DF1-014E-AB08-09CC578D1491}"/>
                </a:ext>
              </a:extLst>
            </p:cNvPr>
            <p:cNvSpPr/>
            <p:nvPr/>
          </p:nvSpPr>
          <p:spPr>
            <a:xfrm>
              <a:off x="1557337" y="3913847"/>
              <a:ext cx="114300" cy="114300"/>
            </a:xfrm>
            <a:prstGeom prst="rect">
              <a:avLst/>
            </a:prstGeom>
            <a:blipFill>
              <a:blip r:embed="rId2" cstate="print"/>
              <a:stretch>
                <a:fillRect/>
              </a:stretch>
            </a:blipFill>
          </p:spPr>
          <p:txBody>
            <a:bodyPr wrap="square" lIns="0" tIns="0" rIns="0" bIns="0" rtlCol="0"/>
            <a:lstStyle/>
            <a:p>
              <a:endParaRPr/>
            </a:p>
          </p:txBody>
        </p:sp>
        <p:sp>
          <p:nvSpPr>
            <p:cNvPr id="128" name="object 28">
              <a:extLst>
                <a:ext uri="{FF2B5EF4-FFF2-40B4-BE49-F238E27FC236}">
                  <a16:creationId xmlns:a16="http://schemas.microsoft.com/office/drawing/2014/main" id="{716B7C5C-AF36-6F4E-9C16-148A231677FB}"/>
                </a:ext>
              </a:extLst>
            </p:cNvPr>
            <p:cNvSpPr/>
            <p:nvPr/>
          </p:nvSpPr>
          <p:spPr>
            <a:xfrm>
              <a:off x="2270760" y="2484119"/>
              <a:ext cx="1539239" cy="1539239"/>
            </a:xfrm>
            <a:prstGeom prst="rect">
              <a:avLst/>
            </a:prstGeom>
            <a:blipFill>
              <a:blip r:embed="rId3" cstate="print"/>
              <a:stretch>
                <a:fillRect/>
              </a:stretch>
            </a:blipFill>
          </p:spPr>
          <p:txBody>
            <a:bodyPr wrap="square" lIns="0" tIns="0" rIns="0" bIns="0" rtlCol="0"/>
            <a:lstStyle/>
            <a:p>
              <a:endParaRPr/>
            </a:p>
          </p:txBody>
        </p:sp>
        <p:sp>
          <p:nvSpPr>
            <p:cNvPr id="129" name="object 29">
              <a:extLst>
                <a:ext uri="{FF2B5EF4-FFF2-40B4-BE49-F238E27FC236}">
                  <a16:creationId xmlns:a16="http://schemas.microsoft.com/office/drawing/2014/main" id="{0CB48455-960E-314A-94BB-B367302334D9}"/>
                </a:ext>
              </a:extLst>
            </p:cNvPr>
            <p:cNvSpPr/>
            <p:nvPr/>
          </p:nvSpPr>
          <p:spPr>
            <a:xfrm>
              <a:off x="2577566" y="2791358"/>
              <a:ext cx="925194" cy="925194"/>
            </a:xfrm>
            <a:custGeom>
              <a:avLst/>
              <a:gdLst/>
              <a:ahLst/>
              <a:cxnLst/>
              <a:rect l="l" t="t" r="r" b="b"/>
              <a:pathLst>
                <a:path w="925195" h="925195">
                  <a:moveTo>
                    <a:pt x="0" y="462492"/>
                  </a:moveTo>
                  <a:lnTo>
                    <a:pt x="2387" y="415205"/>
                  </a:lnTo>
                  <a:lnTo>
                    <a:pt x="9396" y="369284"/>
                  </a:lnTo>
                  <a:lnTo>
                    <a:pt x="20792" y="324961"/>
                  </a:lnTo>
                  <a:lnTo>
                    <a:pt x="36344" y="282469"/>
                  </a:lnTo>
                  <a:lnTo>
                    <a:pt x="55820" y="242041"/>
                  </a:lnTo>
                  <a:lnTo>
                    <a:pt x="78986" y="203908"/>
                  </a:lnTo>
                  <a:lnTo>
                    <a:pt x="105610" y="168304"/>
                  </a:lnTo>
                  <a:lnTo>
                    <a:pt x="135460" y="135460"/>
                  </a:lnTo>
                  <a:lnTo>
                    <a:pt x="168304" y="105610"/>
                  </a:lnTo>
                  <a:lnTo>
                    <a:pt x="203908" y="78986"/>
                  </a:lnTo>
                  <a:lnTo>
                    <a:pt x="242041" y="55820"/>
                  </a:lnTo>
                  <a:lnTo>
                    <a:pt x="282469" y="36344"/>
                  </a:lnTo>
                  <a:lnTo>
                    <a:pt x="324961" y="20792"/>
                  </a:lnTo>
                  <a:lnTo>
                    <a:pt x="369284" y="9396"/>
                  </a:lnTo>
                  <a:lnTo>
                    <a:pt x="415205" y="2387"/>
                  </a:lnTo>
                  <a:lnTo>
                    <a:pt x="462492" y="0"/>
                  </a:lnTo>
                  <a:lnTo>
                    <a:pt x="509779" y="2387"/>
                  </a:lnTo>
                  <a:lnTo>
                    <a:pt x="555700" y="9396"/>
                  </a:lnTo>
                  <a:lnTo>
                    <a:pt x="600023" y="20792"/>
                  </a:lnTo>
                  <a:lnTo>
                    <a:pt x="642515" y="36344"/>
                  </a:lnTo>
                  <a:lnTo>
                    <a:pt x="682943" y="55820"/>
                  </a:lnTo>
                  <a:lnTo>
                    <a:pt x="721075" y="78986"/>
                  </a:lnTo>
                  <a:lnTo>
                    <a:pt x="756680" y="105610"/>
                  </a:lnTo>
                  <a:lnTo>
                    <a:pt x="789523" y="135460"/>
                  </a:lnTo>
                  <a:lnTo>
                    <a:pt x="819373" y="168304"/>
                  </a:lnTo>
                  <a:lnTo>
                    <a:pt x="845998" y="203908"/>
                  </a:lnTo>
                  <a:lnTo>
                    <a:pt x="869164" y="242041"/>
                  </a:lnTo>
                  <a:lnTo>
                    <a:pt x="888639" y="282469"/>
                  </a:lnTo>
                  <a:lnTo>
                    <a:pt x="904191" y="324961"/>
                  </a:lnTo>
                  <a:lnTo>
                    <a:pt x="915588" y="369284"/>
                  </a:lnTo>
                  <a:lnTo>
                    <a:pt x="922596" y="415205"/>
                  </a:lnTo>
                  <a:lnTo>
                    <a:pt x="924984" y="462492"/>
                  </a:lnTo>
                  <a:lnTo>
                    <a:pt x="922596" y="509779"/>
                  </a:lnTo>
                  <a:lnTo>
                    <a:pt x="915588" y="555700"/>
                  </a:lnTo>
                  <a:lnTo>
                    <a:pt x="904191" y="600023"/>
                  </a:lnTo>
                  <a:lnTo>
                    <a:pt x="888639" y="642515"/>
                  </a:lnTo>
                  <a:lnTo>
                    <a:pt x="869164" y="682943"/>
                  </a:lnTo>
                  <a:lnTo>
                    <a:pt x="845998" y="721075"/>
                  </a:lnTo>
                  <a:lnTo>
                    <a:pt x="819373" y="756680"/>
                  </a:lnTo>
                  <a:lnTo>
                    <a:pt x="789523" y="789523"/>
                  </a:lnTo>
                  <a:lnTo>
                    <a:pt x="756680" y="819373"/>
                  </a:lnTo>
                  <a:lnTo>
                    <a:pt x="721075" y="845998"/>
                  </a:lnTo>
                  <a:lnTo>
                    <a:pt x="682943" y="869164"/>
                  </a:lnTo>
                  <a:lnTo>
                    <a:pt x="642515" y="888639"/>
                  </a:lnTo>
                  <a:lnTo>
                    <a:pt x="600023" y="904191"/>
                  </a:lnTo>
                  <a:lnTo>
                    <a:pt x="555700" y="915588"/>
                  </a:lnTo>
                  <a:lnTo>
                    <a:pt x="509779" y="922596"/>
                  </a:lnTo>
                  <a:lnTo>
                    <a:pt x="462492" y="924984"/>
                  </a:lnTo>
                  <a:lnTo>
                    <a:pt x="415205" y="922596"/>
                  </a:lnTo>
                  <a:lnTo>
                    <a:pt x="369284" y="915588"/>
                  </a:lnTo>
                  <a:lnTo>
                    <a:pt x="324961" y="904191"/>
                  </a:lnTo>
                  <a:lnTo>
                    <a:pt x="282469" y="888639"/>
                  </a:lnTo>
                  <a:lnTo>
                    <a:pt x="242041" y="869164"/>
                  </a:lnTo>
                  <a:lnTo>
                    <a:pt x="203908" y="845998"/>
                  </a:lnTo>
                  <a:lnTo>
                    <a:pt x="168304" y="819373"/>
                  </a:lnTo>
                  <a:lnTo>
                    <a:pt x="135460" y="789523"/>
                  </a:lnTo>
                  <a:lnTo>
                    <a:pt x="105610" y="756680"/>
                  </a:lnTo>
                  <a:lnTo>
                    <a:pt x="78986" y="721075"/>
                  </a:lnTo>
                  <a:lnTo>
                    <a:pt x="55820" y="682943"/>
                  </a:lnTo>
                  <a:lnTo>
                    <a:pt x="36344" y="642515"/>
                  </a:lnTo>
                  <a:lnTo>
                    <a:pt x="20792" y="600023"/>
                  </a:lnTo>
                  <a:lnTo>
                    <a:pt x="9396" y="555700"/>
                  </a:lnTo>
                  <a:lnTo>
                    <a:pt x="2387" y="509779"/>
                  </a:lnTo>
                  <a:lnTo>
                    <a:pt x="0" y="462492"/>
                  </a:lnTo>
                  <a:close/>
                </a:path>
              </a:pathLst>
            </a:custGeom>
            <a:ln w="12700">
              <a:solidFill>
                <a:srgbClr val="C00000"/>
              </a:solidFill>
            </a:ln>
          </p:spPr>
          <p:txBody>
            <a:bodyPr wrap="square" lIns="0" tIns="0" rIns="0" bIns="0" rtlCol="0"/>
            <a:lstStyle/>
            <a:p>
              <a:endParaRPr/>
            </a:p>
          </p:txBody>
        </p:sp>
        <p:sp>
          <p:nvSpPr>
            <p:cNvPr id="130" name="object 30">
              <a:extLst>
                <a:ext uri="{FF2B5EF4-FFF2-40B4-BE49-F238E27FC236}">
                  <a16:creationId xmlns:a16="http://schemas.microsoft.com/office/drawing/2014/main" id="{D5EE4A08-17C3-FD48-B362-C30C199EA5FA}"/>
                </a:ext>
              </a:extLst>
            </p:cNvPr>
            <p:cNvSpPr/>
            <p:nvPr/>
          </p:nvSpPr>
          <p:spPr>
            <a:xfrm>
              <a:off x="3242208" y="2847047"/>
              <a:ext cx="114300" cy="114300"/>
            </a:xfrm>
            <a:prstGeom prst="rect">
              <a:avLst/>
            </a:prstGeom>
            <a:blipFill>
              <a:blip r:embed="rId2" cstate="print"/>
              <a:stretch>
                <a:fillRect/>
              </a:stretch>
            </a:blipFill>
          </p:spPr>
          <p:txBody>
            <a:bodyPr wrap="square" lIns="0" tIns="0" rIns="0" bIns="0" rtlCol="0"/>
            <a:lstStyle/>
            <a:p>
              <a:endParaRPr/>
            </a:p>
          </p:txBody>
        </p:sp>
        <p:sp>
          <p:nvSpPr>
            <p:cNvPr id="131" name="object 31">
              <a:extLst>
                <a:ext uri="{FF2B5EF4-FFF2-40B4-BE49-F238E27FC236}">
                  <a16:creationId xmlns:a16="http://schemas.microsoft.com/office/drawing/2014/main" id="{E62CC9DE-D6C2-A441-8151-8D91ACA70410}"/>
                </a:ext>
              </a:extLst>
            </p:cNvPr>
            <p:cNvSpPr/>
            <p:nvPr/>
          </p:nvSpPr>
          <p:spPr>
            <a:xfrm>
              <a:off x="2982912" y="3196704"/>
              <a:ext cx="114300" cy="114300"/>
            </a:xfrm>
            <a:prstGeom prst="rect">
              <a:avLst/>
            </a:prstGeom>
            <a:blipFill>
              <a:blip r:embed="rId4" cstate="print"/>
              <a:stretch>
                <a:fillRect/>
              </a:stretch>
            </a:blipFill>
          </p:spPr>
          <p:txBody>
            <a:bodyPr wrap="square" lIns="0" tIns="0" rIns="0" bIns="0" rtlCol="0"/>
            <a:lstStyle/>
            <a:p>
              <a:endParaRPr/>
            </a:p>
          </p:txBody>
        </p:sp>
        <p:sp>
          <p:nvSpPr>
            <p:cNvPr id="132" name="object 32">
              <a:extLst>
                <a:ext uri="{FF2B5EF4-FFF2-40B4-BE49-F238E27FC236}">
                  <a16:creationId xmlns:a16="http://schemas.microsoft.com/office/drawing/2014/main" id="{DF5E9C79-6013-7B4F-9724-93A217E77434}"/>
                </a:ext>
              </a:extLst>
            </p:cNvPr>
            <p:cNvSpPr/>
            <p:nvPr/>
          </p:nvSpPr>
          <p:spPr>
            <a:xfrm>
              <a:off x="2768066" y="2948647"/>
              <a:ext cx="114300" cy="114300"/>
            </a:xfrm>
            <a:prstGeom prst="rect">
              <a:avLst/>
            </a:prstGeom>
            <a:blipFill>
              <a:blip r:embed="rId2" cstate="print"/>
              <a:stretch>
                <a:fillRect/>
              </a:stretch>
            </a:blipFill>
          </p:spPr>
          <p:txBody>
            <a:bodyPr wrap="square" lIns="0" tIns="0" rIns="0" bIns="0" rtlCol="0"/>
            <a:lstStyle/>
            <a:p>
              <a:endParaRPr/>
            </a:p>
          </p:txBody>
        </p:sp>
        <p:sp>
          <p:nvSpPr>
            <p:cNvPr id="133" name="object 33">
              <a:extLst>
                <a:ext uri="{FF2B5EF4-FFF2-40B4-BE49-F238E27FC236}">
                  <a16:creationId xmlns:a16="http://schemas.microsoft.com/office/drawing/2014/main" id="{A9EE8389-B506-134B-9DCB-72C52EE4D6B9}"/>
                </a:ext>
              </a:extLst>
            </p:cNvPr>
            <p:cNvSpPr/>
            <p:nvPr/>
          </p:nvSpPr>
          <p:spPr>
            <a:xfrm>
              <a:off x="3225266" y="3490518"/>
              <a:ext cx="114300" cy="114300"/>
            </a:xfrm>
            <a:prstGeom prst="rect">
              <a:avLst/>
            </a:prstGeom>
            <a:blipFill>
              <a:blip r:embed="rId2" cstate="print"/>
              <a:stretch>
                <a:fillRect/>
              </a:stretch>
            </a:blipFill>
          </p:spPr>
          <p:txBody>
            <a:bodyPr wrap="square" lIns="0" tIns="0" rIns="0" bIns="0" rtlCol="0"/>
            <a:lstStyle/>
            <a:p>
              <a:endParaRPr/>
            </a:p>
          </p:txBody>
        </p:sp>
        <p:sp>
          <p:nvSpPr>
            <p:cNvPr id="134" name="object 34">
              <a:extLst>
                <a:ext uri="{FF2B5EF4-FFF2-40B4-BE49-F238E27FC236}">
                  <a16:creationId xmlns:a16="http://schemas.microsoft.com/office/drawing/2014/main" id="{FA8057BE-EA30-6D4E-8F37-10B6D2203C8A}"/>
                </a:ext>
              </a:extLst>
            </p:cNvPr>
            <p:cNvSpPr/>
            <p:nvPr/>
          </p:nvSpPr>
          <p:spPr>
            <a:xfrm>
              <a:off x="2649537" y="3490518"/>
              <a:ext cx="114300" cy="114300"/>
            </a:xfrm>
            <a:prstGeom prst="rect">
              <a:avLst/>
            </a:prstGeom>
            <a:blipFill>
              <a:blip r:embed="rId2" cstate="print"/>
              <a:stretch>
                <a:fillRect/>
              </a:stretch>
            </a:blipFill>
          </p:spPr>
          <p:txBody>
            <a:bodyPr wrap="square" lIns="0" tIns="0" rIns="0" bIns="0" rtlCol="0"/>
            <a:lstStyle/>
            <a:p>
              <a:endParaRPr/>
            </a:p>
          </p:txBody>
        </p:sp>
      </p:grpSp>
      <p:pic>
        <p:nvPicPr>
          <p:cNvPr id="10" name="Content Placeholder 9" descr="A picture containing diagram&#10;&#10;Description automatically generated">
            <a:extLst>
              <a:ext uri="{FF2B5EF4-FFF2-40B4-BE49-F238E27FC236}">
                <a16:creationId xmlns:a16="http://schemas.microsoft.com/office/drawing/2014/main" id="{82FE74F5-6971-884E-920B-ACB92B40F764}"/>
              </a:ext>
            </a:extLst>
          </p:cNvPr>
          <p:cNvPicPr>
            <a:picLocks noGrp="1" noChangeAspect="1"/>
          </p:cNvPicPr>
          <p:nvPr>
            <p:ph idx="1"/>
          </p:nvPr>
        </p:nvPicPr>
        <p:blipFill>
          <a:blip r:embed="rId5"/>
          <a:stretch>
            <a:fillRect/>
          </a:stretch>
        </p:blipFill>
        <p:spPr>
          <a:xfrm>
            <a:off x="2939187" y="2590800"/>
            <a:ext cx="1358900" cy="460567"/>
          </a:xfrm>
        </p:spPr>
      </p:pic>
      <p:sp>
        <p:nvSpPr>
          <p:cNvPr id="4" name="Slide Number Placeholder 3">
            <a:extLst>
              <a:ext uri="{FF2B5EF4-FFF2-40B4-BE49-F238E27FC236}">
                <a16:creationId xmlns:a16="http://schemas.microsoft.com/office/drawing/2014/main" id="{F25222F7-DF0E-4E46-865A-59DC538E81EA}"/>
              </a:ext>
            </a:extLst>
          </p:cNvPr>
          <p:cNvSpPr>
            <a:spLocks noGrp="1"/>
          </p:cNvSpPr>
          <p:nvPr>
            <p:ph type="sldNum" sz="quarter" idx="12"/>
          </p:nvPr>
        </p:nvSpPr>
        <p:spPr/>
        <p:txBody>
          <a:bodyPr/>
          <a:lstStyle/>
          <a:p>
            <a:pPr>
              <a:defRPr/>
            </a:pPr>
            <a:fld id="{4D71D4ED-2DA9-9F40-A068-D189D5533483}" type="slidenum">
              <a:rPr lang="en-US" smtClean="0"/>
              <a:pPr>
                <a:defRPr/>
              </a:pPr>
              <a:t>15</a:t>
            </a:fld>
            <a:endParaRPr lang="en-US"/>
          </a:p>
        </p:txBody>
      </p:sp>
      <p:sp>
        <p:nvSpPr>
          <p:cNvPr id="5" name="TextBox 4">
            <a:extLst>
              <a:ext uri="{FF2B5EF4-FFF2-40B4-BE49-F238E27FC236}">
                <a16:creationId xmlns:a16="http://schemas.microsoft.com/office/drawing/2014/main" id="{B2362F4D-0DD0-4543-83A8-EFC079482727}"/>
              </a:ext>
            </a:extLst>
          </p:cNvPr>
          <p:cNvSpPr txBox="1"/>
          <p:nvPr/>
        </p:nvSpPr>
        <p:spPr>
          <a:xfrm>
            <a:off x="67429" y="2030677"/>
            <a:ext cx="4491935" cy="400110"/>
          </a:xfrm>
          <a:prstGeom prst="rect">
            <a:avLst/>
          </a:prstGeom>
          <a:noFill/>
        </p:spPr>
        <p:txBody>
          <a:bodyPr wrap="none" rtlCol="0">
            <a:spAutoFit/>
          </a:bodyPr>
          <a:lstStyle/>
          <a:p>
            <a:pPr marL="342900" indent="-342900">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Similarity matrix at high dimension:</a:t>
            </a:r>
          </a:p>
        </p:txBody>
      </p:sp>
      <p:pic>
        <p:nvPicPr>
          <p:cNvPr id="7" name="Picture 6">
            <a:extLst>
              <a:ext uri="{FF2B5EF4-FFF2-40B4-BE49-F238E27FC236}">
                <a16:creationId xmlns:a16="http://schemas.microsoft.com/office/drawing/2014/main" id="{E52A03FC-D3F1-7E4C-AA17-340C69E1F134}"/>
              </a:ext>
            </a:extLst>
          </p:cNvPr>
          <p:cNvPicPr>
            <a:picLocks noChangeAspect="1"/>
          </p:cNvPicPr>
          <p:nvPr/>
        </p:nvPicPr>
        <p:blipFill>
          <a:blip r:embed="rId6"/>
          <a:stretch>
            <a:fillRect/>
          </a:stretch>
        </p:blipFill>
        <p:spPr>
          <a:xfrm>
            <a:off x="190500" y="2438400"/>
            <a:ext cx="2628900" cy="685800"/>
          </a:xfrm>
          <a:prstGeom prst="rect">
            <a:avLst/>
          </a:prstGeom>
        </p:spPr>
      </p:pic>
      <p:sp>
        <p:nvSpPr>
          <p:cNvPr id="8" name="TextBox 7">
            <a:extLst>
              <a:ext uri="{FF2B5EF4-FFF2-40B4-BE49-F238E27FC236}">
                <a16:creationId xmlns:a16="http://schemas.microsoft.com/office/drawing/2014/main" id="{8759B7E9-798C-A945-BB28-25BA0D86C7FE}"/>
              </a:ext>
            </a:extLst>
          </p:cNvPr>
          <p:cNvSpPr txBox="1"/>
          <p:nvPr/>
        </p:nvSpPr>
        <p:spPr>
          <a:xfrm>
            <a:off x="147861" y="182434"/>
            <a:ext cx="1972015" cy="400110"/>
          </a:xfrm>
          <a:prstGeom prst="rect">
            <a:avLst/>
          </a:prstGeom>
          <a:noFill/>
        </p:spPr>
        <p:txBody>
          <a:bodyPr wrap="none" rtlCol="0">
            <a:spAutoFit/>
          </a:bodyPr>
          <a:lstStyle/>
          <a:p>
            <a:pPr marL="342900" indent="-342900">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Modulization</a:t>
            </a:r>
          </a:p>
        </p:txBody>
      </p:sp>
      <p:sp>
        <p:nvSpPr>
          <p:cNvPr id="14" name="TextBox 13">
            <a:extLst>
              <a:ext uri="{FF2B5EF4-FFF2-40B4-BE49-F238E27FC236}">
                <a16:creationId xmlns:a16="http://schemas.microsoft.com/office/drawing/2014/main" id="{D827730D-3D23-1541-A51C-54616670E3BD}"/>
              </a:ext>
            </a:extLst>
          </p:cNvPr>
          <p:cNvSpPr txBox="1"/>
          <p:nvPr/>
        </p:nvSpPr>
        <p:spPr>
          <a:xfrm>
            <a:off x="23775" y="3943290"/>
            <a:ext cx="4392549" cy="400110"/>
          </a:xfrm>
          <a:prstGeom prst="rect">
            <a:avLst/>
          </a:prstGeom>
          <a:noFill/>
        </p:spPr>
        <p:txBody>
          <a:bodyPr wrap="none" rtlCol="0">
            <a:spAutoFit/>
          </a:bodyPr>
          <a:lstStyle/>
          <a:p>
            <a:pPr marL="342900" indent="-342900">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Similarity matrix at low dimension:</a:t>
            </a:r>
          </a:p>
        </p:txBody>
      </p:sp>
      <p:pic>
        <p:nvPicPr>
          <p:cNvPr id="16" name="Picture 15" descr="Diagram&#10;&#10;Description automatically generated">
            <a:extLst>
              <a:ext uri="{FF2B5EF4-FFF2-40B4-BE49-F238E27FC236}">
                <a16:creationId xmlns:a16="http://schemas.microsoft.com/office/drawing/2014/main" id="{9F84BF03-406D-B54D-B614-EA24CE278F79}"/>
              </a:ext>
            </a:extLst>
          </p:cNvPr>
          <p:cNvPicPr>
            <a:picLocks noChangeAspect="1"/>
          </p:cNvPicPr>
          <p:nvPr/>
        </p:nvPicPr>
        <p:blipFill>
          <a:blip r:embed="rId7"/>
          <a:stretch>
            <a:fillRect/>
          </a:stretch>
        </p:blipFill>
        <p:spPr>
          <a:xfrm>
            <a:off x="80065" y="4303049"/>
            <a:ext cx="2468880" cy="649951"/>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BC2A6054-2093-7A4D-B227-101AECB0B86B}"/>
              </a:ext>
            </a:extLst>
          </p:cNvPr>
          <p:cNvPicPr>
            <a:picLocks noChangeAspect="1"/>
          </p:cNvPicPr>
          <p:nvPr/>
        </p:nvPicPr>
        <p:blipFill>
          <a:blip r:embed="rId8"/>
          <a:stretch>
            <a:fillRect/>
          </a:stretch>
        </p:blipFill>
        <p:spPr>
          <a:xfrm>
            <a:off x="191322" y="5309352"/>
            <a:ext cx="2849880" cy="558048"/>
          </a:xfrm>
          <a:prstGeom prst="rect">
            <a:avLst/>
          </a:prstGeom>
        </p:spPr>
      </p:pic>
      <p:pic>
        <p:nvPicPr>
          <p:cNvPr id="20" name="Picture 19" descr="A picture containing company name&#10;&#10;Description automatically generated">
            <a:extLst>
              <a:ext uri="{FF2B5EF4-FFF2-40B4-BE49-F238E27FC236}">
                <a16:creationId xmlns:a16="http://schemas.microsoft.com/office/drawing/2014/main" id="{580A21AF-EAB5-D948-91B8-8FDE8328FF5E}"/>
              </a:ext>
            </a:extLst>
          </p:cNvPr>
          <p:cNvPicPr>
            <a:picLocks noChangeAspect="1"/>
          </p:cNvPicPr>
          <p:nvPr/>
        </p:nvPicPr>
        <p:blipFill>
          <a:blip r:embed="rId9"/>
          <a:stretch>
            <a:fillRect/>
          </a:stretch>
        </p:blipFill>
        <p:spPr>
          <a:xfrm>
            <a:off x="147861" y="6132019"/>
            <a:ext cx="3799438" cy="573581"/>
          </a:xfrm>
          <a:prstGeom prst="rect">
            <a:avLst/>
          </a:prstGeom>
        </p:spPr>
      </p:pic>
      <p:sp>
        <p:nvSpPr>
          <p:cNvPr id="21" name="TextBox 20">
            <a:extLst>
              <a:ext uri="{FF2B5EF4-FFF2-40B4-BE49-F238E27FC236}">
                <a16:creationId xmlns:a16="http://schemas.microsoft.com/office/drawing/2014/main" id="{B9B33F89-F74E-1F4E-9E43-AADCF4C013D9}"/>
              </a:ext>
            </a:extLst>
          </p:cNvPr>
          <p:cNvSpPr txBox="1"/>
          <p:nvPr/>
        </p:nvSpPr>
        <p:spPr>
          <a:xfrm>
            <a:off x="80065" y="4933890"/>
            <a:ext cx="5647700" cy="400110"/>
          </a:xfrm>
          <a:prstGeom prst="rect">
            <a:avLst/>
          </a:prstGeom>
          <a:noFill/>
        </p:spPr>
        <p:txBody>
          <a:bodyPr wrap="none" rtlCol="0">
            <a:spAutoFit/>
          </a:bodyPr>
          <a:lstStyle/>
          <a:p>
            <a:pPr marL="342900" indent="-342900">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Cost Function (</a:t>
            </a:r>
            <a:r>
              <a:rPr lang="en-US" dirty="0" err="1">
                <a:solidFill>
                  <a:schemeClr val="tx2"/>
                </a:solidFill>
                <a:latin typeface="Arial" panose="020B0604020202020204" pitchFamily="34" charset="0"/>
                <a:cs typeface="Arial" panose="020B0604020202020204" pitchFamily="34" charset="0"/>
              </a:rPr>
              <a:t>Kullback-Leibler</a:t>
            </a:r>
            <a:r>
              <a:rPr lang="en-US" dirty="0">
                <a:solidFill>
                  <a:schemeClr val="tx2"/>
                </a:solidFill>
                <a:latin typeface="Arial" panose="020B0604020202020204" pitchFamily="34" charset="0"/>
                <a:cs typeface="Arial" panose="020B0604020202020204" pitchFamily="34" charset="0"/>
              </a:rPr>
              <a:t> divergence):</a:t>
            </a:r>
          </a:p>
        </p:txBody>
      </p:sp>
      <p:sp>
        <p:nvSpPr>
          <p:cNvPr id="22" name="TextBox 21">
            <a:extLst>
              <a:ext uri="{FF2B5EF4-FFF2-40B4-BE49-F238E27FC236}">
                <a16:creationId xmlns:a16="http://schemas.microsoft.com/office/drawing/2014/main" id="{F01C73CF-6728-C841-86FA-DA23443CB1E8}"/>
              </a:ext>
            </a:extLst>
          </p:cNvPr>
          <p:cNvSpPr txBox="1"/>
          <p:nvPr/>
        </p:nvSpPr>
        <p:spPr>
          <a:xfrm>
            <a:off x="65036" y="5772090"/>
            <a:ext cx="1871025" cy="400110"/>
          </a:xfrm>
          <a:prstGeom prst="rect">
            <a:avLst/>
          </a:prstGeom>
          <a:noFill/>
        </p:spPr>
        <p:txBody>
          <a:bodyPr wrap="none" rtlCol="0">
            <a:spAutoFit/>
          </a:bodyPr>
          <a:lstStyle/>
          <a:p>
            <a:pPr marL="342900" indent="-342900">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Derivatives:</a:t>
            </a:r>
          </a:p>
        </p:txBody>
      </p:sp>
      <p:sp>
        <p:nvSpPr>
          <p:cNvPr id="80" name="object 36">
            <a:extLst>
              <a:ext uri="{FF2B5EF4-FFF2-40B4-BE49-F238E27FC236}">
                <a16:creationId xmlns:a16="http://schemas.microsoft.com/office/drawing/2014/main" id="{08B7260D-A487-6347-9538-770E4E01C3DF}"/>
              </a:ext>
            </a:extLst>
          </p:cNvPr>
          <p:cNvSpPr txBox="1"/>
          <p:nvPr/>
        </p:nvSpPr>
        <p:spPr>
          <a:xfrm>
            <a:off x="6092718" y="2125147"/>
            <a:ext cx="2492688" cy="289823"/>
          </a:xfrm>
          <a:prstGeom prst="rect">
            <a:avLst/>
          </a:prstGeom>
        </p:spPr>
        <p:txBody>
          <a:bodyPr vert="horz" wrap="square" lIns="0" tIns="12700" rIns="0" bIns="0" rtlCol="0">
            <a:spAutoFit/>
          </a:bodyPr>
          <a:lstStyle/>
          <a:p>
            <a:pPr marL="12700">
              <a:lnSpc>
                <a:spcPct val="100000"/>
              </a:lnSpc>
              <a:spcBef>
                <a:spcPts val="100"/>
              </a:spcBef>
            </a:pPr>
            <a:r>
              <a:rPr lang="en-US" sz="1800" spc="-105" dirty="0">
                <a:latin typeface="Arial" panose="020B0604020202020204" pitchFamily="34" charset="0"/>
                <a:cs typeface="Arial" panose="020B0604020202020204" pitchFamily="34" charset="0"/>
              </a:rPr>
              <a:t>High </a:t>
            </a:r>
            <a:r>
              <a:rPr sz="1800" spc="-105" dirty="0">
                <a:latin typeface="Arial" panose="020B0604020202020204" pitchFamily="34" charset="0"/>
                <a:cs typeface="Arial" panose="020B0604020202020204" pitchFamily="34" charset="0"/>
              </a:rPr>
              <a:t>d</a:t>
            </a:r>
            <a:r>
              <a:rPr sz="1800" spc="-60" dirty="0">
                <a:latin typeface="Arial" panose="020B0604020202020204" pitchFamily="34" charset="0"/>
                <a:cs typeface="Arial" panose="020B0604020202020204" pitchFamily="34" charset="0"/>
              </a:rPr>
              <a:t>i</a:t>
            </a:r>
            <a:r>
              <a:rPr sz="1800" spc="-65" dirty="0">
                <a:latin typeface="Arial" panose="020B0604020202020204" pitchFamily="34" charset="0"/>
                <a:cs typeface="Arial" panose="020B0604020202020204" pitchFamily="34" charset="0"/>
              </a:rPr>
              <a:t>m</a:t>
            </a:r>
            <a:r>
              <a:rPr sz="1800" spc="-90" dirty="0">
                <a:latin typeface="Arial" panose="020B0604020202020204" pitchFamily="34" charset="0"/>
                <a:cs typeface="Arial" panose="020B0604020202020204" pitchFamily="34" charset="0"/>
              </a:rPr>
              <a:t>e</a:t>
            </a:r>
            <a:r>
              <a:rPr sz="1800" spc="-40" dirty="0">
                <a:latin typeface="Arial" panose="020B0604020202020204" pitchFamily="34" charset="0"/>
                <a:cs typeface="Arial" panose="020B0604020202020204" pitchFamily="34" charset="0"/>
              </a:rPr>
              <a:t>n</a:t>
            </a:r>
            <a:r>
              <a:rPr sz="1800" spc="-35" dirty="0">
                <a:latin typeface="Arial" panose="020B0604020202020204" pitchFamily="34" charset="0"/>
                <a:cs typeface="Arial" panose="020B0604020202020204" pitchFamily="34" charset="0"/>
              </a:rPr>
              <a:t>s</a:t>
            </a:r>
            <a:r>
              <a:rPr sz="1800" spc="-110" dirty="0">
                <a:latin typeface="Arial" panose="020B0604020202020204" pitchFamily="34" charset="0"/>
                <a:cs typeface="Arial" panose="020B0604020202020204" pitchFamily="34" charset="0"/>
              </a:rPr>
              <a:t>i</a:t>
            </a:r>
            <a:r>
              <a:rPr sz="1800" spc="-20" dirty="0">
                <a:latin typeface="Arial" panose="020B0604020202020204" pitchFamily="34" charset="0"/>
                <a:cs typeface="Arial" panose="020B0604020202020204" pitchFamily="34" charset="0"/>
              </a:rPr>
              <a:t>o</a:t>
            </a:r>
            <a:r>
              <a:rPr sz="1800" spc="-40" dirty="0">
                <a:latin typeface="Arial" panose="020B0604020202020204" pitchFamily="34" charset="0"/>
                <a:cs typeface="Arial" panose="020B0604020202020204" pitchFamily="34" charset="0"/>
              </a:rPr>
              <a:t>n</a:t>
            </a:r>
            <a:endParaRPr sz="1800" dirty="0">
              <a:latin typeface="Arial" panose="020B0604020202020204" pitchFamily="34" charset="0"/>
              <a:cs typeface="Arial" panose="020B0604020202020204" pitchFamily="34" charset="0"/>
            </a:endParaRPr>
          </a:p>
        </p:txBody>
      </p:sp>
      <p:grpSp>
        <p:nvGrpSpPr>
          <p:cNvPr id="137" name="Group 136">
            <a:extLst>
              <a:ext uri="{FF2B5EF4-FFF2-40B4-BE49-F238E27FC236}">
                <a16:creationId xmlns:a16="http://schemas.microsoft.com/office/drawing/2014/main" id="{9E1521A9-F646-5B44-B18C-52BAF9C36EFB}"/>
              </a:ext>
            </a:extLst>
          </p:cNvPr>
          <p:cNvGrpSpPr/>
          <p:nvPr/>
        </p:nvGrpSpPr>
        <p:grpSpPr>
          <a:xfrm>
            <a:off x="5914835" y="4998034"/>
            <a:ext cx="2004722" cy="1323451"/>
            <a:chOff x="6367270" y="4794406"/>
            <a:chExt cx="2004722" cy="1323451"/>
          </a:xfrm>
        </p:grpSpPr>
        <p:sp>
          <p:nvSpPr>
            <p:cNvPr id="83" name="object 39">
              <a:extLst>
                <a:ext uri="{FF2B5EF4-FFF2-40B4-BE49-F238E27FC236}">
                  <a16:creationId xmlns:a16="http://schemas.microsoft.com/office/drawing/2014/main" id="{A1DE4569-C355-184C-A82E-089F492FE8AB}"/>
                </a:ext>
              </a:extLst>
            </p:cNvPr>
            <p:cNvSpPr/>
            <p:nvPr/>
          </p:nvSpPr>
          <p:spPr>
            <a:xfrm>
              <a:off x="6367270" y="4794406"/>
              <a:ext cx="2004722" cy="1323451"/>
            </a:xfrm>
            <a:custGeom>
              <a:avLst/>
              <a:gdLst/>
              <a:ahLst/>
              <a:cxnLst/>
              <a:rect l="l" t="t" r="r" b="b"/>
              <a:pathLst>
                <a:path w="2955290" h="2167890">
                  <a:moveTo>
                    <a:pt x="2954870" y="0"/>
                  </a:moveTo>
                  <a:lnTo>
                    <a:pt x="0" y="0"/>
                  </a:lnTo>
                  <a:lnTo>
                    <a:pt x="0" y="2167470"/>
                  </a:lnTo>
                  <a:lnTo>
                    <a:pt x="2954870" y="2167470"/>
                  </a:lnTo>
                  <a:lnTo>
                    <a:pt x="2954870" y="0"/>
                  </a:lnTo>
                  <a:close/>
                </a:path>
              </a:pathLst>
            </a:custGeom>
            <a:solidFill>
              <a:srgbClr val="E2F0D9"/>
            </a:solidFill>
          </p:spPr>
          <p:txBody>
            <a:bodyPr wrap="square" lIns="0" tIns="0" rIns="0" bIns="0" rtlCol="0"/>
            <a:lstStyle/>
            <a:p>
              <a:endParaRPr/>
            </a:p>
          </p:txBody>
        </p:sp>
        <p:sp>
          <p:nvSpPr>
            <p:cNvPr id="84" name="object 40">
              <a:extLst>
                <a:ext uri="{FF2B5EF4-FFF2-40B4-BE49-F238E27FC236}">
                  <a16:creationId xmlns:a16="http://schemas.microsoft.com/office/drawing/2014/main" id="{0DABB0AA-2E42-F54B-A89B-8D5A85811F95}"/>
                </a:ext>
              </a:extLst>
            </p:cNvPr>
            <p:cNvSpPr/>
            <p:nvPr/>
          </p:nvSpPr>
          <p:spPr>
            <a:xfrm>
              <a:off x="6964778" y="5458324"/>
              <a:ext cx="77535" cy="69778"/>
            </a:xfrm>
            <a:prstGeom prst="rect">
              <a:avLst/>
            </a:prstGeom>
            <a:blipFill>
              <a:blip r:embed="rId2" cstate="print"/>
              <a:stretch>
                <a:fillRect/>
              </a:stretch>
            </a:blipFill>
          </p:spPr>
          <p:txBody>
            <a:bodyPr wrap="square" lIns="0" tIns="0" rIns="0" bIns="0" rtlCol="0"/>
            <a:lstStyle/>
            <a:p>
              <a:endParaRPr/>
            </a:p>
          </p:txBody>
        </p:sp>
        <p:sp>
          <p:nvSpPr>
            <p:cNvPr id="85" name="object 41">
              <a:extLst>
                <a:ext uri="{FF2B5EF4-FFF2-40B4-BE49-F238E27FC236}">
                  <a16:creationId xmlns:a16="http://schemas.microsoft.com/office/drawing/2014/main" id="{79B840FF-0EC7-FD45-98DA-92B953FFAC5C}"/>
                </a:ext>
              </a:extLst>
            </p:cNvPr>
            <p:cNvSpPr/>
            <p:nvPr/>
          </p:nvSpPr>
          <p:spPr>
            <a:xfrm>
              <a:off x="7091136" y="5117189"/>
              <a:ext cx="77535" cy="69778"/>
            </a:xfrm>
            <a:prstGeom prst="rect">
              <a:avLst/>
            </a:prstGeom>
            <a:blipFill>
              <a:blip r:embed="rId2" cstate="print"/>
              <a:stretch>
                <a:fillRect/>
              </a:stretch>
            </a:blipFill>
          </p:spPr>
          <p:txBody>
            <a:bodyPr wrap="square" lIns="0" tIns="0" rIns="0" bIns="0" rtlCol="0"/>
            <a:lstStyle/>
            <a:p>
              <a:endParaRPr/>
            </a:p>
          </p:txBody>
        </p:sp>
        <p:sp>
          <p:nvSpPr>
            <p:cNvPr id="86" name="object 42">
              <a:extLst>
                <a:ext uri="{FF2B5EF4-FFF2-40B4-BE49-F238E27FC236}">
                  <a16:creationId xmlns:a16="http://schemas.microsoft.com/office/drawing/2014/main" id="{503FFE68-4FCD-B140-9D8A-62AB16BF0D38}"/>
                </a:ext>
              </a:extLst>
            </p:cNvPr>
            <p:cNvSpPr/>
            <p:nvPr/>
          </p:nvSpPr>
          <p:spPr>
            <a:xfrm>
              <a:off x="6615869" y="5117189"/>
              <a:ext cx="77535" cy="69778"/>
            </a:xfrm>
            <a:prstGeom prst="rect">
              <a:avLst/>
            </a:prstGeom>
            <a:blipFill>
              <a:blip r:embed="rId2" cstate="print"/>
              <a:stretch>
                <a:fillRect/>
              </a:stretch>
            </a:blipFill>
          </p:spPr>
          <p:txBody>
            <a:bodyPr wrap="square" lIns="0" tIns="0" rIns="0" bIns="0" rtlCol="0"/>
            <a:lstStyle/>
            <a:p>
              <a:endParaRPr/>
            </a:p>
          </p:txBody>
        </p:sp>
        <p:sp>
          <p:nvSpPr>
            <p:cNvPr id="87" name="object 43">
              <a:extLst>
                <a:ext uri="{FF2B5EF4-FFF2-40B4-BE49-F238E27FC236}">
                  <a16:creationId xmlns:a16="http://schemas.microsoft.com/office/drawing/2014/main" id="{F1570C3C-378B-CF4D-9821-930751807BB1}"/>
                </a:ext>
              </a:extLst>
            </p:cNvPr>
            <p:cNvSpPr/>
            <p:nvPr/>
          </p:nvSpPr>
          <p:spPr>
            <a:xfrm>
              <a:off x="6847046" y="4910438"/>
              <a:ext cx="77535" cy="69778"/>
            </a:xfrm>
            <a:prstGeom prst="rect">
              <a:avLst/>
            </a:prstGeom>
            <a:blipFill>
              <a:blip r:embed="rId2" cstate="print"/>
              <a:stretch>
                <a:fillRect/>
              </a:stretch>
            </a:blipFill>
          </p:spPr>
          <p:txBody>
            <a:bodyPr wrap="square" lIns="0" tIns="0" rIns="0" bIns="0" rtlCol="0"/>
            <a:lstStyle/>
            <a:p>
              <a:endParaRPr/>
            </a:p>
          </p:txBody>
        </p:sp>
        <p:sp>
          <p:nvSpPr>
            <p:cNvPr id="88" name="object 44">
              <a:extLst>
                <a:ext uri="{FF2B5EF4-FFF2-40B4-BE49-F238E27FC236}">
                  <a16:creationId xmlns:a16="http://schemas.microsoft.com/office/drawing/2014/main" id="{2049D86F-0160-FA4E-80CB-55541D412A96}"/>
                </a:ext>
              </a:extLst>
            </p:cNvPr>
            <p:cNvSpPr/>
            <p:nvPr/>
          </p:nvSpPr>
          <p:spPr>
            <a:xfrm>
              <a:off x="7651113" y="4910438"/>
              <a:ext cx="77535" cy="69778"/>
            </a:xfrm>
            <a:prstGeom prst="rect">
              <a:avLst/>
            </a:prstGeom>
            <a:blipFill>
              <a:blip r:embed="rId2" cstate="print"/>
              <a:stretch>
                <a:fillRect/>
              </a:stretch>
            </a:blipFill>
          </p:spPr>
          <p:txBody>
            <a:bodyPr wrap="square" lIns="0" tIns="0" rIns="0" bIns="0" rtlCol="0"/>
            <a:lstStyle/>
            <a:p>
              <a:endParaRPr/>
            </a:p>
          </p:txBody>
        </p:sp>
        <p:sp>
          <p:nvSpPr>
            <p:cNvPr id="89" name="object 45">
              <a:extLst>
                <a:ext uri="{FF2B5EF4-FFF2-40B4-BE49-F238E27FC236}">
                  <a16:creationId xmlns:a16="http://schemas.microsoft.com/office/drawing/2014/main" id="{9A347087-F230-9C41-A90A-44997D8ACF8A}"/>
                </a:ext>
              </a:extLst>
            </p:cNvPr>
            <p:cNvSpPr/>
            <p:nvPr/>
          </p:nvSpPr>
          <p:spPr>
            <a:xfrm>
              <a:off x="6564179" y="5876991"/>
              <a:ext cx="77535" cy="69778"/>
            </a:xfrm>
            <a:prstGeom prst="rect">
              <a:avLst/>
            </a:prstGeom>
            <a:blipFill>
              <a:blip r:embed="rId2" cstate="print"/>
              <a:stretch>
                <a:fillRect/>
              </a:stretch>
            </a:blipFill>
          </p:spPr>
          <p:txBody>
            <a:bodyPr wrap="square" lIns="0" tIns="0" rIns="0" bIns="0" rtlCol="0"/>
            <a:lstStyle/>
            <a:p>
              <a:endParaRPr/>
            </a:p>
          </p:txBody>
        </p:sp>
        <p:sp>
          <p:nvSpPr>
            <p:cNvPr id="90" name="object 46">
              <a:extLst>
                <a:ext uri="{FF2B5EF4-FFF2-40B4-BE49-F238E27FC236}">
                  <a16:creationId xmlns:a16="http://schemas.microsoft.com/office/drawing/2014/main" id="{C5553E7A-F9E2-884A-8BE2-A5682726AE2B}"/>
                </a:ext>
              </a:extLst>
            </p:cNvPr>
            <p:cNvSpPr/>
            <p:nvPr/>
          </p:nvSpPr>
          <p:spPr>
            <a:xfrm>
              <a:off x="6829815" y="5954522"/>
              <a:ext cx="77535" cy="69778"/>
            </a:xfrm>
            <a:prstGeom prst="rect">
              <a:avLst/>
            </a:prstGeom>
            <a:blipFill>
              <a:blip r:embed="rId2" cstate="print"/>
              <a:stretch>
                <a:fillRect/>
              </a:stretch>
            </a:blipFill>
          </p:spPr>
          <p:txBody>
            <a:bodyPr wrap="square" lIns="0" tIns="0" rIns="0" bIns="0" rtlCol="0"/>
            <a:lstStyle/>
            <a:p>
              <a:endParaRPr/>
            </a:p>
          </p:txBody>
        </p:sp>
        <p:sp>
          <p:nvSpPr>
            <p:cNvPr id="91" name="object 47">
              <a:extLst>
                <a:ext uri="{FF2B5EF4-FFF2-40B4-BE49-F238E27FC236}">
                  <a16:creationId xmlns:a16="http://schemas.microsoft.com/office/drawing/2014/main" id="{FE533835-F192-FD47-97F2-C7BE696FE34E}"/>
                </a:ext>
              </a:extLst>
            </p:cNvPr>
            <p:cNvSpPr/>
            <p:nvPr/>
          </p:nvSpPr>
          <p:spPr>
            <a:xfrm>
              <a:off x="7313680" y="5082943"/>
              <a:ext cx="1044144" cy="937812"/>
            </a:xfrm>
            <a:prstGeom prst="rect">
              <a:avLst/>
            </a:prstGeom>
            <a:blipFill>
              <a:blip r:embed="rId10" cstate="print"/>
              <a:stretch>
                <a:fillRect/>
              </a:stretch>
            </a:blipFill>
          </p:spPr>
          <p:txBody>
            <a:bodyPr wrap="square" lIns="0" tIns="0" rIns="0" bIns="0" rtlCol="0"/>
            <a:lstStyle/>
            <a:p>
              <a:endParaRPr/>
            </a:p>
          </p:txBody>
        </p:sp>
        <p:sp>
          <p:nvSpPr>
            <p:cNvPr id="92" name="object 48">
              <a:extLst>
                <a:ext uri="{FF2B5EF4-FFF2-40B4-BE49-F238E27FC236}">
                  <a16:creationId xmlns:a16="http://schemas.microsoft.com/office/drawing/2014/main" id="{CBC330B8-46D8-444A-BC47-0E6AADD7FA22}"/>
                </a:ext>
              </a:extLst>
            </p:cNvPr>
            <p:cNvSpPr/>
            <p:nvPr/>
          </p:nvSpPr>
          <p:spPr>
            <a:xfrm>
              <a:off x="7521888" y="5269265"/>
              <a:ext cx="627606" cy="564811"/>
            </a:xfrm>
            <a:custGeom>
              <a:avLst/>
              <a:gdLst/>
              <a:ahLst/>
              <a:cxnLst/>
              <a:rect l="l" t="t" r="r" b="b"/>
              <a:pathLst>
                <a:path w="925195" h="925195">
                  <a:moveTo>
                    <a:pt x="0" y="462492"/>
                  </a:moveTo>
                  <a:lnTo>
                    <a:pt x="2387" y="415205"/>
                  </a:lnTo>
                  <a:lnTo>
                    <a:pt x="9396" y="369284"/>
                  </a:lnTo>
                  <a:lnTo>
                    <a:pt x="20792" y="324961"/>
                  </a:lnTo>
                  <a:lnTo>
                    <a:pt x="36344" y="282469"/>
                  </a:lnTo>
                  <a:lnTo>
                    <a:pt x="55820" y="242041"/>
                  </a:lnTo>
                  <a:lnTo>
                    <a:pt x="78986" y="203908"/>
                  </a:lnTo>
                  <a:lnTo>
                    <a:pt x="105610" y="168304"/>
                  </a:lnTo>
                  <a:lnTo>
                    <a:pt x="135460" y="135460"/>
                  </a:lnTo>
                  <a:lnTo>
                    <a:pt x="168304" y="105610"/>
                  </a:lnTo>
                  <a:lnTo>
                    <a:pt x="203908" y="78986"/>
                  </a:lnTo>
                  <a:lnTo>
                    <a:pt x="242041" y="55820"/>
                  </a:lnTo>
                  <a:lnTo>
                    <a:pt x="282469" y="36344"/>
                  </a:lnTo>
                  <a:lnTo>
                    <a:pt x="324961" y="20792"/>
                  </a:lnTo>
                  <a:lnTo>
                    <a:pt x="369284" y="9396"/>
                  </a:lnTo>
                  <a:lnTo>
                    <a:pt x="415205" y="2387"/>
                  </a:lnTo>
                  <a:lnTo>
                    <a:pt x="462492" y="0"/>
                  </a:lnTo>
                  <a:lnTo>
                    <a:pt x="509779" y="2387"/>
                  </a:lnTo>
                  <a:lnTo>
                    <a:pt x="555700" y="9396"/>
                  </a:lnTo>
                  <a:lnTo>
                    <a:pt x="600023" y="20792"/>
                  </a:lnTo>
                  <a:lnTo>
                    <a:pt x="642515" y="36344"/>
                  </a:lnTo>
                  <a:lnTo>
                    <a:pt x="682943" y="55820"/>
                  </a:lnTo>
                  <a:lnTo>
                    <a:pt x="721075" y="78986"/>
                  </a:lnTo>
                  <a:lnTo>
                    <a:pt x="756680" y="105610"/>
                  </a:lnTo>
                  <a:lnTo>
                    <a:pt x="789523" y="135460"/>
                  </a:lnTo>
                  <a:lnTo>
                    <a:pt x="819373" y="168304"/>
                  </a:lnTo>
                  <a:lnTo>
                    <a:pt x="845998" y="203908"/>
                  </a:lnTo>
                  <a:lnTo>
                    <a:pt x="869164" y="242041"/>
                  </a:lnTo>
                  <a:lnTo>
                    <a:pt x="888639" y="282469"/>
                  </a:lnTo>
                  <a:lnTo>
                    <a:pt x="904191" y="324961"/>
                  </a:lnTo>
                  <a:lnTo>
                    <a:pt x="915588" y="369284"/>
                  </a:lnTo>
                  <a:lnTo>
                    <a:pt x="922596" y="415205"/>
                  </a:lnTo>
                  <a:lnTo>
                    <a:pt x="924984" y="462492"/>
                  </a:lnTo>
                  <a:lnTo>
                    <a:pt x="922596" y="509779"/>
                  </a:lnTo>
                  <a:lnTo>
                    <a:pt x="915588" y="555700"/>
                  </a:lnTo>
                  <a:lnTo>
                    <a:pt x="904191" y="600023"/>
                  </a:lnTo>
                  <a:lnTo>
                    <a:pt x="888639" y="642515"/>
                  </a:lnTo>
                  <a:lnTo>
                    <a:pt x="869164" y="682943"/>
                  </a:lnTo>
                  <a:lnTo>
                    <a:pt x="845998" y="721075"/>
                  </a:lnTo>
                  <a:lnTo>
                    <a:pt x="819373" y="756680"/>
                  </a:lnTo>
                  <a:lnTo>
                    <a:pt x="789523" y="789523"/>
                  </a:lnTo>
                  <a:lnTo>
                    <a:pt x="756680" y="819373"/>
                  </a:lnTo>
                  <a:lnTo>
                    <a:pt x="721075" y="845998"/>
                  </a:lnTo>
                  <a:lnTo>
                    <a:pt x="682943" y="869164"/>
                  </a:lnTo>
                  <a:lnTo>
                    <a:pt x="642515" y="888639"/>
                  </a:lnTo>
                  <a:lnTo>
                    <a:pt x="600023" y="904191"/>
                  </a:lnTo>
                  <a:lnTo>
                    <a:pt x="555700" y="915588"/>
                  </a:lnTo>
                  <a:lnTo>
                    <a:pt x="509779" y="922596"/>
                  </a:lnTo>
                  <a:lnTo>
                    <a:pt x="462492" y="924984"/>
                  </a:lnTo>
                  <a:lnTo>
                    <a:pt x="415205" y="922596"/>
                  </a:lnTo>
                  <a:lnTo>
                    <a:pt x="369284" y="915588"/>
                  </a:lnTo>
                  <a:lnTo>
                    <a:pt x="324961" y="904191"/>
                  </a:lnTo>
                  <a:lnTo>
                    <a:pt x="282469" y="888639"/>
                  </a:lnTo>
                  <a:lnTo>
                    <a:pt x="242041" y="869164"/>
                  </a:lnTo>
                  <a:lnTo>
                    <a:pt x="203908" y="845998"/>
                  </a:lnTo>
                  <a:lnTo>
                    <a:pt x="168304" y="819373"/>
                  </a:lnTo>
                  <a:lnTo>
                    <a:pt x="135460" y="789523"/>
                  </a:lnTo>
                  <a:lnTo>
                    <a:pt x="105610" y="756680"/>
                  </a:lnTo>
                  <a:lnTo>
                    <a:pt x="78986" y="721075"/>
                  </a:lnTo>
                  <a:lnTo>
                    <a:pt x="55820" y="682943"/>
                  </a:lnTo>
                  <a:lnTo>
                    <a:pt x="36344" y="642515"/>
                  </a:lnTo>
                  <a:lnTo>
                    <a:pt x="20792" y="600023"/>
                  </a:lnTo>
                  <a:lnTo>
                    <a:pt x="9396" y="555700"/>
                  </a:lnTo>
                  <a:lnTo>
                    <a:pt x="2387" y="509779"/>
                  </a:lnTo>
                  <a:lnTo>
                    <a:pt x="0" y="462492"/>
                  </a:lnTo>
                  <a:close/>
                </a:path>
              </a:pathLst>
            </a:custGeom>
            <a:ln w="12700">
              <a:solidFill>
                <a:srgbClr val="C00000"/>
              </a:solidFill>
            </a:ln>
          </p:spPr>
          <p:txBody>
            <a:bodyPr wrap="square" lIns="0" tIns="0" rIns="0" bIns="0" rtlCol="0"/>
            <a:lstStyle/>
            <a:p>
              <a:endParaRPr/>
            </a:p>
          </p:txBody>
        </p:sp>
        <p:sp>
          <p:nvSpPr>
            <p:cNvPr id="93" name="object 49">
              <a:extLst>
                <a:ext uri="{FF2B5EF4-FFF2-40B4-BE49-F238E27FC236}">
                  <a16:creationId xmlns:a16="http://schemas.microsoft.com/office/drawing/2014/main" id="{C8FEDC6B-9E38-7A47-BE3A-BE05E2ECAC6A}"/>
                </a:ext>
              </a:extLst>
            </p:cNvPr>
            <p:cNvSpPr/>
            <p:nvPr/>
          </p:nvSpPr>
          <p:spPr>
            <a:xfrm>
              <a:off x="7972741" y="5303261"/>
              <a:ext cx="77535" cy="69777"/>
            </a:xfrm>
            <a:prstGeom prst="rect">
              <a:avLst/>
            </a:prstGeom>
            <a:blipFill>
              <a:blip r:embed="rId2" cstate="print"/>
              <a:stretch>
                <a:fillRect/>
              </a:stretch>
            </a:blipFill>
          </p:spPr>
          <p:txBody>
            <a:bodyPr wrap="square" lIns="0" tIns="0" rIns="0" bIns="0" rtlCol="0"/>
            <a:lstStyle/>
            <a:p>
              <a:endParaRPr/>
            </a:p>
          </p:txBody>
        </p:sp>
        <p:sp>
          <p:nvSpPr>
            <p:cNvPr id="94" name="object 50">
              <a:extLst>
                <a:ext uri="{FF2B5EF4-FFF2-40B4-BE49-F238E27FC236}">
                  <a16:creationId xmlns:a16="http://schemas.microsoft.com/office/drawing/2014/main" id="{FCA578D7-C0C3-A44D-98AB-739F215E7FD4}"/>
                </a:ext>
              </a:extLst>
            </p:cNvPr>
            <p:cNvSpPr/>
            <p:nvPr/>
          </p:nvSpPr>
          <p:spPr>
            <a:xfrm>
              <a:off x="7796856" y="5516719"/>
              <a:ext cx="77535" cy="69777"/>
            </a:xfrm>
            <a:prstGeom prst="rect">
              <a:avLst/>
            </a:prstGeom>
            <a:blipFill>
              <a:blip r:embed="rId4" cstate="print"/>
              <a:stretch>
                <a:fillRect/>
              </a:stretch>
            </a:blipFill>
          </p:spPr>
          <p:txBody>
            <a:bodyPr wrap="square" lIns="0" tIns="0" rIns="0" bIns="0" rtlCol="0"/>
            <a:lstStyle/>
            <a:p>
              <a:endParaRPr/>
            </a:p>
          </p:txBody>
        </p:sp>
        <p:sp>
          <p:nvSpPr>
            <p:cNvPr id="95" name="object 51">
              <a:extLst>
                <a:ext uri="{FF2B5EF4-FFF2-40B4-BE49-F238E27FC236}">
                  <a16:creationId xmlns:a16="http://schemas.microsoft.com/office/drawing/2014/main" id="{D9FE8419-CD29-B241-A204-9983C4ECE6D6}"/>
                </a:ext>
              </a:extLst>
            </p:cNvPr>
            <p:cNvSpPr/>
            <p:nvPr/>
          </p:nvSpPr>
          <p:spPr>
            <a:xfrm>
              <a:off x="7651116" y="5365286"/>
              <a:ext cx="77535" cy="69777"/>
            </a:xfrm>
            <a:prstGeom prst="rect">
              <a:avLst/>
            </a:prstGeom>
            <a:blipFill>
              <a:blip r:embed="rId2" cstate="print"/>
              <a:stretch>
                <a:fillRect/>
              </a:stretch>
            </a:blipFill>
          </p:spPr>
          <p:txBody>
            <a:bodyPr wrap="square" lIns="0" tIns="0" rIns="0" bIns="0" rtlCol="0"/>
            <a:lstStyle/>
            <a:p>
              <a:endParaRPr/>
            </a:p>
          </p:txBody>
        </p:sp>
        <p:sp>
          <p:nvSpPr>
            <p:cNvPr id="96" name="object 52">
              <a:extLst>
                <a:ext uri="{FF2B5EF4-FFF2-40B4-BE49-F238E27FC236}">
                  <a16:creationId xmlns:a16="http://schemas.microsoft.com/office/drawing/2014/main" id="{C3D9F33C-F98D-6D4B-8852-976E46DFFE05}"/>
                </a:ext>
              </a:extLst>
            </p:cNvPr>
            <p:cNvSpPr/>
            <p:nvPr/>
          </p:nvSpPr>
          <p:spPr>
            <a:xfrm>
              <a:off x="7961256" y="5696078"/>
              <a:ext cx="77535" cy="69777"/>
            </a:xfrm>
            <a:prstGeom prst="rect">
              <a:avLst/>
            </a:prstGeom>
            <a:blipFill>
              <a:blip r:embed="rId2" cstate="print"/>
              <a:stretch>
                <a:fillRect/>
              </a:stretch>
            </a:blipFill>
          </p:spPr>
          <p:txBody>
            <a:bodyPr wrap="square" lIns="0" tIns="0" rIns="0" bIns="0" rtlCol="0"/>
            <a:lstStyle/>
            <a:p>
              <a:endParaRPr/>
            </a:p>
          </p:txBody>
        </p:sp>
        <p:sp>
          <p:nvSpPr>
            <p:cNvPr id="97" name="object 53">
              <a:extLst>
                <a:ext uri="{FF2B5EF4-FFF2-40B4-BE49-F238E27FC236}">
                  <a16:creationId xmlns:a16="http://schemas.microsoft.com/office/drawing/2014/main" id="{B04DEBAF-5CFA-1044-95CF-FBD4293C1817}"/>
                </a:ext>
              </a:extLst>
            </p:cNvPr>
            <p:cNvSpPr/>
            <p:nvPr/>
          </p:nvSpPr>
          <p:spPr>
            <a:xfrm>
              <a:off x="7570693" y="5696075"/>
              <a:ext cx="77535" cy="69777"/>
            </a:xfrm>
            <a:prstGeom prst="rect">
              <a:avLst/>
            </a:prstGeom>
            <a:blipFill>
              <a:blip r:embed="rId2" cstate="print"/>
              <a:stretch>
                <a:fillRect/>
              </a:stretch>
            </a:blipFill>
          </p:spPr>
          <p:txBody>
            <a:bodyPr wrap="square" lIns="0" tIns="0" rIns="0" bIns="0" rtlCol="0"/>
            <a:lstStyle/>
            <a:p>
              <a:endParaRPr/>
            </a:p>
          </p:txBody>
        </p:sp>
      </p:grpSp>
      <p:grpSp>
        <p:nvGrpSpPr>
          <p:cNvPr id="98" name="object 54">
            <a:extLst>
              <a:ext uri="{FF2B5EF4-FFF2-40B4-BE49-F238E27FC236}">
                <a16:creationId xmlns:a16="http://schemas.microsoft.com/office/drawing/2014/main" id="{9C11C234-A22B-584D-9CE5-3E19A66CB332}"/>
              </a:ext>
            </a:extLst>
          </p:cNvPr>
          <p:cNvGrpSpPr/>
          <p:nvPr/>
        </p:nvGrpSpPr>
        <p:grpSpPr>
          <a:xfrm rot="5400000">
            <a:off x="6727784" y="4293368"/>
            <a:ext cx="400110" cy="233629"/>
            <a:chOff x="4067543" y="2854159"/>
            <a:chExt cx="1614170" cy="374015"/>
          </a:xfrm>
        </p:grpSpPr>
        <p:sp>
          <p:nvSpPr>
            <p:cNvPr id="99" name="object 55">
              <a:extLst>
                <a:ext uri="{FF2B5EF4-FFF2-40B4-BE49-F238E27FC236}">
                  <a16:creationId xmlns:a16="http://schemas.microsoft.com/office/drawing/2014/main" id="{771DCB5A-72E5-F04A-ACEA-83B205948561}"/>
                </a:ext>
              </a:extLst>
            </p:cNvPr>
            <p:cNvSpPr/>
            <p:nvPr/>
          </p:nvSpPr>
          <p:spPr>
            <a:xfrm>
              <a:off x="4073893" y="2860509"/>
              <a:ext cx="1601470" cy="361315"/>
            </a:xfrm>
            <a:custGeom>
              <a:avLst/>
              <a:gdLst/>
              <a:ahLst/>
              <a:cxnLst/>
              <a:rect l="l" t="t" r="r" b="b"/>
              <a:pathLst>
                <a:path w="1601470" h="361314">
                  <a:moveTo>
                    <a:pt x="1420825" y="0"/>
                  </a:moveTo>
                  <a:lnTo>
                    <a:pt x="1420825" y="90233"/>
                  </a:lnTo>
                  <a:lnTo>
                    <a:pt x="0" y="90233"/>
                  </a:lnTo>
                  <a:lnTo>
                    <a:pt x="0" y="270675"/>
                  </a:lnTo>
                  <a:lnTo>
                    <a:pt x="1420825" y="270675"/>
                  </a:lnTo>
                  <a:lnTo>
                    <a:pt x="1420825" y="360895"/>
                  </a:lnTo>
                  <a:lnTo>
                    <a:pt x="1601266" y="180454"/>
                  </a:lnTo>
                  <a:lnTo>
                    <a:pt x="1420825" y="0"/>
                  </a:lnTo>
                  <a:close/>
                </a:path>
              </a:pathLst>
            </a:custGeom>
            <a:solidFill>
              <a:srgbClr val="000000"/>
            </a:solidFill>
          </p:spPr>
          <p:txBody>
            <a:bodyPr wrap="square" lIns="0" tIns="0" rIns="0" bIns="0" rtlCol="0"/>
            <a:lstStyle/>
            <a:p>
              <a:endParaRPr/>
            </a:p>
          </p:txBody>
        </p:sp>
        <p:sp>
          <p:nvSpPr>
            <p:cNvPr id="100" name="object 56">
              <a:extLst>
                <a:ext uri="{FF2B5EF4-FFF2-40B4-BE49-F238E27FC236}">
                  <a16:creationId xmlns:a16="http://schemas.microsoft.com/office/drawing/2014/main" id="{25E7F83B-4BC5-B844-8341-1C5F0012372F}"/>
                </a:ext>
              </a:extLst>
            </p:cNvPr>
            <p:cNvSpPr/>
            <p:nvPr/>
          </p:nvSpPr>
          <p:spPr>
            <a:xfrm>
              <a:off x="4073893" y="2860509"/>
              <a:ext cx="1601470" cy="361315"/>
            </a:xfrm>
            <a:custGeom>
              <a:avLst/>
              <a:gdLst/>
              <a:ahLst/>
              <a:cxnLst/>
              <a:rect l="l" t="t" r="r" b="b"/>
              <a:pathLst>
                <a:path w="1601470" h="361314">
                  <a:moveTo>
                    <a:pt x="0" y="90222"/>
                  </a:moveTo>
                  <a:lnTo>
                    <a:pt x="1420830" y="90222"/>
                  </a:lnTo>
                  <a:lnTo>
                    <a:pt x="1420830" y="0"/>
                  </a:lnTo>
                  <a:lnTo>
                    <a:pt x="1601280" y="180445"/>
                  </a:lnTo>
                  <a:lnTo>
                    <a:pt x="1420830" y="360891"/>
                  </a:lnTo>
                  <a:lnTo>
                    <a:pt x="1420830" y="270668"/>
                  </a:lnTo>
                  <a:lnTo>
                    <a:pt x="0" y="270668"/>
                  </a:lnTo>
                  <a:lnTo>
                    <a:pt x="0" y="90222"/>
                  </a:lnTo>
                  <a:close/>
                </a:path>
              </a:pathLst>
            </a:custGeom>
            <a:ln w="12700">
              <a:solidFill>
                <a:srgbClr val="000000"/>
              </a:solidFill>
            </a:ln>
          </p:spPr>
          <p:txBody>
            <a:bodyPr wrap="square" lIns="0" tIns="0" rIns="0" bIns="0" rtlCol="0"/>
            <a:lstStyle/>
            <a:p>
              <a:endParaRPr/>
            </a:p>
          </p:txBody>
        </p:sp>
      </p:grpSp>
      <mc:AlternateContent xmlns:mc="http://schemas.openxmlformats.org/markup-compatibility/2006" xmlns:a14="http://schemas.microsoft.com/office/drawing/2010/main">
        <mc:Choice Requires="a14">
          <p:sp>
            <p:nvSpPr>
              <p:cNvPr id="101" name="object 57">
                <a:extLst>
                  <a:ext uri="{FF2B5EF4-FFF2-40B4-BE49-F238E27FC236}">
                    <a16:creationId xmlns:a16="http://schemas.microsoft.com/office/drawing/2014/main" id="{8F7052DF-7414-A449-B859-DFE0C94D87ED}"/>
                  </a:ext>
                </a:extLst>
              </p:cNvPr>
              <p:cNvSpPr txBox="1"/>
              <p:nvPr/>
            </p:nvSpPr>
            <p:spPr>
              <a:xfrm>
                <a:off x="7999176" y="3261672"/>
                <a:ext cx="632460" cy="382156"/>
              </a:xfrm>
              <a:prstGeom prst="rect">
                <a:avLst/>
              </a:prstGeom>
            </p:spPr>
            <p:txBody>
              <a:bodyPr vert="horz" wrap="square" lIns="0" tIns="12700" rIns="0" bIns="0" rtlCol="0">
                <a:spAutoFit/>
              </a:bodyPr>
              <a:lstStyle/>
              <a:p>
                <a:pPr marL="38100">
                  <a:lnSpc>
                    <a:spcPct val="100000"/>
                  </a:lnSpc>
                  <a:spcBef>
                    <a:spcPts val="100"/>
                  </a:spcBef>
                </a:pPr>
                <a:r>
                  <a:rPr sz="3600" baseline="11574" dirty="0">
                    <a:latin typeface="Times New Roman"/>
                    <a:cs typeface="Times New Roman"/>
                  </a:rPr>
                  <a:t>=</a:t>
                </a:r>
                <a:r>
                  <a:rPr sz="3600" spc="-97" baseline="11574" dirty="0">
                    <a:latin typeface="Times New Roman"/>
                    <a:cs typeface="Times New Roman"/>
                  </a:rPr>
                  <a:t> </a:t>
                </a:r>
                <a14:m>
                  <m:oMath xmlns:m="http://schemas.openxmlformats.org/officeDocument/2006/math">
                    <m:sSub>
                      <m:sSubPr>
                        <m:ctrlPr>
                          <a:rPr lang="en-US" i="1" dirty="0">
                            <a:latin typeface="Cambria Math" panose="02040503050406030204" pitchFamily="18" charset="0"/>
                            <a:cs typeface="Arial" panose="020B0604020202020204" pitchFamily="34" charset="0"/>
                          </a:rPr>
                        </m:ctrlPr>
                      </m:sSubPr>
                      <m:e>
                        <m:r>
                          <a:rPr lang="en-US" i="1" dirty="0">
                            <a:latin typeface="Cambria Math" panose="02040503050406030204" pitchFamily="18" charset="0"/>
                            <a:cs typeface="Arial" panose="020B0604020202020204" pitchFamily="34" charset="0"/>
                          </a:rPr>
                          <m:t>𝑝</m:t>
                        </m:r>
                      </m:e>
                      <m:sub>
                        <m:r>
                          <a:rPr lang="en-US" i="1" dirty="0">
                            <a:latin typeface="Cambria Math" panose="02040503050406030204" pitchFamily="18" charset="0"/>
                            <a:cs typeface="Arial" panose="020B0604020202020204" pitchFamily="34" charset="0"/>
                          </a:rPr>
                          <m:t>𝑗𝑖</m:t>
                        </m:r>
                      </m:sub>
                    </m:sSub>
                  </m:oMath>
                </a14:m>
                <a:r>
                  <a:rPr lang="en-US" dirty="0">
                    <a:latin typeface="Arial" panose="020B0604020202020204" pitchFamily="34" charset="0"/>
                    <a:cs typeface="Arial" panose="020B0604020202020204" pitchFamily="34" charset="0"/>
                  </a:rPr>
                  <a:t> </a:t>
                </a:r>
                <a:endParaRPr sz="1600" dirty="0">
                  <a:latin typeface="Times New Roman"/>
                  <a:cs typeface="Times New Roman"/>
                </a:endParaRPr>
              </a:p>
            </p:txBody>
          </p:sp>
        </mc:Choice>
        <mc:Fallback xmlns="">
          <p:sp>
            <p:nvSpPr>
              <p:cNvPr id="101" name="object 57">
                <a:extLst>
                  <a:ext uri="{FF2B5EF4-FFF2-40B4-BE49-F238E27FC236}">
                    <a16:creationId xmlns:a16="http://schemas.microsoft.com/office/drawing/2014/main" id="{8F7052DF-7414-A449-B859-DFE0C94D87ED}"/>
                  </a:ext>
                </a:extLst>
              </p:cNvPr>
              <p:cNvSpPr txBox="1">
                <a:spLocks noRot="1" noChangeAspect="1" noMove="1" noResize="1" noEditPoints="1" noAdjustHandles="1" noChangeArrowheads="1" noChangeShapeType="1" noTextEdit="1"/>
              </p:cNvSpPr>
              <p:nvPr/>
            </p:nvSpPr>
            <p:spPr>
              <a:xfrm>
                <a:off x="7999176" y="3261672"/>
                <a:ext cx="632460" cy="382156"/>
              </a:xfrm>
              <a:prstGeom prst="rect">
                <a:avLst/>
              </a:prstGeom>
              <a:blipFill>
                <a:blip r:embed="rId11"/>
                <a:stretch>
                  <a:fillRect l="-21569" t="-34375" r="-1961" b="-28125"/>
                </a:stretch>
              </a:blipFill>
            </p:spPr>
            <p:txBody>
              <a:bodyPr/>
              <a:lstStyle/>
              <a:p>
                <a:r>
                  <a:rPr lang="en-US">
                    <a:noFill/>
                  </a:rPr>
                  <a:t> </a:t>
                </a:r>
              </a:p>
            </p:txBody>
          </p:sp>
        </mc:Fallback>
      </mc:AlternateContent>
      <p:sp>
        <p:nvSpPr>
          <p:cNvPr id="102" name="object 58">
            <a:extLst>
              <a:ext uri="{FF2B5EF4-FFF2-40B4-BE49-F238E27FC236}">
                <a16:creationId xmlns:a16="http://schemas.microsoft.com/office/drawing/2014/main" id="{B53B838E-4E7E-5241-AE85-C3E13408E5DF}"/>
              </a:ext>
            </a:extLst>
          </p:cNvPr>
          <p:cNvSpPr txBox="1"/>
          <p:nvPr/>
        </p:nvSpPr>
        <p:spPr>
          <a:xfrm>
            <a:off x="7775453" y="3535219"/>
            <a:ext cx="76835" cy="299720"/>
          </a:xfrm>
          <a:prstGeom prst="rect">
            <a:avLst/>
          </a:prstGeom>
        </p:spPr>
        <p:txBody>
          <a:bodyPr vert="horz" wrap="square" lIns="0" tIns="12700" rIns="0" bIns="0" rtlCol="0">
            <a:spAutoFit/>
          </a:bodyPr>
          <a:lstStyle/>
          <a:p>
            <a:pPr>
              <a:lnSpc>
                <a:spcPct val="100000"/>
              </a:lnSpc>
              <a:spcBef>
                <a:spcPts val="100"/>
              </a:spcBef>
            </a:pPr>
            <a:r>
              <a:rPr sz="1800" i="1" dirty="0">
                <a:latin typeface="Times New Roman"/>
                <a:cs typeface="Times New Roman"/>
              </a:rPr>
              <a:t>i</a:t>
            </a:r>
            <a:endParaRPr sz="1800" dirty="0">
              <a:latin typeface="Times New Roman"/>
              <a:cs typeface="Times New Roman"/>
            </a:endParaRPr>
          </a:p>
        </p:txBody>
      </p:sp>
      <p:sp>
        <p:nvSpPr>
          <p:cNvPr id="104" name="object 60">
            <a:extLst>
              <a:ext uri="{FF2B5EF4-FFF2-40B4-BE49-F238E27FC236}">
                <a16:creationId xmlns:a16="http://schemas.microsoft.com/office/drawing/2014/main" id="{749FF130-C60E-674F-AD5A-0AD389ABEBB4}"/>
              </a:ext>
            </a:extLst>
          </p:cNvPr>
          <p:cNvSpPr txBox="1"/>
          <p:nvPr/>
        </p:nvSpPr>
        <p:spPr>
          <a:xfrm>
            <a:off x="7407393" y="3196170"/>
            <a:ext cx="76835" cy="299720"/>
          </a:xfrm>
          <a:prstGeom prst="rect">
            <a:avLst/>
          </a:prstGeom>
        </p:spPr>
        <p:txBody>
          <a:bodyPr vert="horz" wrap="square" lIns="0" tIns="12700" rIns="0" bIns="0" rtlCol="0">
            <a:spAutoFit/>
          </a:bodyPr>
          <a:lstStyle/>
          <a:p>
            <a:pPr>
              <a:lnSpc>
                <a:spcPct val="100000"/>
              </a:lnSpc>
              <a:spcBef>
                <a:spcPts val="100"/>
              </a:spcBef>
            </a:pPr>
            <a:r>
              <a:rPr sz="1800" i="1" dirty="0">
                <a:latin typeface="Times New Roman"/>
                <a:cs typeface="Times New Roman"/>
              </a:rPr>
              <a:t>j</a:t>
            </a:r>
            <a:endParaRPr sz="1800" dirty="0">
              <a:latin typeface="Times New Roman"/>
              <a:cs typeface="Times New Roman"/>
            </a:endParaRPr>
          </a:p>
        </p:txBody>
      </p:sp>
      <p:sp>
        <p:nvSpPr>
          <p:cNvPr id="109" name="object 66">
            <a:extLst>
              <a:ext uri="{FF2B5EF4-FFF2-40B4-BE49-F238E27FC236}">
                <a16:creationId xmlns:a16="http://schemas.microsoft.com/office/drawing/2014/main" id="{A428F27E-3A65-C44E-A1F8-523A041F65E8}"/>
              </a:ext>
            </a:extLst>
          </p:cNvPr>
          <p:cNvSpPr/>
          <p:nvPr/>
        </p:nvSpPr>
        <p:spPr>
          <a:xfrm>
            <a:off x="7364655" y="5725651"/>
            <a:ext cx="173349" cy="209675"/>
          </a:xfrm>
          <a:prstGeom prst="rect">
            <a:avLst/>
          </a:prstGeom>
          <a:blipFill>
            <a:blip r:embed="rId12" cstate="print"/>
            <a:stretch>
              <a:fillRect/>
            </a:stretch>
          </a:blipFill>
        </p:spPr>
        <p:txBody>
          <a:bodyPr wrap="square" lIns="0" tIns="0" rIns="0" bIns="0" rtlCol="0"/>
          <a:lstStyle/>
          <a:p>
            <a:endParaRPr/>
          </a:p>
        </p:txBody>
      </p:sp>
      <p:sp>
        <p:nvSpPr>
          <p:cNvPr id="110" name="object 67">
            <a:extLst>
              <a:ext uri="{FF2B5EF4-FFF2-40B4-BE49-F238E27FC236}">
                <a16:creationId xmlns:a16="http://schemas.microsoft.com/office/drawing/2014/main" id="{58F7FD56-1EA1-CD4D-A5E5-22276AB1D223}"/>
              </a:ext>
            </a:extLst>
          </p:cNvPr>
          <p:cNvSpPr/>
          <p:nvPr/>
        </p:nvSpPr>
        <p:spPr>
          <a:xfrm>
            <a:off x="5727176" y="6227928"/>
            <a:ext cx="214515" cy="249072"/>
          </a:xfrm>
          <a:prstGeom prst="rect">
            <a:avLst/>
          </a:prstGeom>
          <a:blipFill>
            <a:blip r:embed="rId13" cstate="print"/>
            <a:stretch>
              <a:fillRect/>
            </a:stretch>
          </a:blipFill>
        </p:spPr>
        <p:txBody>
          <a:bodyPr wrap="square" lIns="0" tIns="0" rIns="0" bIns="0" rtlCol="0"/>
          <a:lstStyle/>
          <a:p>
            <a:endParaRPr/>
          </a:p>
        </p:txBody>
      </p:sp>
      <p:sp>
        <p:nvSpPr>
          <p:cNvPr id="136" name="object 66">
            <a:extLst>
              <a:ext uri="{FF2B5EF4-FFF2-40B4-BE49-F238E27FC236}">
                <a16:creationId xmlns:a16="http://schemas.microsoft.com/office/drawing/2014/main" id="{E4E0A4C1-9928-8947-BB29-A8B4F22630D9}"/>
              </a:ext>
            </a:extLst>
          </p:cNvPr>
          <p:cNvSpPr/>
          <p:nvPr/>
        </p:nvSpPr>
        <p:spPr>
          <a:xfrm>
            <a:off x="7438217" y="3514770"/>
            <a:ext cx="173349" cy="209675"/>
          </a:xfrm>
          <a:prstGeom prst="rect">
            <a:avLst/>
          </a:prstGeom>
          <a:blipFill>
            <a:blip r:embed="rId12" cstate="print"/>
            <a:stretch>
              <a:fillRect/>
            </a:stretch>
          </a:blipFill>
        </p:spPr>
        <p:txBody>
          <a:bodyPr wrap="square" lIns="0" tIns="0" rIns="0" bIns="0" rtlCol="0"/>
          <a:lstStyle/>
          <a:p>
            <a:endParaRPr/>
          </a:p>
        </p:txBody>
      </p:sp>
      <p:sp>
        <p:nvSpPr>
          <p:cNvPr id="139" name="object 20">
            <a:extLst>
              <a:ext uri="{FF2B5EF4-FFF2-40B4-BE49-F238E27FC236}">
                <a16:creationId xmlns:a16="http://schemas.microsoft.com/office/drawing/2014/main" id="{248C269D-1DC4-B34F-B04B-72BB5C60A277}"/>
              </a:ext>
            </a:extLst>
          </p:cNvPr>
          <p:cNvSpPr/>
          <p:nvPr/>
        </p:nvSpPr>
        <p:spPr>
          <a:xfrm>
            <a:off x="5935260" y="4991238"/>
            <a:ext cx="1963872" cy="1346402"/>
          </a:xfrm>
          <a:custGeom>
            <a:avLst/>
            <a:gdLst/>
            <a:ahLst/>
            <a:cxnLst/>
            <a:rect l="l" t="t" r="r" b="b"/>
            <a:pathLst>
              <a:path w="2955290" h="2167890">
                <a:moveTo>
                  <a:pt x="0" y="0"/>
                </a:moveTo>
                <a:lnTo>
                  <a:pt x="2954871" y="0"/>
                </a:lnTo>
                <a:lnTo>
                  <a:pt x="2954871" y="2167471"/>
                </a:lnTo>
                <a:lnTo>
                  <a:pt x="0" y="2167471"/>
                </a:lnTo>
                <a:lnTo>
                  <a:pt x="0" y="0"/>
                </a:lnTo>
                <a:close/>
              </a:path>
            </a:pathLst>
          </a:custGeom>
          <a:ln w="12700">
            <a:solidFill>
              <a:srgbClr val="B4C7E7"/>
            </a:solidFill>
          </a:ln>
        </p:spPr>
        <p:txBody>
          <a:bodyPr wrap="square" lIns="0" tIns="0" rIns="0" bIns="0" rtlCol="0"/>
          <a:lstStyle/>
          <a:p>
            <a:endParaRPr/>
          </a:p>
        </p:txBody>
      </p:sp>
      <p:sp>
        <p:nvSpPr>
          <p:cNvPr id="140" name="object 58">
            <a:extLst>
              <a:ext uri="{FF2B5EF4-FFF2-40B4-BE49-F238E27FC236}">
                <a16:creationId xmlns:a16="http://schemas.microsoft.com/office/drawing/2014/main" id="{5F61E89A-52AB-9842-98B7-985C66306D54}"/>
              </a:ext>
            </a:extLst>
          </p:cNvPr>
          <p:cNvSpPr txBox="1"/>
          <p:nvPr/>
        </p:nvSpPr>
        <p:spPr>
          <a:xfrm>
            <a:off x="7680767" y="5850677"/>
            <a:ext cx="76835" cy="299720"/>
          </a:xfrm>
          <a:prstGeom prst="rect">
            <a:avLst/>
          </a:prstGeom>
        </p:spPr>
        <p:txBody>
          <a:bodyPr vert="horz" wrap="square" lIns="0" tIns="12700" rIns="0" bIns="0" rtlCol="0">
            <a:spAutoFit/>
          </a:bodyPr>
          <a:lstStyle/>
          <a:p>
            <a:pPr>
              <a:lnSpc>
                <a:spcPct val="100000"/>
              </a:lnSpc>
              <a:spcBef>
                <a:spcPts val="100"/>
              </a:spcBef>
            </a:pPr>
            <a:r>
              <a:rPr sz="1800" i="1" dirty="0">
                <a:latin typeface="Times New Roman"/>
                <a:cs typeface="Times New Roman"/>
              </a:rPr>
              <a:t>i</a:t>
            </a:r>
            <a:endParaRPr sz="1800" dirty="0">
              <a:latin typeface="Times New Roman"/>
              <a:cs typeface="Times New Roman"/>
            </a:endParaRPr>
          </a:p>
        </p:txBody>
      </p:sp>
      <p:sp>
        <p:nvSpPr>
          <p:cNvPr id="141" name="object 60">
            <a:extLst>
              <a:ext uri="{FF2B5EF4-FFF2-40B4-BE49-F238E27FC236}">
                <a16:creationId xmlns:a16="http://schemas.microsoft.com/office/drawing/2014/main" id="{833D7A1E-68C5-054B-9ACB-B22F4F943761}"/>
              </a:ext>
            </a:extLst>
          </p:cNvPr>
          <p:cNvSpPr txBox="1"/>
          <p:nvPr/>
        </p:nvSpPr>
        <p:spPr>
          <a:xfrm>
            <a:off x="7292719" y="5472767"/>
            <a:ext cx="76835" cy="299720"/>
          </a:xfrm>
          <a:prstGeom prst="rect">
            <a:avLst/>
          </a:prstGeom>
        </p:spPr>
        <p:txBody>
          <a:bodyPr vert="horz" wrap="square" lIns="0" tIns="12700" rIns="0" bIns="0" rtlCol="0">
            <a:spAutoFit/>
          </a:bodyPr>
          <a:lstStyle/>
          <a:p>
            <a:pPr>
              <a:lnSpc>
                <a:spcPct val="100000"/>
              </a:lnSpc>
              <a:spcBef>
                <a:spcPts val="100"/>
              </a:spcBef>
            </a:pPr>
            <a:r>
              <a:rPr sz="1800" i="1" dirty="0">
                <a:latin typeface="Times New Roman"/>
                <a:cs typeface="Times New Roman"/>
              </a:rPr>
              <a:t>j</a:t>
            </a:r>
            <a:endParaRPr sz="1800" dirty="0">
              <a:latin typeface="Times New Roman"/>
              <a:cs typeface="Times New Roman"/>
            </a:endParaRPr>
          </a:p>
        </p:txBody>
      </p:sp>
      <p:sp>
        <p:nvSpPr>
          <p:cNvPr id="142" name="object 67">
            <a:extLst>
              <a:ext uri="{FF2B5EF4-FFF2-40B4-BE49-F238E27FC236}">
                <a16:creationId xmlns:a16="http://schemas.microsoft.com/office/drawing/2014/main" id="{C07EDA6E-8D5E-D447-B46F-9E2909C86B4D}"/>
              </a:ext>
            </a:extLst>
          </p:cNvPr>
          <p:cNvSpPr/>
          <p:nvPr/>
        </p:nvSpPr>
        <p:spPr>
          <a:xfrm>
            <a:off x="5638800" y="3903966"/>
            <a:ext cx="214515" cy="249072"/>
          </a:xfrm>
          <a:prstGeom prst="rect">
            <a:avLst/>
          </a:prstGeom>
          <a:blipFill>
            <a:blip r:embed="rId13" cstate="print"/>
            <a:stretch>
              <a:fillRect/>
            </a:stretch>
          </a:blipFill>
        </p:spPr>
        <p:txBody>
          <a:bodyPr wrap="square" lIns="0" tIns="0" rIns="0" bIns="0" rtlCol="0"/>
          <a:lstStyle/>
          <a:p>
            <a:endParaRPr/>
          </a:p>
        </p:txBody>
      </p:sp>
      <p:sp>
        <p:nvSpPr>
          <p:cNvPr id="143" name="Rectangle 142">
            <a:extLst>
              <a:ext uri="{FF2B5EF4-FFF2-40B4-BE49-F238E27FC236}">
                <a16:creationId xmlns:a16="http://schemas.microsoft.com/office/drawing/2014/main" id="{028823BC-50D5-E147-9019-DAE62C79F80B}"/>
              </a:ext>
            </a:extLst>
          </p:cNvPr>
          <p:cNvSpPr/>
          <p:nvPr/>
        </p:nvSpPr>
        <p:spPr>
          <a:xfrm>
            <a:off x="5765024" y="4662815"/>
            <a:ext cx="1926810" cy="361637"/>
          </a:xfrm>
          <a:prstGeom prst="rect">
            <a:avLst/>
          </a:prstGeom>
        </p:spPr>
        <p:txBody>
          <a:bodyPr wrap="none">
            <a:spAutoFit/>
          </a:bodyPr>
          <a:lstStyle/>
          <a:p>
            <a:pPr marL="12700" marR="5080" indent="295910">
              <a:lnSpc>
                <a:spcPts val="2090"/>
              </a:lnSpc>
              <a:spcBef>
                <a:spcPts val="225"/>
              </a:spcBef>
            </a:pPr>
            <a:r>
              <a:rPr lang="en-US" sz="1800" spc="-80" dirty="0">
                <a:latin typeface="Arial" panose="020B0604020202020204" pitchFamily="34" charset="0"/>
                <a:cs typeface="Arial" panose="020B0604020202020204" pitchFamily="34" charset="0"/>
              </a:rPr>
              <a:t>Low </a:t>
            </a:r>
            <a:r>
              <a:rPr lang="en-US" sz="1800" spc="-105" dirty="0">
                <a:latin typeface="Arial" panose="020B0604020202020204" pitchFamily="34" charset="0"/>
                <a:cs typeface="Arial" panose="020B0604020202020204" pitchFamily="34" charset="0"/>
              </a:rPr>
              <a:t>d</a:t>
            </a:r>
            <a:r>
              <a:rPr lang="en-US" sz="1800" spc="-60" dirty="0">
                <a:latin typeface="Arial" panose="020B0604020202020204" pitchFamily="34" charset="0"/>
                <a:cs typeface="Arial" panose="020B0604020202020204" pitchFamily="34" charset="0"/>
              </a:rPr>
              <a:t>i</a:t>
            </a:r>
            <a:r>
              <a:rPr lang="en-US" sz="1800" spc="-65" dirty="0">
                <a:latin typeface="Arial" panose="020B0604020202020204" pitchFamily="34" charset="0"/>
                <a:cs typeface="Arial" panose="020B0604020202020204" pitchFamily="34" charset="0"/>
              </a:rPr>
              <a:t>m</a:t>
            </a:r>
            <a:r>
              <a:rPr lang="en-US" sz="1800" spc="-90" dirty="0">
                <a:latin typeface="Arial" panose="020B0604020202020204" pitchFamily="34" charset="0"/>
                <a:cs typeface="Arial" panose="020B0604020202020204" pitchFamily="34" charset="0"/>
              </a:rPr>
              <a:t>e</a:t>
            </a:r>
            <a:r>
              <a:rPr lang="en-US" sz="1800" spc="-40" dirty="0">
                <a:latin typeface="Arial" panose="020B0604020202020204" pitchFamily="34" charset="0"/>
                <a:cs typeface="Arial" panose="020B0604020202020204" pitchFamily="34" charset="0"/>
              </a:rPr>
              <a:t>n</a:t>
            </a:r>
            <a:r>
              <a:rPr lang="en-US" sz="1800" spc="-35" dirty="0">
                <a:latin typeface="Arial" panose="020B0604020202020204" pitchFamily="34" charset="0"/>
                <a:cs typeface="Arial" panose="020B0604020202020204" pitchFamily="34" charset="0"/>
              </a:rPr>
              <a:t>s</a:t>
            </a:r>
            <a:r>
              <a:rPr lang="en-US" sz="1800" spc="-110" dirty="0">
                <a:latin typeface="Arial" panose="020B0604020202020204" pitchFamily="34" charset="0"/>
                <a:cs typeface="Arial" panose="020B0604020202020204" pitchFamily="34" charset="0"/>
              </a:rPr>
              <a:t>i</a:t>
            </a:r>
            <a:r>
              <a:rPr lang="en-US" sz="1800" spc="-20" dirty="0">
                <a:latin typeface="Arial" panose="020B0604020202020204" pitchFamily="34" charset="0"/>
                <a:cs typeface="Arial" panose="020B0604020202020204" pitchFamily="34" charset="0"/>
              </a:rPr>
              <a:t>o</a:t>
            </a:r>
            <a:r>
              <a:rPr lang="en-US" sz="1800" spc="-40" dirty="0">
                <a:latin typeface="Arial" panose="020B0604020202020204" pitchFamily="34" charset="0"/>
                <a:cs typeface="Arial" panose="020B0604020202020204" pitchFamily="34" charset="0"/>
              </a:rPr>
              <a:t>n</a:t>
            </a:r>
            <a:endParaRPr lang="en-US" sz="1800" dirty="0">
              <a:latin typeface="Arial" panose="020B0604020202020204" pitchFamily="34" charset="0"/>
              <a:cs typeface="Arial" panose="020B0604020202020204" pitchFamily="34" charset="0"/>
            </a:endParaRPr>
          </a:p>
        </p:txBody>
      </p:sp>
      <p:sp>
        <p:nvSpPr>
          <p:cNvPr id="145" name="TextBox 144">
            <a:extLst>
              <a:ext uri="{FF2B5EF4-FFF2-40B4-BE49-F238E27FC236}">
                <a16:creationId xmlns:a16="http://schemas.microsoft.com/office/drawing/2014/main" id="{54CC05C8-5D25-E142-A547-32B59F78B6B9}"/>
              </a:ext>
            </a:extLst>
          </p:cNvPr>
          <p:cNvSpPr txBox="1"/>
          <p:nvPr/>
        </p:nvSpPr>
        <p:spPr>
          <a:xfrm>
            <a:off x="80065" y="3209092"/>
            <a:ext cx="4466665" cy="677108"/>
          </a:xfrm>
          <a:prstGeom prst="rect">
            <a:avLst/>
          </a:prstGeom>
          <a:noFill/>
        </p:spPr>
        <p:txBody>
          <a:bodyPr wrap="square" rtlCol="0">
            <a:spAutoFit/>
          </a:bodyPr>
          <a:lstStyle/>
          <a:p>
            <a:r>
              <a:rPr lang="en-US" sz="1800" spc="-5" dirty="0">
                <a:latin typeface="Arial" panose="020B0604020202020204" pitchFamily="34" charset="0"/>
                <a:cs typeface="Arial" panose="020B0604020202020204" pitchFamily="34" charset="0"/>
              </a:rPr>
              <a:t>where </a:t>
            </a:r>
            <a:r>
              <a:rPr lang="el-GR" sz="1800" i="1" spc="-70" dirty="0">
                <a:latin typeface="Arial" panose="020B0604020202020204" pitchFamily="34" charset="0"/>
                <a:cs typeface="Arial" panose="020B0604020202020204" pitchFamily="34" charset="0"/>
              </a:rPr>
              <a:t>τ </a:t>
            </a:r>
            <a:r>
              <a:rPr lang="en-US" sz="1800" i="1" spc="-70" baseline="-25000" dirty="0" err="1">
                <a:latin typeface="Arial" panose="020B0604020202020204" pitchFamily="34" charset="0"/>
                <a:cs typeface="Arial" panose="020B0604020202020204" pitchFamily="34" charset="0"/>
              </a:rPr>
              <a:t>i</a:t>
            </a:r>
            <a:r>
              <a:rPr lang="el-GR" spc="-7" baseline="27777" dirty="0">
                <a:latin typeface="Arial" panose="020B0604020202020204" pitchFamily="34" charset="0"/>
                <a:cs typeface="Arial" panose="020B0604020202020204" pitchFamily="34" charset="0"/>
              </a:rPr>
              <a:t>2 </a:t>
            </a:r>
            <a:r>
              <a:rPr lang="en-US" sz="1800" spc="-5" dirty="0">
                <a:latin typeface="Arial" panose="020B0604020202020204" pitchFamily="34" charset="0"/>
                <a:cs typeface="Arial" panose="020B0604020202020204" pitchFamily="34" charset="0"/>
              </a:rPr>
              <a:t>is the </a:t>
            </a:r>
            <a:r>
              <a:rPr lang="en-US" sz="1800" spc="-10" dirty="0">
                <a:latin typeface="Arial" panose="020B0604020202020204" pitchFamily="34" charset="0"/>
                <a:cs typeface="Arial" panose="020B0604020202020204" pitchFamily="34" charset="0"/>
              </a:rPr>
              <a:t>variance </a:t>
            </a:r>
            <a:r>
              <a:rPr lang="en-US" sz="1800" spc="-15" dirty="0">
                <a:latin typeface="Arial" panose="020B0604020202020204" pitchFamily="34" charset="0"/>
                <a:cs typeface="Arial" panose="020B0604020202020204" pitchFamily="34" charset="0"/>
              </a:rPr>
              <a:t>for </a:t>
            </a:r>
            <a:r>
              <a:rPr lang="en-US" sz="1800" spc="-5" dirty="0">
                <a:latin typeface="Arial" panose="020B0604020202020204" pitchFamily="34" charset="0"/>
                <a:cs typeface="Arial" panose="020B0604020202020204" pitchFamily="34" charset="0"/>
              </a:rPr>
              <a:t>the </a:t>
            </a:r>
            <a:r>
              <a:rPr lang="en-US" sz="1800" spc="-10" dirty="0">
                <a:latin typeface="Arial" panose="020B0604020202020204" pitchFamily="34" charset="0"/>
                <a:cs typeface="Arial" panose="020B0604020202020204" pitchFamily="34" charset="0"/>
              </a:rPr>
              <a:t>Gaussian </a:t>
            </a:r>
            <a:r>
              <a:rPr lang="en-US" sz="1800" spc="-5" dirty="0">
                <a:latin typeface="Arial" panose="020B0604020202020204" pitchFamily="34" charset="0"/>
                <a:cs typeface="Arial" panose="020B0604020202020204" pitchFamily="34" charset="0"/>
              </a:rPr>
              <a:t>distribution centered </a:t>
            </a:r>
            <a:r>
              <a:rPr lang="en-US" sz="1800" spc="-15" dirty="0">
                <a:latin typeface="Arial" panose="020B0604020202020204" pitchFamily="34" charset="0"/>
                <a:cs typeface="Arial" panose="020B0604020202020204" pitchFamily="34" charset="0"/>
              </a:rPr>
              <a:t>around </a:t>
            </a:r>
            <a:r>
              <a:rPr lang="en-US" sz="1800" i="1" spc="-5" dirty="0">
                <a:latin typeface="Arial" panose="020B0604020202020204" pitchFamily="34" charset="0"/>
                <a:cs typeface="Arial" panose="020B0604020202020204" pitchFamily="34" charset="0"/>
              </a:rPr>
              <a:t>x</a:t>
            </a:r>
            <a:r>
              <a:rPr lang="en-US" i="1" spc="-7" baseline="-10416" dirty="0">
                <a:latin typeface="Arial" panose="020B0604020202020204" pitchFamily="34" charset="0"/>
                <a:cs typeface="Arial" panose="020B0604020202020204" pitchFamily="34" charset="0"/>
              </a:rPr>
              <a:t>i</a:t>
            </a:r>
            <a:r>
              <a:rPr lang="en-US" i="1" spc="-307" baseline="-10416" dirty="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47" name="TextBox 146">
                <a:extLst>
                  <a:ext uri="{FF2B5EF4-FFF2-40B4-BE49-F238E27FC236}">
                    <a16:creationId xmlns:a16="http://schemas.microsoft.com/office/drawing/2014/main" id="{3206CD75-9CDA-7647-9C64-C7BB4279B77F}"/>
                  </a:ext>
                </a:extLst>
              </p:cNvPr>
              <p:cNvSpPr txBox="1"/>
              <p:nvPr/>
            </p:nvSpPr>
            <p:spPr>
              <a:xfrm>
                <a:off x="190500" y="609600"/>
                <a:ext cx="8873435" cy="1335237"/>
              </a:xfrm>
              <a:prstGeom prst="rect">
                <a:avLst/>
              </a:prstGeom>
              <a:noFill/>
            </p:spPr>
            <p:txBody>
              <a:bodyPr wrap="square" rtlCol="0">
                <a:spAutoFit/>
              </a:bodyPr>
              <a:lstStyle/>
              <a:p>
                <a:r>
                  <a:rPr lang="en-US" sz="1800" dirty="0">
                    <a:latin typeface="Arial" panose="020B0604020202020204" pitchFamily="34" charset="0"/>
                    <a:cs typeface="Arial" panose="020B0604020202020204" pitchFamily="34" charset="0"/>
                  </a:rPr>
                  <a:t>Given a collection of points </a:t>
                </a:r>
                <a14:m>
                  <m:oMath xmlns:m="http://schemas.openxmlformats.org/officeDocument/2006/math">
                    <m:r>
                      <a:rPr lang="en-US" sz="1800" b="0" i="1" smtClean="0">
                        <a:latin typeface="Cambria Math" panose="02040503050406030204" pitchFamily="18" charset="0"/>
                        <a:cs typeface="Arial" panose="020B0604020202020204" pitchFamily="34" charset="0"/>
                      </a:rPr>
                      <m:t>𝑋</m:t>
                    </m:r>
                    <m:r>
                      <a:rPr lang="en-US" sz="1800" b="0" i="1" smtClean="0">
                        <a:latin typeface="Cambria Math" panose="02040503050406030204" pitchFamily="18" charset="0"/>
                        <a:cs typeface="Arial" panose="020B0604020202020204" pitchFamily="34" charset="0"/>
                      </a:rPr>
                      <m:t>= </m:t>
                    </m:r>
                    <m:d>
                      <m:dPr>
                        <m:begChr m:val="{"/>
                        <m:endChr m:val="}"/>
                        <m:ctrlPr>
                          <a:rPr lang="en-US" sz="1800" b="0" i="1" smtClean="0">
                            <a:latin typeface="Cambria Math" panose="02040503050406030204" pitchFamily="18" charset="0"/>
                            <a:cs typeface="Arial" panose="020B0604020202020204" pitchFamily="34" charset="0"/>
                          </a:rPr>
                        </m:ctrlPr>
                      </m:dPr>
                      <m:e>
                        <m:sSub>
                          <m:sSubPr>
                            <m:ctrlPr>
                              <a:rPr lang="en-US" sz="1800" b="0" i="1" smtClean="0">
                                <a:latin typeface="Cambria Math" panose="02040503050406030204" pitchFamily="18" charset="0"/>
                                <a:cs typeface="Arial" panose="020B0604020202020204" pitchFamily="34" charset="0"/>
                              </a:rPr>
                            </m:ctrlPr>
                          </m:sSubPr>
                          <m:e>
                            <m:r>
                              <a:rPr lang="en-US" sz="1800" b="0" i="1" smtClean="0">
                                <a:latin typeface="Cambria Math" panose="02040503050406030204" pitchFamily="18" charset="0"/>
                                <a:cs typeface="Arial" panose="020B0604020202020204" pitchFamily="34" charset="0"/>
                              </a:rPr>
                              <m:t>𝑥</m:t>
                            </m:r>
                          </m:e>
                          <m:sub>
                            <m:r>
                              <a:rPr lang="en-US" sz="1800" b="0" i="1" smtClean="0">
                                <a:latin typeface="Cambria Math" panose="02040503050406030204" pitchFamily="18" charset="0"/>
                                <a:cs typeface="Arial" panose="020B0604020202020204" pitchFamily="34" charset="0"/>
                              </a:rPr>
                              <m:t>1</m:t>
                            </m:r>
                          </m:sub>
                        </m:sSub>
                        <m:r>
                          <a:rPr lang="en-US" sz="1800" b="0" i="1" smtClean="0">
                            <a:latin typeface="Cambria Math" panose="02040503050406030204" pitchFamily="18" charset="0"/>
                            <a:cs typeface="Arial" panose="020B0604020202020204" pitchFamily="34" charset="0"/>
                          </a:rPr>
                          <m:t>,…,</m:t>
                        </m:r>
                        <m:sSub>
                          <m:sSubPr>
                            <m:ctrlPr>
                              <a:rPr lang="en-US" sz="1800" i="1">
                                <a:latin typeface="Cambria Math" panose="02040503050406030204" pitchFamily="18" charset="0"/>
                                <a:cs typeface="Arial" panose="020B0604020202020204" pitchFamily="34" charset="0"/>
                              </a:rPr>
                            </m:ctrlPr>
                          </m:sSubPr>
                          <m:e>
                            <m:r>
                              <a:rPr lang="en-US" sz="1800" i="1">
                                <a:latin typeface="Cambria Math" panose="02040503050406030204" pitchFamily="18" charset="0"/>
                                <a:cs typeface="Arial" panose="020B0604020202020204" pitchFamily="34" charset="0"/>
                              </a:rPr>
                              <m:t>𝑥</m:t>
                            </m:r>
                          </m:e>
                          <m:sub>
                            <m:r>
                              <a:rPr lang="en-US" sz="1800" b="0" i="1" smtClean="0">
                                <a:latin typeface="Cambria Math" panose="02040503050406030204" pitchFamily="18" charset="0"/>
                                <a:cs typeface="Arial" panose="020B0604020202020204" pitchFamily="34" charset="0"/>
                              </a:rPr>
                              <m:t>𝑛</m:t>
                            </m:r>
                          </m:sub>
                        </m:sSub>
                      </m:e>
                    </m:d>
                    <m:r>
                      <a:rPr lang="en-US" sz="1800" b="0" i="1" smtClean="0">
                        <a:latin typeface="Cambria Math" panose="02040503050406030204" pitchFamily="18" charset="0"/>
                        <a:ea typeface="Cambria Math" panose="02040503050406030204" pitchFamily="18" charset="0"/>
                        <a:cs typeface="Arial" panose="020B0604020202020204" pitchFamily="34" charset="0"/>
                      </a:rPr>
                      <m:t>⊂</m:t>
                    </m:r>
                    <m:sSup>
                      <m:sSupPr>
                        <m:ctrlPr>
                          <a:rPr lang="en-US" sz="1800" b="0" i="1" smtClean="0">
                            <a:latin typeface="Cambria Math" panose="02040503050406030204" pitchFamily="18" charset="0"/>
                            <a:ea typeface="Cambria Math" panose="02040503050406030204" pitchFamily="18" charset="0"/>
                            <a:cs typeface="Arial" panose="020B0604020202020204" pitchFamily="34" charset="0"/>
                          </a:rPr>
                        </m:ctrlPr>
                      </m:sSupPr>
                      <m:e>
                        <m:r>
                          <a:rPr lang="en-US" sz="1800" b="0" i="1" smtClean="0">
                            <a:latin typeface="Cambria Math" panose="02040503050406030204" pitchFamily="18" charset="0"/>
                            <a:ea typeface="Cambria Math" panose="02040503050406030204" pitchFamily="18" charset="0"/>
                            <a:cs typeface="Arial" panose="020B0604020202020204" pitchFamily="34" charset="0"/>
                          </a:rPr>
                          <m:t>𝑅</m:t>
                        </m:r>
                      </m:e>
                      <m:sup>
                        <m:r>
                          <a:rPr lang="en-US" sz="1800" b="0" i="1" smtClean="0">
                            <a:latin typeface="Cambria Math" panose="02040503050406030204" pitchFamily="18" charset="0"/>
                            <a:ea typeface="Cambria Math" panose="02040503050406030204" pitchFamily="18" charset="0"/>
                            <a:cs typeface="Arial" panose="020B0604020202020204" pitchFamily="34" charset="0"/>
                          </a:rPr>
                          <m:t>𝑑</m:t>
                        </m:r>
                      </m:sup>
                    </m:sSup>
                  </m:oMath>
                </a14:m>
                <a:r>
                  <a:rPr lang="en-US" sz="1800" dirty="0">
                    <a:latin typeface="Arial" panose="020B0604020202020204" pitchFamily="34" charset="0"/>
                    <a:cs typeface="Arial" panose="020B0604020202020204" pitchFamily="34" charset="0"/>
                  </a:rPr>
                  <a:t>, find a collection of points </a:t>
                </a:r>
                <a14:m>
                  <m:oMath xmlns:m="http://schemas.openxmlformats.org/officeDocument/2006/math">
                    <m:r>
                      <a:rPr lang="en-US" sz="1800" b="0" i="1" smtClean="0">
                        <a:latin typeface="Cambria Math" panose="02040503050406030204" pitchFamily="18" charset="0"/>
                        <a:cs typeface="Arial" panose="020B0604020202020204" pitchFamily="34" charset="0"/>
                      </a:rPr>
                      <m:t>𝑌</m:t>
                    </m:r>
                    <m:r>
                      <a:rPr lang="en-US" sz="1800" i="1">
                        <a:latin typeface="Cambria Math" panose="02040503050406030204" pitchFamily="18" charset="0"/>
                        <a:cs typeface="Arial" panose="020B0604020202020204" pitchFamily="34" charset="0"/>
                      </a:rPr>
                      <m:t>= </m:t>
                    </m:r>
                    <m:d>
                      <m:dPr>
                        <m:begChr m:val="{"/>
                        <m:endChr m:val="}"/>
                        <m:ctrlPr>
                          <a:rPr lang="en-US" sz="1800" i="1">
                            <a:latin typeface="Cambria Math" panose="02040503050406030204" pitchFamily="18" charset="0"/>
                            <a:cs typeface="Arial" panose="020B0604020202020204" pitchFamily="34" charset="0"/>
                          </a:rPr>
                        </m:ctrlPr>
                      </m:dPr>
                      <m:e>
                        <m:sSub>
                          <m:sSubPr>
                            <m:ctrlPr>
                              <a:rPr lang="en-US" sz="1800" i="1">
                                <a:latin typeface="Cambria Math" panose="02040503050406030204" pitchFamily="18" charset="0"/>
                                <a:cs typeface="Arial" panose="020B0604020202020204" pitchFamily="34" charset="0"/>
                              </a:rPr>
                            </m:ctrlPr>
                          </m:sSubPr>
                          <m:e>
                            <m:r>
                              <a:rPr lang="en-US" sz="1800" b="0" i="1" smtClean="0">
                                <a:latin typeface="Cambria Math" panose="02040503050406030204" pitchFamily="18" charset="0"/>
                                <a:cs typeface="Arial" panose="020B0604020202020204" pitchFamily="34" charset="0"/>
                              </a:rPr>
                              <m:t>𝑦</m:t>
                            </m:r>
                          </m:e>
                          <m:sub>
                            <m:r>
                              <a:rPr lang="en-US" sz="1800" i="1">
                                <a:latin typeface="Cambria Math" panose="02040503050406030204" pitchFamily="18" charset="0"/>
                                <a:cs typeface="Arial" panose="020B0604020202020204" pitchFamily="34" charset="0"/>
                              </a:rPr>
                              <m:t>1</m:t>
                            </m:r>
                          </m:sub>
                        </m:sSub>
                        <m:r>
                          <a:rPr lang="en-US" sz="1800" i="1">
                            <a:latin typeface="Cambria Math" panose="02040503050406030204" pitchFamily="18" charset="0"/>
                            <a:cs typeface="Arial" panose="020B0604020202020204" pitchFamily="34" charset="0"/>
                          </a:rPr>
                          <m:t>,…,</m:t>
                        </m:r>
                        <m:sSub>
                          <m:sSubPr>
                            <m:ctrlPr>
                              <a:rPr lang="en-US" sz="1800" i="1">
                                <a:latin typeface="Cambria Math" panose="02040503050406030204" pitchFamily="18" charset="0"/>
                                <a:cs typeface="Arial" panose="020B0604020202020204" pitchFamily="34" charset="0"/>
                              </a:rPr>
                            </m:ctrlPr>
                          </m:sSubPr>
                          <m:e>
                            <m:r>
                              <a:rPr lang="en-US" sz="1800" b="0" i="1" smtClean="0">
                                <a:latin typeface="Cambria Math" panose="02040503050406030204" pitchFamily="18" charset="0"/>
                                <a:cs typeface="Arial" panose="020B0604020202020204" pitchFamily="34" charset="0"/>
                              </a:rPr>
                              <m:t>𝑦</m:t>
                            </m:r>
                          </m:e>
                          <m:sub>
                            <m:r>
                              <a:rPr lang="en-US" sz="1800" i="1">
                                <a:latin typeface="Cambria Math" panose="02040503050406030204" pitchFamily="18" charset="0"/>
                                <a:cs typeface="Arial" panose="020B0604020202020204" pitchFamily="34" charset="0"/>
                              </a:rPr>
                              <m:t>𝑛</m:t>
                            </m:r>
                          </m:sub>
                        </m:sSub>
                      </m:e>
                    </m:d>
                    <m:r>
                      <a:rPr lang="en-US" sz="1800" i="1">
                        <a:latin typeface="Cambria Math" panose="02040503050406030204" pitchFamily="18" charset="0"/>
                        <a:ea typeface="Cambria Math" panose="02040503050406030204" pitchFamily="18" charset="0"/>
                        <a:cs typeface="Arial" panose="020B0604020202020204" pitchFamily="34" charset="0"/>
                      </a:rPr>
                      <m:t>⊂</m:t>
                    </m:r>
                    <m:sSup>
                      <m:sSupPr>
                        <m:ctrlPr>
                          <a:rPr lang="en-US" sz="1800" i="1">
                            <a:latin typeface="Cambria Math" panose="02040503050406030204" pitchFamily="18" charset="0"/>
                            <a:ea typeface="Cambria Math" panose="02040503050406030204" pitchFamily="18" charset="0"/>
                            <a:cs typeface="Arial" panose="020B0604020202020204" pitchFamily="34" charset="0"/>
                          </a:rPr>
                        </m:ctrlPr>
                      </m:sSupPr>
                      <m:e>
                        <m:r>
                          <a:rPr lang="en-US" sz="1800" i="1">
                            <a:latin typeface="Cambria Math" panose="02040503050406030204" pitchFamily="18" charset="0"/>
                            <a:ea typeface="Cambria Math" panose="02040503050406030204" pitchFamily="18" charset="0"/>
                            <a:cs typeface="Arial" panose="020B0604020202020204" pitchFamily="34" charset="0"/>
                          </a:rPr>
                          <m:t>𝑅</m:t>
                        </m:r>
                      </m:e>
                      <m:sup>
                        <m:sSup>
                          <m:sSupPr>
                            <m:ctrlPr>
                              <a:rPr lang="en-US" sz="1800" i="1" smtClean="0">
                                <a:latin typeface="Cambria Math" panose="02040503050406030204" pitchFamily="18" charset="0"/>
                                <a:ea typeface="Cambria Math" panose="02040503050406030204" pitchFamily="18" charset="0"/>
                                <a:cs typeface="Arial" panose="020B0604020202020204" pitchFamily="34" charset="0"/>
                              </a:rPr>
                            </m:ctrlPr>
                          </m:sSupPr>
                          <m:e>
                            <m:r>
                              <a:rPr lang="en-US" sz="1800" b="0" i="1" smtClean="0">
                                <a:latin typeface="Cambria Math" panose="02040503050406030204" pitchFamily="18" charset="0"/>
                                <a:ea typeface="Cambria Math" panose="02040503050406030204" pitchFamily="18" charset="0"/>
                                <a:cs typeface="Arial" panose="020B0604020202020204" pitchFamily="34" charset="0"/>
                              </a:rPr>
                              <m:t>𝑑</m:t>
                            </m:r>
                          </m:e>
                          <m:sup>
                            <m:r>
                              <a:rPr lang="en-US" sz="1800" b="0" i="1" smtClean="0">
                                <a:latin typeface="Cambria Math" panose="02040503050406030204" pitchFamily="18" charset="0"/>
                                <a:ea typeface="Cambria Math" panose="02040503050406030204" pitchFamily="18" charset="0"/>
                                <a:cs typeface="Arial" panose="020B0604020202020204" pitchFamily="34" charset="0"/>
                              </a:rPr>
                              <m:t>′</m:t>
                            </m:r>
                          </m:sup>
                        </m:sSup>
                      </m:sup>
                    </m:sSup>
                  </m:oMath>
                </a14:m>
                <a:r>
                  <a:rPr lang="en-US" sz="1800" dirty="0">
                    <a:latin typeface="Arial" panose="020B0604020202020204" pitchFamily="34" charset="0"/>
                    <a:cs typeface="Arial" panose="020B0604020202020204" pitchFamily="34" charset="0"/>
                  </a:rPr>
                  <a:t> , where</a:t>
                </a:r>
                <a14:m>
                  <m:oMath xmlns:m="http://schemas.openxmlformats.org/officeDocument/2006/math">
                    <m:r>
                      <a:rPr lang="en-US" sz="1800" b="0" i="0" smtClean="0">
                        <a:latin typeface="Cambria Math" panose="02040503050406030204" pitchFamily="18" charset="0"/>
                        <a:cs typeface="Arial" panose="020B0604020202020204" pitchFamily="34" charset="0"/>
                      </a:rPr>
                      <m:t> </m:t>
                    </m:r>
                    <m:r>
                      <a:rPr lang="en-US" sz="1800" b="0" i="1" smtClean="0">
                        <a:latin typeface="Cambria Math" panose="02040503050406030204" pitchFamily="18" charset="0"/>
                        <a:cs typeface="Arial" panose="020B0604020202020204" pitchFamily="34" charset="0"/>
                      </a:rPr>
                      <m:t>𝑑</m:t>
                    </m:r>
                    <m:r>
                      <a:rPr lang="en-US" sz="1800" b="0" i="1" smtClean="0">
                        <a:latin typeface="Cambria Math" panose="02040503050406030204" pitchFamily="18" charset="0"/>
                        <a:ea typeface="Cambria Math" panose="02040503050406030204" pitchFamily="18" charset="0"/>
                        <a:cs typeface="Arial" panose="020B0604020202020204" pitchFamily="34" charset="0"/>
                      </a:rPr>
                      <m:t>≪</m:t>
                    </m:r>
                    <m:r>
                      <a:rPr lang="en-US" sz="1800" b="0" i="1" smtClean="0">
                        <a:latin typeface="Cambria Math" panose="02040503050406030204" pitchFamily="18" charset="0"/>
                        <a:ea typeface="Cambria Math" panose="02040503050406030204" pitchFamily="18" charset="0"/>
                        <a:cs typeface="Arial" panose="020B0604020202020204" pitchFamily="34" charset="0"/>
                      </a:rPr>
                      <m:t>𝑑</m:t>
                    </m:r>
                    <m:r>
                      <a:rPr lang="en-US" sz="1800" b="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1800" dirty="0">
                    <a:latin typeface="Arial" panose="020B0604020202020204" pitchFamily="34" charset="0"/>
                    <a:cs typeface="Arial" panose="020B0604020202020204" pitchFamily="34" charset="0"/>
                  </a:rPr>
                  <a:t>. </a:t>
                </a:r>
                <a14:m>
                  <m:oMath xmlns:m="http://schemas.openxmlformats.org/officeDocument/2006/math">
                    <m:sSub>
                      <m:sSubPr>
                        <m:ctrlPr>
                          <a:rPr lang="en-US" sz="1800" b="0" i="1" dirty="0" smtClean="0">
                            <a:latin typeface="Cambria Math" panose="02040503050406030204" pitchFamily="18" charset="0"/>
                            <a:cs typeface="Arial" panose="020B0604020202020204" pitchFamily="34" charset="0"/>
                          </a:rPr>
                        </m:ctrlPr>
                      </m:sSubPr>
                      <m:e>
                        <m:r>
                          <a:rPr lang="en-US" sz="1800" b="0" i="1" dirty="0" smtClean="0">
                            <a:latin typeface="Cambria Math" panose="02040503050406030204" pitchFamily="18" charset="0"/>
                            <a:cs typeface="Arial" panose="020B0604020202020204" pitchFamily="34" charset="0"/>
                          </a:rPr>
                          <m:t>𝑝</m:t>
                        </m:r>
                      </m:e>
                      <m:sub>
                        <m:r>
                          <a:rPr lang="en-US" sz="1800" b="0" i="1" dirty="0" smtClean="0">
                            <a:latin typeface="Cambria Math" panose="02040503050406030204" pitchFamily="18" charset="0"/>
                            <a:cs typeface="Arial" panose="020B0604020202020204" pitchFamily="34" charset="0"/>
                          </a:rPr>
                          <m:t>𝑗𝑖</m:t>
                        </m:r>
                      </m:sub>
                    </m:sSub>
                  </m:oMath>
                </a14:m>
                <a:r>
                  <a:rPr lang="en-US" sz="1800" dirty="0">
                    <a:latin typeface="Arial" panose="020B0604020202020204" pitchFamily="34" charset="0"/>
                    <a:cs typeface="Arial" panose="020B0604020202020204" pitchFamily="34" charset="0"/>
                  </a:rPr>
                  <a:t> and </a:t>
                </a:r>
                <a14:m>
                  <m:oMath xmlns:m="http://schemas.openxmlformats.org/officeDocument/2006/math">
                    <m:sSub>
                      <m:sSubPr>
                        <m:ctrlPr>
                          <a:rPr lang="en-US" sz="1800" i="1" dirty="0">
                            <a:latin typeface="Cambria Math" panose="02040503050406030204" pitchFamily="18" charset="0"/>
                            <a:cs typeface="Arial" panose="020B0604020202020204" pitchFamily="34" charset="0"/>
                          </a:rPr>
                        </m:ctrlPr>
                      </m:sSubPr>
                      <m:e>
                        <m:r>
                          <a:rPr lang="en-US" sz="1800" b="0" i="1" dirty="0" smtClean="0">
                            <a:latin typeface="Cambria Math" panose="02040503050406030204" pitchFamily="18" charset="0"/>
                            <a:cs typeface="Arial" panose="020B0604020202020204" pitchFamily="34" charset="0"/>
                          </a:rPr>
                          <m:t>𝑞</m:t>
                        </m:r>
                      </m:e>
                      <m:sub>
                        <m:r>
                          <a:rPr lang="en-US" sz="1800" i="1" dirty="0">
                            <a:latin typeface="Cambria Math" panose="02040503050406030204" pitchFamily="18" charset="0"/>
                            <a:cs typeface="Arial" panose="020B0604020202020204" pitchFamily="34" charset="0"/>
                          </a:rPr>
                          <m:t>𝑗𝑖</m:t>
                        </m:r>
                      </m:sub>
                    </m:sSub>
                  </m:oMath>
                </a14:m>
                <a:r>
                  <a:rPr lang="en-US" sz="1800" dirty="0">
                    <a:latin typeface="Arial" panose="020B0604020202020204" pitchFamily="34" charset="0"/>
                    <a:cs typeface="Arial" panose="020B0604020202020204" pitchFamily="34" charset="0"/>
                  </a:rPr>
                  <a:t> </a:t>
                </a:r>
                <a:r>
                  <a:rPr lang="en-US" sz="1800" spc="-70" dirty="0">
                    <a:latin typeface="Arial" panose="020B0604020202020204" pitchFamily="34" charset="0"/>
                    <a:cs typeface="Arial" panose="020B0604020202020204" pitchFamily="34" charset="0"/>
                  </a:rPr>
                  <a:t>measure </a:t>
                </a:r>
                <a:r>
                  <a:rPr lang="en-US" sz="1800" spc="-80" dirty="0">
                    <a:latin typeface="Arial" panose="020B0604020202020204" pitchFamily="34" charset="0"/>
                    <a:cs typeface="Arial" panose="020B0604020202020204" pitchFamily="34" charset="0"/>
                  </a:rPr>
                  <a:t>the </a:t>
                </a:r>
                <a:r>
                  <a:rPr lang="en-US" sz="1800" spc="-75" dirty="0">
                    <a:uFill>
                      <a:solidFill>
                        <a:srgbClr val="000000"/>
                      </a:solidFill>
                    </a:uFill>
                    <a:latin typeface="Arial" panose="020B0604020202020204" pitchFamily="34" charset="0"/>
                    <a:cs typeface="Arial" panose="020B0604020202020204" pitchFamily="34" charset="0"/>
                  </a:rPr>
                  <a:t>conditional </a:t>
                </a:r>
                <a:r>
                  <a:rPr lang="en-US" sz="1800" spc="-85" dirty="0">
                    <a:uFill>
                      <a:solidFill>
                        <a:srgbClr val="000000"/>
                      </a:solidFill>
                    </a:uFill>
                    <a:latin typeface="Arial" panose="020B0604020202020204" pitchFamily="34" charset="0"/>
                    <a:cs typeface="Arial" panose="020B0604020202020204" pitchFamily="34" charset="0"/>
                  </a:rPr>
                  <a:t>probability</a:t>
                </a:r>
                <a:r>
                  <a:rPr lang="en-US" sz="1800" spc="-85" dirty="0">
                    <a:latin typeface="Arial" panose="020B0604020202020204" pitchFamily="34" charset="0"/>
                    <a:cs typeface="Arial" panose="020B0604020202020204" pitchFamily="34" charset="0"/>
                  </a:rPr>
                  <a:t> </a:t>
                </a:r>
                <a:r>
                  <a:rPr lang="en-US" sz="1800" spc="-95" dirty="0">
                    <a:latin typeface="Arial" panose="020B0604020202020204" pitchFamily="34" charset="0"/>
                    <a:cs typeface="Arial" panose="020B0604020202020204" pitchFamily="34" charset="0"/>
                  </a:rPr>
                  <a:t>that </a:t>
                </a:r>
                <a:r>
                  <a:rPr lang="en-US" sz="1800" spc="-85" dirty="0">
                    <a:latin typeface="Arial" panose="020B0604020202020204" pitchFamily="34" charset="0"/>
                    <a:cs typeface="Arial" panose="020B0604020202020204" pitchFamily="34" charset="0"/>
                  </a:rPr>
                  <a:t>a </a:t>
                </a:r>
                <a:r>
                  <a:rPr lang="en-US" sz="1800" spc="-70" dirty="0">
                    <a:latin typeface="Arial" panose="020B0604020202020204" pitchFamily="34" charset="0"/>
                    <a:cs typeface="Arial" panose="020B0604020202020204" pitchFamily="34" charset="0"/>
                  </a:rPr>
                  <a:t>point</a:t>
                </a:r>
                <a:r>
                  <a:rPr lang="en-US" sz="1800" spc="-140" dirty="0">
                    <a:latin typeface="Arial" panose="020B0604020202020204" pitchFamily="34" charset="0"/>
                    <a:cs typeface="Arial" panose="020B0604020202020204" pitchFamily="34" charset="0"/>
                  </a:rPr>
                  <a:t> </a:t>
                </a:r>
                <a:r>
                  <a:rPr lang="en-US" sz="2400" i="1" dirty="0">
                    <a:latin typeface="Times New Roman"/>
                    <a:cs typeface="Times New Roman"/>
                  </a:rPr>
                  <a:t>i</a:t>
                </a:r>
                <a:r>
                  <a:rPr lang="en-US" sz="2400" i="1" spc="-195" dirty="0">
                    <a:latin typeface="Times New Roman"/>
                    <a:cs typeface="Times New Roman"/>
                  </a:rPr>
                  <a:t> </a:t>
                </a:r>
                <a:r>
                  <a:rPr lang="en-US" sz="1800" spc="-65" dirty="0">
                    <a:latin typeface="Arial" panose="020B0604020202020204" pitchFamily="34" charset="0"/>
                    <a:cs typeface="Arial" panose="020B0604020202020204" pitchFamily="34" charset="0"/>
                  </a:rPr>
                  <a:t>would</a:t>
                </a:r>
                <a:r>
                  <a:rPr lang="en-US" sz="1800" spc="-125" dirty="0">
                    <a:latin typeface="Arial" panose="020B0604020202020204" pitchFamily="34" charset="0"/>
                    <a:cs typeface="Arial" panose="020B0604020202020204" pitchFamily="34" charset="0"/>
                  </a:rPr>
                  <a:t> </a:t>
                </a:r>
                <a:r>
                  <a:rPr lang="en-US" sz="1800" spc="-100" dirty="0">
                    <a:latin typeface="Arial" panose="020B0604020202020204" pitchFamily="34" charset="0"/>
                    <a:cs typeface="Arial" panose="020B0604020202020204" pitchFamily="34" charset="0"/>
                  </a:rPr>
                  <a:t>pick</a:t>
                </a:r>
                <a:r>
                  <a:rPr lang="en-US" sz="1800" spc="-140" dirty="0">
                    <a:latin typeface="Arial" panose="020B0604020202020204" pitchFamily="34" charset="0"/>
                    <a:cs typeface="Arial" panose="020B0604020202020204" pitchFamily="34" charset="0"/>
                  </a:rPr>
                  <a:t> </a:t>
                </a:r>
                <a:r>
                  <a:rPr lang="en-US" sz="1800" spc="-70" dirty="0">
                    <a:latin typeface="Arial" panose="020B0604020202020204" pitchFamily="34" charset="0"/>
                    <a:cs typeface="Arial" panose="020B0604020202020204" pitchFamily="34" charset="0"/>
                  </a:rPr>
                  <a:t>point</a:t>
                </a:r>
                <a:r>
                  <a:rPr lang="en-US" sz="1800" spc="-140" dirty="0">
                    <a:latin typeface="Arial" panose="020B0604020202020204" pitchFamily="34" charset="0"/>
                    <a:cs typeface="Arial" panose="020B0604020202020204" pitchFamily="34" charset="0"/>
                  </a:rPr>
                  <a:t> </a:t>
                </a:r>
                <a:r>
                  <a:rPr lang="en-US" sz="2400" i="1" dirty="0">
                    <a:latin typeface="Times New Roman"/>
                    <a:cs typeface="Times New Roman"/>
                  </a:rPr>
                  <a:t>j</a:t>
                </a:r>
                <a:r>
                  <a:rPr lang="en-US" sz="2400" i="1" spc="-195" dirty="0">
                    <a:latin typeface="Times New Roman"/>
                    <a:cs typeface="Times New Roman"/>
                  </a:rPr>
                  <a:t> </a:t>
                </a:r>
                <a:r>
                  <a:rPr lang="en-US" sz="1800" spc="-55" dirty="0">
                    <a:latin typeface="Arial" panose="020B0604020202020204" pitchFamily="34" charset="0"/>
                    <a:cs typeface="Arial" panose="020B0604020202020204" pitchFamily="34" charset="0"/>
                  </a:rPr>
                  <a:t>as</a:t>
                </a:r>
                <a:r>
                  <a:rPr lang="en-US" sz="1800" spc="-140" dirty="0">
                    <a:latin typeface="Arial" panose="020B0604020202020204" pitchFamily="34" charset="0"/>
                    <a:cs typeface="Arial" panose="020B0604020202020204" pitchFamily="34" charset="0"/>
                  </a:rPr>
                  <a:t> </a:t>
                </a:r>
                <a:r>
                  <a:rPr lang="en-US" sz="1800" spc="-130" dirty="0">
                    <a:latin typeface="Arial" panose="020B0604020202020204" pitchFamily="34" charset="0"/>
                    <a:cs typeface="Arial" panose="020B0604020202020204" pitchFamily="34" charset="0"/>
                  </a:rPr>
                  <a:t>it’s</a:t>
                </a:r>
                <a:r>
                  <a:rPr lang="en-US" sz="1800" spc="-135" dirty="0">
                    <a:latin typeface="Arial" panose="020B0604020202020204" pitchFamily="34" charset="0"/>
                    <a:cs typeface="Arial" panose="020B0604020202020204" pitchFamily="34" charset="0"/>
                  </a:rPr>
                  <a:t> </a:t>
                </a:r>
                <a:r>
                  <a:rPr lang="en-US" sz="1800" spc="-80" dirty="0">
                    <a:latin typeface="Arial" panose="020B0604020202020204" pitchFamily="34" charset="0"/>
                    <a:cs typeface="Arial" panose="020B0604020202020204" pitchFamily="34" charset="0"/>
                  </a:rPr>
                  <a:t>nearest</a:t>
                </a:r>
                <a:r>
                  <a:rPr lang="en-US" sz="1800" spc="-135" dirty="0">
                    <a:latin typeface="Arial" panose="020B0604020202020204" pitchFamily="34" charset="0"/>
                    <a:cs typeface="Arial" panose="020B0604020202020204" pitchFamily="34" charset="0"/>
                  </a:rPr>
                  <a:t> </a:t>
                </a:r>
                <a:r>
                  <a:rPr lang="en-US" sz="1800" spc="-95" dirty="0">
                    <a:latin typeface="Arial" panose="020B0604020202020204" pitchFamily="34" charset="0"/>
                    <a:cs typeface="Arial" panose="020B0604020202020204" pitchFamily="34" charset="0"/>
                  </a:rPr>
                  <a:t>neighbor,</a:t>
                </a:r>
                <a:r>
                  <a:rPr lang="en-US" sz="1800" spc="-130" dirty="0">
                    <a:latin typeface="Arial" panose="020B0604020202020204" pitchFamily="34" charset="0"/>
                    <a:cs typeface="Arial" panose="020B0604020202020204" pitchFamily="34" charset="0"/>
                  </a:rPr>
                  <a:t> </a:t>
                </a:r>
                <a:r>
                  <a:rPr lang="en-US" sz="1800" spc="-75" dirty="0">
                    <a:latin typeface="Arial" panose="020B0604020202020204" pitchFamily="34" charset="0"/>
                    <a:cs typeface="Arial" panose="020B0604020202020204" pitchFamily="34" charset="0"/>
                  </a:rPr>
                  <a:t>in</a:t>
                </a:r>
                <a:r>
                  <a:rPr lang="en-US" sz="1800" dirty="0">
                    <a:latin typeface="Arial" panose="020B0604020202020204" pitchFamily="34" charset="0"/>
                    <a:cs typeface="Arial" panose="020B0604020202020204" pitchFamily="34" charset="0"/>
                  </a:rPr>
                  <a:t> </a:t>
                </a:r>
                <a:r>
                  <a:rPr lang="en-US" sz="1800" spc="-60" dirty="0">
                    <a:latin typeface="Arial" panose="020B0604020202020204" pitchFamily="34" charset="0"/>
                    <a:cs typeface="Arial" panose="020B0604020202020204" pitchFamily="34" charset="0"/>
                  </a:rPr>
                  <a:t>high</a:t>
                </a:r>
                <a:r>
                  <a:rPr lang="en-US" sz="1800" spc="-130" dirty="0">
                    <a:latin typeface="Arial" panose="020B0604020202020204" pitchFamily="34" charset="0"/>
                    <a:cs typeface="Arial" panose="020B0604020202020204" pitchFamily="34" charset="0"/>
                  </a:rPr>
                  <a:t> </a:t>
                </a:r>
                <a:r>
                  <a:rPr lang="en-US" sz="1800" spc="-80" dirty="0">
                    <a:latin typeface="Trebuchet MS"/>
                    <a:cs typeface="Arial" panose="020B0604020202020204" pitchFamily="34" charset="0"/>
                  </a:rPr>
                  <a:t>(</a:t>
                </a:r>
                <a:r>
                  <a:rPr lang="en-US" sz="1800" spc="-80" dirty="0">
                    <a:latin typeface="Times New Roman"/>
                    <a:cs typeface="Times New Roman"/>
                  </a:rPr>
                  <a:t>p</a:t>
                </a:r>
                <a:r>
                  <a:rPr lang="en-US" sz="1800" spc="-80" dirty="0">
                    <a:latin typeface="Trebuchet MS"/>
                    <a:cs typeface="Arial" panose="020B0604020202020204" pitchFamily="34" charset="0"/>
                  </a:rPr>
                  <a:t>)</a:t>
                </a:r>
                <a:r>
                  <a:rPr lang="en-US" sz="1800" spc="-125" dirty="0">
                    <a:latin typeface="Trebuchet MS"/>
                    <a:cs typeface="Arial" panose="020B0604020202020204" pitchFamily="34" charset="0"/>
                  </a:rPr>
                  <a:t> </a:t>
                </a:r>
                <a:r>
                  <a:rPr lang="en-US" sz="1800" spc="-60" dirty="0">
                    <a:latin typeface="Arial" panose="020B0604020202020204" pitchFamily="34" charset="0"/>
                    <a:cs typeface="Arial" panose="020B0604020202020204" pitchFamily="34" charset="0"/>
                  </a:rPr>
                  <a:t>and</a:t>
                </a:r>
                <a:r>
                  <a:rPr lang="en-US" sz="1800" spc="-125" dirty="0">
                    <a:latin typeface="Arial" panose="020B0604020202020204" pitchFamily="34" charset="0"/>
                    <a:cs typeface="Arial" panose="020B0604020202020204" pitchFamily="34" charset="0"/>
                  </a:rPr>
                  <a:t> </a:t>
                </a:r>
                <a:r>
                  <a:rPr lang="en-US" sz="1800" spc="-70" dirty="0">
                    <a:latin typeface="Arial" panose="020B0604020202020204" pitchFamily="34" charset="0"/>
                    <a:cs typeface="Arial" panose="020B0604020202020204" pitchFamily="34" charset="0"/>
                  </a:rPr>
                  <a:t>low</a:t>
                </a:r>
                <a:r>
                  <a:rPr lang="en-US" sz="1800" spc="-130" dirty="0">
                    <a:latin typeface="Arial" panose="020B0604020202020204" pitchFamily="34" charset="0"/>
                    <a:cs typeface="Arial" panose="020B0604020202020204" pitchFamily="34" charset="0"/>
                  </a:rPr>
                  <a:t> </a:t>
                </a:r>
                <a:r>
                  <a:rPr lang="en-US" sz="1800" spc="-80" dirty="0">
                    <a:latin typeface="Trebuchet MS"/>
                    <a:cs typeface="Arial" panose="020B0604020202020204" pitchFamily="34" charset="0"/>
                  </a:rPr>
                  <a:t>(</a:t>
                </a:r>
                <a:r>
                  <a:rPr lang="en-US" sz="1800" spc="-80" dirty="0">
                    <a:latin typeface="Times New Roman"/>
                    <a:cs typeface="Times New Roman"/>
                  </a:rPr>
                  <a:t>q</a:t>
                </a:r>
                <a:r>
                  <a:rPr lang="en-US" sz="1800" spc="-80" dirty="0">
                    <a:latin typeface="Trebuchet MS"/>
                    <a:cs typeface="Arial" panose="020B0604020202020204" pitchFamily="34" charset="0"/>
                  </a:rPr>
                  <a:t>)</a:t>
                </a:r>
                <a:r>
                  <a:rPr lang="en-US" sz="1800" spc="-125" dirty="0">
                    <a:latin typeface="Trebuchet MS"/>
                    <a:cs typeface="Arial" panose="020B0604020202020204" pitchFamily="34" charset="0"/>
                  </a:rPr>
                  <a:t> </a:t>
                </a:r>
                <a:r>
                  <a:rPr lang="en-US" sz="1800" spc="-70" dirty="0">
                    <a:latin typeface="Arial" panose="020B0604020202020204" pitchFamily="34" charset="0"/>
                    <a:cs typeface="Arial" panose="020B0604020202020204" pitchFamily="34" charset="0"/>
                  </a:rPr>
                  <a:t>dimensional</a:t>
                </a:r>
                <a:r>
                  <a:rPr lang="en-US" sz="1800" spc="-130" dirty="0">
                    <a:latin typeface="Arial" panose="020B0604020202020204" pitchFamily="34" charset="0"/>
                    <a:cs typeface="Arial" panose="020B0604020202020204" pitchFamily="34" charset="0"/>
                  </a:rPr>
                  <a:t> </a:t>
                </a:r>
                <a:r>
                  <a:rPr lang="en-US" sz="1800" spc="-80" dirty="0">
                    <a:latin typeface="Arial" panose="020B0604020202020204" pitchFamily="34" charset="0"/>
                    <a:cs typeface="Arial" panose="020B0604020202020204" pitchFamily="34" charset="0"/>
                  </a:rPr>
                  <a:t>space</a:t>
                </a:r>
                <a:r>
                  <a:rPr lang="en-US" sz="1800" spc="-125" dirty="0">
                    <a:latin typeface="Arial" panose="020B0604020202020204" pitchFamily="34" charset="0"/>
                    <a:cs typeface="Arial" panose="020B0604020202020204" pitchFamily="34" charset="0"/>
                  </a:rPr>
                  <a:t> </a:t>
                </a:r>
                <a:r>
                  <a:rPr lang="en-US" sz="1800" spc="-110" dirty="0">
                    <a:latin typeface="Arial" panose="020B0604020202020204" pitchFamily="34" charset="0"/>
                    <a:cs typeface="Arial" panose="020B0604020202020204" pitchFamily="34" charset="0"/>
                  </a:rPr>
                  <a:t>respectively.</a:t>
                </a:r>
                <a:endParaRPr lang="en-US" sz="1800" dirty="0">
                  <a:latin typeface="Arial" panose="020B0604020202020204" pitchFamily="34" charset="0"/>
                  <a:cs typeface="Arial" panose="020B0604020202020204" pitchFamily="34" charset="0"/>
                </a:endParaRPr>
              </a:p>
            </p:txBody>
          </p:sp>
        </mc:Choice>
        <mc:Fallback xmlns="">
          <p:sp>
            <p:nvSpPr>
              <p:cNvPr id="147" name="TextBox 146">
                <a:extLst>
                  <a:ext uri="{FF2B5EF4-FFF2-40B4-BE49-F238E27FC236}">
                    <a16:creationId xmlns:a16="http://schemas.microsoft.com/office/drawing/2014/main" id="{3206CD75-9CDA-7647-9C64-C7BB4279B77F}"/>
                  </a:ext>
                </a:extLst>
              </p:cNvPr>
              <p:cNvSpPr txBox="1">
                <a:spLocks noRot="1" noChangeAspect="1" noMove="1" noResize="1" noEditPoints="1" noAdjustHandles="1" noChangeArrowheads="1" noChangeShapeType="1" noTextEdit="1"/>
              </p:cNvSpPr>
              <p:nvPr/>
            </p:nvSpPr>
            <p:spPr>
              <a:xfrm>
                <a:off x="190500" y="609600"/>
                <a:ext cx="8873435" cy="1335237"/>
              </a:xfrm>
              <a:prstGeom prst="rect">
                <a:avLst/>
              </a:prstGeom>
              <a:blipFill>
                <a:blip r:embed="rId14"/>
                <a:stretch>
                  <a:fillRect l="-429" t="-1887" b="-566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8" name="object 57">
                <a:extLst>
                  <a:ext uri="{FF2B5EF4-FFF2-40B4-BE49-F238E27FC236}">
                    <a16:creationId xmlns:a16="http://schemas.microsoft.com/office/drawing/2014/main" id="{3ABA81C7-2818-7A44-9DFE-7D73E83D320E}"/>
                  </a:ext>
                </a:extLst>
              </p:cNvPr>
              <p:cNvSpPr txBox="1"/>
              <p:nvPr/>
            </p:nvSpPr>
            <p:spPr>
              <a:xfrm>
                <a:off x="8063723" y="5543784"/>
                <a:ext cx="632460" cy="382156"/>
              </a:xfrm>
              <a:prstGeom prst="rect">
                <a:avLst/>
              </a:prstGeom>
            </p:spPr>
            <p:txBody>
              <a:bodyPr vert="horz" wrap="square" lIns="0" tIns="12700" rIns="0" bIns="0" rtlCol="0">
                <a:spAutoFit/>
              </a:bodyPr>
              <a:lstStyle/>
              <a:p>
                <a:pPr marL="38100">
                  <a:lnSpc>
                    <a:spcPct val="100000"/>
                  </a:lnSpc>
                  <a:spcBef>
                    <a:spcPts val="100"/>
                  </a:spcBef>
                </a:pPr>
                <a:r>
                  <a:rPr lang="ar-AE" sz="3600" baseline="11574" dirty="0">
                    <a:latin typeface="Times New Roman"/>
                    <a:cs typeface="Times New Roman"/>
                  </a:rPr>
                  <a:t>=</a:t>
                </a:r>
                <a:r>
                  <a:rPr lang="ar-AE" sz="3600" spc="-97" baseline="11574" dirty="0">
                    <a:latin typeface="Times New Roman"/>
                    <a:cs typeface="Times New Roman"/>
                  </a:rPr>
                  <a:t> </a:t>
                </a:r>
                <a14:m>
                  <m:oMath xmlns:m="http://schemas.openxmlformats.org/officeDocument/2006/math">
                    <m:sSub>
                      <m:sSubPr>
                        <m:ctrlPr>
                          <a:rPr lang="ar-AE" i="1" dirty="0">
                            <a:latin typeface="Cambria Math" panose="02040503050406030204" pitchFamily="18" charset="0"/>
                            <a:cs typeface="Arial" panose="020B0604020202020204" pitchFamily="34" charset="0"/>
                          </a:rPr>
                        </m:ctrlPr>
                      </m:sSubPr>
                      <m:e>
                        <m:r>
                          <a:rPr lang="en-US" b="0" i="1" dirty="0" smtClean="0">
                            <a:latin typeface="Cambria Math" panose="02040503050406030204" pitchFamily="18" charset="0"/>
                            <a:cs typeface="Arial" panose="020B0604020202020204" pitchFamily="34" charset="0"/>
                          </a:rPr>
                          <m:t>𝑞</m:t>
                        </m:r>
                      </m:e>
                      <m:sub>
                        <m:r>
                          <a:rPr lang="ar-AE" i="1" dirty="0">
                            <a:latin typeface="Cambria Math" panose="02040503050406030204" pitchFamily="18" charset="0"/>
                            <a:cs typeface="Arial" panose="020B0604020202020204" pitchFamily="34" charset="0"/>
                          </a:rPr>
                          <m:t>𝑗𝑖</m:t>
                        </m:r>
                      </m:sub>
                    </m:sSub>
                  </m:oMath>
                </a14:m>
                <a:r>
                  <a:rPr lang="ar-AE" dirty="0">
                    <a:latin typeface="Arial" panose="020B0604020202020204" pitchFamily="34" charset="0"/>
                    <a:cs typeface="Arial" panose="020B0604020202020204" pitchFamily="34" charset="0"/>
                  </a:rPr>
                  <a:t> </a:t>
                </a:r>
                <a:endParaRPr sz="1600" dirty="0">
                  <a:latin typeface="Times New Roman"/>
                  <a:cs typeface="Times New Roman"/>
                </a:endParaRPr>
              </a:p>
            </p:txBody>
          </p:sp>
        </mc:Choice>
        <mc:Fallback xmlns="">
          <p:sp>
            <p:nvSpPr>
              <p:cNvPr id="148" name="object 57">
                <a:extLst>
                  <a:ext uri="{FF2B5EF4-FFF2-40B4-BE49-F238E27FC236}">
                    <a16:creationId xmlns:a16="http://schemas.microsoft.com/office/drawing/2014/main" id="{3ABA81C7-2818-7A44-9DFE-7D73E83D320E}"/>
                  </a:ext>
                </a:extLst>
              </p:cNvPr>
              <p:cNvSpPr txBox="1">
                <a:spLocks noRot="1" noChangeAspect="1" noMove="1" noResize="1" noEditPoints="1" noAdjustHandles="1" noChangeArrowheads="1" noChangeShapeType="1" noTextEdit="1"/>
              </p:cNvSpPr>
              <p:nvPr/>
            </p:nvSpPr>
            <p:spPr>
              <a:xfrm>
                <a:off x="8063723" y="5543784"/>
                <a:ext cx="632460" cy="382156"/>
              </a:xfrm>
              <a:prstGeom prst="rect">
                <a:avLst/>
              </a:prstGeom>
              <a:blipFill>
                <a:blip r:embed="rId15"/>
                <a:stretch>
                  <a:fillRect l="-24000" t="-38710" r="-28000" b="-32258"/>
                </a:stretch>
              </a:blipFill>
            </p:spPr>
            <p:txBody>
              <a:bodyPr/>
              <a:lstStyle/>
              <a:p>
                <a:r>
                  <a:rPr lang="en-US">
                    <a:noFill/>
                  </a:rPr>
                  <a:t> </a:t>
                </a:r>
              </a:p>
            </p:txBody>
          </p:sp>
        </mc:Fallback>
      </mc:AlternateContent>
      <p:sp>
        <p:nvSpPr>
          <p:cNvPr id="149" name="Rectangle 148">
            <a:extLst>
              <a:ext uri="{FF2B5EF4-FFF2-40B4-BE49-F238E27FC236}">
                <a16:creationId xmlns:a16="http://schemas.microsoft.com/office/drawing/2014/main" id="{382D091E-0735-2443-BCDF-8CE0CEED76A4}"/>
              </a:ext>
            </a:extLst>
          </p:cNvPr>
          <p:cNvSpPr/>
          <p:nvPr/>
        </p:nvSpPr>
        <p:spPr>
          <a:xfrm>
            <a:off x="30059" y="6662422"/>
            <a:ext cx="7040687" cy="215444"/>
          </a:xfrm>
          <a:prstGeom prst="rect">
            <a:avLst/>
          </a:prstGeom>
        </p:spPr>
        <p:txBody>
          <a:bodyPr wrap="square">
            <a:spAutoFit/>
          </a:bodyPr>
          <a:lstStyle/>
          <a:p>
            <a:r>
              <a:rPr lang="en-US" sz="800" dirty="0">
                <a:latin typeface="Arial" panose="020B0604020202020204" pitchFamily="34" charset="0"/>
                <a:cs typeface="Arial" panose="020B0604020202020204" pitchFamily="34" charset="0"/>
              </a:rPr>
              <a:t>L.J.P. van der </a:t>
            </a:r>
            <a:r>
              <a:rPr lang="en-US" sz="800" dirty="0" err="1">
                <a:latin typeface="Arial" panose="020B0604020202020204" pitchFamily="34" charset="0"/>
                <a:cs typeface="Arial" panose="020B0604020202020204" pitchFamily="34" charset="0"/>
              </a:rPr>
              <a:t>Maaten</a:t>
            </a:r>
            <a:r>
              <a:rPr lang="en-US" sz="800" dirty="0">
                <a:latin typeface="Arial" panose="020B0604020202020204" pitchFamily="34" charset="0"/>
                <a:cs typeface="Arial" panose="020B0604020202020204" pitchFamily="34" charset="0"/>
              </a:rPr>
              <a:t> and G.E. Hinton. Visualizing High-Dimensional Data Using t-SNE. JMLR2008</a:t>
            </a:r>
          </a:p>
        </p:txBody>
      </p:sp>
    </p:spTree>
    <p:extLst>
      <p:ext uri="{BB962C8B-B14F-4D97-AF65-F5344CB8AC3E}">
        <p14:creationId xmlns:p14="http://schemas.microsoft.com/office/powerpoint/2010/main" val="11049047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0BA861BB-8773-BC4E-B882-077056E13A34}"/>
              </a:ext>
            </a:extLst>
          </p:cNvPr>
          <p:cNvGrpSpPr/>
          <p:nvPr/>
        </p:nvGrpSpPr>
        <p:grpSpPr>
          <a:xfrm>
            <a:off x="530485" y="1828800"/>
            <a:ext cx="8156315" cy="1998462"/>
            <a:chOff x="530485" y="1981200"/>
            <a:chExt cx="8156315" cy="1998462"/>
          </a:xfrm>
        </p:grpSpPr>
        <p:pic>
          <p:nvPicPr>
            <p:cNvPr id="19" name="Picture 18" descr="Diagram&#10;&#10;Description automatically generated">
              <a:extLst>
                <a:ext uri="{FF2B5EF4-FFF2-40B4-BE49-F238E27FC236}">
                  <a16:creationId xmlns:a16="http://schemas.microsoft.com/office/drawing/2014/main" id="{07F0387D-38B4-9B49-8D8B-0A6C26A45413}"/>
                </a:ext>
              </a:extLst>
            </p:cNvPr>
            <p:cNvPicPr>
              <a:picLocks noChangeAspect="1"/>
            </p:cNvPicPr>
            <p:nvPr/>
          </p:nvPicPr>
          <p:blipFill>
            <a:blip r:embed="rId3"/>
            <a:stretch>
              <a:fillRect/>
            </a:stretch>
          </p:blipFill>
          <p:spPr>
            <a:xfrm>
              <a:off x="530485" y="2010679"/>
              <a:ext cx="6248400" cy="1729262"/>
            </a:xfrm>
            <a:prstGeom prst="rect">
              <a:avLst/>
            </a:prstGeom>
          </p:spPr>
        </p:pic>
        <p:sp>
          <p:nvSpPr>
            <p:cNvPr id="20" name="TextBox 19">
              <a:extLst>
                <a:ext uri="{FF2B5EF4-FFF2-40B4-BE49-F238E27FC236}">
                  <a16:creationId xmlns:a16="http://schemas.microsoft.com/office/drawing/2014/main" id="{A9FF0A0B-DC3F-F440-9AC4-CDAFAEC71985}"/>
                </a:ext>
              </a:extLst>
            </p:cNvPr>
            <p:cNvSpPr txBox="1"/>
            <p:nvPr/>
          </p:nvSpPr>
          <p:spPr>
            <a:xfrm>
              <a:off x="959491" y="3417457"/>
              <a:ext cx="7145418" cy="276999"/>
            </a:xfrm>
            <a:prstGeom prst="rect">
              <a:avLst/>
            </a:prstGeom>
            <a:noFill/>
          </p:spPr>
          <p:txBody>
            <a:bodyPr wrap="none" rtlCol="0">
              <a:spAutoFit/>
            </a:bodyPr>
            <a:lstStyle/>
            <a:p>
              <a:r>
                <a:rPr lang="en-US" sz="1200" b="1" dirty="0">
                  <a:latin typeface="Arial" panose="020B0604020202020204" pitchFamily="34" charset="0"/>
                  <a:cs typeface="Arial" panose="020B0604020202020204" pitchFamily="34" charset="0"/>
                </a:rPr>
                <a:t>Vertex                        Edge                             Triangle                    Tetrahedron                   k-simplex</a:t>
              </a:r>
            </a:p>
          </p:txBody>
        </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5D123CB1-E323-934D-8571-B5F9FE656670}"/>
                    </a:ext>
                  </a:extLst>
                </p:cNvPr>
                <p:cNvSpPr txBox="1"/>
                <p:nvPr/>
              </p:nvSpPr>
              <p:spPr>
                <a:xfrm>
                  <a:off x="1025728" y="3694456"/>
                  <a:ext cx="7661072" cy="285206"/>
                </a:xfrm>
                <a:prstGeom prst="rect">
                  <a:avLst/>
                </a:prstGeom>
                <a:noFill/>
              </p:spPr>
              <p:txBody>
                <a:bodyPr wrap="none" rtlCol="0">
                  <a:spAutoFit/>
                </a:bodyPr>
                <a:lstStyle/>
                <a:p>
                  <a14:m>
                    <m:oMath xmlns:m="http://schemas.openxmlformats.org/officeDocument/2006/math">
                      <m:r>
                        <a:rPr lang="en-US" sz="1200" b="1" i="1" smtClean="0">
                          <a:latin typeface="Cambria Math" panose="02040503050406030204" pitchFamily="18" charset="0"/>
                          <a:cs typeface="Arial" panose="020B0604020202020204" pitchFamily="34" charset="0"/>
                        </a:rPr>
                        <m:t>[</m:t>
                      </m:r>
                      <m:sSub>
                        <m:sSubPr>
                          <m:ctrlPr>
                            <a:rPr lang="en-US" sz="1200" b="1" i="1" smtClean="0">
                              <a:latin typeface="Cambria Math" panose="02040503050406030204" pitchFamily="18" charset="0"/>
                              <a:cs typeface="Arial" panose="020B0604020202020204" pitchFamily="34" charset="0"/>
                            </a:rPr>
                          </m:ctrlPr>
                        </m:sSubPr>
                        <m:e>
                          <m:r>
                            <a:rPr lang="en-US" sz="1200" b="1" i="1" smtClean="0">
                              <a:latin typeface="Cambria Math" panose="02040503050406030204" pitchFamily="18" charset="0"/>
                              <a:cs typeface="Arial" panose="020B0604020202020204" pitchFamily="34" charset="0"/>
                            </a:rPr>
                            <m:t>𝒙</m:t>
                          </m:r>
                        </m:e>
                        <m:sub>
                          <m:r>
                            <a:rPr lang="en-US" sz="1200" b="1" i="1" smtClean="0">
                              <a:latin typeface="Cambria Math" panose="02040503050406030204" pitchFamily="18" charset="0"/>
                              <a:cs typeface="Arial" panose="020B0604020202020204" pitchFamily="34" charset="0"/>
                            </a:rPr>
                            <m:t>𝟏</m:t>
                          </m:r>
                        </m:sub>
                      </m:sSub>
                      <m:r>
                        <a:rPr lang="en-US" sz="1200" b="1" i="1" smtClean="0">
                          <a:latin typeface="Cambria Math" panose="02040503050406030204" pitchFamily="18" charset="0"/>
                          <a:cs typeface="Arial" panose="020B0604020202020204" pitchFamily="34" charset="0"/>
                        </a:rPr>
                        <m:t>]</m:t>
                      </m:r>
                    </m:oMath>
                  </a14:m>
                  <a:r>
                    <a:rPr lang="en-US" sz="1200" b="1" dirty="0">
                      <a:latin typeface="Arial" panose="020B0604020202020204" pitchFamily="34" charset="0"/>
                      <a:cs typeface="Arial" panose="020B0604020202020204" pitchFamily="34" charset="0"/>
                    </a:rPr>
                    <a:t> </a:t>
                  </a:r>
                  <a14:m>
                    <m:oMath xmlns:m="http://schemas.openxmlformats.org/officeDocument/2006/math">
                      <m:r>
                        <a:rPr lang="en-US" sz="1200" b="1" i="0" smtClean="0">
                          <a:latin typeface="Cambria Math" panose="02040503050406030204" pitchFamily="18" charset="0"/>
                          <a:cs typeface="Arial" panose="020B0604020202020204" pitchFamily="34" charset="0"/>
                        </a:rPr>
                        <m:t>                                </m:t>
                      </m:r>
                      <m:r>
                        <a:rPr lang="en-US" sz="1200" b="1" i="1">
                          <a:latin typeface="Cambria Math" panose="02040503050406030204" pitchFamily="18" charset="0"/>
                          <a:cs typeface="Arial" panose="020B0604020202020204" pitchFamily="34" charset="0"/>
                        </a:rPr>
                        <m:t>[</m:t>
                      </m:r>
                      <m:sSub>
                        <m:sSubPr>
                          <m:ctrlPr>
                            <a:rPr lang="en-US" sz="1200" b="1" i="1">
                              <a:latin typeface="Cambria Math" panose="02040503050406030204" pitchFamily="18" charset="0"/>
                              <a:cs typeface="Arial" panose="020B0604020202020204" pitchFamily="34" charset="0"/>
                            </a:rPr>
                          </m:ctrlPr>
                        </m:sSubPr>
                        <m:e>
                          <m:r>
                            <a:rPr lang="en-US" sz="1200" b="1" i="1">
                              <a:latin typeface="Cambria Math" panose="02040503050406030204" pitchFamily="18" charset="0"/>
                              <a:cs typeface="Arial" panose="020B0604020202020204" pitchFamily="34" charset="0"/>
                            </a:rPr>
                            <m:t>𝒙</m:t>
                          </m:r>
                        </m:e>
                        <m:sub>
                          <m:r>
                            <a:rPr lang="en-US" sz="1200" b="1" i="1">
                              <a:latin typeface="Cambria Math" panose="02040503050406030204" pitchFamily="18" charset="0"/>
                              <a:cs typeface="Arial" panose="020B0604020202020204" pitchFamily="34" charset="0"/>
                            </a:rPr>
                            <m:t>𝟏</m:t>
                          </m:r>
                          <m:r>
                            <a:rPr lang="en-US" sz="1200" b="1" i="1" smtClean="0">
                              <a:latin typeface="Cambria Math" panose="02040503050406030204" pitchFamily="18" charset="0"/>
                              <a:cs typeface="Arial" panose="020B0604020202020204" pitchFamily="34" charset="0"/>
                            </a:rPr>
                            <m:t>, </m:t>
                          </m:r>
                        </m:sub>
                      </m:sSub>
                      <m:sSub>
                        <m:sSubPr>
                          <m:ctrlPr>
                            <a:rPr lang="en-US" sz="1200" b="1" i="1">
                              <a:latin typeface="Cambria Math" panose="02040503050406030204" pitchFamily="18" charset="0"/>
                              <a:cs typeface="Arial" panose="020B0604020202020204" pitchFamily="34" charset="0"/>
                            </a:rPr>
                          </m:ctrlPr>
                        </m:sSubPr>
                        <m:e>
                          <m:r>
                            <a:rPr lang="en-US" sz="1200" b="1" i="1">
                              <a:latin typeface="Cambria Math" panose="02040503050406030204" pitchFamily="18" charset="0"/>
                              <a:cs typeface="Arial" panose="020B0604020202020204" pitchFamily="34" charset="0"/>
                            </a:rPr>
                            <m:t>𝒙</m:t>
                          </m:r>
                        </m:e>
                        <m:sub>
                          <m:r>
                            <a:rPr lang="en-US" sz="1200" b="1" i="1" smtClean="0">
                              <a:latin typeface="Cambria Math" panose="02040503050406030204" pitchFamily="18" charset="0"/>
                              <a:cs typeface="Arial" panose="020B0604020202020204" pitchFamily="34" charset="0"/>
                            </a:rPr>
                            <m:t>𝟐</m:t>
                          </m:r>
                          <m:r>
                            <a:rPr lang="en-US" sz="1200" b="1" i="1">
                              <a:latin typeface="Cambria Math" panose="02040503050406030204" pitchFamily="18" charset="0"/>
                              <a:cs typeface="Arial" panose="020B0604020202020204" pitchFamily="34" charset="0"/>
                            </a:rPr>
                            <m:t> </m:t>
                          </m:r>
                        </m:sub>
                      </m:sSub>
                      <m:r>
                        <a:rPr lang="en-US" sz="1200" b="1" i="1">
                          <a:latin typeface="Cambria Math" panose="02040503050406030204" pitchFamily="18" charset="0"/>
                          <a:cs typeface="Arial" panose="020B0604020202020204" pitchFamily="34" charset="0"/>
                        </a:rPr>
                        <m:t>]</m:t>
                      </m:r>
                    </m:oMath>
                  </a14:m>
                  <a:r>
                    <a:rPr lang="en-US" sz="1200" b="1" dirty="0">
                      <a:latin typeface="Arial" panose="020B0604020202020204" pitchFamily="34" charset="0"/>
                      <a:cs typeface="Arial" panose="020B0604020202020204" pitchFamily="34" charset="0"/>
                    </a:rPr>
                    <a:t>                          </a:t>
                  </a:r>
                  <a14:m>
                    <m:oMath xmlns:m="http://schemas.openxmlformats.org/officeDocument/2006/math">
                      <m:r>
                        <a:rPr lang="en-US" sz="1200" b="1" i="1">
                          <a:latin typeface="Cambria Math" panose="02040503050406030204" pitchFamily="18" charset="0"/>
                          <a:cs typeface="Arial" panose="020B0604020202020204" pitchFamily="34" charset="0"/>
                        </a:rPr>
                        <m:t>[</m:t>
                      </m:r>
                      <m:sSub>
                        <m:sSubPr>
                          <m:ctrlPr>
                            <a:rPr lang="en-US" sz="1200" b="1" i="1">
                              <a:latin typeface="Cambria Math" panose="02040503050406030204" pitchFamily="18" charset="0"/>
                              <a:cs typeface="Arial" panose="020B0604020202020204" pitchFamily="34" charset="0"/>
                            </a:rPr>
                          </m:ctrlPr>
                        </m:sSubPr>
                        <m:e>
                          <m:r>
                            <a:rPr lang="en-US" sz="1200" b="1" i="1">
                              <a:latin typeface="Cambria Math" panose="02040503050406030204" pitchFamily="18" charset="0"/>
                              <a:cs typeface="Arial" panose="020B0604020202020204" pitchFamily="34" charset="0"/>
                            </a:rPr>
                            <m:t>𝒙</m:t>
                          </m:r>
                        </m:e>
                        <m:sub>
                          <m:r>
                            <a:rPr lang="en-US" sz="1200" b="1" i="1">
                              <a:latin typeface="Cambria Math" panose="02040503050406030204" pitchFamily="18" charset="0"/>
                              <a:cs typeface="Arial" panose="020B0604020202020204" pitchFamily="34" charset="0"/>
                            </a:rPr>
                            <m:t>𝟏</m:t>
                          </m:r>
                          <m:r>
                            <a:rPr lang="en-US" sz="1200" b="1" i="1">
                              <a:latin typeface="Cambria Math" panose="02040503050406030204" pitchFamily="18" charset="0"/>
                              <a:cs typeface="Arial" panose="020B0604020202020204" pitchFamily="34" charset="0"/>
                            </a:rPr>
                            <m:t>, </m:t>
                          </m:r>
                        </m:sub>
                      </m:sSub>
                      <m:sSub>
                        <m:sSubPr>
                          <m:ctrlPr>
                            <a:rPr lang="en-US" sz="1200" b="1" i="1">
                              <a:latin typeface="Cambria Math" panose="02040503050406030204" pitchFamily="18" charset="0"/>
                              <a:cs typeface="Arial" panose="020B0604020202020204" pitchFamily="34" charset="0"/>
                            </a:rPr>
                          </m:ctrlPr>
                        </m:sSubPr>
                        <m:e>
                          <m:r>
                            <a:rPr lang="en-US" sz="1200" b="1" i="1">
                              <a:latin typeface="Cambria Math" panose="02040503050406030204" pitchFamily="18" charset="0"/>
                              <a:cs typeface="Arial" panose="020B0604020202020204" pitchFamily="34" charset="0"/>
                            </a:rPr>
                            <m:t>𝒙</m:t>
                          </m:r>
                        </m:e>
                        <m:sub>
                          <m:r>
                            <a:rPr lang="en-US" sz="1200" b="1" i="1">
                              <a:latin typeface="Cambria Math" panose="02040503050406030204" pitchFamily="18" charset="0"/>
                              <a:cs typeface="Arial" panose="020B0604020202020204" pitchFamily="34" charset="0"/>
                            </a:rPr>
                            <m:t>𝟐</m:t>
                          </m:r>
                          <m:r>
                            <a:rPr lang="en-US" sz="1200" b="1" i="1" smtClean="0">
                              <a:latin typeface="Cambria Math" panose="02040503050406030204" pitchFamily="18" charset="0"/>
                              <a:cs typeface="Arial" panose="020B0604020202020204" pitchFamily="34" charset="0"/>
                            </a:rPr>
                            <m:t> </m:t>
                          </m:r>
                        </m:sub>
                      </m:sSub>
                      <m:sSub>
                        <m:sSubPr>
                          <m:ctrlPr>
                            <a:rPr lang="en-US" sz="1200" b="1" i="1">
                              <a:latin typeface="Cambria Math" panose="02040503050406030204" pitchFamily="18" charset="0"/>
                              <a:cs typeface="Arial" panose="020B0604020202020204" pitchFamily="34" charset="0"/>
                            </a:rPr>
                          </m:ctrlPr>
                        </m:sSubPr>
                        <m:e>
                          <m:r>
                            <a:rPr lang="en-US" sz="1200" b="1" i="1" smtClean="0">
                              <a:latin typeface="Cambria Math" panose="02040503050406030204" pitchFamily="18" charset="0"/>
                              <a:cs typeface="Arial" panose="020B0604020202020204" pitchFamily="34" charset="0"/>
                            </a:rPr>
                            <m:t>,</m:t>
                          </m:r>
                          <m:r>
                            <a:rPr lang="en-US" sz="1200" b="1" i="1">
                              <a:latin typeface="Cambria Math" panose="02040503050406030204" pitchFamily="18" charset="0"/>
                              <a:cs typeface="Arial" panose="020B0604020202020204" pitchFamily="34" charset="0"/>
                            </a:rPr>
                            <m:t>𝒙</m:t>
                          </m:r>
                        </m:e>
                        <m:sub>
                          <m:r>
                            <a:rPr lang="en-US" sz="1200" b="1" i="1" smtClean="0">
                              <a:latin typeface="Cambria Math" panose="02040503050406030204" pitchFamily="18" charset="0"/>
                              <a:cs typeface="Arial" panose="020B0604020202020204" pitchFamily="34" charset="0"/>
                            </a:rPr>
                            <m:t>𝟑</m:t>
                          </m:r>
                        </m:sub>
                      </m:sSub>
                      <m:r>
                        <a:rPr lang="en-US" sz="1200" b="1" i="1">
                          <a:latin typeface="Cambria Math" panose="02040503050406030204" pitchFamily="18" charset="0"/>
                          <a:cs typeface="Arial" panose="020B0604020202020204" pitchFamily="34" charset="0"/>
                        </a:rPr>
                        <m:t>]</m:t>
                      </m:r>
                    </m:oMath>
                  </a14:m>
                  <a:r>
                    <a:rPr lang="en-US" sz="1200" b="1" dirty="0">
                      <a:latin typeface="Arial" panose="020B0604020202020204" pitchFamily="34" charset="0"/>
                      <a:cs typeface="Arial" panose="020B0604020202020204" pitchFamily="34" charset="0"/>
                    </a:rPr>
                    <a:t> </a:t>
                  </a:r>
                  <a14:m>
                    <m:oMath xmlns:m="http://schemas.openxmlformats.org/officeDocument/2006/math">
                      <m:r>
                        <a:rPr lang="en-US" sz="1200" b="1" i="0" smtClean="0">
                          <a:latin typeface="Cambria Math" panose="02040503050406030204" pitchFamily="18" charset="0"/>
                          <a:cs typeface="Arial" panose="020B0604020202020204" pitchFamily="34" charset="0"/>
                        </a:rPr>
                        <m:t>                     </m:t>
                      </m:r>
                      <m:r>
                        <a:rPr lang="en-US" sz="1200" b="1" i="1">
                          <a:latin typeface="Cambria Math" panose="02040503050406030204" pitchFamily="18" charset="0"/>
                          <a:cs typeface="Arial" panose="020B0604020202020204" pitchFamily="34" charset="0"/>
                        </a:rPr>
                        <m:t>[</m:t>
                      </m:r>
                      <m:sSub>
                        <m:sSubPr>
                          <m:ctrlPr>
                            <a:rPr lang="en-US" sz="1200" b="1" i="1">
                              <a:latin typeface="Cambria Math" panose="02040503050406030204" pitchFamily="18" charset="0"/>
                              <a:cs typeface="Arial" panose="020B0604020202020204" pitchFamily="34" charset="0"/>
                            </a:rPr>
                          </m:ctrlPr>
                        </m:sSubPr>
                        <m:e>
                          <m:r>
                            <a:rPr lang="en-US" sz="1200" b="1" i="1">
                              <a:latin typeface="Cambria Math" panose="02040503050406030204" pitchFamily="18" charset="0"/>
                              <a:cs typeface="Arial" panose="020B0604020202020204" pitchFamily="34" charset="0"/>
                            </a:rPr>
                            <m:t>𝒙</m:t>
                          </m:r>
                        </m:e>
                        <m:sub>
                          <m:r>
                            <a:rPr lang="en-US" sz="1200" b="1" i="1">
                              <a:latin typeface="Cambria Math" panose="02040503050406030204" pitchFamily="18" charset="0"/>
                              <a:cs typeface="Arial" panose="020B0604020202020204" pitchFamily="34" charset="0"/>
                            </a:rPr>
                            <m:t>𝟏</m:t>
                          </m:r>
                          <m:r>
                            <a:rPr lang="en-US" sz="1200" b="1" i="1">
                              <a:latin typeface="Cambria Math" panose="02040503050406030204" pitchFamily="18" charset="0"/>
                              <a:cs typeface="Arial" panose="020B0604020202020204" pitchFamily="34" charset="0"/>
                            </a:rPr>
                            <m:t>, </m:t>
                          </m:r>
                        </m:sub>
                      </m:sSub>
                      <m:sSub>
                        <m:sSubPr>
                          <m:ctrlPr>
                            <a:rPr lang="en-US" sz="1200" b="1" i="1">
                              <a:latin typeface="Cambria Math" panose="02040503050406030204" pitchFamily="18" charset="0"/>
                              <a:cs typeface="Arial" panose="020B0604020202020204" pitchFamily="34" charset="0"/>
                            </a:rPr>
                          </m:ctrlPr>
                        </m:sSubPr>
                        <m:e>
                          <m:r>
                            <a:rPr lang="en-US" sz="1200" b="1" i="1">
                              <a:latin typeface="Cambria Math" panose="02040503050406030204" pitchFamily="18" charset="0"/>
                              <a:cs typeface="Arial" panose="020B0604020202020204" pitchFamily="34" charset="0"/>
                            </a:rPr>
                            <m:t>𝒙</m:t>
                          </m:r>
                        </m:e>
                        <m:sub>
                          <m:r>
                            <a:rPr lang="en-US" sz="1200" b="1" i="1">
                              <a:latin typeface="Cambria Math" panose="02040503050406030204" pitchFamily="18" charset="0"/>
                              <a:cs typeface="Arial" panose="020B0604020202020204" pitchFamily="34" charset="0"/>
                            </a:rPr>
                            <m:t>𝟐</m:t>
                          </m:r>
                          <m:r>
                            <a:rPr lang="en-US" sz="1200" b="1" i="1">
                              <a:latin typeface="Cambria Math" panose="02040503050406030204" pitchFamily="18" charset="0"/>
                              <a:cs typeface="Arial" panose="020B0604020202020204" pitchFamily="34" charset="0"/>
                            </a:rPr>
                            <m:t> </m:t>
                          </m:r>
                        </m:sub>
                      </m:sSub>
                      <m:sSub>
                        <m:sSubPr>
                          <m:ctrlPr>
                            <a:rPr lang="en-US" sz="1200" b="1" i="1" smtClean="0">
                              <a:latin typeface="Cambria Math" panose="02040503050406030204" pitchFamily="18" charset="0"/>
                              <a:cs typeface="Arial" panose="020B0604020202020204" pitchFamily="34" charset="0"/>
                            </a:rPr>
                          </m:ctrlPr>
                        </m:sSubPr>
                        <m:e>
                          <m:r>
                            <a:rPr lang="en-US" sz="1200" b="1" i="1">
                              <a:latin typeface="Cambria Math" panose="02040503050406030204" pitchFamily="18" charset="0"/>
                              <a:cs typeface="Arial" panose="020B0604020202020204" pitchFamily="34" charset="0"/>
                            </a:rPr>
                            <m:t>,</m:t>
                          </m:r>
                          <m:r>
                            <a:rPr lang="en-US" sz="1200" b="1" i="1">
                              <a:latin typeface="Cambria Math" panose="02040503050406030204" pitchFamily="18" charset="0"/>
                              <a:cs typeface="Arial" panose="020B0604020202020204" pitchFamily="34" charset="0"/>
                            </a:rPr>
                            <m:t>𝒙</m:t>
                          </m:r>
                        </m:e>
                        <m:sub>
                          <m:r>
                            <a:rPr lang="en-US" sz="1200" b="1" i="1">
                              <a:latin typeface="Cambria Math" panose="02040503050406030204" pitchFamily="18" charset="0"/>
                              <a:cs typeface="Arial" panose="020B0604020202020204" pitchFamily="34" charset="0"/>
                            </a:rPr>
                            <m:t>𝟑</m:t>
                          </m:r>
                        </m:sub>
                      </m:sSub>
                      <m:sSub>
                        <m:sSubPr>
                          <m:ctrlPr>
                            <a:rPr lang="en-US" sz="1200" b="1" i="1">
                              <a:latin typeface="Cambria Math" panose="02040503050406030204" pitchFamily="18" charset="0"/>
                              <a:cs typeface="Arial" panose="020B0604020202020204" pitchFamily="34" charset="0"/>
                            </a:rPr>
                          </m:ctrlPr>
                        </m:sSubPr>
                        <m:e>
                          <m:r>
                            <a:rPr lang="en-US" sz="1200" b="1" i="1">
                              <a:latin typeface="Cambria Math" panose="02040503050406030204" pitchFamily="18" charset="0"/>
                              <a:cs typeface="Arial" panose="020B0604020202020204" pitchFamily="34" charset="0"/>
                            </a:rPr>
                            <m:t>,</m:t>
                          </m:r>
                          <m:r>
                            <a:rPr lang="en-US" sz="1200" b="1" i="1">
                              <a:latin typeface="Cambria Math" panose="02040503050406030204" pitchFamily="18" charset="0"/>
                              <a:cs typeface="Arial" panose="020B0604020202020204" pitchFamily="34" charset="0"/>
                            </a:rPr>
                            <m:t>𝒙</m:t>
                          </m:r>
                        </m:e>
                        <m:sub>
                          <m:r>
                            <a:rPr lang="en-US" sz="1200" b="1" i="1" smtClean="0">
                              <a:latin typeface="Cambria Math" panose="02040503050406030204" pitchFamily="18" charset="0"/>
                              <a:cs typeface="Arial" panose="020B0604020202020204" pitchFamily="34" charset="0"/>
                            </a:rPr>
                            <m:t>𝟒</m:t>
                          </m:r>
                        </m:sub>
                      </m:sSub>
                      <m:r>
                        <a:rPr lang="en-US" sz="1200" b="1" i="1" smtClean="0">
                          <a:latin typeface="Cambria Math" panose="02040503050406030204" pitchFamily="18" charset="0"/>
                          <a:cs typeface="Arial" panose="020B0604020202020204" pitchFamily="34" charset="0"/>
                        </a:rPr>
                        <m:t>]</m:t>
                      </m:r>
                    </m:oMath>
                  </a14:m>
                  <a:r>
                    <a:rPr lang="en-US" sz="1200" b="1" dirty="0">
                      <a:latin typeface="Arial" panose="020B0604020202020204" pitchFamily="34" charset="0"/>
                      <a:cs typeface="Arial" panose="020B0604020202020204" pitchFamily="34" charset="0"/>
                    </a:rPr>
                    <a:t>            </a:t>
                  </a:r>
                  <a14:m>
                    <m:oMath xmlns:m="http://schemas.openxmlformats.org/officeDocument/2006/math">
                      <m:r>
                        <a:rPr lang="en-US" sz="1200" b="1" i="1">
                          <a:latin typeface="Cambria Math" panose="02040503050406030204" pitchFamily="18" charset="0"/>
                          <a:cs typeface="Arial" panose="020B0604020202020204" pitchFamily="34" charset="0"/>
                        </a:rPr>
                        <m:t>[</m:t>
                      </m:r>
                      <m:sSub>
                        <m:sSubPr>
                          <m:ctrlPr>
                            <a:rPr lang="en-US" sz="1200" b="1" i="1">
                              <a:latin typeface="Cambria Math" panose="02040503050406030204" pitchFamily="18" charset="0"/>
                              <a:cs typeface="Arial" panose="020B0604020202020204" pitchFamily="34" charset="0"/>
                            </a:rPr>
                          </m:ctrlPr>
                        </m:sSubPr>
                        <m:e>
                          <m:r>
                            <a:rPr lang="en-US" sz="1200" b="1" i="1">
                              <a:latin typeface="Cambria Math" panose="02040503050406030204" pitchFamily="18" charset="0"/>
                              <a:cs typeface="Arial" panose="020B0604020202020204" pitchFamily="34" charset="0"/>
                            </a:rPr>
                            <m:t>𝒙</m:t>
                          </m:r>
                        </m:e>
                        <m:sub>
                          <m:r>
                            <a:rPr lang="en-US" sz="1200" b="1" i="1">
                              <a:latin typeface="Cambria Math" panose="02040503050406030204" pitchFamily="18" charset="0"/>
                              <a:cs typeface="Arial" panose="020B0604020202020204" pitchFamily="34" charset="0"/>
                            </a:rPr>
                            <m:t>𝟏</m:t>
                          </m:r>
                          <m:r>
                            <a:rPr lang="en-US" sz="1200" b="1" i="1">
                              <a:latin typeface="Cambria Math" panose="02040503050406030204" pitchFamily="18" charset="0"/>
                              <a:cs typeface="Arial" panose="020B0604020202020204" pitchFamily="34" charset="0"/>
                            </a:rPr>
                            <m:t>, </m:t>
                          </m:r>
                        </m:sub>
                      </m:sSub>
                      <m:sSub>
                        <m:sSubPr>
                          <m:ctrlPr>
                            <a:rPr lang="en-US" sz="1200" b="1" i="1">
                              <a:latin typeface="Cambria Math" panose="02040503050406030204" pitchFamily="18" charset="0"/>
                              <a:cs typeface="Arial" panose="020B0604020202020204" pitchFamily="34" charset="0"/>
                            </a:rPr>
                          </m:ctrlPr>
                        </m:sSubPr>
                        <m:e>
                          <m:r>
                            <a:rPr lang="en-US" sz="1200" b="1" i="1">
                              <a:latin typeface="Cambria Math" panose="02040503050406030204" pitchFamily="18" charset="0"/>
                              <a:cs typeface="Arial" panose="020B0604020202020204" pitchFamily="34" charset="0"/>
                            </a:rPr>
                            <m:t>𝒙</m:t>
                          </m:r>
                        </m:e>
                        <m:sub>
                          <m:r>
                            <a:rPr lang="en-US" sz="1200" b="1" i="1">
                              <a:latin typeface="Cambria Math" panose="02040503050406030204" pitchFamily="18" charset="0"/>
                              <a:cs typeface="Arial" panose="020B0604020202020204" pitchFamily="34" charset="0"/>
                            </a:rPr>
                            <m:t>𝟐</m:t>
                          </m:r>
                          <m:r>
                            <a:rPr lang="en-US" sz="1200" b="1" i="1">
                              <a:latin typeface="Cambria Math" panose="02040503050406030204" pitchFamily="18" charset="0"/>
                              <a:cs typeface="Arial" panose="020B0604020202020204" pitchFamily="34" charset="0"/>
                            </a:rPr>
                            <m:t> </m:t>
                          </m:r>
                        </m:sub>
                      </m:sSub>
                      <m:sSub>
                        <m:sSubPr>
                          <m:ctrlPr>
                            <a:rPr lang="en-US" sz="1200" b="1" i="1">
                              <a:latin typeface="Cambria Math" panose="02040503050406030204" pitchFamily="18" charset="0"/>
                              <a:cs typeface="Arial" panose="020B0604020202020204" pitchFamily="34" charset="0"/>
                            </a:rPr>
                          </m:ctrlPr>
                        </m:sSubPr>
                        <m:e>
                          <m:r>
                            <a:rPr lang="en-US" sz="1200" b="1" i="1">
                              <a:latin typeface="Cambria Math" panose="02040503050406030204" pitchFamily="18" charset="0"/>
                              <a:cs typeface="Arial" panose="020B0604020202020204" pitchFamily="34" charset="0"/>
                            </a:rPr>
                            <m:t>,</m:t>
                          </m:r>
                          <m:r>
                            <a:rPr lang="en-US" sz="1200" b="1" i="1" smtClean="0">
                              <a:latin typeface="Cambria Math" panose="02040503050406030204" pitchFamily="18" charset="0"/>
                              <a:cs typeface="Arial" panose="020B0604020202020204" pitchFamily="34" charset="0"/>
                            </a:rPr>
                            <m:t>…, </m:t>
                          </m:r>
                          <m:r>
                            <a:rPr lang="en-US" sz="1200" b="1" i="1">
                              <a:latin typeface="Cambria Math" panose="02040503050406030204" pitchFamily="18" charset="0"/>
                              <a:cs typeface="Arial" panose="020B0604020202020204" pitchFamily="34" charset="0"/>
                            </a:rPr>
                            <m:t>𝒙</m:t>
                          </m:r>
                        </m:e>
                        <m:sub>
                          <m:r>
                            <a:rPr lang="en-US" sz="1200" b="1" i="1" smtClean="0">
                              <a:latin typeface="Cambria Math" panose="02040503050406030204" pitchFamily="18" charset="0"/>
                              <a:cs typeface="Arial" panose="020B0604020202020204" pitchFamily="34" charset="0"/>
                            </a:rPr>
                            <m:t>𝒌</m:t>
                          </m:r>
                          <m:r>
                            <a:rPr lang="en-US" sz="1200" b="1" i="1" smtClean="0">
                              <a:latin typeface="Cambria Math" panose="02040503050406030204" pitchFamily="18" charset="0"/>
                              <a:cs typeface="Arial" panose="020B0604020202020204" pitchFamily="34" charset="0"/>
                            </a:rPr>
                            <m:t>+</m:t>
                          </m:r>
                          <m:r>
                            <a:rPr lang="en-US" sz="1200" b="1" i="1" smtClean="0">
                              <a:latin typeface="Cambria Math" panose="02040503050406030204" pitchFamily="18" charset="0"/>
                              <a:cs typeface="Arial" panose="020B0604020202020204" pitchFamily="34" charset="0"/>
                            </a:rPr>
                            <m:t>𝟏</m:t>
                          </m:r>
                        </m:sub>
                      </m:sSub>
                      <m:r>
                        <a:rPr lang="en-US" sz="1200" b="1" i="1">
                          <a:latin typeface="Cambria Math" panose="02040503050406030204" pitchFamily="18" charset="0"/>
                          <a:cs typeface="Arial" panose="020B0604020202020204" pitchFamily="34" charset="0"/>
                        </a:rPr>
                        <m:t>]</m:t>
                      </m:r>
                    </m:oMath>
                  </a14:m>
                  <a:r>
                    <a:rPr lang="en-US" sz="1200" b="1" dirty="0">
                      <a:latin typeface="Arial" panose="020B0604020202020204" pitchFamily="34" charset="0"/>
                      <a:cs typeface="Arial" panose="020B0604020202020204" pitchFamily="34" charset="0"/>
                    </a:rPr>
                    <a:t>     </a:t>
                  </a:r>
                </a:p>
              </p:txBody>
            </p:sp>
          </mc:Choice>
          <mc:Fallback xmlns="">
            <p:sp>
              <p:nvSpPr>
                <p:cNvPr id="38" name="TextBox 37">
                  <a:extLst>
                    <a:ext uri="{FF2B5EF4-FFF2-40B4-BE49-F238E27FC236}">
                      <a16:creationId xmlns:a16="http://schemas.microsoft.com/office/drawing/2014/main" id="{5D123CB1-E323-934D-8571-B5F9FE656670}"/>
                    </a:ext>
                  </a:extLst>
                </p:cNvPr>
                <p:cNvSpPr txBox="1">
                  <a:spLocks noRot="1" noChangeAspect="1" noMove="1" noResize="1" noEditPoints="1" noAdjustHandles="1" noChangeArrowheads="1" noChangeShapeType="1" noTextEdit="1"/>
                </p:cNvSpPr>
                <p:nvPr/>
              </p:nvSpPr>
              <p:spPr>
                <a:xfrm>
                  <a:off x="1025728" y="3694456"/>
                  <a:ext cx="7661072" cy="285206"/>
                </a:xfrm>
                <a:prstGeom prst="rect">
                  <a:avLst/>
                </a:prstGeom>
                <a:blipFill>
                  <a:blip r:embed="rId4"/>
                  <a:stretch>
                    <a:fillRect b="-4167"/>
                  </a:stretch>
                </a:blipFill>
              </p:spPr>
              <p:txBody>
                <a:bodyPr/>
                <a:lstStyle/>
                <a:p>
                  <a:r>
                    <a:rPr lang="en-US">
                      <a:noFill/>
                    </a:rPr>
                    <a:t> </a:t>
                  </a:r>
                </a:p>
              </p:txBody>
            </p:sp>
          </mc:Fallback>
        </mc:AlternateContent>
        <p:sp>
          <p:nvSpPr>
            <p:cNvPr id="23" name="Oval 22">
              <a:extLst>
                <a:ext uri="{FF2B5EF4-FFF2-40B4-BE49-F238E27FC236}">
                  <a16:creationId xmlns:a16="http://schemas.microsoft.com/office/drawing/2014/main" id="{1B19C4F1-4F4E-2F4B-BF7C-367FFD521794}"/>
                </a:ext>
              </a:extLst>
            </p:cNvPr>
            <p:cNvSpPr/>
            <p:nvPr/>
          </p:nvSpPr>
          <p:spPr bwMode="auto">
            <a:xfrm>
              <a:off x="7547608" y="2659164"/>
              <a:ext cx="76200" cy="76200"/>
            </a:xfrm>
            <a:prstGeom prst="ellipse">
              <a:avLst/>
            </a:prstGeom>
            <a:solidFill>
              <a:srgbClr val="1078C1"/>
            </a:solidFill>
            <a:ln w="28575" cap="flat" cmpd="sng" algn="ctr">
              <a:no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97" charset="0"/>
              </a:endParaRPr>
            </a:p>
          </p:txBody>
        </p:sp>
        <p:sp>
          <p:nvSpPr>
            <p:cNvPr id="40" name="Oval 39">
              <a:extLst>
                <a:ext uri="{FF2B5EF4-FFF2-40B4-BE49-F238E27FC236}">
                  <a16:creationId xmlns:a16="http://schemas.microsoft.com/office/drawing/2014/main" id="{DFAC4617-B121-DE43-A09D-B8D17ACC2F30}"/>
                </a:ext>
              </a:extLst>
            </p:cNvPr>
            <p:cNvSpPr/>
            <p:nvPr/>
          </p:nvSpPr>
          <p:spPr bwMode="auto">
            <a:xfrm>
              <a:off x="7444626" y="2656677"/>
              <a:ext cx="76200" cy="76200"/>
            </a:xfrm>
            <a:prstGeom prst="ellipse">
              <a:avLst/>
            </a:prstGeom>
            <a:solidFill>
              <a:srgbClr val="1078C1"/>
            </a:solidFill>
            <a:ln w="28575" cap="flat" cmpd="sng" algn="ctr">
              <a:no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97" charset="0"/>
              </a:endParaRPr>
            </a:p>
          </p:txBody>
        </p:sp>
        <p:sp>
          <p:nvSpPr>
            <p:cNvPr id="41" name="Oval 40">
              <a:extLst>
                <a:ext uri="{FF2B5EF4-FFF2-40B4-BE49-F238E27FC236}">
                  <a16:creationId xmlns:a16="http://schemas.microsoft.com/office/drawing/2014/main" id="{686B9298-F3F6-0A40-9A9A-A435E58BDE90}"/>
                </a:ext>
              </a:extLst>
            </p:cNvPr>
            <p:cNvSpPr/>
            <p:nvPr/>
          </p:nvSpPr>
          <p:spPr bwMode="auto">
            <a:xfrm>
              <a:off x="7341645" y="2659164"/>
              <a:ext cx="76200" cy="76200"/>
            </a:xfrm>
            <a:prstGeom prst="ellipse">
              <a:avLst/>
            </a:prstGeom>
            <a:solidFill>
              <a:srgbClr val="1078C1"/>
            </a:solidFill>
            <a:ln w="28575" cap="flat" cmpd="sng" algn="ctr">
              <a:no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97" charset="0"/>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A83B8B40-B7FA-DC4E-82DF-1142A2827D04}"/>
                    </a:ext>
                  </a:extLst>
                </p:cNvPr>
                <p:cNvSpPr txBox="1"/>
                <p:nvPr/>
              </p:nvSpPr>
              <p:spPr>
                <a:xfrm>
                  <a:off x="843745" y="2575569"/>
                  <a:ext cx="385041"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200" b="1" i="1" smtClean="0">
                                <a:latin typeface="Cambria Math" panose="02040503050406030204" pitchFamily="18" charset="0"/>
                              </a:rPr>
                            </m:ctrlPr>
                          </m:sSubPr>
                          <m:e>
                            <m:r>
                              <a:rPr lang="en-US" sz="1200" b="1" i="1" smtClean="0">
                                <a:latin typeface="Cambria Math" panose="02040503050406030204" pitchFamily="18" charset="0"/>
                              </a:rPr>
                              <m:t>𝒙</m:t>
                            </m:r>
                          </m:e>
                          <m:sub>
                            <m:r>
                              <a:rPr lang="en-US" sz="1200" b="1" i="1" smtClean="0">
                                <a:latin typeface="Cambria Math" panose="02040503050406030204" pitchFamily="18" charset="0"/>
                              </a:rPr>
                              <m:t>𝟏</m:t>
                            </m:r>
                          </m:sub>
                        </m:sSub>
                      </m:oMath>
                    </m:oMathPara>
                  </a14:m>
                  <a:endParaRPr lang="en-US" b="1" dirty="0"/>
                </a:p>
              </p:txBody>
            </p:sp>
          </mc:Choice>
          <mc:Fallback xmlns="">
            <p:sp>
              <p:nvSpPr>
                <p:cNvPr id="24" name="TextBox 23">
                  <a:extLst>
                    <a:ext uri="{FF2B5EF4-FFF2-40B4-BE49-F238E27FC236}">
                      <a16:creationId xmlns:a16="http://schemas.microsoft.com/office/drawing/2014/main" id="{A83B8B40-B7FA-DC4E-82DF-1142A2827D04}"/>
                    </a:ext>
                  </a:extLst>
                </p:cNvPr>
                <p:cNvSpPr txBox="1">
                  <a:spLocks noRot="1" noChangeAspect="1" noMove="1" noResize="1" noEditPoints="1" noAdjustHandles="1" noChangeArrowheads="1" noChangeShapeType="1" noTextEdit="1"/>
                </p:cNvSpPr>
                <p:nvPr/>
              </p:nvSpPr>
              <p:spPr>
                <a:xfrm>
                  <a:off x="843745" y="2575569"/>
                  <a:ext cx="385041" cy="276999"/>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A4D681FE-8E91-E046-8E63-A52CC57807B7}"/>
                    </a:ext>
                  </a:extLst>
                </p:cNvPr>
                <p:cNvSpPr txBox="1"/>
                <p:nvPr/>
              </p:nvSpPr>
              <p:spPr>
                <a:xfrm>
                  <a:off x="2061208" y="2575568"/>
                  <a:ext cx="385041"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200" b="1" i="1" smtClean="0">
                                <a:latin typeface="Cambria Math" panose="02040503050406030204" pitchFamily="18" charset="0"/>
                              </a:rPr>
                            </m:ctrlPr>
                          </m:sSubPr>
                          <m:e>
                            <m:r>
                              <a:rPr lang="en-US" sz="1200" b="1" i="1" smtClean="0">
                                <a:latin typeface="Cambria Math" panose="02040503050406030204" pitchFamily="18" charset="0"/>
                              </a:rPr>
                              <m:t>𝒙</m:t>
                            </m:r>
                          </m:e>
                          <m:sub>
                            <m:r>
                              <a:rPr lang="en-US" sz="1200" b="1" i="1" smtClean="0">
                                <a:latin typeface="Cambria Math" panose="02040503050406030204" pitchFamily="18" charset="0"/>
                              </a:rPr>
                              <m:t>𝟏</m:t>
                            </m:r>
                          </m:sub>
                        </m:sSub>
                      </m:oMath>
                    </m:oMathPara>
                  </a14:m>
                  <a:endParaRPr lang="en-US" b="1" dirty="0"/>
                </a:p>
              </p:txBody>
            </p:sp>
          </mc:Choice>
          <mc:Fallback xmlns="">
            <p:sp>
              <p:nvSpPr>
                <p:cNvPr id="43" name="TextBox 42">
                  <a:extLst>
                    <a:ext uri="{FF2B5EF4-FFF2-40B4-BE49-F238E27FC236}">
                      <a16:creationId xmlns:a16="http://schemas.microsoft.com/office/drawing/2014/main" id="{A4D681FE-8E91-E046-8E63-A52CC57807B7}"/>
                    </a:ext>
                  </a:extLst>
                </p:cNvPr>
                <p:cNvSpPr txBox="1">
                  <a:spLocks noRot="1" noChangeAspect="1" noMove="1" noResize="1" noEditPoints="1" noAdjustHandles="1" noChangeArrowheads="1" noChangeShapeType="1" noTextEdit="1"/>
                </p:cNvSpPr>
                <p:nvPr/>
              </p:nvSpPr>
              <p:spPr>
                <a:xfrm>
                  <a:off x="2061208" y="2575568"/>
                  <a:ext cx="385041" cy="276999"/>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538B8346-B52D-FC4F-80BB-9A10BC51E9FC}"/>
                    </a:ext>
                  </a:extLst>
                </p:cNvPr>
                <p:cNvSpPr txBox="1"/>
                <p:nvPr/>
              </p:nvSpPr>
              <p:spPr>
                <a:xfrm>
                  <a:off x="3051808" y="2532418"/>
                  <a:ext cx="385042"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200" b="1" i="1" smtClean="0">
                                <a:latin typeface="Cambria Math" panose="02040503050406030204" pitchFamily="18" charset="0"/>
                              </a:rPr>
                            </m:ctrlPr>
                          </m:sSubPr>
                          <m:e>
                            <m:r>
                              <a:rPr lang="en-US" sz="1200" b="1" i="1" smtClean="0">
                                <a:latin typeface="Cambria Math" panose="02040503050406030204" pitchFamily="18" charset="0"/>
                              </a:rPr>
                              <m:t>𝒙</m:t>
                            </m:r>
                          </m:e>
                          <m:sub>
                            <m:r>
                              <a:rPr lang="en-US" sz="1200" b="1" i="1" smtClean="0">
                                <a:latin typeface="Cambria Math" panose="02040503050406030204" pitchFamily="18" charset="0"/>
                              </a:rPr>
                              <m:t>𝟐</m:t>
                            </m:r>
                          </m:sub>
                        </m:sSub>
                      </m:oMath>
                    </m:oMathPara>
                  </a14:m>
                  <a:endParaRPr lang="en-US" b="1" dirty="0"/>
                </a:p>
              </p:txBody>
            </p:sp>
          </mc:Choice>
          <mc:Fallback xmlns="">
            <p:sp>
              <p:nvSpPr>
                <p:cNvPr id="44" name="TextBox 43">
                  <a:extLst>
                    <a:ext uri="{FF2B5EF4-FFF2-40B4-BE49-F238E27FC236}">
                      <a16:creationId xmlns:a16="http://schemas.microsoft.com/office/drawing/2014/main" id="{538B8346-B52D-FC4F-80BB-9A10BC51E9FC}"/>
                    </a:ext>
                  </a:extLst>
                </p:cNvPr>
                <p:cNvSpPr txBox="1">
                  <a:spLocks noRot="1" noChangeAspect="1" noMove="1" noResize="1" noEditPoints="1" noAdjustHandles="1" noChangeArrowheads="1" noChangeShapeType="1" noTextEdit="1"/>
                </p:cNvSpPr>
                <p:nvPr/>
              </p:nvSpPr>
              <p:spPr>
                <a:xfrm>
                  <a:off x="3051808" y="2532418"/>
                  <a:ext cx="385042" cy="276999"/>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5A6B83F1-08AA-554F-A5FA-06C488EB0B71}"/>
                    </a:ext>
                  </a:extLst>
                </p:cNvPr>
                <p:cNvSpPr txBox="1"/>
                <p:nvPr/>
              </p:nvSpPr>
              <p:spPr>
                <a:xfrm>
                  <a:off x="3618794" y="2726297"/>
                  <a:ext cx="385041"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200" b="1" i="1" smtClean="0">
                                <a:latin typeface="Cambria Math" panose="02040503050406030204" pitchFamily="18" charset="0"/>
                              </a:rPr>
                            </m:ctrlPr>
                          </m:sSubPr>
                          <m:e>
                            <m:r>
                              <a:rPr lang="en-US" sz="1200" b="1" i="1" smtClean="0">
                                <a:latin typeface="Cambria Math" panose="02040503050406030204" pitchFamily="18" charset="0"/>
                              </a:rPr>
                              <m:t>𝒙</m:t>
                            </m:r>
                          </m:e>
                          <m:sub>
                            <m:r>
                              <a:rPr lang="en-US" sz="1200" b="1" i="1" smtClean="0">
                                <a:latin typeface="Cambria Math" panose="02040503050406030204" pitchFamily="18" charset="0"/>
                              </a:rPr>
                              <m:t>𝟏</m:t>
                            </m:r>
                          </m:sub>
                        </m:sSub>
                      </m:oMath>
                    </m:oMathPara>
                  </a14:m>
                  <a:endParaRPr lang="en-US" b="1" dirty="0"/>
                </a:p>
              </p:txBody>
            </p:sp>
          </mc:Choice>
          <mc:Fallback xmlns="">
            <p:sp>
              <p:nvSpPr>
                <p:cNvPr id="45" name="TextBox 44">
                  <a:extLst>
                    <a:ext uri="{FF2B5EF4-FFF2-40B4-BE49-F238E27FC236}">
                      <a16:creationId xmlns:a16="http://schemas.microsoft.com/office/drawing/2014/main" id="{5A6B83F1-08AA-554F-A5FA-06C488EB0B71}"/>
                    </a:ext>
                  </a:extLst>
                </p:cNvPr>
                <p:cNvSpPr txBox="1">
                  <a:spLocks noRot="1" noChangeAspect="1" noMove="1" noResize="1" noEditPoints="1" noAdjustHandles="1" noChangeArrowheads="1" noChangeShapeType="1" noTextEdit="1"/>
                </p:cNvSpPr>
                <p:nvPr/>
              </p:nvSpPr>
              <p:spPr>
                <a:xfrm>
                  <a:off x="3618794" y="2726297"/>
                  <a:ext cx="385041" cy="276999"/>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B9E9F349-F021-8943-AC3E-C305D5573E5B}"/>
                    </a:ext>
                  </a:extLst>
                </p:cNvPr>
                <p:cNvSpPr txBox="1"/>
                <p:nvPr/>
              </p:nvSpPr>
              <p:spPr>
                <a:xfrm>
                  <a:off x="4813797" y="2726297"/>
                  <a:ext cx="385042"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200" b="1" i="1" smtClean="0">
                                <a:latin typeface="Cambria Math" panose="02040503050406030204" pitchFamily="18" charset="0"/>
                              </a:rPr>
                            </m:ctrlPr>
                          </m:sSubPr>
                          <m:e>
                            <m:r>
                              <a:rPr lang="en-US" sz="1200" b="1" i="1" smtClean="0">
                                <a:latin typeface="Cambria Math" panose="02040503050406030204" pitchFamily="18" charset="0"/>
                              </a:rPr>
                              <m:t>𝒙</m:t>
                            </m:r>
                          </m:e>
                          <m:sub>
                            <m:r>
                              <a:rPr lang="en-US" sz="1200" b="1" i="1" smtClean="0">
                                <a:latin typeface="Cambria Math" panose="02040503050406030204" pitchFamily="18" charset="0"/>
                              </a:rPr>
                              <m:t>𝟐</m:t>
                            </m:r>
                          </m:sub>
                        </m:sSub>
                      </m:oMath>
                    </m:oMathPara>
                  </a14:m>
                  <a:endParaRPr lang="en-US" b="1" dirty="0"/>
                </a:p>
              </p:txBody>
            </p:sp>
          </mc:Choice>
          <mc:Fallback xmlns="">
            <p:sp>
              <p:nvSpPr>
                <p:cNvPr id="46" name="TextBox 45">
                  <a:extLst>
                    <a:ext uri="{FF2B5EF4-FFF2-40B4-BE49-F238E27FC236}">
                      <a16:creationId xmlns:a16="http://schemas.microsoft.com/office/drawing/2014/main" id="{B9E9F349-F021-8943-AC3E-C305D5573E5B}"/>
                    </a:ext>
                  </a:extLst>
                </p:cNvPr>
                <p:cNvSpPr txBox="1">
                  <a:spLocks noRot="1" noChangeAspect="1" noMove="1" noResize="1" noEditPoints="1" noAdjustHandles="1" noChangeArrowheads="1" noChangeShapeType="1" noTextEdit="1"/>
                </p:cNvSpPr>
                <p:nvPr/>
              </p:nvSpPr>
              <p:spPr>
                <a:xfrm>
                  <a:off x="4813797" y="2726297"/>
                  <a:ext cx="385042" cy="276999"/>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3C2740FE-D857-F240-AD45-08FDE9FF1796}"/>
                    </a:ext>
                  </a:extLst>
                </p:cNvPr>
                <p:cNvSpPr txBox="1"/>
                <p:nvPr/>
              </p:nvSpPr>
              <p:spPr>
                <a:xfrm>
                  <a:off x="4423408" y="1981200"/>
                  <a:ext cx="385042"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200" b="1" i="1" smtClean="0">
                                <a:latin typeface="Cambria Math" panose="02040503050406030204" pitchFamily="18" charset="0"/>
                              </a:rPr>
                            </m:ctrlPr>
                          </m:sSubPr>
                          <m:e>
                            <m:r>
                              <a:rPr lang="en-US" sz="1200" b="1" i="1" smtClean="0">
                                <a:latin typeface="Cambria Math" panose="02040503050406030204" pitchFamily="18" charset="0"/>
                              </a:rPr>
                              <m:t>𝒙</m:t>
                            </m:r>
                          </m:e>
                          <m:sub>
                            <m:r>
                              <a:rPr lang="en-US" sz="1200" b="1" i="1" smtClean="0">
                                <a:latin typeface="Cambria Math" panose="02040503050406030204" pitchFamily="18" charset="0"/>
                              </a:rPr>
                              <m:t>𝟑</m:t>
                            </m:r>
                          </m:sub>
                        </m:sSub>
                      </m:oMath>
                    </m:oMathPara>
                  </a14:m>
                  <a:endParaRPr lang="en-US" b="1" dirty="0"/>
                </a:p>
              </p:txBody>
            </p:sp>
          </mc:Choice>
          <mc:Fallback xmlns="">
            <p:sp>
              <p:nvSpPr>
                <p:cNvPr id="47" name="TextBox 46">
                  <a:extLst>
                    <a:ext uri="{FF2B5EF4-FFF2-40B4-BE49-F238E27FC236}">
                      <a16:creationId xmlns:a16="http://schemas.microsoft.com/office/drawing/2014/main" id="{3C2740FE-D857-F240-AD45-08FDE9FF1796}"/>
                    </a:ext>
                  </a:extLst>
                </p:cNvPr>
                <p:cNvSpPr txBox="1">
                  <a:spLocks noRot="1" noChangeAspect="1" noMove="1" noResize="1" noEditPoints="1" noAdjustHandles="1" noChangeArrowheads="1" noChangeShapeType="1" noTextEdit="1"/>
                </p:cNvSpPr>
                <p:nvPr/>
              </p:nvSpPr>
              <p:spPr>
                <a:xfrm>
                  <a:off x="4423408" y="1981200"/>
                  <a:ext cx="385042" cy="276999"/>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499D54F8-7A93-C340-AD7E-5F70CDEA483F}"/>
                    </a:ext>
                  </a:extLst>
                </p:cNvPr>
                <p:cNvSpPr txBox="1"/>
                <p:nvPr/>
              </p:nvSpPr>
              <p:spPr>
                <a:xfrm>
                  <a:off x="5198839" y="2632477"/>
                  <a:ext cx="385041"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200" b="1" i="1" smtClean="0">
                                <a:latin typeface="Cambria Math" panose="02040503050406030204" pitchFamily="18" charset="0"/>
                              </a:rPr>
                            </m:ctrlPr>
                          </m:sSubPr>
                          <m:e>
                            <m:r>
                              <a:rPr lang="en-US" sz="1200" b="1" i="1" smtClean="0">
                                <a:latin typeface="Cambria Math" panose="02040503050406030204" pitchFamily="18" charset="0"/>
                              </a:rPr>
                              <m:t>𝒙</m:t>
                            </m:r>
                          </m:e>
                          <m:sub>
                            <m:r>
                              <a:rPr lang="en-US" sz="1200" b="1" i="1" smtClean="0">
                                <a:latin typeface="Cambria Math" panose="02040503050406030204" pitchFamily="18" charset="0"/>
                              </a:rPr>
                              <m:t>𝟏</m:t>
                            </m:r>
                          </m:sub>
                        </m:sSub>
                      </m:oMath>
                    </m:oMathPara>
                  </a14:m>
                  <a:endParaRPr lang="en-US" b="1" dirty="0"/>
                </a:p>
              </p:txBody>
            </p:sp>
          </mc:Choice>
          <mc:Fallback xmlns="">
            <p:sp>
              <p:nvSpPr>
                <p:cNvPr id="48" name="TextBox 47">
                  <a:extLst>
                    <a:ext uri="{FF2B5EF4-FFF2-40B4-BE49-F238E27FC236}">
                      <a16:creationId xmlns:a16="http://schemas.microsoft.com/office/drawing/2014/main" id="{499D54F8-7A93-C340-AD7E-5F70CDEA483F}"/>
                    </a:ext>
                  </a:extLst>
                </p:cNvPr>
                <p:cNvSpPr txBox="1">
                  <a:spLocks noRot="1" noChangeAspect="1" noMove="1" noResize="1" noEditPoints="1" noAdjustHandles="1" noChangeArrowheads="1" noChangeShapeType="1" noTextEdit="1"/>
                </p:cNvSpPr>
                <p:nvPr/>
              </p:nvSpPr>
              <p:spPr>
                <a:xfrm>
                  <a:off x="5198839" y="2632477"/>
                  <a:ext cx="385041" cy="276999"/>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67F50615-9B3C-1A4B-8B0A-DF6982F2C526}"/>
                    </a:ext>
                  </a:extLst>
                </p:cNvPr>
                <p:cNvSpPr txBox="1"/>
                <p:nvPr/>
              </p:nvSpPr>
              <p:spPr>
                <a:xfrm>
                  <a:off x="6008801" y="2863459"/>
                  <a:ext cx="385042"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200" b="1" i="1" smtClean="0">
                                <a:latin typeface="Cambria Math" panose="02040503050406030204" pitchFamily="18" charset="0"/>
                              </a:rPr>
                            </m:ctrlPr>
                          </m:sSubPr>
                          <m:e>
                            <m:r>
                              <a:rPr lang="en-US" sz="1200" b="1" i="1" smtClean="0">
                                <a:latin typeface="Cambria Math" panose="02040503050406030204" pitchFamily="18" charset="0"/>
                              </a:rPr>
                              <m:t>𝒙</m:t>
                            </m:r>
                          </m:e>
                          <m:sub>
                            <m:r>
                              <a:rPr lang="en-US" sz="1200" b="1" i="1" smtClean="0">
                                <a:latin typeface="Cambria Math" panose="02040503050406030204" pitchFamily="18" charset="0"/>
                              </a:rPr>
                              <m:t>𝟐</m:t>
                            </m:r>
                          </m:sub>
                        </m:sSub>
                      </m:oMath>
                    </m:oMathPara>
                  </a14:m>
                  <a:endParaRPr lang="en-US" b="1" dirty="0"/>
                </a:p>
              </p:txBody>
            </p:sp>
          </mc:Choice>
          <mc:Fallback xmlns="">
            <p:sp>
              <p:nvSpPr>
                <p:cNvPr id="49" name="TextBox 48">
                  <a:extLst>
                    <a:ext uri="{FF2B5EF4-FFF2-40B4-BE49-F238E27FC236}">
                      <a16:creationId xmlns:a16="http://schemas.microsoft.com/office/drawing/2014/main" id="{67F50615-9B3C-1A4B-8B0A-DF6982F2C526}"/>
                    </a:ext>
                  </a:extLst>
                </p:cNvPr>
                <p:cNvSpPr txBox="1">
                  <a:spLocks noRot="1" noChangeAspect="1" noMove="1" noResize="1" noEditPoints="1" noAdjustHandles="1" noChangeArrowheads="1" noChangeShapeType="1" noTextEdit="1"/>
                </p:cNvSpPr>
                <p:nvPr/>
              </p:nvSpPr>
              <p:spPr>
                <a:xfrm>
                  <a:off x="6008801" y="2863459"/>
                  <a:ext cx="385042" cy="276999"/>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73FA2938-7063-EA48-AF61-764108953281}"/>
                    </a:ext>
                  </a:extLst>
                </p:cNvPr>
                <p:cNvSpPr txBox="1"/>
                <p:nvPr/>
              </p:nvSpPr>
              <p:spPr>
                <a:xfrm>
                  <a:off x="6008801" y="2012566"/>
                  <a:ext cx="385042"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200" b="1" i="1" smtClean="0">
                                <a:latin typeface="Cambria Math" panose="02040503050406030204" pitchFamily="18" charset="0"/>
                              </a:rPr>
                            </m:ctrlPr>
                          </m:sSubPr>
                          <m:e>
                            <m:r>
                              <a:rPr lang="en-US" sz="1200" b="1" i="1" smtClean="0">
                                <a:latin typeface="Cambria Math" panose="02040503050406030204" pitchFamily="18" charset="0"/>
                              </a:rPr>
                              <m:t>𝒙</m:t>
                            </m:r>
                          </m:e>
                          <m:sub>
                            <m:r>
                              <a:rPr lang="en-US" sz="1200" b="1" i="1" smtClean="0">
                                <a:latin typeface="Cambria Math" panose="02040503050406030204" pitchFamily="18" charset="0"/>
                              </a:rPr>
                              <m:t>𝟑</m:t>
                            </m:r>
                          </m:sub>
                        </m:sSub>
                      </m:oMath>
                    </m:oMathPara>
                  </a14:m>
                  <a:endParaRPr lang="en-US" b="1" dirty="0"/>
                </a:p>
              </p:txBody>
            </p:sp>
          </mc:Choice>
          <mc:Fallback xmlns="">
            <p:sp>
              <p:nvSpPr>
                <p:cNvPr id="50" name="TextBox 49">
                  <a:extLst>
                    <a:ext uri="{FF2B5EF4-FFF2-40B4-BE49-F238E27FC236}">
                      <a16:creationId xmlns:a16="http://schemas.microsoft.com/office/drawing/2014/main" id="{73FA2938-7063-EA48-AF61-764108953281}"/>
                    </a:ext>
                  </a:extLst>
                </p:cNvPr>
                <p:cNvSpPr txBox="1">
                  <a:spLocks noRot="1" noChangeAspect="1" noMove="1" noResize="1" noEditPoints="1" noAdjustHandles="1" noChangeArrowheads="1" noChangeShapeType="1" noTextEdit="1"/>
                </p:cNvSpPr>
                <p:nvPr/>
              </p:nvSpPr>
              <p:spPr>
                <a:xfrm>
                  <a:off x="6008801" y="2012566"/>
                  <a:ext cx="385042" cy="276999"/>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6963CD03-C3AA-B04C-A27B-D60CF7EF8E63}"/>
                    </a:ext>
                  </a:extLst>
                </p:cNvPr>
                <p:cNvSpPr txBox="1"/>
                <p:nvPr/>
              </p:nvSpPr>
              <p:spPr>
                <a:xfrm>
                  <a:off x="6430083" y="2581581"/>
                  <a:ext cx="385042"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200" b="1" i="1" smtClean="0">
                                <a:latin typeface="Cambria Math" panose="02040503050406030204" pitchFamily="18" charset="0"/>
                              </a:rPr>
                            </m:ctrlPr>
                          </m:sSubPr>
                          <m:e>
                            <m:r>
                              <a:rPr lang="en-US" sz="1200" b="1" i="1" smtClean="0">
                                <a:latin typeface="Cambria Math" panose="02040503050406030204" pitchFamily="18" charset="0"/>
                              </a:rPr>
                              <m:t>𝒙</m:t>
                            </m:r>
                          </m:e>
                          <m:sub>
                            <m:r>
                              <a:rPr lang="en-US" sz="1200" b="1" i="1" smtClean="0">
                                <a:latin typeface="Cambria Math" panose="02040503050406030204" pitchFamily="18" charset="0"/>
                              </a:rPr>
                              <m:t>𝟒</m:t>
                            </m:r>
                          </m:sub>
                        </m:sSub>
                      </m:oMath>
                    </m:oMathPara>
                  </a14:m>
                  <a:endParaRPr lang="en-US" b="1" dirty="0"/>
                </a:p>
              </p:txBody>
            </p:sp>
          </mc:Choice>
          <mc:Fallback xmlns="">
            <p:sp>
              <p:nvSpPr>
                <p:cNvPr id="51" name="TextBox 50">
                  <a:extLst>
                    <a:ext uri="{FF2B5EF4-FFF2-40B4-BE49-F238E27FC236}">
                      <a16:creationId xmlns:a16="http://schemas.microsoft.com/office/drawing/2014/main" id="{6963CD03-C3AA-B04C-A27B-D60CF7EF8E63}"/>
                    </a:ext>
                  </a:extLst>
                </p:cNvPr>
                <p:cNvSpPr txBox="1">
                  <a:spLocks noRot="1" noChangeAspect="1" noMove="1" noResize="1" noEditPoints="1" noAdjustHandles="1" noChangeArrowheads="1" noChangeShapeType="1" noTextEdit="1"/>
                </p:cNvSpPr>
                <p:nvPr/>
              </p:nvSpPr>
              <p:spPr>
                <a:xfrm>
                  <a:off x="6430083" y="2581581"/>
                  <a:ext cx="385042" cy="276999"/>
                </a:xfrm>
                <a:prstGeom prst="rect">
                  <a:avLst/>
                </a:prstGeom>
                <a:blipFill>
                  <a:blip r:embed="rId14"/>
                  <a:stretch>
                    <a:fillRect/>
                  </a:stretch>
                </a:blipFill>
              </p:spPr>
              <p:txBody>
                <a:bodyPr/>
                <a:lstStyle/>
                <a:p>
                  <a:r>
                    <a:rPr lang="en-US">
                      <a:noFill/>
                    </a:rPr>
                    <a:t> </a:t>
                  </a:r>
                </a:p>
              </p:txBody>
            </p:sp>
          </mc:Fallback>
        </mc:AlternateContent>
      </p:grpSp>
      <p:sp>
        <p:nvSpPr>
          <p:cNvPr id="2" name="Title 1">
            <a:extLst>
              <a:ext uri="{FF2B5EF4-FFF2-40B4-BE49-F238E27FC236}">
                <a16:creationId xmlns:a16="http://schemas.microsoft.com/office/drawing/2014/main" id="{52E8A129-7212-8944-8BA3-1582DD142150}"/>
              </a:ext>
            </a:extLst>
          </p:cNvPr>
          <p:cNvSpPr>
            <a:spLocks noGrp="1"/>
          </p:cNvSpPr>
          <p:nvPr>
            <p:ph type="title"/>
          </p:nvPr>
        </p:nvSpPr>
        <p:spPr>
          <a:xfrm>
            <a:off x="685800" y="-76200"/>
            <a:ext cx="7772400" cy="1143000"/>
          </a:xfrm>
        </p:spPr>
        <p:txBody>
          <a:bodyPr/>
          <a:lstStyle/>
          <a:p>
            <a:r>
              <a:rPr lang="en-US" dirty="0"/>
              <a:t>UMAP</a:t>
            </a:r>
            <a:br>
              <a:rPr lang="en-US" dirty="0"/>
            </a:br>
            <a:r>
              <a:rPr lang="en-US" sz="2000" b="1" dirty="0"/>
              <a:t>U</a:t>
            </a:r>
            <a:r>
              <a:rPr lang="en-US" sz="2000" dirty="0"/>
              <a:t>niform </a:t>
            </a:r>
            <a:r>
              <a:rPr lang="en-US" sz="2000" b="1" dirty="0"/>
              <a:t>M</a:t>
            </a:r>
            <a:r>
              <a:rPr lang="en-US" sz="2000" dirty="0"/>
              <a:t>anifold </a:t>
            </a:r>
            <a:r>
              <a:rPr lang="en-US" sz="2000" b="1" dirty="0"/>
              <a:t>A</a:t>
            </a:r>
            <a:r>
              <a:rPr lang="en-US" sz="2000" dirty="0"/>
              <a:t>pproximation and </a:t>
            </a:r>
            <a:r>
              <a:rPr lang="en-US" sz="2000" b="1" dirty="0"/>
              <a:t>P</a:t>
            </a:r>
            <a:r>
              <a:rPr lang="en-US" sz="2000" dirty="0"/>
              <a:t>rojection</a:t>
            </a:r>
            <a:endParaRPr lang="en-US" dirty="0"/>
          </a:p>
        </p:txBody>
      </p:sp>
      <p:sp>
        <p:nvSpPr>
          <p:cNvPr id="4" name="Slide Number Placeholder 3">
            <a:extLst>
              <a:ext uri="{FF2B5EF4-FFF2-40B4-BE49-F238E27FC236}">
                <a16:creationId xmlns:a16="http://schemas.microsoft.com/office/drawing/2014/main" id="{2C677AC3-AA86-3546-9928-FD34B36574EC}"/>
              </a:ext>
            </a:extLst>
          </p:cNvPr>
          <p:cNvSpPr>
            <a:spLocks noGrp="1"/>
          </p:cNvSpPr>
          <p:nvPr>
            <p:ph type="sldNum" sz="quarter" idx="12"/>
          </p:nvPr>
        </p:nvSpPr>
        <p:spPr/>
        <p:txBody>
          <a:bodyPr/>
          <a:lstStyle/>
          <a:p>
            <a:pPr>
              <a:defRPr/>
            </a:pPr>
            <a:fld id="{4D71D4ED-2DA9-9F40-A068-D189D5533483}" type="slidenum">
              <a:rPr lang="en-US" smtClean="0"/>
              <a:pPr>
                <a:defRPr/>
              </a:pPr>
              <a:t>16</a:t>
            </a:fld>
            <a:endParaRPr lang="en-US"/>
          </a:p>
        </p:txBody>
      </p:sp>
      <p:sp>
        <p:nvSpPr>
          <p:cNvPr id="15" name="TextBox 14">
            <a:extLst>
              <a:ext uri="{FF2B5EF4-FFF2-40B4-BE49-F238E27FC236}">
                <a16:creationId xmlns:a16="http://schemas.microsoft.com/office/drawing/2014/main" id="{798330B3-BEAE-0C43-BC2C-9F3A3462CC34}"/>
              </a:ext>
            </a:extLst>
          </p:cNvPr>
          <p:cNvSpPr txBox="1"/>
          <p:nvPr/>
        </p:nvSpPr>
        <p:spPr>
          <a:xfrm>
            <a:off x="60958" y="1057870"/>
            <a:ext cx="8930642" cy="1200329"/>
          </a:xfrm>
          <a:prstGeom prst="rect">
            <a:avLst/>
          </a:prstGeom>
          <a:noFill/>
        </p:spPr>
        <p:txBody>
          <a:bodyPr wrap="square" rtlCol="0">
            <a:spAutoFit/>
          </a:bodyPr>
          <a:lstStyle/>
          <a:p>
            <a:pPr marL="342900"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UMAP is based on topological structures in the multidimensional space (simplices)</a:t>
            </a:r>
          </a:p>
          <a:p>
            <a:pPr marL="342900"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Simplicial complexes are a means to construct topological spaces out of simple combinatorial components, and calculate the relative point distances in the low dimension</a:t>
            </a:r>
          </a:p>
        </p:txBody>
      </p:sp>
      <p:sp>
        <p:nvSpPr>
          <p:cNvPr id="25" name="TextBox 24">
            <a:extLst>
              <a:ext uri="{FF2B5EF4-FFF2-40B4-BE49-F238E27FC236}">
                <a16:creationId xmlns:a16="http://schemas.microsoft.com/office/drawing/2014/main" id="{3686342A-752C-084F-BE23-840FEF12C781}"/>
              </a:ext>
            </a:extLst>
          </p:cNvPr>
          <p:cNvSpPr txBox="1"/>
          <p:nvPr/>
        </p:nvSpPr>
        <p:spPr>
          <a:xfrm>
            <a:off x="-93239" y="6396335"/>
            <a:ext cx="9319592" cy="461665"/>
          </a:xfrm>
          <a:prstGeom prst="rect">
            <a:avLst/>
          </a:prstGeom>
          <a:noFill/>
        </p:spPr>
        <p:txBody>
          <a:bodyPr wrap="square" rtlCol="0">
            <a:spAutoFit/>
          </a:bodyPr>
          <a:lstStyle/>
          <a:p>
            <a:pPr marL="171450" indent="-171450">
              <a:buFont typeface="Arial" panose="020B0604020202020204" pitchFamily="34" charset="0"/>
              <a:buChar char="•"/>
            </a:pPr>
            <a:r>
              <a:rPr lang="en-US" sz="800" dirty="0">
                <a:hlinkClick r:id="rId15"/>
              </a:rPr>
              <a:t>https://www.youtube.com/watch?v=nq6iPZVUxZU</a:t>
            </a:r>
            <a:endParaRPr lang="en-US" sz="800" dirty="0"/>
          </a:p>
          <a:p>
            <a:pPr marL="171450" indent="-171450">
              <a:buFont typeface="Arial" panose="020B0604020202020204" pitchFamily="34" charset="0"/>
              <a:buChar char="•"/>
            </a:pPr>
            <a:r>
              <a:rPr lang="en-US" sz="800" dirty="0">
                <a:hlinkClick r:id="rId16"/>
              </a:rPr>
              <a:t>https://nbisweden.github.io/excelerate-scRNAseq/session-dim-reduction/lecture_dimensionality_reduction.pdf</a:t>
            </a:r>
            <a:r>
              <a:rPr lang="en-US" sz="800" dirty="0"/>
              <a:t> </a:t>
            </a:r>
          </a:p>
          <a:p>
            <a:pPr marL="171450" indent="-171450">
              <a:buFont typeface="Arial" panose="020B0604020202020204" pitchFamily="34" charset="0"/>
              <a:buChar char="•"/>
            </a:pPr>
            <a:r>
              <a:rPr lang="en-US" sz="800" dirty="0"/>
              <a:t>https://</a:t>
            </a:r>
            <a:r>
              <a:rPr lang="en-US" sz="800" dirty="0" err="1"/>
              <a:t>umap-learn.readthedocs.io</a:t>
            </a:r>
            <a:r>
              <a:rPr lang="en-US" sz="800" dirty="0"/>
              <a:t>/</a:t>
            </a:r>
            <a:r>
              <a:rPr lang="en-US" sz="800" dirty="0" err="1"/>
              <a:t>en</a:t>
            </a:r>
            <a:r>
              <a:rPr lang="en-US" sz="800" dirty="0"/>
              <a:t>/latest/</a:t>
            </a:r>
            <a:r>
              <a:rPr lang="en-US" sz="800" dirty="0" err="1"/>
              <a:t>how_umap_works.html</a:t>
            </a:r>
            <a:endParaRPr lang="en-US" sz="800" dirty="0"/>
          </a:p>
        </p:txBody>
      </p:sp>
      <p:pic>
        <p:nvPicPr>
          <p:cNvPr id="28" name="Picture 27" descr="Radar chart, polygon&#10;&#10;Description automatically generated">
            <a:extLst>
              <a:ext uri="{FF2B5EF4-FFF2-40B4-BE49-F238E27FC236}">
                <a16:creationId xmlns:a16="http://schemas.microsoft.com/office/drawing/2014/main" id="{15C02B26-2FB0-E54D-87FA-2B0292B720AB}"/>
              </a:ext>
            </a:extLst>
          </p:cNvPr>
          <p:cNvPicPr>
            <a:picLocks noChangeAspect="1"/>
          </p:cNvPicPr>
          <p:nvPr/>
        </p:nvPicPr>
        <p:blipFill>
          <a:blip r:embed="rId17"/>
          <a:stretch>
            <a:fillRect/>
          </a:stretch>
        </p:blipFill>
        <p:spPr>
          <a:xfrm>
            <a:off x="2446249" y="4237540"/>
            <a:ext cx="3466394" cy="2178990"/>
          </a:xfrm>
          <a:prstGeom prst="rect">
            <a:avLst/>
          </a:prstGeom>
        </p:spPr>
      </p:pic>
      <p:sp>
        <p:nvSpPr>
          <p:cNvPr id="30" name="Rounded Rectangle 29">
            <a:extLst>
              <a:ext uri="{FF2B5EF4-FFF2-40B4-BE49-F238E27FC236}">
                <a16:creationId xmlns:a16="http://schemas.microsoft.com/office/drawing/2014/main" id="{37BEF01E-BC5A-6F41-8466-1064BDB69338}"/>
              </a:ext>
            </a:extLst>
          </p:cNvPr>
          <p:cNvSpPr/>
          <p:nvPr/>
        </p:nvSpPr>
        <p:spPr bwMode="auto">
          <a:xfrm>
            <a:off x="2824333" y="4117820"/>
            <a:ext cx="1145915" cy="304800"/>
          </a:xfrm>
          <a:prstGeom prst="roundRect">
            <a:avLst/>
          </a:prstGeom>
          <a:solidFill>
            <a:schemeClr val="bg1"/>
          </a:solidFill>
          <a:ln w="28575" cap="flat" cmpd="sng" algn="ctr">
            <a:no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97" charset="0"/>
            </a:endParaRPr>
          </a:p>
        </p:txBody>
      </p:sp>
      <p:sp>
        <p:nvSpPr>
          <p:cNvPr id="58" name="Rounded Rectangle 57">
            <a:extLst>
              <a:ext uri="{FF2B5EF4-FFF2-40B4-BE49-F238E27FC236}">
                <a16:creationId xmlns:a16="http://schemas.microsoft.com/office/drawing/2014/main" id="{9E8B2D33-2703-F14A-832A-C5FABB64E84E}"/>
              </a:ext>
            </a:extLst>
          </p:cNvPr>
          <p:cNvSpPr/>
          <p:nvPr/>
        </p:nvSpPr>
        <p:spPr bwMode="auto">
          <a:xfrm>
            <a:off x="4632041" y="4111643"/>
            <a:ext cx="1145915" cy="304800"/>
          </a:xfrm>
          <a:prstGeom prst="roundRect">
            <a:avLst/>
          </a:prstGeom>
          <a:solidFill>
            <a:schemeClr val="bg1"/>
          </a:solidFill>
          <a:ln w="28575" cap="flat" cmpd="sng" algn="ctr">
            <a:no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97" charset="0"/>
            </a:endParaRPr>
          </a:p>
        </p:txBody>
      </p:sp>
      <p:sp>
        <p:nvSpPr>
          <p:cNvPr id="32" name="TextBox 31">
            <a:extLst>
              <a:ext uri="{FF2B5EF4-FFF2-40B4-BE49-F238E27FC236}">
                <a16:creationId xmlns:a16="http://schemas.microsoft.com/office/drawing/2014/main" id="{2FA4C7A1-125B-B448-A71C-1361BC3F8905}"/>
              </a:ext>
            </a:extLst>
          </p:cNvPr>
          <p:cNvSpPr txBox="1"/>
          <p:nvPr/>
        </p:nvSpPr>
        <p:spPr>
          <a:xfrm>
            <a:off x="2380726" y="4063892"/>
            <a:ext cx="2033128" cy="338554"/>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Simplicial complex</a:t>
            </a:r>
            <a:endParaRPr lang="en-US" dirty="0"/>
          </a:p>
        </p:txBody>
      </p:sp>
      <p:sp>
        <p:nvSpPr>
          <p:cNvPr id="61" name="TextBox 60">
            <a:extLst>
              <a:ext uri="{FF2B5EF4-FFF2-40B4-BE49-F238E27FC236}">
                <a16:creationId xmlns:a16="http://schemas.microsoft.com/office/drawing/2014/main" id="{27FD82AE-279B-7748-B1E3-71A1EDFD48AB}"/>
              </a:ext>
            </a:extLst>
          </p:cNvPr>
          <p:cNvSpPr txBox="1"/>
          <p:nvPr/>
        </p:nvSpPr>
        <p:spPr>
          <a:xfrm>
            <a:off x="4375024" y="4071447"/>
            <a:ext cx="2485381" cy="338554"/>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Collection of simplices</a:t>
            </a:r>
            <a:endParaRPr lang="en-US" dirty="0"/>
          </a:p>
        </p:txBody>
      </p:sp>
    </p:spTree>
    <p:extLst>
      <p:ext uri="{BB962C8B-B14F-4D97-AF65-F5344CB8AC3E}">
        <p14:creationId xmlns:p14="http://schemas.microsoft.com/office/powerpoint/2010/main" val="12251888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25222F7-DF0E-4E46-865A-59DC538E81EA}"/>
              </a:ext>
            </a:extLst>
          </p:cNvPr>
          <p:cNvSpPr>
            <a:spLocks noGrp="1"/>
          </p:cNvSpPr>
          <p:nvPr>
            <p:ph type="sldNum" sz="quarter" idx="12"/>
          </p:nvPr>
        </p:nvSpPr>
        <p:spPr/>
        <p:txBody>
          <a:bodyPr/>
          <a:lstStyle/>
          <a:p>
            <a:pPr>
              <a:defRPr/>
            </a:pPr>
            <a:fld id="{4D71D4ED-2DA9-9F40-A068-D189D5533483}" type="slidenum">
              <a:rPr lang="en-US" smtClean="0"/>
              <a:pPr>
                <a:defRPr/>
              </a:pPr>
              <a:t>17</a:t>
            </a:fld>
            <a:endParaRPr lang="en-US"/>
          </a:p>
        </p:txBody>
      </p:sp>
      <p:sp>
        <p:nvSpPr>
          <p:cNvPr id="5" name="TextBox 4">
            <a:extLst>
              <a:ext uri="{FF2B5EF4-FFF2-40B4-BE49-F238E27FC236}">
                <a16:creationId xmlns:a16="http://schemas.microsoft.com/office/drawing/2014/main" id="{B2362F4D-0DD0-4543-83A8-EFC079482727}"/>
              </a:ext>
            </a:extLst>
          </p:cNvPr>
          <p:cNvSpPr txBox="1"/>
          <p:nvPr/>
        </p:nvSpPr>
        <p:spPr>
          <a:xfrm>
            <a:off x="67429" y="2548810"/>
            <a:ext cx="4491935" cy="400110"/>
          </a:xfrm>
          <a:prstGeom prst="rect">
            <a:avLst/>
          </a:prstGeom>
          <a:noFill/>
        </p:spPr>
        <p:txBody>
          <a:bodyPr wrap="none" rtlCol="0">
            <a:spAutoFit/>
          </a:bodyPr>
          <a:lstStyle/>
          <a:p>
            <a:pPr marL="342900" indent="-342900">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Similarity matrix at high dimension:</a:t>
            </a:r>
          </a:p>
        </p:txBody>
      </p:sp>
      <p:sp>
        <p:nvSpPr>
          <p:cNvPr id="8" name="TextBox 7">
            <a:extLst>
              <a:ext uri="{FF2B5EF4-FFF2-40B4-BE49-F238E27FC236}">
                <a16:creationId xmlns:a16="http://schemas.microsoft.com/office/drawing/2014/main" id="{8759B7E9-798C-A945-BB28-25BA0D86C7FE}"/>
              </a:ext>
            </a:extLst>
          </p:cNvPr>
          <p:cNvSpPr txBox="1"/>
          <p:nvPr/>
        </p:nvSpPr>
        <p:spPr>
          <a:xfrm>
            <a:off x="109200" y="227258"/>
            <a:ext cx="1972015" cy="400110"/>
          </a:xfrm>
          <a:prstGeom prst="rect">
            <a:avLst/>
          </a:prstGeom>
          <a:noFill/>
        </p:spPr>
        <p:txBody>
          <a:bodyPr wrap="none" rtlCol="0">
            <a:spAutoFit/>
          </a:bodyPr>
          <a:lstStyle/>
          <a:p>
            <a:pPr marL="342900" indent="-342900">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Modulization</a:t>
            </a:r>
          </a:p>
        </p:txBody>
      </p:sp>
      <p:sp>
        <p:nvSpPr>
          <p:cNvPr id="14" name="TextBox 13">
            <a:extLst>
              <a:ext uri="{FF2B5EF4-FFF2-40B4-BE49-F238E27FC236}">
                <a16:creationId xmlns:a16="http://schemas.microsoft.com/office/drawing/2014/main" id="{D827730D-3D23-1541-A51C-54616670E3BD}"/>
              </a:ext>
            </a:extLst>
          </p:cNvPr>
          <p:cNvSpPr txBox="1"/>
          <p:nvPr/>
        </p:nvSpPr>
        <p:spPr>
          <a:xfrm>
            <a:off x="23775" y="4028203"/>
            <a:ext cx="4392549" cy="400110"/>
          </a:xfrm>
          <a:prstGeom prst="rect">
            <a:avLst/>
          </a:prstGeom>
          <a:noFill/>
        </p:spPr>
        <p:txBody>
          <a:bodyPr wrap="none" rtlCol="0">
            <a:spAutoFit/>
          </a:bodyPr>
          <a:lstStyle/>
          <a:p>
            <a:pPr marL="342900" indent="-342900">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Similarity matrix at low dimension:</a:t>
            </a:r>
          </a:p>
        </p:txBody>
      </p:sp>
      <p:sp>
        <p:nvSpPr>
          <p:cNvPr id="21" name="TextBox 20">
            <a:extLst>
              <a:ext uri="{FF2B5EF4-FFF2-40B4-BE49-F238E27FC236}">
                <a16:creationId xmlns:a16="http://schemas.microsoft.com/office/drawing/2014/main" id="{B9B33F89-F74E-1F4E-9E43-AADCF4C013D9}"/>
              </a:ext>
            </a:extLst>
          </p:cNvPr>
          <p:cNvSpPr txBox="1"/>
          <p:nvPr/>
        </p:nvSpPr>
        <p:spPr>
          <a:xfrm>
            <a:off x="80065" y="5334000"/>
            <a:ext cx="5484194" cy="400110"/>
          </a:xfrm>
          <a:prstGeom prst="rect">
            <a:avLst/>
          </a:prstGeom>
          <a:noFill/>
        </p:spPr>
        <p:txBody>
          <a:bodyPr wrap="none" rtlCol="0">
            <a:spAutoFit/>
          </a:bodyPr>
          <a:lstStyle/>
          <a:p>
            <a:pPr marL="342900" indent="-342900">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Cost Function ( binary cross-entropy (CE)):</a:t>
            </a:r>
          </a:p>
        </p:txBody>
      </p:sp>
      <p:sp>
        <p:nvSpPr>
          <p:cNvPr id="22" name="TextBox 21">
            <a:extLst>
              <a:ext uri="{FF2B5EF4-FFF2-40B4-BE49-F238E27FC236}">
                <a16:creationId xmlns:a16="http://schemas.microsoft.com/office/drawing/2014/main" id="{F01C73CF-6728-C841-86FA-DA23443CB1E8}"/>
              </a:ext>
            </a:extLst>
          </p:cNvPr>
          <p:cNvSpPr txBox="1"/>
          <p:nvPr/>
        </p:nvSpPr>
        <p:spPr>
          <a:xfrm>
            <a:off x="5943600" y="5334000"/>
            <a:ext cx="1871025" cy="400110"/>
          </a:xfrm>
          <a:prstGeom prst="rect">
            <a:avLst/>
          </a:prstGeom>
          <a:noFill/>
        </p:spPr>
        <p:txBody>
          <a:bodyPr wrap="none" rtlCol="0">
            <a:spAutoFit/>
          </a:bodyPr>
          <a:lstStyle/>
          <a:p>
            <a:pPr marL="342900" indent="-342900">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Derivatives:</a:t>
            </a:r>
          </a:p>
        </p:txBody>
      </p:sp>
      <mc:AlternateContent xmlns:mc="http://schemas.openxmlformats.org/markup-compatibility/2006" xmlns:a14="http://schemas.microsoft.com/office/drawing/2010/main">
        <mc:Choice Requires="a14">
          <p:sp>
            <p:nvSpPr>
              <p:cNvPr id="147" name="TextBox 146">
                <a:extLst>
                  <a:ext uri="{FF2B5EF4-FFF2-40B4-BE49-F238E27FC236}">
                    <a16:creationId xmlns:a16="http://schemas.microsoft.com/office/drawing/2014/main" id="{3206CD75-9CDA-7647-9C64-C7BB4279B77F}"/>
                  </a:ext>
                </a:extLst>
              </p:cNvPr>
              <p:cNvSpPr txBox="1"/>
              <p:nvPr/>
            </p:nvSpPr>
            <p:spPr>
              <a:xfrm>
                <a:off x="273253" y="669022"/>
                <a:ext cx="8460162" cy="1814279"/>
              </a:xfrm>
              <a:prstGeom prst="rect">
                <a:avLst/>
              </a:prstGeom>
              <a:noFill/>
            </p:spPr>
            <p:txBody>
              <a:bodyPr wrap="square" rtlCol="0">
                <a:spAutoFit/>
              </a:bodyPr>
              <a:lstStyle/>
              <a:p>
                <a:r>
                  <a:rPr lang="en-US" sz="1800" dirty="0">
                    <a:latin typeface="Arial" panose="020B0604020202020204" pitchFamily="34" charset="0"/>
                    <a:cs typeface="Arial" panose="020B0604020202020204" pitchFamily="34" charset="0"/>
                  </a:rPr>
                  <a:t>Let </a:t>
                </a:r>
                <a14:m>
                  <m:oMath xmlns:m="http://schemas.openxmlformats.org/officeDocument/2006/math">
                    <m:r>
                      <a:rPr lang="en-US" sz="1800" i="1">
                        <a:latin typeface="Cambria Math" panose="02040503050406030204" pitchFamily="18" charset="0"/>
                        <a:cs typeface="Arial" panose="020B0604020202020204" pitchFamily="34" charset="0"/>
                      </a:rPr>
                      <m:t>𝑋</m:t>
                    </m:r>
                    <m:r>
                      <a:rPr lang="en-US" sz="1800" i="1">
                        <a:latin typeface="Cambria Math" panose="02040503050406030204" pitchFamily="18" charset="0"/>
                        <a:cs typeface="Arial" panose="020B0604020202020204" pitchFamily="34" charset="0"/>
                      </a:rPr>
                      <m:t>= </m:t>
                    </m:r>
                    <m:d>
                      <m:dPr>
                        <m:begChr m:val="{"/>
                        <m:endChr m:val="}"/>
                        <m:ctrlPr>
                          <a:rPr lang="en-US" sz="1800" i="1">
                            <a:latin typeface="Cambria Math" panose="02040503050406030204" pitchFamily="18" charset="0"/>
                            <a:cs typeface="Arial" panose="020B0604020202020204" pitchFamily="34" charset="0"/>
                          </a:rPr>
                        </m:ctrlPr>
                      </m:dPr>
                      <m:e>
                        <m:sSub>
                          <m:sSubPr>
                            <m:ctrlPr>
                              <a:rPr lang="en-US" sz="1800" i="1">
                                <a:latin typeface="Cambria Math" panose="02040503050406030204" pitchFamily="18" charset="0"/>
                                <a:cs typeface="Arial" panose="020B0604020202020204" pitchFamily="34" charset="0"/>
                              </a:rPr>
                            </m:ctrlPr>
                          </m:sSubPr>
                          <m:e>
                            <m:r>
                              <a:rPr lang="en-US" sz="1800" i="1">
                                <a:latin typeface="Cambria Math" panose="02040503050406030204" pitchFamily="18" charset="0"/>
                                <a:cs typeface="Arial" panose="020B0604020202020204" pitchFamily="34" charset="0"/>
                              </a:rPr>
                              <m:t>𝑥</m:t>
                            </m:r>
                          </m:e>
                          <m:sub>
                            <m:r>
                              <a:rPr lang="en-US" sz="1800" i="1">
                                <a:latin typeface="Cambria Math" panose="02040503050406030204" pitchFamily="18" charset="0"/>
                                <a:cs typeface="Arial" panose="020B0604020202020204" pitchFamily="34" charset="0"/>
                              </a:rPr>
                              <m:t>1</m:t>
                            </m:r>
                          </m:sub>
                        </m:sSub>
                        <m:r>
                          <a:rPr lang="en-US" sz="1800" i="1">
                            <a:latin typeface="Cambria Math" panose="02040503050406030204" pitchFamily="18" charset="0"/>
                            <a:cs typeface="Arial" panose="020B0604020202020204" pitchFamily="34" charset="0"/>
                          </a:rPr>
                          <m:t>,…,</m:t>
                        </m:r>
                        <m:sSub>
                          <m:sSubPr>
                            <m:ctrlPr>
                              <a:rPr lang="en-US" sz="1800" i="1">
                                <a:latin typeface="Cambria Math" panose="02040503050406030204" pitchFamily="18" charset="0"/>
                                <a:cs typeface="Arial" panose="020B0604020202020204" pitchFamily="34" charset="0"/>
                              </a:rPr>
                            </m:ctrlPr>
                          </m:sSubPr>
                          <m:e>
                            <m:r>
                              <a:rPr lang="en-US" sz="1800" i="1">
                                <a:latin typeface="Cambria Math" panose="02040503050406030204" pitchFamily="18" charset="0"/>
                                <a:cs typeface="Arial" panose="020B0604020202020204" pitchFamily="34" charset="0"/>
                              </a:rPr>
                              <m:t>𝑥</m:t>
                            </m:r>
                          </m:e>
                          <m:sub>
                            <m:r>
                              <a:rPr lang="en-US" sz="1800" i="1">
                                <a:latin typeface="Cambria Math" panose="02040503050406030204" pitchFamily="18" charset="0"/>
                                <a:cs typeface="Arial" panose="020B0604020202020204" pitchFamily="34" charset="0"/>
                              </a:rPr>
                              <m:t>𝑛</m:t>
                            </m:r>
                          </m:sub>
                        </m:sSub>
                      </m:e>
                    </m:d>
                    <m:r>
                      <a:rPr lang="en-US" sz="1800" i="1">
                        <a:latin typeface="Cambria Math" panose="02040503050406030204" pitchFamily="18" charset="0"/>
                        <a:cs typeface="Arial" panose="020B0604020202020204" pitchFamily="34" charset="0"/>
                      </a:rPr>
                      <m:t> </m:t>
                    </m:r>
                  </m:oMath>
                </a14:m>
                <a:r>
                  <a:rPr lang="en-US" sz="1800" dirty="0">
                    <a:latin typeface="Arial" panose="020B0604020202020204" pitchFamily="34" charset="0"/>
                    <a:cs typeface="Arial" panose="020B0604020202020204" pitchFamily="34" charset="0"/>
                  </a:rPr>
                  <a:t>be the input dataset, with a metric (or dissimilarity measure) </a:t>
                </a:r>
                <a14:m>
                  <m:oMath xmlns:m="http://schemas.openxmlformats.org/officeDocument/2006/math">
                    <m:r>
                      <a:rPr lang="en-US" sz="1800" b="0" i="1" smtClean="0">
                        <a:latin typeface="Cambria Math" panose="02040503050406030204" pitchFamily="18" charset="0"/>
                        <a:cs typeface="Arial" panose="020B0604020202020204" pitchFamily="34" charset="0"/>
                      </a:rPr>
                      <m:t>𝑑</m:t>
                    </m:r>
                    <m:r>
                      <a:rPr lang="en-US" sz="1800" b="0" i="1" smtClean="0">
                        <a:latin typeface="Cambria Math" panose="02040503050406030204" pitchFamily="18" charset="0"/>
                        <a:cs typeface="Arial" panose="020B0604020202020204" pitchFamily="34" charset="0"/>
                      </a:rPr>
                      <m:t> :</m:t>
                    </m:r>
                    <m:r>
                      <a:rPr lang="en-US" sz="1800" b="0" i="1" smtClean="0">
                        <a:latin typeface="Cambria Math" panose="02040503050406030204" pitchFamily="18" charset="0"/>
                        <a:cs typeface="Arial" panose="020B0604020202020204" pitchFamily="34" charset="0"/>
                      </a:rPr>
                      <m:t>𝑋</m:t>
                    </m:r>
                    <m:r>
                      <a:rPr lang="en-US" sz="1800" b="0" i="1" smtClean="0">
                        <a:latin typeface="Cambria Math" panose="02040503050406030204" pitchFamily="18" charset="0"/>
                        <a:ea typeface="Cambria Math" panose="02040503050406030204" pitchFamily="18" charset="0"/>
                        <a:cs typeface="Arial" panose="020B0604020202020204" pitchFamily="34" charset="0"/>
                      </a:rPr>
                      <m:t>×</m:t>
                    </m:r>
                    <m:r>
                      <a:rPr lang="en-US" sz="1800" b="0" i="1" smtClean="0">
                        <a:latin typeface="Cambria Math" panose="02040503050406030204" pitchFamily="18" charset="0"/>
                        <a:ea typeface="Cambria Math" panose="02040503050406030204" pitchFamily="18" charset="0"/>
                        <a:cs typeface="Arial" panose="020B0604020202020204" pitchFamily="34" charset="0"/>
                      </a:rPr>
                      <m:t>𝑋</m:t>
                    </m:r>
                    <m:r>
                      <a:rPr lang="en-US" sz="1800" b="0" i="1" smtClean="0">
                        <a:latin typeface="Cambria Math" panose="02040503050406030204" pitchFamily="18" charset="0"/>
                        <a:ea typeface="Cambria Math" panose="02040503050406030204" pitchFamily="18" charset="0"/>
                        <a:cs typeface="Arial" panose="020B0604020202020204" pitchFamily="34" charset="0"/>
                      </a:rPr>
                      <m:t>→</m:t>
                    </m:r>
                    <m:sSub>
                      <m:sSubPr>
                        <m:ctrlPr>
                          <a:rPr lang="en-US" sz="1800" b="0" i="1" smtClean="0">
                            <a:latin typeface="Cambria Math" panose="02040503050406030204" pitchFamily="18" charset="0"/>
                            <a:ea typeface="Cambria Math" panose="02040503050406030204" pitchFamily="18" charset="0"/>
                            <a:cs typeface="Arial" panose="020B0604020202020204" pitchFamily="34" charset="0"/>
                          </a:rPr>
                        </m:ctrlPr>
                      </m:sSubPr>
                      <m:e>
                        <m:r>
                          <a:rPr lang="en-US" sz="1800" i="1">
                            <a:latin typeface="Cambria Math" panose="02040503050406030204" pitchFamily="18" charset="0"/>
                            <a:ea typeface="Cambria Math" panose="02040503050406030204" pitchFamily="18" charset="0"/>
                            <a:cs typeface="Arial" panose="020B0604020202020204" pitchFamily="34" charset="0"/>
                          </a:rPr>
                          <m:t>ℝ</m:t>
                        </m:r>
                      </m:e>
                      <m:sub>
                        <m:r>
                          <a:rPr lang="en-US" sz="1800" b="0" i="1" smtClean="0">
                            <a:latin typeface="Cambria Math" panose="02040503050406030204" pitchFamily="18" charset="0"/>
                            <a:ea typeface="Cambria Math" panose="02040503050406030204" pitchFamily="18" charset="0"/>
                            <a:cs typeface="Arial" panose="020B0604020202020204" pitchFamily="34" charset="0"/>
                          </a:rPr>
                          <m:t>≫0</m:t>
                        </m:r>
                      </m:sub>
                    </m:sSub>
                  </m:oMath>
                </a14:m>
                <a:r>
                  <a:rPr lang="en-US" sz="1800" dirty="0">
                    <a:latin typeface="Arial" panose="020B0604020202020204" pitchFamily="34" charset="0"/>
                    <a:cs typeface="Arial" panose="020B0604020202020204" pitchFamily="34" charset="0"/>
                  </a:rPr>
                  <a:t> . Given an input hyperparameter </a:t>
                </a:r>
                <a14:m>
                  <m:oMath xmlns:m="http://schemas.openxmlformats.org/officeDocument/2006/math">
                    <m:r>
                      <a:rPr lang="en-US" sz="1800" i="1" dirty="0" smtClean="0">
                        <a:latin typeface="Cambria Math" panose="02040503050406030204" pitchFamily="18" charset="0"/>
                        <a:cs typeface="Arial" panose="020B0604020202020204" pitchFamily="34" charset="0"/>
                      </a:rPr>
                      <m:t>𝑘</m:t>
                    </m:r>
                  </m:oMath>
                </a14:m>
                <a:r>
                  <a:rPr lang="en-US" sz="1800" dirty="0">
                    <a:latin typeface="Arial" panose="020B0604020202020204" pitchFamily="34" charset="0"/>
                    <a:cs typeface="Arial" panose="020B0604020202020204" pitchFamily="34" charset="0"/>
                  </a:rPr>
                  <a:t>, for each </a:t>
                </a:r>
                <a14:m>
                  <m:oMath xmlns:m="http://schemas.openxmlformats.org/officeDocument/2006/math">
                    <m:sSub>
                      <m:sSubPr>
                        <m:ctrlPr>
                          <a:rPr lang="en-US" sz="1800" i="1">
                            <a:latin typeface="Cambria Math" panose="02040503050406030204" pitchFamily="18" charset="0"/>
                            <a:cs typeface="Arial" panose="020B0604020202020204" pitchFamily="34" charset="0"/>
                          </a:rPr>
                        </m:ctrlPr>
                      </m:sSubPr>
                      <m:e>
                        <m:r>
                          <a:rPr lang="en-US" sz="1800" i="1">
                            <a:latin typeface="Cambria Math" panose="02040503050406030204" pitchFamily="18" charset="0"/>
                            <a:cs typeface="Arial" panose="020B0604020202020204" pitchFamily="34" charset="0"/>
                          </a:rPr>
                          <m:t>𝑥</m:t>
                        </m:r>
                      </m:e>
                      <m:sub>
                        <m:r>
                          <a:rPr lang="en-US" sz="1800" b="0" i="1" smtClean="0">
                            <a:latin typeface="Cambria Math" panose="02040503050406030204" pitchFamily="18" charset="0"/>
                            <a:cs typeface="Arial" panose="020B0604020202020204" pitchFamily="34" charset="0"/>
                          </a:rPr>
                          <m:t>𝑖</m:t>
                        </m:r>
                      </m:sub>
                    </m:sSub>
                    <m:r>
                      <a:rPr lang="en-US" sz="1800" i="1">
                        <a:latin typeface="Cambria Math" panose="02040503050406030204" pitchFamily="18" charset="0"/>
                        <a:cs typeface="Arial" panose="020B0604020202020204" pitchFamily="34" charset="0"/>
                      </a:rPr>
                      <m:t> </m:t>
                    </m:r>
                  </m:oMath>
                </a14:m>
                <a:r>
                  <a:rPr lang="en-US" sz="1800" dirty="0">
                    <a:latin typeface="Arial" panose="020B0604020202020204" pitchFamily="34" charset="0"/>
                    <a:cs typeface="Arial" panose="020B0604020202020204" pitchFamily="34" charset="0"/>
                  </a:rPr>
                  <a:t>we compute the set </a:t>
                </a:r>
                <a14:m>
                  <m:oMath xmlns:m="http://schemas.openxmlformats.org/officeDocument/2006/math">
                    <m:d>
                      <m:dPr>
                        <m:begChr m:val="{"/>
                        <m:endChr m:val="}"/>
                        <m:ctrlPr>
                          <a:rPr lang="en-US" sz="1800" i="1">
                            <a:latin typeface="Cambria Math" panose="02040503050406030204" pitchFamily="18" charset="0"/>
                            <a:cs typeface="Arial" panose="020B0604020202020204" pitchFamily="34" charset="0"/>
                          </a:rPr>
                        </m:ctrlPr>
                      </m:dPr>
                      <m:e>
                        <m:sSub>
                          <m:sSubPr>
                            <m:ctrlPr>
                              <a:rPr lang="en-US" sz="1800" i="1">
                                <a:latin typeface="Cambria Math" panose="02040503050406030204" pitchFamily="18" charset="0"/>
                                <a:cs typeface="Arial" panose="020B0604020202020204" pitchFamily="34" charset="0"/>
                              </a:rPr>
                            </m:ctrlPr>
                          </m:sSubPr>
                          <m:e>
                            <m:r>
                              <a:rPr lang="en-US" sz="1800" i="1">
                                <a:latin typeface="Cambria Math" panose="02040503050406030204" pitchFamily="18" charset="0"/>
                                <a:cs typeface="Arial" panose="020B0604020202020204" pitchFamily="34" charset="0"/>
                              </a:rPr>
                              <m:t>𝑥</m:t>
                            </m:r>
                          </m:e>
                          <m:sub>
                            <m:r>
                              <a:rPr lang="en-US" sz="1800" b="0" i="1" smtClean="0">
                                <a:latin typeface="Cambria Math" panose="02040503050406030204" pitchFamily="18" charset="0"/>
                                <a:cs typeface="Arial" panose="020B0604020202020204" pitchFamily="34" charset="0"/>
                              </a:rPr>
                              <m:t>𝑖</m:t>
                            </m:r>
                            <m:r>
                              <a:rPr lang="en-US" sz="1800" i="1">
                                <a:latin typeface="Cambria Math" panose="02040503050406030204" pitchFamily="18" charset="0"/>
                                <a:cs typeface="Arial" panose="020B0604020202020204" pitchFamily="34" charset="0"/>
                              </a:rPr>
                              <m:t>1</m:t>
                            </m:r>
                          </m:sub>
                        </m:sSub>
                        <m:r>
                          <a:rPr lang="en-US" sz="1800" i="1">
                            <a:latin typeface="Cambria Math" panose="02040503050406030204" pitchFamily="18" charset="0"/>
                            <a:cs typeface="Arial" panose="020B0604020202020204" pitchFamily="34" charset="0"/>
                          </a:rPr>
                          <m:t>,…,</m:t>
                        </m:r>
                        <m:sSub>
                          <m:sSubPr>
                            <m:ctrlPr>
                              <a:rPr lang="en-US" sz="1800" i="1">
                                <a:latin typeface="Cambria Math" panose="02040503050406030204" pitchFamily="18" charset="0"/>
                                <a:cs typeface="Arial" panose="020B0604020202020204" pitchFamily="34" charset="0"/>
                              </a:rPr>
                            </m:ctrlPr>
                          </m:sSubPr>
                          <m:e>
                            <m:r>
                              <a:rPr lang="en-US" sz="1800" i="1">
                                <a:latin typeface="Cambria Math" panose="02040503050406030204" pitchFamily="18" charset="0"/>
                                <a:cs typeface="Arial" panose="020B0604020202020204" pitchFamily="34" charset="0"/>
                              </a:rPr>
                              <m:t>𝑥</m:t>
                            </m:r>
                          </m:e>
                          <m:sub>
                            <m:r>
                              <a:rPr lang="en-US" sz="1800" b="0" i="1" smtClean="0">
                                <a:latin typeface="Cambria Math" panose="02040503050406030204" pitchFamily="18" charset="0"/>
                                <a:cs typeface="Arial" panose="020B0604020202020204" pitchFamily="34" charset="0"/>
                              </a:rPr>
                              <m:t>𝑖𝑘</m:t>
                            </m:r>
                          </m:sub>
                        </m:sSub>
                      </m:e>
                    </m:d>
                  </m:oMath>
                </a14:m>
                <a:r>
                  <a:rPr lang="en-US" sz="1800" dirty="0">
                    <a:latin typeface="Arial" panose="020B0604020202020204" pitchFamily="34" charset="0"/>
                    <a:cs typeface="Arial" panose="020B0604020202020204" pitchFamily="34" charset="0"/>
                  </a:rPr>
                  <a:t> of the </a:t>
                </a:r>
                <a14:m>
                  <m:oMath xmlns:m="http://schemas.openxmlformats.org/officeDocument/2006/math">
                    <m:r>
                      <a:rPr lang="en-US" sz="1800" i="1" dirty="0" smtClean="0">
                        <a:latin typeface="Cambria Math" panose="02040503050406030204" pitchFamily="18" charset="0"/>
                        <a:cs typeface="Arial" panose="020B0604020202020204" pitchFamily="34" charset="0"/>
                      </a:rPr>
                      <m:t>𝑘</m:t>
                    </m:r>
                  </m:oMath>
                </a14:m>
                <a:r>
                  <a:rPr lang="en-US" sz="1800" dirty="0">
                    <a:latin typeface="Arial" panose="020B0604020202020204" pitchFamily="34" charset="0"/>
                    <a:cs typeface="Arial" panose="020B0604020202020204" pitchFamily="34" charset="0"/>
                  </a:rPr>
                  <a:t> nearest neighbors of </a:t>
                </a:r>
                <a14:m>
                  <m:oMath xmlns:m="http://schemas.openxmlformats.org/officeDocument/2006/math">
                    <m:sSub>
                      <m:sSubPr>
                        <m:ctrlPr>
                          <a:rPr lang="en-US" sz="1800" i="1">
                            <a:latin typeface="Cambria Math" panose="02040503050406030204" pitchFamily="18" charset="0"/>
                            <a:cs typeface="Arial" panose="020B0604020202020204" pitchFamily="34" charset="0"/>
                          </a:rPr>
                        </m:ctrlPr>
                      </m:sSubPr>
                      <m:e>
                        <m:r>
                          <a:rPr lang="en-US" sz="1800" i="1">
                            <a:latin typeface="Cambria Math" panose="02040503050406030204" pitchFamily="18" charset="0"/>
                            <a:cs typeface="Arial" panose="020B0604020202020204" pitchFamily="34" charset="0"/>
                          </a:rPr>
                          <m:t>𝑥</m:t>
                        </m:r>
                      </m:e>
                      <m:sub>
                        <m:r>
                          <a:rPr lang="en-US" sz="1800" i="1">
                            <a:latin typeface="Cambria Math" panose="02040503050406030204" pitchFamily="18" charset="0"/>
                            <a:cs typeface="Arial" panose="020B0604020202020204" pitchFamily="34" charset="0"/>
                          </a:rPr>
                          <m:t>𝑖</m:t>
                        </m:r>
                      </m:sub>
                    </m:sSub>
                  </m:oMath>
                </a14:m>
                <a:r>
                  <a:rPr lang="en-US" sz="1800" dirty="0">
                    <a:latin typeface="Arial" panose="020B0604020202020204" pitchFamily="34" charset="0"/>
                    <a:cs typeface="Arial" panose="020B0604020202020204" pitchFamily="34" charset="0"/>
                  </a:rPr>
                  <a:t> under the metric </a:t>
                </a:r>
                <a14:m>
                  <m:oMath xmlns:m="http://schemas.openxmlformats.org/officeDocument/2006/math">
                    <m:r>
                      <a:rPr lang="en-US" sz="1800" i="1" smtClean="0">
                        <a:latin typeface="Cambria Math" panose="02040503050406030204" pitchFamily="18" charset="0"/>
                        <a:cs typeface="Arial" panose="020B0604020202020204" pitchFamily="34" charset="0"/>
                      </a:rPr>
                      <m:t>𝑑</m:t>
                    </m:r>
                  </m:oMath>
                </a14:m>
                <a:r>
                  <a:rPr lang="en-US" sz="1800" dirty="0">
                    <a:latin typeface="Arial" panose="020B0604020202020204" pitchFamily="34" charset="0"/>
                    <a:cs typeface="Arial" panose="020B0604020202020204" pitchFamily="34" charset="0"/>
                  </a:rPr>
                  <a:t>. Given a collection of points </a:t>
                </a:r>
                <a14:m>
                  <m:oMath xmlns:m="http://schemas.openxmlformats.org/officeDocument/2006/math">
                    <m:r>
                      <a:rPr lang="en-US" sz="1800" i="1">
                        <a:latin typeface="Cambria Math" panose="02040503050406030204" pitchFamily="18" charset="0"/>
                        <a:cs typeface="Arial" panose="020B0604020202020204" pitchFamily="34" charset="0"/>
                      </a:rPr>
                      <m:t>𝑋</m:t>
                    </m:r>
                  </m:oMath>
                </a14:m>
                <a:r>
                  <a:rPr lang="en-US" sz="1800" dirty="0">
                    <a:latin typeface="Arial" panose="020B0604020202020204" pitchFamily="34" charset="0"/>
                    <a:cs typeface="Arial" panose="020B0604020202020204" pitchFamily="34" charset="0"/>
                  </a:rPr>
                  <a:t>, find a collection of points </a:t>
                </a:r>
                <a14:m>
                  <m:oMath xmlns:m="http://schemas.openxmlformats.org/officeDocument/2006/math">
                    <m:r>
                      <a:rPr lang="en-US" sz="1800" i="1">
                        <a:latin typeface="Cambria Math" panose="02040503050406030204" pitchFamily="18" charset="0"/>
                        <a:cs typeface="Arial" panose="020B0604020202020204" pitchFamily="34" charset="0"/>
                      </a:rPr>
                      <m:t>𝑌</m:t>
                    </m:r>
                    <m:r>
                      <a:rPr lang="en-US" sz="1800" i="1">
                        <a:latin typeface="Cambria Math" panose="02040503050406030204" pitchFamily="18" charset="0"/>
                        <a:cs typeface="Arial" panose="020B0604020202020204" pitchFamily="34" charset="0"/>
                      </a:rPr>
                      <m:t>= </m:t>
                    </m:r>
                    <m:d>
                      <m:dPr>
                        <m:begChr m:val="{"/>
                        <m:endChr m:val="}"/>
                        <m:ctrlPr>
                          <a:rPr lang="en-US" sz="1800" i="1">
                            <a:latin typeface="Cambria Math" panose="02040503050406030204" pitchFamily="18" charset="0"/>
                            <a:cs typeface="Arial" panose="020B0604020202020204" pitchFamily="34" charset="0"/>
                          </a:rPr>
                        </m:ctrlPr>
                      </m:dPr>
                      <m:e>
                        <m:sSub>
                          <m:sSubPr>
                            <m:ctrlPr>
                              <a:rPr lang="en-US" sz="1800" i="1">
                                <a:latin typeface="Cambria Math" panose="02040503050406030204" pitchFamily="18" charset="0"/>
                                <a:cs typeface="Arial" panose="020B0604020202020204" pitchFamily="34" charset="0"/>
                              </a:rPr>
                            </m:ctrlPr>
                          </m:sSubPr>
                          <m:e>
                            <m:r>
                              <a:rPr lang="en-US" sz="1800" i="1">
                                <a:latin typeface="Cambria Math" panose="02040503050406030204" pitchFamily="18" charset="0"/>
                                <a:cs typeface="Arial" panose="020B0604020202020204" pitchFamily="34" charset="0"/>
                              </a:rPr>
                              <m:t>𝑦</m:t>
                            </m:r>
                          </m:e>
                          <m:sub>
                            <m:r>
                              <a:rPr lang="en-US" sz="1800" i="1">
                                <a:latin typeface="Cambria Math" panose="02040503050406030204" pitchFamily="18" charset="0"/>
                                <a:cs typeface="Arial" panose="020B0604020202020204" pitchFamily="34" charset="0"/>
                              </a:rPr>
                              <m:t>1</m:t>
                            </m:r>
                          </m:sub>
                        </m:sSub>
                        <m:r>
                          <a:rPr lang="en-US" sz="1800" i="1">
                            <a:latin typeface="Cambria Math" panose="02040503050406030204" pitchFamily="18" charset="0"/>
                            <a:cs typeface="Arial" panose="020B0604020202020204" pitchFamily="34" charset="0"/>
                          </a:rPr>
                          <m:t>,…,</m:t>
                        </m:r>
                        <m:sSub>
                          <m:sSubPr>
                            <m:ctrlPr>
                              <a:rPr lang="en-US" sz="1800" i="1">
                                <a:latin typeface="Cambria Math" panose="02040503050406030204" pitchFamily="18" charset="0"/>
                                <a:cs typeface="Arial" panose="020B0604020202020204" pitchFamily="34" charset="0"/>
                              </a:rPr>
                            </m:ctrlPr>
                          </m:sSubPr>
                          <m:e>
                            <m:r>
                              <a:rPr lang="en-US" sz="1800" i="1">
                                <a:latin typeface="Cambria Math" panose="02040503050406030204" pitchFamily="18" charset="0"/>
                                <a:cs typeface="Arial" panose="020B0604020202020204" pitchFamily="34" charset="0"/>
                              </a:rPr>
                              <m:t>𝑦</m:t>
                            </m:r>
                          </m:e>
                          <m:sub>
                            <m:r>
                              <a:rPr lang="en-US" sz="1800" i="1">
                                <a:latin typeface="Cambria Math" panose="02040503050406030204" pitchFamily="18" charset="0"/>
                                <a:cs typeface="Arial" panose="020B0604020202020204" pitchFamily="34" charset="0"/>
                              </a:rPr>
                              <m:t>𝑛</m:t>
                            </m:r>
                          </m:sub>
                        </m:sSub>
                      </m:e>
                    </m:d>
                    <m:r>
                      <a:rPr lang="en-US" sz="1800" i="1">
                        <a:latin typeface="Cambria Math" panose="02040503050406030204" pitchFamily="18" charset="0"/>
                        <a:ea typeface="Cambria Math" panose="02040503050406030204" pitchFamily="18" charset="0"/>
                        <a:cs typeface="Arial" panose="020B0604020202020204" pitchFamily="34" charset="0"/>
                      </a:rPr>
                      <m:t>⊂</m:t>
                    </m:r>
                    <m:sSup>
                      <m:sSupPr>
                        <m:ctrlPr>
                          <a:rPr lang="en-US" sz="1800" i="1">
                            <a:latin typeface="Cambria Math" panose="02040503050406030204" pitchFamily="18" charset="0"/>
                            <a:ea typeface="Cambria Math" panose="02040503050406030204" pitchFamily="18" charset="0"/>
                            <a:cs typeface="Arial" panose="020B0604020202020204" pitchFamily="34" charset="0"/>
                          </a:rPr>
                        </m:ctrlPr>
                      </m:sSupPr>
                      <m:e>
                        <m:r>
                          <a:rPr lang="en-US" sz="1800" i="1">
                            <a:latin typeface="Cambria Math" panose="02040503050406030204" pitchFamily="18" charset="0"/>
                            <a:ea typeface="Cambria Math" panose="02040503050406030204" pitchFamily="18" charset="0"/>
                            <a:cs typeface="Arial" panose="020B0604020202020204" pitchFamily="34" charset="0"/>
                          </a:rPr>
                          <m:t>𝑅</m:t>
                        </m:r>
                      </m:e>
                      <m:sup>
                        <m:sSup>
                          <m:sSupPr>
                            <m:ctrlPr>
                              <a:rPr lang="en-US" sz="1800" i="1">
                                <a:latin typeface="Cambria Math" panose="02040503050406030204" pitchFamily="18" charset="0"/>
                                <a:ea typeface="Cambria Math" panose="02040503050406030204" pitchFamily="18" charset="0"/>
                                <a:cs typeface="Arial" panose="020B0604020202020204" pitchFamily="34" charset="0"/>
                              </a:rPr>
                            </m:ctrlPr>
                          </m:sSupPr>
                          <m:e>
                            <m:r>
                              <a:rPr lang="en-US" sz="1800" i="1">
                                <a:latin typeface="Cambria Math" panose="02040503050406030204" pitchFamily="18" charset="0"/>
                                <a:ea typeface="Cambria Math" panose="02040503050406030204" pitchFamily="18" charset="0"/>
                                <a:cs typeface="Arial" panose="020B0604020202020204" pitchFamily="34" charset="0"/>
                              </a:rPr>
                              <m:t>𝑑</m:t>
                            </m:r>
                          </m:e>
                          <m:sup>
                            <m:r>
                              <a:rPr lang="en-US" sz="1800" i="1">
                                <a:latin typeface="Cambria Math" panose="02040503050406030204" pitchFamily="18" charset="0"/>
                                <a:ea typeface="Cambria Math" panose="02040503050406030204" pitchFamily="18" charset="0"/>
                                <a:cs typeface="Arial" panose="020B0604020202020204" pitchFamily="34" charset="0"/>
                              </a:rPr>
                              <m:t>′</m:t>
                            </m:r>
                          </m:sup>
                        </m:sSup>
                      </m:sup>
                    </m:sSup>
                  </m:oMath>
                </a14:m>
                <a:r>
                  <a:rPr lang="en-US" sz="1800" dirty="0">
                    <a:latin typeface="Arial" panose="020B0604020202020204" pitchFamily="34" charset="0"/>
                    <a:cs typeface="Arial" panose="020B0604020202020204" pitchFamily="34" charset="0"/>
                  </a:rPr>
                  <a:t> , where</a:t>
                </a:r>
                <a14:m>
                  <m:oMath xmlns:m="http://schemas.openxmlformats.org/officeDocument/2006/math">
                    <m:r>
                      <a:rPr lang="en-US" sz="1800">
                        <a:latin typeface="Cambria Math" panose="02040503050406030204" pitchFamily="18" charset="0"/>
                        <a:cs typeface="Arial" panose="020B0604020202020204" pitchFamily="34" charset="0"/>
                      </a:rPr>
                      <m:t> </m:t>
                    </m:r>
                    <m:r>
                      <a:rPr lang="en-US" sz="1800" i="1">
                        <a:latin typeface="Cambria Math" panose="02040503050406030204" pitchFamily="18" charset="0"/>
                        <a:cs typeface="Arial" panose="020B0604020202020204" pitchFamily="34" charset="0"/>
                      </a:rPr>
                      <m:t>𝑑</m:t>
                    </m:r>
                    <m:r>
                      <a:rPr lang="en-US" sz="1800" i="1">
                        <a:latin typeface="Cambria Math" panose="02040503050406030204" pitchFamily="18" charset="0"/>
                        <a:ea typeface="Cambria Math" panose="02040503050406030204" pitchFamily="18" charset="0"/>
                        <a:cs typeface="Arial" panose="020B0604020202020204" pitchFamily="34" charset="0"/>
                      </a:rPr>
                      <m:t>≪</m:t>
                    </m:r>
                    <m:r>
                      <a:rPr lang="en-US" sz="1800" i="1">
                        <a:latin typeface="Cambria Math" panose="02040503050406030204" pitchFamily="18" charset="0"/>
                        <a:ea typeface="Cambria Math" panose="02040503050406030204" pitchFamily="18" charset="0"/>
                        <a:cs typeface="Arial" panose="020B0604020202020204" pitchFamily="34" charset="0"/>
                      </a:rPr>
                      <m:t>𝑑</m:t>
                    </m:r>
                    <m:r>
                      <a:rPr lang="en-US" sz="1800" i="1">
                        <a:latin typeface="Cambria Math" panose="02040503050406030204" pitchFamily="18" charset="0"/>
                        <a:ea typeface="Cambria Math" panose="02040503050406030204" pitchFamily="18" charset="0"/>
                        <a:cs typeface="Arial" panose="020B0604020202020204" pitchFamily="34" charset="0"/>
                      </a:rPr>
                      <m:t>′</m:t>
                    </m:r>
                  </m:oMath>
                </a14:m>
                <a:r>
                  <a:rPr lang="en-US" sz="1800" dirty="0">
                    <a:latin typeface="Arial" panose="020B0604020202020204" pitchFamily="34" charset="0"/>
                    <a:cs typeface="Arial" panose="020B0604020202020204" pitchFamily="34" charset="0"/>
                  </a:rPr>
                  <a:t>. </a:t>
                </a:r>
                <a14:m>
                  <m:oMath xmlns:m="http://schemas.openxmlformats.org/officeDocument/2006/math">
                    <m:sSub>
                      <m:sSubPr>
                        <m:ctrlPr>
                          <a:rPr lang="en-US" sz="1800" i="1" dirty="0">
                            <a:latin typeface="Cambria Math" panose="02040503050406030204" pitchFamily="18" charset="0"/>
                            <a:cs typeface="Arial" panose="020B0604020202020204" pitchFamily="34" charset="0"/>
                          </a:rPr>
                        </m:ctrlPr>
                      </m:sSubPr>
                      <m:e>
                        <m:r>
                          <a:rPr lang="en-US" sz="1800" i="1" dirty="0">
                            <a:latin typeface="Cambria Math" panose="02040503050406030204" pitchFamily="18" charset="0"/>
                            <a:cs typeface="Arial" panose="020B0604020202020204" pitchFamily="34" charset="0"/>
                          </a:rPr>
                          <m:t>𝑝</m:t>
                        </m:r>
                      </m:e>
                      <m:sub>
                        <m:r>
                          <a:rPr lang="en-US" sz="1800" i="1" dirty="0">
                            <a:latin typeface="Cambria Math" panose="02040503050406030204" pitchFamily="18" charset="0"/>
                            <a:cs typeface="Arial" panose="020B0604020202020204" pitchFamily="34" charset="0"/>
                          </a:rPr>
                          <m:t>𝑗𝑖</m:t>
                        </m:r>
                      </m:sub>
                    </m:sSub>
                  </m:oMath>
                </a14:m>
                <a:r>
                  <a:rPr lang="en-US" sz="1800" dirty="0">
                    <a:latin typeface="Arial" panose="020B0604020202020204" pitchFamily="34" charset="0"/>
                    <a:cs typeface="Arial" panose="020B0604020202020204" pitchFamily="34" charset="0"/>
                  </a:rPr>
                  <a:t> and </a:t>
                </a:r>
                <a14:m>
                  <m:oMath xmlns:m="http://schemas.openxmlformats.org/officeDocument/2006/math">
                    <m:sSub>
                      <m:sSubPr>
                        <m:ctrlPr>
                          <a:rPr lang="en-US" sz="1800" i="1" dirty="0">
                            <a:latin typeface="Cambria Math" panose="02040503050406030204" pitchFamily="18" charset="0"/>
                            <a:cs typeface="Arial" panose="020B0604020202020204" pitchFamily="34" charset="0"/>
                          </a:rPr>
                        </m:ctrlPr>
                      </m:sSubPr>
                      <m:e>
                        <m:r>
                          <a:rPr lang="en-US" sz="1800" i="1" dirty="0">
                            <a:latin typeface="Cambria Math" panose="02040503050406030204" pitchFamily="18" charset="0"/>
                            <a:cs typeface="Arial" panose="020B0604020202020204" pitchFamily="34" charset="0"/>
                          </a:rPr>
                          <m:t>𝑞</m:t>
                        </m:r>
                      </m:e>
                      <m:sub>
                        <m:r>
                          <a:rPr lang="en-US" sz="1800" i="1" dirty="0">
                            <a:latin typeface="Cambria Math" panose="02040503050406030204" pitchFamily="18" charset="0"/>
                            <a:cs typeface="Arial" panose="020B0604020202020204" pitchFamily="34" charset="0"/>
                          </a:rPr>
                          <m:t>𝑗𝑖</m:t>
                        </m:r>
                      </m:sub>
                    </m:sSub>
                  </m:oMath>
                </a14:m>
                <a:r>
                  <a:rPr lang="en-US" sz="1800" dirty="0">
                    <a:latin typeface="Arial" panose="020B0604020202020204" pitchFamily="34" charset="0"/>
                    <a:cs typeface="Arial" panose="020B0604020202020204" pitchFamily="34" charset="0"/>
                  </a:rPr>
                  <a:t> </a:t>
                </a:r>
                <a:r>
                  <a:rPr lang="en-US" sz="1800" spc="-70" dirty="0">
                    <a:latin typeface="Arial" panose="020B0604020202020204" pitchFamily="34" charset="0"/>
                    <a:cs typeface="Arial" panose="020B0604020202020204" pitchFamily="34" charset="0"/>
                  </a:rPr>
                  <a:t>measure </a:t>
                </a:r>
                <a:r>
                  <a:rPr lang="en-US" sz="1800" spc="-80" dirty="0">
                    <a:latin typeface="Arial" panose="020B0604020202020204" pitchFamily="34" charset="0"/>
                    <a:cs typeface="Arial" panose="020B0604020202020204" pitchFamily="34" charset="0"/>
                  </a:rPr>
                  <a:t>the </a:t>
                </a:r>
                <a:r>
                  <a:rPr lang="en-US" sz="1800" spc="-75" dirty="0">
                    <a:uFill>
                      <a:solidFill>
                        <a:srgbClr val="000000"/>
                      </a:solidFill>
                    </a:uFill>
                    <a:latin typeface="Arial" panose="020B0604020202020204" pitchFamily="34" charset="0"/>
                    <a:cs typeface="Arial" panose="020B0604020202020204" pitchFamily="34" charset="0"/>
                  </a:rPr>
                  <a:t>conditional </a:t>
                </a:r>
                <a:r>
                  <a:rPr lang="en-US" sz="1800" spc="-85" dirty="0">
                    <a:uFill>
                      <a:solidFill>
                        <a:srgbClr val="000000"/>
                      </a:solidFill>
                    </a:uFill>
                    <a:latin typeface="Arial" panose="020B0604020202020204" pitchFamily="34" charset="0"/>
                    <a:cs typeface="Arial" panose="020B0604020202020204" pitchFamily="34" charset="0"/>
                  </a:rPr>
                  <a:t>probability</a:t>
                </a:r>
                <a:r>
                  <a:rPr lang="en-US" sz="1800" spc="-85" dirty="0">
                    <a:latin typeface="Arial" panose="020B0604020202020204" pitchFamily="34" charset="0"/>
                    <a:cs typeface="Arial" panose="020B0604020202020204" pitchFamily="34" charset="0"/>
                  </a:rPr>
                  <a:t> </a:t>
                </a:r>
                <a:r>
                  <a:rPr lang="en-US" sz="1800" spc="-95" dirty="0">
                    <a:latin typeface="Arial" panose="020B0604020202020204" pitchFamily="34" charset="0"/>
                    <a:cs typeface="Arial" panose="020B0604020202020204" pitchFamily="34" charset="0"/>
                  </a:rPr>
                  <a:t>that </a:t>
                </a:r>
                <a:r>
                  <a:rPr lang="en-US" sz="1800" spc="-85" dirty="0">
                    <a:latin typeface="Arial" panose="020B0604020202020204" pitchFamily="34" charset="0"/>
                    <a:cs typeface="Arial" panose="020B0604020202020204" pitchFamily="34" charset="0"/>
                  </a:rPr>
                  <a:t>a </a:t>
                </a:r>
                <a:r>
                  <a:rPr lang="en-US" sz="1800" spc="-70" dirty="0">
                    <a:latin typeface="Arial" panose="020B0604020202020204" pitchFamily="34" charset="0"/>
                    <a:cs typeface="Arial" panose="020B0604020202020204" pitchFamily="34" charset="0"/>
                  </a:rPr>
                  <a:t>point</a:t>
                </a:r>
                <a:r>
                  <a:rPr lang="en-US" sz="1800" spc="-140" dirty="0">
                    <a:latin typeface="Arial" panose="020B0604020202020204" pitchFamily="34" charset="0"/>
                    <a:cs typeface="Arial" panose="020B0604020202020204" pitchFamily="34" charset="0"/>
                  </a:rPr>
                  <a:t> </a:t>
                </a:r>
                <a14:m>
                  <m:oMath xmlns:m="http://schemas.openxmlformats.org/officeDocument/2006/math">
                    <m:r>
                      <a:rPr lang="en-US" sz="1800" b="0" i="1" spc="-140" smtClean="0">
                        <a:latin typeface="Cambria Math" panose="02040503050406030204" pitchFamily="18" charset="0"/>
                        <a:cs typeface="Arial" panose="020B0604020202020204" pitchFamily="34" charset="0"/>
                      </a:rPr>
                      <m:t>𝑖</m:t>
                    </m:r>
                    <m:r>
                      <a:rPr lang="en-US" sz="1800" b="0" i="1" spc="-140" smtClean="0">
                        <a:latin typeface="Cambria Math" panose="02040503050406030204" pitchFamily="18" charset="0"/>
                        <a:cs typeface="Arial" panose="020B0604020202020204" pitchFamily="34" charset="0"/>
                      </a:rPr>
                      <m:t> </m:t>
                    </m:r>
                  </m:oMath>
                </a14:m>
                <a:r>
                  <a:rPr lang="en-US" sz="1800" spc="-65" dirty="0">
                    <a:latin typeface="Arial" panose="020B0604020202020204" pitchFamily="34" charset="0"/>
                    <a:cs typeface="Arial" panose="020B0604020202020204" pitchFamily="34" charset="0"/>
                  </a:rPr>
                  <a:t> would</a:t>
                </a:r>
                <a:r>
                  <a:rPr lang="en-US" sz="1800" spc="-125" dirty="0">
                    <a:latin typeface="Arial" panose="020B0604020202020204" pitchFamily="34" charset="0"/>
                    <a:cs typeface="Arial" panose="020B0604020202020204" pitchFamily="34" charset="0"/>
                  </a:rPr>
                  <a:t> </a:t>
                </a:r>
                <a:r>
                  <a:rPr lang="en-US" sz="1800" spc="-100" dirty="0">
                    <a:latin typeface="Arial" panose="020B0604020202020204" pitchFamily="34" charset="0"/>
                    <a:cs typeface="Arial" panose="020B0604020202020204" pitchFamily="34" charset="0"/>
                  </a:rPr>
                  <a:t>pick</a:t>
                </a:r>
                <a:r>
                  <a:rPr lang="en-US" sz="1800" spc="-140" dirty="0">
                    <a:latin typeface="Arial" panose="020B0604020202020204" pitchFamily="34" charset="0"/>
                    <a:cs typeface="Arial" panose="020B0604020202020204" pitchFamily="34" charset="0"/>
                  </a:rPr>
                  <a:t> </a:t>
                </a:r>
                <a:r>
                  <a:rPr lang="en-US" sz="1800" spc="-70" dirty="0">
                    <a:latin typeface="Arial" panose="020B0604020202020204" pitchFamily="34" charset="0"/>
                    <a:cs typeface="Arial" panose="020B0604020202020204" pitchFamily="34" charset="0"/>
                  </a:rPr>
                  <a:t>point </a:t>
                </a:r>
                <a14:m>
                  <m:oMath xmlns:m="http://schemas.openxmlformats.org/officeDocument/2006/math">
                    <m:r>
                      <m:rPr>
                        <m:sty m:val="p"/>
                      </m:rPr>
                      <a:rPr lang="en-US" sz="1800" b="0" i="0" spc="-140" smtClean="0">
                        <a:latin typeface="Cambria Math" panose="02040503050406030204" pitchFamily="18" charset="0"/>
                        <a:cs typeface="Arial" panose="020B0604020202020204" pitchFamily="34" charset="0"/>
                      </a:rPr>
                      <m:t>j</m:t>
                    </m:r>
                  </m:oMath>
                </a14:m>
                <a:r>
                  <a:rPr lang="en-US" sz="1800" spc="-55" dirty="0">
                    <a:latin typeface="Arial" panose="020B0604020202020204" pitchFamily="34" charset="0"/>
                    <a:cs typeface="Arial" panose="020B0604020202020204" pitchFamily="34" charset="0"/>
                  </a:rPr>
                  <a:t> as</a:t>
                </a:r>
                <a:r>
                  <a:rPr lang="en-US" sz="1800" spc="-140" dirty="0">
                    <a:latin typeface="Arial" panose="020B0604020202020204" pitchFamily="34" charset="0"/>
                    <a:cs typeface="Arial" panose="020B0604020202020204" pitchFamily="34" charset="0"/>
                  </a:rPr>
                  <a:t> </a:t>
                </a:r>
                <a:r>
                  <a:rPr lang="en-US" sz="1800" spc="-130" dirty="0">
                    <a:latin typeface="Arial" panose="020B0604020202020204" pitchFamily="34" charset="0"/>
                    <a:cs typeface="Arial" panose="020B0604020202020204" pitchFamily="34" charset="0"/>
                  </a:rPr>
                  <a:t>it’s</a:t>
                </a:r>
                <a:r>
                  <a:rPr lang="en-US" sz="1800" spc="-135" dirty="0">
                    <a:latin typeface="Arial" panose="020B0604020202020204" pitchFamily="34" charset="0"/>
                    <a:cs typeface="Arial" panose="020B0604020202020204" pitchFamily="34" charset="0"/>
                  </a:rPr>
                  <a:t> </a:t>
                </a:r>
                <a:r>
                  <a:rPr lang="en-US" sz="1800" spc="-80" dirty="0">
                    <a:latin typeface="Arial" panose="020B0604020202020204" pitchFamily="34" charset="0"/>
                    <a:cs typeface="Arial" panose="020B0604020202020204" pitchFamily="34" charset="0"/>
                  </a:rPr>
                  <a:t>nearest</a:t>
                </a:r>
                <a:r>
                  <a:rPr lang="en-US" sz="1800" spc="-135" dirty="0">
                    <a:latin typeface="Arial" panose="020B0604020202020204" pitchFamily="34" charset="0"/>
                    <a:cs typeface="Arial" panose="020B0604020202020204" pitchFamily="34" charset="0"/>
                  </a:rPr>
                  <a:t> </a:t>
                </a:r>
                <a:r>
                  <a:rPr lang="en-US" sz="1800" spc="-95" dirty="0">
                    <a:latin typeface="Arial" panose="020B0604020202020204" pitchFamily="34" charset="0"/>
                    <a:cs typeface="Arial" panose="020B0604020202020204" pitchFamily="34" charset="0"/>
                  </a:rPr>
                  <a:t>neighbor,</a:t>
                </a:r>
                <a:r>
                  <a:rPr lang="en-US" sz="1800" spc="-130" dirty="0">
                    <a:latin typeface="Arial" panose="020B0604020202020204" pitchFamily="34" charset="0"/>
                    <a:cs typeface="Arial" panose="020B0604020202020204" pitchFamily="34" charset="0"/>
                  </a:rPr>
                  <a:t> </a:t>
                </a:r>
                <a:r>
                  <a:rPr lang="en-US" sz="1800" spc="-75" dirty="0">
                    <a:latin typeface="Arial" panose="020B0604020202020204" pitchFamily="34" charset="0"/>
                    <a:cs typeface="Arial" panose="020B0604020202020204" pitchFamily="34" charset="0"/>
                  </a:rPr>
                  <a:t>in</a:t>
                </a:r>
                <a:r>
                  <a:rPr lang="en-US" sz="1800" dirty="0">
                    <a:latin typeface="Arial" panose="020B0604020202020204" pitchFamily="34" charset="0"/>
                    <a:cs typeface="Arial" panose="020B0604020202020204" pitchFamily="34" charset="0"/>
                  </a:rPr>
                  <a:t> </a:t>
                </a:r>
                <a:r>
                  <a:rPr lang="en-US" sz="1800" spc="-60" dirty="0">
                    <a:latin typeface="Arial" panose="020B0604020202020204" pitchFamily="34" charset="0"/>
                    <a:cs typeface="Arial" panose="020B0604020202020204" pitchFamily="34" charset="0"/>
                  </a:rPr>
                  <a:t>high</a:t>
                </a:r>
                <a:r>
                  <a:rPr lang="en-US" sz="1800" spc="-130" dirty="0">
                    <a:latin typeface="Arial" panose="020B0604020202020204" pitchFamily="34" charset="0"/>
                    <a:cs typeface="Arial" panose="020B0604020202020204" pitchFamily="34" charset="0"/>
                  </a:rPr>
                  <a:t> </a:t>
                </a:r>
                <a:r>
                  <a:rPr lang="en-US" sz="1800" spc="-80" dirty="0">
                    <a:latin typeface="Arial" panose="020B0604020202020204" pitchFamily="34" charset="0"/>
                    <a:cs typeface="Arial" panose="020B0604020202020204" pitchFamily="34" charset="0"/>
                  </a:rPr>
                  <a:t>(</a:t>
                </a:r>
                <a14:m>
                  <m:oMath xmlns:m="http://schemas.openxmlformats.org/officeDocument/2006/math">
                    <m:r>
                      <a:rPr lang="en-US" sz="1800" i="1" spc="-80" dirty="0" smtClean="0">
                        <a:latin typeface="Cambria Math" panose="02040503050406030204" pitchFamily="18" charset="0"/>
                        <a:cs typeface="Arial" panose="020B0604020202020204" pitchFamily="34" charset="0"/>
                      </a:rPr>
                      <m:t>𝑝</m:t>
                    </m:r>
                  </m:oMath>
                </a14:m>
                <a:r>
                  <a:rPr lang="en-US" sz="1800" spc="-80" dirty="0">
                    <a:latin typeface="Arial" panose="020B0604020202020204" pitchFamily="34" charset="0"/>
                    <a:cs typeface="Arial" panose="020B0604020202020204" pitchFamily="34" charset="0"/>
                  </a:rPr>
                  <a:t>)</a:t>
                </a:r>
                <a:r>
                  <a:rPr lang="en-US" sz="1800" spc="-125" dirty="0">
                    <a:latin typeface="Arial" panose="020B0604020202020204" pitchFamily="34" charset="0"/>
                    <a:cs typeface="Arial" panose="020B0604020202020204" pitchFamily="34" charset="0"/>
                  </a:rPr>
                  <a:t> </a:t>
                </a:r>
                <a:r>
                  <a:rPr lang="en-US" sz="1800" spc="-60" dirty="0">
                    <a:latin typeface="Arial" panose="020B0604020202020204" pitchFamily="34" charset="0"/>
                    <a:cs typeface="Arial" panose="020B0604020202020204" pitchFamily="34" charset="0"/>
                  </a:rPr>
                  <a:t>and</a:t>
                </a:r>
                <a:r>
                  <a:rPr lang="en-US" sz="1800" spc="-125" dirty="0">
                    <a:latin typeface="Arial" panose="020B0604020202020204" pitchFamily="34" charset="0"/>
                    <a:cs typeface="Arial" panose="020B0604020202020204" pitchFamily="34" charset="0"/>
                  </a:rPr>
                  <a:t> </a:t>
                </a:r>
                <a:r>
                  <a:rPr lang="en-US" sz="1800" spc="-70" dirty="0">
                    <a:latin typeface="Arial" panose="020B0604020202020204" pitchFamily="34" charset="0"/>
                    <a:cs typeface="Arial" panose="020B0604020202020204" pitchFamily="34" charset="0"/>
                  </a:rPr>
                  <a:t>low</a:t>
                </a:r>
                <a:r>
                  <a:rPr lang="en-US" sz="1800" spc="-130" dirty="0">
                    <a:latin typeface="Arial" panose="020B0604020202020204" pitchFamily="34" charset="0"/>
                    <a:cs typeface="Arial" panose="020B0604020202020204" pitchFamily="34" charset="0"/>
                  </a:rPr>
                  <a:t> </a:t>
                </a:r>
                <a:r>
                  <a:rPr lang="en-US" sz="1800" spc="-80" dirty="0">
                    <a:latin typeface="Arial" panose="020B0604020202020204" pitchFamily="34" charset="0"/>
                    <a:cs typeface="Arial" panose="020B0604020202020204" pitchFamily="34" charset="0"/>
                  </a:rPr>
                  <a:t>(</a:t>
                </a:r>
                <a14:m>
                  <m:oMath xmlns:m="http://schemas.openxmlformats.org/officeDocument/2006/math">
                    <m:r>
                      <a:rPr lang="en-US" sz="1800" i="1" spc="-80" dirty="0" smtClean="0">
                        <a:latin typeface="Cambria Math" panose="02040503050406030204" pitchFamily="18" charset="0"/>
                        <a:cs typeface="Arial" panose="020B0604020202020204" pitchFamily="34" charset="0"/>
                      </a:rPr>
                      <m:t>𝑞</m:t>
                    </m:r>
                  </m:oMath>
                </a14:m>
                <a:r>
                  <a:rPr lang="en-US" sz="1800" spc="-80" dirty="0">
                    <a:latin typeface="Arial" panose="020B0604020202020204" pitchFamily="34" charset="0"/>
                    <a:cs typeface="Arial" panose="020B0604020202020204" pitchFamily="34" charset="0"/>
                  </a:rPr>
                  <a:t>)</a:t>
                </a:r>
                <a:r>
                  <a:rPr lang="en-US" sz="1800" spc="-125" dirty="0">
                    <a:latin typeface="Arial" panose="020B0604020202020204" pitchFamily="34" charset="0"/>
                    <a:cs typeface="Arial" panose="020B0604020202020204" pitchFamily="34" charset="0"/>
                  </a:rPr>
                  <a:t> </a:t>
                </a:r>
                <a:r>
                  <a:rPr lang="en-US" sz="1800" spc="-70" dirty="0">
                    <a:latin typeface="Arial" panose="020B0604020202020204" pitchFamily="34" charset="0"/>
                    <a:cs typeface="Arial" panose="020B0604020202020204" pitchFamily="34" charset="0"/>
                  </a:rPr>
                  <a:t>dimensional</a:t>
                </a:r>
                <a:r>
                  <a:rPr lang="en-US" sz="1800" spc="-130" dirty="0">
                    <a:latin typeface="Arial" panose="020B0604020202020204" pitchFamily="34" charset="0"/>
                    <a:cs typeface="Arial" panose="020B0604020202020204" pitchFamily="34" charset="0"/>
                  </a:rPr>
                  <a:t> </a:t>
                </a:r>
                <a:r>
                  <a:rPr lang="en-US" sz="1800" spc="-80" dirty="0">
                    <a:latin typeface="Arial" panose="020B0604020202020204" pitchFamily="34" charset="0"/>
                    <a:cs typeface="Arial" panose="020B0604020202020204" pitchFamily="34" charset="0"/>
                  </a:rPr>
                  <a:t>space</a:t>
                </a:r>
                <a:r>
                  <a:rPr lang="en-US" sz="1800" spc="-125" dirty="0">
                    <a:latin typeface="Arial" panose="020B0604020202020204" pitchFamily="34" charset="0"/>
                    <a:cs typeface="Arial" panose="020B0604020202020204" pitchFamily="34" charset="0"/>
                  </a:rPr>
                  <a:t> </a:t>
                </a:r>
                <a:r>
                  <a:rPr lang="en-US" sz="1800" spc="-110" dirty="0">
                    <a:latin typeface="Arial" panose="020B0604020202020204" pitchFamily="34" charset="0"/>
                    <a:cs typeface="Arial" panose="020B0604020202020204" pitchFamily="34" charset="0"/>
                  </a:rPr>
                  <a:t>respectively. </a:t>
                </a:r>
                <a:endParaRPr lang="en-US" sz="1800" dirty="0">
                  <a:latin typeface="Arial" panose="020B0604020202020204" pitchFamily="34" charset="0"/>
                  <a:cs typeface="Arial" panose="020B0604020202020204" pitchFamily="34" charset="0"/>
                </a:endParaRPr>
              </a:p>
            </p:txBody>
          </p:sp>
        </mc:Choice>
        <mc:Fallback xmlns="">
          <p:sp>
            <p:nvSpPr>
              <p:cNvPr id="147" name="TextBox 146">
                <a:extLst>
                  <a:ext uri="{FF2B5EF4-FFF2-40B4-BE49-F238E27FC236}">
                    <a16:creationId xmlns:a16="http://schemas.microsoft.com/office/drawing/2014/main" id="{3206CD75-9CDA-7647-9C64-C7BB4279B77F}"/>
                  </a:ext>
                </a:extLst>
              </p:cNvPr>
              <p:cNvSpPr txBox="1">
                <a:spLocks noRot="1" noChangeAspect="1" noMove="1" noResize="1" noEditPoints="1" noAdjustHandles="1" noChangeArrowheads="1" noChangeShapeType="1" noTextEdit="1"/>
              </p:cNvSpPr>
              <p:nvPr/>
            </p:nvSpPr>
            <p:spPr>
              <a:xfrm>
                <a:off x="273253" y="669022"/>
                <a:ext cx="8460162" cy="1814279"/>
              </a:xfrm>
              <a:prstGeom prst="rect">
                <a:avLst/>
              </a:prstGeom>
              <a:blipFill>
                <a:blip r:embed="rId3"/>
                <a:stretch>
                  <a:fillRect l="-600" t="-1389" r="-750" b="-4167"/>
                </a:stretch>
              </a:blipFill>
            </p:spPr>
            <p:txBody>
              <a:bodyPr/>
              <a:lstStyle/>
              <a:p>
                <a:r>
                  <a:rPr lang="en-US">
                    <a:noFill/>
                  </a:rPr>
                  <a:t> </a:t>
                </a:r>
              </a:p>
            </p:txBody>
          </p:sp>
        </mc:Fallback>
      </mc:AlternateContent>
      <p:sp>
        <p:nvSpPr>
          <p:cNvPr id="149" name="Rectangle 148">
            <a:extLst>
              <a:ext uri="{FF2B5EF4-FFF2-40B4-BE49-F238E27FC236}">
                <a16:creationId xmlns:a16="http://schemas.microsoft.com/office/drawing/2014/main" id="{382D091E-0735-2443-BCDF-8CE0CEED76A4}"/>
              </a:ext>
            </a:extLst>
          </p:cNvPr>
          <p:cNvSpPr/>
          <p:nvPr/>
        </p:nvSpPr>
        <p:spPr>
          <a:xfrm>
            <a:off x="23775" y="6478657"/>
            <a:ext cx="7040687" cy="338554"/>
          </a:xfrm>
          <a:prstGeom prst="rect">
            <a:avLst/>
          </a:prstGeom>
        </p:spPr>
        <p:txBody>
          <a:bodyPr wrap="square">
            <a:spAutoFit/>
          </a:bodyPr>
          <a:lstStyle/>
          <a:p>
            <a:r>
              <a:rPr lang="en-US" sz="800" dirty="0">
                <a:latin typeface="Arial" panose="020B0604020202020204" pitchFamily="34" charset="0"/>
                <a:cs typeface="Arial" panose="020B0604020202020204" pitchFamily="34" charset="0"/>
                <a:hlinkClick r:id="rId4"/>
              </a:rPr>
              <a:t>https://towardsdatascience.com/how-exactly-umap-works-13e3040e1668</a:t>
            </a:r>
            <a:r>
              <a:rPr lang="en-US" sz="800" dirty="0">
                <a:hlinkClick r:id="rId5"/>
              </a:rPr>
              <a:t> </a:t>
            </a:r>
          </a:p>
          <a:p>
            <a:r>
              <a:rPr lang="en-US" sz="800" dirty="0">
                <a:hlinkClick r:id="rId5"/>
              </a:rPr>
              <a:t>arXiv:1802.03426</a:t>
            </a:r>
            <a:endParaRPr lang="en-US" sz="800"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4EEA10AB-30E0-C948-AF33-EC260839AA8D}"/>
              </a:ext>
            </a:extLst>
          </p:cNvPr>
          <p:cNvPicPr>
            <a:picLocks noChangeAspect="1"/>
          </p:cNvPicPr>
          <p:nvPr/>
        </p:nvPicPr>
        <p:blipFill>
          <a:blip r:embed="rId6"/>
          <a:stretch>
            <a:fillRect/>
          </a:stretch>
        </p:blipFill>
        <p:spPr>
          <a:xfrm>
            <a:off x="322214" y="2916252"/>
            <a:ext cx="3487786" cy="328892"/>
          </a:xfrm>
          <a:prstGeom prst="rect">
            <a:avLst/>
          </a:prstGeom>
        </p:spPr>
      </p:pic>
      <p:pic>
        <p:nvPicPr>
          <p:cNvPr id="15" name="Picture 14" descr="A picture containing text, watch, device, meter&#10;&#10;Description automatically generated">
            <a:extLst>
              <a:ext uri="{FF2B5EF4-FFF2-40B4-BE49-F238E27FC236}">
                <a16:creationId xmlns:a16="http://schemas.microsoft.com/office/drawing/2014/main" id="{41A5A5BD-9ACC-5A4B-B789-9D0EF7485DD9}"/>
              </a:ext>
            </a:extLst>
          </p:cNvPr>
          <p:cNvPicPr>
            <a:picLocks noChangeAspect="1"/>
          </p:cNvPicPr>
          <p:nvPr/>
        </p:nvPicPr>
        <p:blipFill>
          <a:blip r:embed="rId7"/>
          <a:stretch>
            <a:fillRect/>
          </a:stretch>
        </p:blipFill>
        <p:spPr>
          <a:xfrm>
            <a:off x="339526" y="3284837"/>
            <a:ext cx="1511362" cy="448963"/>
          </a:xfrm>
          <a:prstGeom prst="rect">
            <a:avLst/>
          </a:prstGeom>
        </p:spPr>
      </p:pic>
      <p:pic>
        <p:nvPicPr>
          <p:cNvPr id="19" name="Picture 18" descr="A picture containing text, clock, watch&#10;&#10;Description automatically generated">
            <a:extLst>
              <a:ext uri="{FF2B5EF4-FFF2-40B4-BE49-F238E27FC236}">
                <a16:creationId xmlns:a16="http://schemas.microsoft.com/office/drawing/2014/main" id="{6E2F3CAA-E9D8-CD47-8E11-C4782018B108}"/>
              </a:ext>
            </a:extLst>
          </p:cNvPr>
          <p:cNvPicPr>
            <a:picLocks noChangeAspect="1"/>
          </p:cNvPicPr>
          <p:nvPr/>
        </p:nvPicPr>
        <p:blipFill>
          <a:blip r:embed="rId8"/>
          <a:stretch>
            <a:fillRect/>
          </a:stretch>
        </p:blipFill>
        <p:spPr>
          <a:xfrm>
            <a:off x="5093492" y="3439263"/>
            <a:ext cx="1700215" cy="271463"/>
          </a:xfrm>
          <a:prstGeom prst="rect">
            <a:avLst/>
          </a:prstGeom>
        </p:spPr>
      </p:pic>
      <p:pic>
        <p:nvPicPr>
          <p:cNvPr id="24" name="Picture 23" descr="A picture containing text, watch&#10;&#10;Description automatically generated">
            <a:extLst>
              <a:ext uri="{FF2B5EF4-FFF2-40B4-BE49-F238E27FC236}">
                <a16:creationId xmlns:a16="http://schemas.microsoft.com/office/drawing/2014/main" id="{2CB313D6-FC29-D44A-A111-2D8AA39ECB65}"/>
              </a:ext>
            </a:extLst>
          </p:cNvPr>
          <p:cNvPicPr>
            <a:picLocks noChangeAspect="1"/>
          </p:cNvPicPr>
          <p:nvPr/>
        </p:nvPicPr>
        <p:blipFill>
          <a:blip r:embed="rId9"/>
          <a:stretch>
            <a:fillRect/>
          </a:stretch>
        </p:blipFill>
        <p:spPr>
          <a:xfrm>
            <a:off x="5365378" y="2951071"/>
            <a:ext cx="836541" cy="401729"/>
          </a:xfrm>
          <a:prstGeom prst="rect">
            <a:avLst/>
          </a:prstGeom>
        </p:spPr>
      </p:pic>
      <p:pic>
        <p:nvPicPr>
          <p:cNvPr id="26" name="Picture 25" descr="A picture containing text, clock, watch, gauge&#10;&#10;Description automatically generated">
            <a:extLst>
              <a:ext uri="{FF2B5EF4-FFF2-40B4-BE49-F238E27FC236}">
                <a16:creationId xmlns:a16="http://schemas.microsoft.com/office/drawing/2014/main" id="{39418951-D5BC-5145-B680-E75FC1B87001}"/>
              </a:ext>
            </a:extLst>
          </p:cNvPr>
          <p:cNvPicPr>
            <a:picLocks noChangeAspect="1"/>
          </p:cNvPicPr>
          <p:nvPr/>
        </p:nvPicPr>
        <p:blipFill>
          <a:blip r:embed="rId10"/>
          <a:stretch>
            <a:fillRect/>
          </a:stretch>
        </p:blipFill>
        <p:spPr>
          <a:xfrm>
            <a:off x="381000" y="4561603"/>
            <a:ext cx="1759001" cy="315197"/>
          </a:xfrm>
          <a:prstGeom prst="rect">
            <a:avLst/>
          </a:prstGeom>
        </p:spPr>
      </p:pic>
      <p:pic>
        <p:nvPicPr>
          <p:cNvPr id="28" name="Picture 27" descr="Text&#10;&#10;Description automatically generated">
            <a:extLst>
              <a:ext uri="{FF2B5EF4-FFF2-40B4-BE49-F238E27FC236}">
                <a16:creationId xmlns:a16="http://schemas.microsoft.com/office/drawing/2014/main" id="{14A9271B-EDD5-FB42-9381-19308D610C55}"/>
              </a:ext>
            </a:extLst>
          </p:cNvPr>
          <p:cNvPicPr>
            <a:picLocks noChangeAspect="1"/>
          </p:cNvPicPr>
          <p:nvPr/>
        </p:nvPicPr>
        <p:blipFill>
          <a:blip r:embed="rId11"/>
          <a:stretch>
            <a:fillRect/>
          </a:stretch>
        </p:blipFill>
        <p:spPr>
          <a:xfrm>
            <a:off x="273253" y="5714330"/>
            <a:ext cx="3980845" cy="515714"/>
          </a:xfrm>
          <a:prstGeom prst="rect">
            <a:avLst/>
          </a:prstGeom>
        </p:spPr>
      </p:pic>
      <p:pic>
        <p:nvPicPr>
          <p:cNvPr id="30" name="Picture 29" descr="Text, letter&#10;&#10;Description automatically generated">
            <a:extLst>
              <a:ext uri="{FF2B5EF4-FFF2-40B4-BE49-F238E27FC236}">
                <a16:creationId xmlns:a16="http://schemas.microsoft.com/office/drawing/2014/main" id="{800E87D9-A684-EB40-823F-A3EADBF23CC7}"/>
              </a:ext>
            </a:extLst>
          </p:cNvPr>
          <p:cNvPicPr>
            <a:picLocks noChangeAspect="1"/>
          </p:cNvPicPr>
          <p:nvPr/>
        </p:nvPicPr>
        <p:blipFill>
          <a:blip r:embed="rId12"/>
          <a:stretch>
            <a:fillRect/>
          </a:stretch>
        </p:blipFill>
        <p:spPr>
          <a:xfrm>
            <a:off x="5855817" y="5798903"/>
            <a:ext cx="3140924" cy="505436"/>
          </a:xfrm>
          <a:prstGeom prst="rect">
            <a:avLst/>
          </a:prstGeom>
        </p:spPr>
      </p:pic>
      <mc:AlternateContent xmlns:mc="http://schemas.openxmlformats.org/markup-compatibility/2006" xmlns:a14="http://schemas.microsoft.com/office/drawing/2010/main">
        <mc:Choice Requires="a14">
          <p:sp>
            <p:nvSpPr>
              <p:cNvPr id="103" name="TextBox 102">
                <a:extLst>
                  <a:ext uri="{FF2B5EF4-FFF2-40B4-BE49-F238E27FC236}">
                    <a16:creationId xmlns:a16="http://schemas.microsoft.com/office/drawing/2014/main" id="{617C3EA1-270C-6C4E-82E8-DF0040F0F42C}"/>
                  </a:ext>
                </a:extLst>
              </p:cNvPr>
              <p:cNvSpPr txBox="1"/>
              <p:nvPr/>
            </p:nvSpPr>
            <p:spPr>
              <a:xfrm>
                <a:off x="2930785" y="4419600"/>
                <a:ext cx="6330430" cy="589200"/>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UMAP uses the family of curves </a:t>
                </a:r>
                <a14:m>
                  <m:oMath xmlns:m="http://schemas.openxmlformats.org/officeDocument/2006/math">
                    <m:r>
                      <a:rPr lang="en-US" sz="1600" b="0" i="1" smtClean="0">
                        <a:latin typeface="Cambria Math" panose="02040503050406030204" pitchFamily="18" charset="0"/>
                      </a:rPr>
                      <m:t>1/</m:t>
                    </m:r>
                    <m:r>
                      <a:rPr lang="en-US" sz="1600" b="0" i="1" smtClean="0">
                        <a:latin typeface="Cambria Math" panose="02040503050406030204" pitchFamily="18" charset="0"/>
                      </a:rPr>
                      <m:t>𝑎</m:t>
                    </m:r>
                    <m:r>
                      <a:rPr lang="en-US" sz="1600" b="0" i="1" smtClean="0">
                        <a:latin typeface="Cambria Math" panose="02040503050406030204" pitchFamily="18" charset="0"/>
                        <a:ea typeface="Cambria Math" panose="02040503050406030204" pitchFamily="18" charset="0"/>
                      </a:rPr>
                      <m:t>×</m:t>
                    </m:r>
                    <m:sSup>
                      <m:sSupPr>
                        <m:ctrlPr>
                          <a:rPr lang="en-US" sz="1600" i="1" smtClean="0">
                            <a:latin typeface="Cambria Math" panose="02040503050406030204" pitchFamily="18" charset="0"/>
                            <a:ea typeface="Cambria Math" panose="02040503050406030204" pitchFamily="18" charset="0"/>
                          </a:rPr>
                        </m:ctrlPr>
                      </m:sSupPr>
                      <m:e>
                        <m:r>
                          <a:rPr lang="en-US" sz="1600" b="0" i="1" smtClean="0">
                            <a:latin typeface="Cambria Math" panose="02040503050406030204" pitchFamily="18" charset="0"/>
                            <a:ea typeface="Cambria Math" panose="02040503050406030204" pitchFamily="18" charset="0"/>
                          </a:rPr>
                          <m:t>𝑦</m:t>
                        </m:r>
                      </m:e>
                      <m:sup>
                        <m:r>
                          <a:rPr lang="en-US" sz="1600" b="0" i="1" smtClean="0">
                            <a:latin typeface="Cambria Math" panose="02040503050406030204" pitchFamily="18" charset="0"/>
                            <a:ea typeface="Cambria Math" panose="02040503050406030204" pitchFamily="18" charset="0"/>
                          </a:rPr>
                          <m:t>2</m:t>
                        </m:r>
                        <m:r>
                          <a:rPr lang="en-US" sz="1600" b="0" i="1" smtClean="0">
                            <a:latin typeface="Cambria Math" panose="02040503050406030204" pitchFamily="18" charset="0"/>
                            <a:ea typeface="Cambria Math" panose="02040503050406030204" pitchFamily="18" charset="0"/>
                          </a:rPr>
                          <m:t>𝑏</m:t>
                        </m:r>
                      </m:sup>
                    </m:sSup>
                  </m:oMath>
                </a14:m>
                <a:r>
                  <a:rPr lang="en-US" sz="1600" dirty="0">
                    <a:latin typeface="Arial" panose="020B0604020202020204" pitchFamily="34" charset="0"/>
                    <a:cs typeface="Arial" panose="020B0604020202020204" pitchFamily="34" charset="0"/>
                  </a:rPr>
                  <a:t> for modelling distance probabilities in low dimensions, </a:t>
                </a:r>
                <a14:m>
                  <m:oMath xmlns:m="http://schemas.openxmlformats.org/officeDocument/2006/math">
                    <m:r>
                      <a:rPr lang="en-US" sz="1600" i="1" dirty="0" smtClean="0">
                        <a:latin typeface="Cambria Math" panose="02040503050406030204" pitchFamily="18" charset="0"/>
                        <a:cs typeface="Arial" panose="020B0604020202020204" pitchFamily="34" charset="0"/>
                      </a:rPr>
                      <m:t>𝑎</m:t>
                    </m:r>
                  </m:oMath>
                </a14:m>
                <a:r>
                  <a:rPr lang="en-US" sz="1600" dirty="0">
                    <a:latin typeface="Arial" panose="020B0604020202020204" pitchFamily="34" charset="0"/>
                    <a:cs typeface="Arial" panose="020B0604020202020204" pitchFamily="34" charset="0"/>
                  </a:rPr>
                  <a:t> and </a:t>
                </a:r>
                <a14:m>
                  <m:oMath xmlns:m="http://schemas.openxmlformats.org/officeDocument/2006/math">
                    <m:r>
                      <a:rPr lang="en-US" sz="1600" i="1" dirty="0" smtClean="0">
                        <a:latin typeface="Cambria Math" panose="02040503050406030204" pitchFamily="18" charset="0"/>
                        <a:cs typeface="Arial" panose="020B0604020202020204" pitchFamily="34" charset="0"/>
                      </a:rPr>
                      <m:t>𝑏</m:t>
                    </m:r>
                  </m:oMath>
                </a14:m>
                <a:r>
                  <a:rPr lang="en-US" sz="1600" dirty="0">
                    <a:latin typeface="Arial" panose="020B0604020202020204" pitchFamily="34" charset="0"/>
                    <a:cs typeface="Arial" panose="020B0604020202020204" pitchFamily="34" charset="0"/>
                  </a:rPr>
                  <a:t> are hyperparameters</a:t>
                </a:r>
              </a:p>
            </p:txBody>
          </p:sp>
        </mc:Choice>
        <mc:Fallback xmlns="">
          <p:sp>
            <p:nvSpPr>
              <p:cNvPr id="103" name="TextBox 102">
                <a:extLst>
                  <a:ext uri="{FF2B5EF4-FFF2-40B4-BE49-F238E27FC236}">
                    <a16:creationId xmlns:a16="http://schemas.microsoft.com/office/drawing/2014/main" id="{617C3EA1-270C-6C4E-82E8-DF0040F0F42C}"/>
                  </a:ext>
                </a:extLst>
              </p:cNvPr>
              <p:cNvSpPr txBox="1">
                <a:spLocks noRot="1" noChangeAspect="1" noMove="1" noResize="1" noEditPoints="1" noAdjustHandles="1" noChangeArrowheads="1" noChangeShapeType="1" noTextEdit="1"/>
              </p:cNvSpPr>
              <p:nvPr/>
            </p:nvSpPr>
            <p:spPr>
              <a:xfrm>
                <a:off x="2930785" y="4419600"/>
                <a:ext cx="6330430" cy="589200"/>
              </a:xfrm>
              <a:prstGeom prst="rect">
                <a:avLst/>
              </a:prstGeom>
              <a:blipFill>
                <a:blip r:embed="rId13"/>
                <a:stretch>
                  <a:fillRect l="-400" t="-4255" b="-12766"/>
                </a:stretch>
              </a:blipFill>
            </p:spPr>
            <p:txBody>
              <a:bodyPr/>
              <a:lstStyle/>
              <a:p>
                <a:r>
                  <a:rPr lang="en-US">
                    <a:noFill/>
                  </a:rPr>
                  <a:t> </a:t>
                </a:r>
              </a:p>
            </p:txBody>
          </p:sp>
        </mc:Fallback>
      </mc:AlternateContent>
    </p:spTree>
    <p:extLst>
      <p:ext uri="{BB962C8B-B14F-4D97-AF65-F5344CB8AC3E}">
        <p14:creationId xmlns:p14="http://schemas.microsoft.com/office/powerpoint/2010/main" val="25212034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7A293-EBDB-F441-B9A6-5045C28B2B43}"/>
              </a:ext>
            </a:extLst>
          </p:cNvPr>
          <p:cNvSpPr>
            <a:spLocks noGrp="1"/>
          </p:cNvSpPr>
          <p:nvPr>
            <p:ph type="title"/>
          </p:nvPr>
        </p:nvSpPr>
        <p:spPr>
          <a:xfrm>
            <a:off x="685800" y="152400"/>
            <a:ext cx="7772400" cy="1143000"/>
          </a:xfrm>
        </p:spPr>
        <p:txBody>
          <a:bodyPr/>
          <a:lstStyle/>
          <a:p>
            <a:r>
              <a:rPr lang="en-US" dirty="0"/>
              <a:t>Unsupervised clustering of </a:t>
            </a:r>
            <a:r>
              <a:rPr lang="en-US" dirty="0" err="1"/>
              <a:t>scRNA</a:t>
            </a:r>
            <a:r>
              <a:rPr lang="en-US" dirty="0"/>
              <a:t>-seq</a:t>
            </a:r>
          </a:p>
        </p:txBody>
      </p:sp>
      <p:sp>
        <p:nvSpPr>
          <p:cNvPr id="4" name="Slide Number Placeholder 3">
            <a:extLst>
              <a:ext uri="{FF2B5EF4-FFF2-40B4-BE49-F238E27FC236}">
                <a16:creationId xmlns:a16="http://schemas.microsoft.com/office/drawing/2014/main" id="{1E6797FF-56E3-B345-8BA9-333EB435CAE8}"/>
              </a:ext>
            </a:extLst>
          </p:cNvPr>
          <p:cNvSpPr>
            <a:spLocks noGrp="1"/>
          </p:cNvSpPr>
          <p:nvPr>
            <p:ph type="sldNum" sz="quarter" idx="12"/>
          </p:nvPr>
        </p:nvSpPr>
        <p:spPr/>
        <p:txBody>
          <a:bodyPr/>
          <a:lstStyle/>
          <a:p>
            <a:pPr>
              <a:defRPr/>
            </a:pPr>
            <a:fld id="{4D71D4ED-2DA9-9F40-A068-D189D5533483}" type="slidenum">
              <a:rPr lang="en-US" smtClean="0"/>
              <a:pPr>
                <a:defRPr/>
              </a:pPr>
              <a:t>18</a:t>
            </a:fld>
            <a:endParaRPr lang="en-US"/>
          </a:p>
        </p:txBody>
      </p:sp>
      <p:pic>
        <p:nvPicPr>
          <p:cNvPr id="191490" name="Picture 2" descr="Fig. 1">
            <a:extLst>
              <a:ext uri="{FF2B5EF4-FFF2-40B4-BE49-F238E27FC236}">
                <a16:creationId xmlns:a16="http://schemas.microsoft.com/office/drawing/2014/main" id="{1E89D4FD-BEB2-F94A-ABB0-193E48B13E5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33" t="51402"/>
          <a:stretch/>
        </p:blipFill>
        <p:spPr bwMode="auto">
          <a:xfrm>
            <a:off x="304800" y="1625600"/>
            <a:ext cx="8839200" cy="26416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5B76A1A-8194-F54A-A5DF-86BBCC072356}"/>
              </a:ext>
            </a:extLst>
          </p:cNvPr>
          <p:cNvSpPr txBox="1"/>
          <p:nvPr/>
        </p:nvSpPr>
        <p:spPr>
          <a:xfrm>
            <a:off x="316006" y="4495800"/>
            <a:ext cx="8675594" cy="1938992"/>
          </a:xfrm>
          <a:prstGeom prst="rect">
            <a:avLst/>
          </a:prstGeom>
          <a:noFill/>
        </p:spPr>
        <p:txBody>
          <a:bodyPr wrap="square" rtlCol="0">
            <a:spAutoFit/>
          </a:bodyPr>
          <a:lstStyle/>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Feature selection and dimensionality reduction extracts the most informative genes and strongest signals from background noise, respectively</a:t>
            </a: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Cell–cell distances are then calculated in the lower dimensional space and used to either construct a cell–cell distance graph or used directly by clustering algorithms to assign cells to clusters</a:t>
            </a:r>
          </a:p>
        </p:txBody>
      </p:sp>
      <p:sp>
        <p:nvSpPr>
          <p:cNvPr id="6" name="TextBox 5">
            <a:extLst>
              <a:ext uri="{FF2B5EF4-FFF2-40B4-BE49-F238E27FC236}">
                <a16:creationId xmlns:a16="http://schemas.microsoft.com/office/drawing/2014/main" id="{6D813D8F-2C91-6D41-87EB-D0F4F66AA7ED}"/>
              </a:ext>
            </a:extLst>
          </p:cNvPr>
          <p:cNvSpPr txBox="1"/>
          <p:nvPr/>
        </p:nvSpPr>
        <p:spPr>
          <a:xfrm>
            <a:off x="-4482" y="6642108"/>
            <a:ext cx="8137164" cy="215444"/>
          </a:xfrm>
          <a:prstGeom prst="rect">
            <a:avLst/>
          </a:prstGeom>
          <a:noFill/>
        </p:spPr>
        <p:txBody>
          <a:bodyPr wrap="none" rtlCol="0">
            <a:spAutoFit/>
          </a:bodyPr>
          <a:lstStyle/>
          <a:p>
            <a:r>
              <a:rPr lang="en-US" sz="800" dirty="0"/>
              <a:t>Kiselev, V.Y., Andrews, T.S. &amp; </a:t>
            </a:r>
            <a:r>
              <a:rPr lang="en-US" sz="800" dirty="0" err="1"/>
              <a:t>Hemberg</a:t>
            </a:r>
            <a:r>
              <a:rPr lang="en-US" sz="800" dirty="0"/>
              <a:t>, M. Challenges in unsupervised clustering of single-cell RNA-seq data. </a:t>
            </a:r>
            <a:r>
              <a:rPr lang="en-US" sz="800" i="1" dirty="0"/>
              <a:t>Nat Rev Genet</a:t>
            </a:r>
            <a:r>
              <a:rPr lang="en-US" sz="800" dirty="0"/>
              <a:t> </a:t>
            </a:r>
            <a:r>
              <a:rPr lang="en-US" sz="800" b="1" dirty="0"/>
              <a:t>20, </a:t>
            </a:r>
            <a:r>
              <a:rPr lang="en-US" sz="800" dirty="0"/>
              <a:t>273–282 (2019). https://</a:t>
            </a:r>
            <a:r>
              <a:rPr lang="en-US" sz="800" dirty="0" err="1"/>
              <a:t>doi.org</a:t>
            </a:r>
            <a:r>
              <a:rPr lang="en-US" sz="800" dirty="0"/>
              <a:t>/10.1038/s41576-018-0088-9</a:t>
            </a:r>
          </a:p>
        </p:txBody>
      </p:sp>
    </p:spTree>
    <p:extLst>
      <p:ext uri="{BB962C8B-B14F-4D97-AF65-F5344CB8AC3E}">
        <p14:creationId xmlns:p14="http://schemas.microsoft.com/office/powerpoint/2010/main" val="26700237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C2D4F-C214-CC4B-B37D-07C8B94F19BF}"/>
              </a:ext>
            </a:extLst>
          </p:cNvPr>
          <p:cNvSpPr>
            <a:spLocks noGrp="1"/>
          </p:cNvSpPr>
          <p:nvPr>
            <p:ph type="title"/>
          </p:nvPr>
        </p:nvSpPr>
        <p:spPr>
          <a:xfrm>
            <a:off x="685800" y="76200"/>
            <a:ext cx="7772400" cy="1143000"/>
          </a:xfrm>
        </p:spPr>
        <p:txBody>
          <a:bodyPr/>
          <a:lstStyle/>
          <a:p>
            <a:r>
              <a:rPr lang="en-US" sz="3600" dirty="0"/>
              <a:t>Clustering methods for </a:t>
            </a:r>
            <a:r>
              <a:rPr lang="en-US" sz="3600" dirty="0" err="1"/>
              <a:t>scRNA</a:t>
            </a:r>
            <a:r>
              <a:rPr lang="en-US" sz="3600" dirty="0"/>
              <a:t>-seq</a:t>
            </a:r>
          </a:p>
        </p:txBody>
      </p:sp>
      <p:sp>
        <p:nvSpPr>
          <p:cNvPr id="4" name="Slide Number Placeholder 3">
            <a:extLst>
              <a:ext uri="{FF2B5EF4-FFF2-40B4-BE49-F238E27FC236}">
                <a16:creationId xmlns:a16="http://schemas.microsoft.com/office/drawing/2014/main" id="{F8953562-2645-BC4F-A411-5ADA7E12F0BD}"/>
              </a:ext>
            </a:extLst>
          </p:cNvPr>
          <p:cNvSpPr>
            <a:spLocks noGrp="1"/>
          </p:cNvSpPr>
          <p:nvPr>
            <p:ph type="sldNum" sz="quarter" idx="12"/>
          </p:nvPr>
        </p:nvSpPr>
        <p:spPr>
          <a:xfrm>
            <a:off x="7239000" y="6553200"/>
            <a:ext cx="1905000" cy="457200"/>
          </a:xfrm>
        </p:spPr>
        <p:txBody>
          <a:bodyPr/>
          <a:lstStyle/>
          <a:p>
            <a:pPr>
              <a:defRPr/>
            </a:pPr>
            <a:fld id="{4D71D4ED-2DA9-9F40-A068-D189D5533483}" type="slidenum">
              <a:rPr lang="en-US" smtClean="0"/>
              <a:pPr>
                <a:defRPr/>
              </a:pPr>
              <a:t>19</a:t>
            </a:fld>
            <a:endParaRPr lang="en-US"/>
          </a:p>
        </p:txBody>
      </p:sp>
      <p:pic>
        <p:nvPicPr>
          <p:cNvPr id="192514" name="Picture 2" descr="Fig. 3">
            <a:extLst>
              <a:ext uri="{FF2B5EF4-FFF2-40B4-BE49-F238E27FC236}">
                <a16:creationId xmlns:a16="http://schemas.microsoft.com/office/drawing/2014/main" id="{F5D15243-39AD-8B4D-A4D7-88C426A13A6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1923" b="63333"/>
          <a:stretch/>
        </p:blipFill>
        <p:spPr bwMode="auto">
          <a:xfrm>
            <a:off x="6568888" y="1371600"/>
            <a:ext cx="1905000" cy="213993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Fig. 3">
            <a:extLst>
              <a:ext uri="{FF2B5EF4-FFF2-40B4-BE49-F238E27FC236}">
                <a16:creationId xmlns:a16="http://schemas.microsoft.com/office/drawing/2014/main" id="{EBD0D734-C9B7-FC4D-B6A6-50DFF589073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6438" b="32451"/>
          <a:stretch/>
        </p:blipFill>
        <p:spPr bwMode="auto">
          <a:xfrm>
            <a:off x="4419600" y="4457395"/>
            <a:ext cx="4648200" cy="21299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Fig. 3">
            <a:extLst>
              <a:ext uri="{FF2B5EF4-FFF2-40B4-BE49-F238E27FC236}">
                <a16:creationId xmlns:a16="http://schemas.microsoft.com/office/drawing/2014/main" id="{458350A8-B48E-E740-994D-1B817B775D2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8797" t="69216" r="1203" b="-327"/>
          <a:stretch/>
        </p:blipFill>
        <p:spPr bwMode="auto">
          <a:xfrm>
            <a:off x="528522" y="4556639"/>
            <a:ext cx="2133600" cy="195537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6F3CE51-EF1E-494F-8C07-25D6D6DABB03}"/>
              </a:ext>
            </a:extLst>
          </p:cNvPr>
          <p:cNvSpPr txBox="1"/>
          <p:nvPr/>
        </p:nvSpPr>
        <p:spPr>
          <a:xfrm>
            <a:off x="492555" y="1529647"/>
            <a:ext cx="4402167" cy="1323439"/>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Unsupervised clustering methods:</a:t>
            </a:r>
            <a:endParaRPr lang="en-US"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K-means</a:t>
            </a: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hierarchical clustering </a:t>
            </a: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graph-based clustering</a:t>
            </a:r>
          </a:p>
        </p:txBody>
      </p:sp>
      <p:sp>
        <p:nvSpPr>
          <p:cNvPr id="9" name="Rectangle 8">
            <a:extLst>
              <a:ext uri="{FF2B5EF4-FFF2-40B4-BE49-F238E27FC236}">
                <a16:creationId xmlns:a16="http://schemas.microsoft.com/office/drawing/2014/main" id="{762A33E7-1176-FA47-8784-1E5B5F27C059}"/>
              </a:ext>
            </a:extLst>
          </p:cNvPr>
          <p:cNvSpPr/>
          <p:nvPr/>
        </p:nvSpPr>
        <p:spPr bwMode="auto">
          <a:xfrm>
            <a:off x="6400800" y="1600200"/>
            <a:ext cx="419100" cy="304800"/>
          </a:xfrm>
          <a:prstGeom prst="rect">
            <a:avLst/>
          </a:prstGeom>
          <a:solidFill>
            <a:schemeClr val="bg1"/>
          </a:solidFill>
          <a:ln w="28575" cap="flat" cmpd="sng" algn="ctr">
            <a:no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97" charset="0"/>
            </a:endParaRPr>
          </a:p>
        </p:txBody>
      </p:sp>
      <p:sp>
        <p:nvSpPr>
          <p:cNvPr id="11" name="Rectangle 10">
            <a:extLst>
              <a:ext uri="{FF2B5EF4-FFF2-40B4-BE49-F238E27FC236}">
                <a16:creationId xmlns:a16="http://schemas.microsoft.com/office/drawing/2014/main" id="{B7D542B3-72C8-904B-9170-7D379577793C}"/>
              </a:ext>
            </a:extLst>
          </p:cNvPr>
          <p:cNvSpPr/>
          <p:nvPr/>
        </p:nvSpPr>
        <p:spPr bwMode="auto">
          <a:xfrm>
            <a:off x="461364" y="4595197"/>
            <a:ext cx="419100" cy="304800"/>
          </a:xfrm>
          <a:prstGeom prst="rect">
            <a:avLst/>
          </a:prstGeom>
          <a:solidFill>
            <a:schemeClr val="bg1"/>
          </a:solidFill>
          <a:ln w="28575" cap="flat" cmpd="sng" algn="ctr">
            <a:no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97" charset="0"/>
            </a:endParaRPr>
          </a:p>
        </p:txBody>
      </p:sp>
      <p:sp>
        <p:nvSpPr>
          <p:cNvPr id="12" name="Rectangle 11">
            <a:extLst>
              <a:ext uri="{FF2B5EF4-FFF2-40B4-BE49-F238E27FC236}">
                <a16:creationId xmlns:a16="http://schemas.microsoft.com/office/drawing/2014/main" id="{83EAE374-99B2-484B-85F8-F08788C24CD9}"/>
              </a:ext>
            </a:extLst>
          </p:cNvPr>
          <p:cNvSpPr/>
          <p:nvPr/>
        </p:nvSpPr>
        <p:spPr bwMode="auto">
          <a:xfrm>
            <a:off x="4152900" y="4556639"/>
            <a:ext cx="419100" cy="304800"/>
          </a:xfrm>
          <a:prstGeom prst="rect">
            <a:avLst/>
          </a:prstGeom>
          <a:solidFill>
            <a:schemeClr val="bg1"/>
          </a:solidFill>
          <a:ln w="28575" cap="flat" cmpd="sng" algn="ctr">
            <a:no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97" charset="0"/>
            </a:endParaRPr>
          </a:p>
        </p:txBody>
      </p:sp>
      <p:sp>
        <p:nvSpPr>
          <p:cNvPr id="10" name="TextBox 9">
            <a:extLst>
              <a:ext uri="{FF2B5EF4-FFF2-40B4-BE49-F238E27FC236}">
                <a16:creationId xmlns:a16="http://schemas.microsoft.com/office/drawing/2014/main" id="{F7339CDB-51EC-7A4B-A6C2-F99AE49C1DDD}"/>
              </a:ext>
            </a:extLst>
          </p:cNvPr>
          <p:cNvSpPr txBox="1"/>
          <p:nvPr/>
        </p:nvSpPr>
        <p:spPr>
          <a:xfrm>
            <a:off x="527532" y="3531987"/>
            <a:ext cx="8002704" cy="1323439"/>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Tools for graph-based clustering:</a:t>
            </a: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Seurat: Louvain, Leiden, SLM</a:t>
            </a:r>
          </a:p>
          <a:p>
            <a:pPr marL="342900" indent="-342900">
              <a:buFont typeface="Arial" panose="020B0604020202020204" pitchFamily="34" charset="0"/>
              <a:buChar char="•"/>
            </a:pPr>
            <a:r>
              <a:rPr lang="en-US" dirty="0" err="1">
                <a:latin typeface="Arial" panose="020B0604020202020204" pitchFamily="34" charset="0"/>
                <a:cs typeface="Arial" panose="020B0604020202020204" pitchFamily="34" charset="0"/>
              </a:rPr>
              <a:t>igraph:fast</a:t>
            </a:r>
            <a:r>
              <a:rPr lang="en-US" dirty="0">
                <a:latin typeface="Arial" panose="020B0604020202020204" pitchFamily="34" charset="0"/>
                <a:cs typeface="Arial" panose="020B0604020202020204" pitchFamily="34" charset="0"/>
              </a:rPr>
              <a:t> greedy, Louvain, optimal, </a:t>
            </a:r>
            <a:r>
              <a:rPr lang="en-US" dirty="0" err="1">
                <a:latin typeface="Arial" panose="020B0604020202020204" pitchFamily="34" charset="0"/>
                <a:cs typeface="Arial" panose="020B0604020202020204" pitchFamily="34" charset="0"/>
              </a:rPr>
              <a:t>walktrap</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spinglass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infomap</a:t>
            </a:r>
            <a:endParaRPr lang="en-US" dirty="0">
              <a:latin typeface="Arial" panose="020B0604020202020204" pitchFamily="34" charset="0"/>
              <a:cs typeface="Arial" panose="020B0604020202020204" pitchFamily="34" charset="0"/>
            </a:endParaRPr>
          </a:p>
          <a:p>
            <a:endParaRPr lang="en-US" dirty="0"/>
          </a:p>
        </p:txBody>
      </p:sp>
      <p:pic>
        <p:nvPicPr>
          <p:cNvPr id="14" name="Graphic 13" descr="Back with solid fill">
            <a:extLst>
              <a:ext uri="{FF2B5EF4-FFF2-40B4-BE49-F238E27FC236}">
                <a16:creationId xmlns:a16="http://schemas.microsoft.com/office/drawing/2014/main" id="{B704FA54-9469-3144-9C1C-4BC0E0BE405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9440040">
            <a:off x="3625090" y="2034307"/>
            <a:ext cx="914400" cy="914400"/>
          </a:xfrm>
          <a:prstGeom prst="rect">
            <a:avLst/>
          </a:prstGeom>
        </p:spPr>
      </p:pic>
      <p:sp>
        <p:nvSpPr>
          <p:cNvPr id="16" name="TextBox 15">
            <a:extLst>
              <a:ext uri="{FF2B5EF4-FFF2-40B4-BE49-F238E27FC236}">
                <a16:creationId xmlns:a16="http://schemas.microsoft.com/office/drawing/2014/main" id="{59031EA9-B01A-6B40-AD18-680195475CCE}"/>
              </a:ext>
            </a:extLst>
          </p:cNvPr>
          <p:cNvSpPr txBox="1"/>
          <p:nvPr/>
        </p:nvSpPr>
        <p:spPr>
          <a:xfrm>
            <a:off x="-4482" y="6642108"/>
            <a:ext cx="8137164" cy="215444"/>
          </a:xfrm>
          <a:prstGeom prst="rect">
            <a:avLst/>
          </a:prstGeom>
          <a:noFill/>
        </p:spPr>
        <p:txBody>
          <a:bodyPr wrap="none" rtlCol="0">
            <a:spAutoFit/>
          </a:bodyPr>
          <a:lstStyle/>
          <a:p>
            <a:r>
              <a:rPr lang="en-US" sz="800" dirty="0"/>
              <a:t>Kiselev, V.Y., Andrews, T.S. &amp; </a:t>
            </a:r>
            <a:r>
              <a:rPr lang="en-US" sz="800" dirty="0" err="1"/>
              <a:t>Hemberg</a:t>
            </a:r>
            <a:r>
              <a:rPr lang="en-US" sz="800" dirty="0"/>
              <a:t>, M. Challenges in unsupervised clustering of single-cell RNA-seq data. </a:t>
            </a:r>
            <a:r>
              <a:rPr lang="en-US" sz="800" i="1" dirty="0"/>
              <a:t>Nat Rev Genet</a:t>
            </a:r>
            <a:r>
              <a:rPr lang="en-US" sz="800" dirty="0"/>
              <a:t> </a:t>
            </a:r>
            <a:r>
              <a:rPr lang="en-US" sz="800" b="1" dirty="0"/>
              <a:t>20, </a:t>
            </a:r>
            <a:r>
              <a:rPr lang="en-US" sz="800" dirty="0"/>
              <a:t>273–282 (2019). https://</a:t>
            </a:r>
            <a:r>
              <a:rPr lang="en-US" sz="800" dirty="0" err="1"/>
              <a:t>doi.org</a:t>
            </a:r>
            <a:r>
              <a:rPr lang="en-US" sz="800" dirty="0"/>
              <a:t>/10.1038/s41576-018-0088-9</a:t>
            </a:r>
          </a:p>
        </p:txBody>
      </p:sp>
    </p:spTree>
    <p:extLst>
      <p:ext uri="{BB962C8B-B14F-4D97-AF65-F5344CB8AC3E}">
        <p14:creationId xmlns:p14="http://schemas.microsoft.com/office/powerpoint/2010/main" val="41254675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295400"/>
            <a:ext cx="7772400" cy="4114800"/>
          </a:xfrm>
        </p:spPr>
        <p:txBody>
          <a:bodyPr/>
          <a:lstStyle/>
          <a:p>
            <a:r>
              <a:rPr lang="en-US" sz="2400" dirty="0"/>
              <a:t>Introduction on single cell sequencing </a:t>
            </a:r>
          </a:p>
          <a:p>
            <a:r>
              <a:rPr lang="en-US" sz="2400" dirty="0"/>
              <a:t>Single-cell RNA sequencing data processing &amp; analysis </a:t>
            </a:r>
          </a:p>
          <a:p>
            <a:r>
              <a:rPr lang="en-US" sz="2400" dirty="0"/>
              <a:t>Cell-type gene regulatory networks</a:t>
            </a:r>
          </a:p>
          <a:p>
            <a:r>
              <a:rPr lang="en-US" sz="2400" dirty="0" err="1"/>
              <a:t>scATAC</a:t>
            </a:r>
            <a:r>
              <a:rPr lang="en-US" sz="2400" dirty="0"/>
              <a:t>-seq data &amp; analysis plus integration with </a:t>
            </a:r>
            <a:r>
              <a:rPr lang="en-US" sz="2400" dirty="0" err="1"/>
              <a:t>scRNA</a:t>
            </a:r>
            <a:r>
              <a:rPr lang="en-US" sz="2400" dirty="0"/>
              <a:t>-seq</a:t>
            </a:r>
          </a:p>
          <a:p>
            <a:r>
              <a:rPr lang="en-US" sz="2400" dirty="0"/>
              <a:t>Single cell deconvolution </a:t>
            </a:r>
          </a:p>
          <a:p>
            <a:r>
              <a:rPr lang="en-US" sz="2400" dirty="0"/>
              <a:t>Dr</a:t>
            </a:r>
            <a:r>
              <a:rPr lang="en-US" altLang="zh-CN" sz="2400" dirty="0"/>
              <a:t>opout</a:t>
            </a:r>
            <a:endParaRPr lang="en-US" sz="2400" dirty="0"/>
          </a:p>
          <a:p>
            <a:pPr marL="0" indent="0">
              <a:buNone/>
            </a:pPr>
            <a:endParaRPr lang="en-US" dirty="0"/>
          </a:p>
        </p:txBody>
      </p:sp>
      <p:sp>
        <p:nvSpPr>
          <p:cNvPr id="6" name="Slide Number Placeholder 5"/>
          <p:cNvSpPr>
            <a:spLocks noGrp="1"/>
          </p:cNvSpPr>
          <p:nvPr>
            <p:ph type="sldNum" sz="quarter" idx="12"/>
          </p:nvPr>
        </p:nvSpPr>
        <p:spPr/>
        <p:txBody>
          <a:bodyPr/>
          <a:lstStyle/>
          <a:p>
            <a:pPr>
              <a:defRPr/>
            </a:pPr>
            <a:fld id="{4D71D4ED-2DA9-9F40-A068-D189D5533483}" type="slidenum">
              <a:rPr lang="en-US" smtClean="0"/>
              <a:pPr>
                <a:defRPr/>
              </a:pPr>
              <a:t>2</a:t>
            </a:fld>
            <a:endParaRPr lang="en-US"/>
          </a:p>
        </p:txBody>
      </p:sp>
      <p:sp>
        <p:nvSpPr>
          <p:cNvPr id="5" name="Rectangle 2"/>
          <p:cNvSpPr txBox="1">
            <a:spLocks noChangeArrowheads="1"/>
          </p:cNvSpPr>
          <p:nvPr/>
        </p:nvSpPr>
        <p:spPr bwMode="auto">
          <a:xfrm>
            <a:off x="76200" y="152400"/>
            <a:ext cx="8991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97" charset="-128"/>
                <a:cs typeface="ＭＳ Ｐゴシック" pitchFamily="-97" charset="-128"/>
              </a:defRPr>
            </a:lvl1pPr>
            <a:lvl2pPr algn="ctr" rtl="0" eaLnBrk="0" fontAlgn="base" hangingPunct="0">
              <a:spcBef>
                <a:spcPct val="0"/>
              </a:spcBef>
              <a:spcAft>
                <a:spcPct val="0"/>
              </a:spcAft>
              <a:defRPr sz="4400">
                <a:solidFill>
                  <a:schemeClr val="tx2"/>
                </a:solidFill>
                <a:latin typeface="Times New Roman" pitchFamily="-97" charset="0"/>
                <a:ea typeface="ＭＳ Ｐゴシック" pitchFamily="-97" charset="-128"/>
                <a:cs typeface="ＭＳ Ｐゴシック" pitchFamily="-97" charset="-128"/>
              </a:defRPr>
            </a:lvl2pPr>
            <a:lvl3pPr algn="ctr" rtl="0" eaLnBrk="0" fontAlgn="base" hangingPunct="0">
              <a:spcBef>
                <a:spcPct val="0"/>
              </a:spcBef>
              <a:spcAft>
                <a:spcPct val="0"/>
              </a:spcAft>
              <a:defRPr sz="4400">
                <a:solidFill>
                  <a:schemeClr val="tx2"/>
                </a:solidFill>
                <a:latin typeface="Times New Roman" pitchFamily="-97" charset="0"/>
                <a:ea typeface="ＭＳ Ｐゴシック" pitchFamily="-97" charset="-128"/>
                <a:cs typeface="ＭＳ Ｐゴシック" pitchFamily="-97" charset="-128"/>
              </a:defRPr>
            </a:lvl3pPr>
            <a:lvl4pPr algn="ctr" rtl="0" eaLnBrk="0" fontAlgn="base" hangingPunct="0">
              <a:spcBef>
                <a:spcPct val="0"/>
              </a:spcBef>
              <a:spcAft>
                <a:spcPct val="0"/>
              </a:spcAft>
              <a:defRPr sz="4400">
                <a:solidFill>
                  <a:schemeClr val="tx2"/>
                </a:solidFill>
                <a:latin typeface="Times New Roman" pitchFamily="-97" charset="0"/>
                <a:ea typeface="ＭＳ Ｐゴシック" pitchFamily="-97" charset="-128"/>
                <a:cs typeface="ＭＳ Ｐゴシック" pitchFamily="-97" charset="-128"/>
              </a:defRPr>
            </a:lvl4pPr>
            <a:lvl5pPr algn="ctr" rtl="0" eaLnBrk="0" fontAlgn="base" hangingPunct="0">
              <a:spcBef>
                <a:spcPct val="0"/>
              </a:spcBef>
              <a:spcAft>
                <a:spcPct val="0"/>
              </a:spcAft>
              <a:defRPr sz="4400">
                <a:solidFill>
                  <a:schemeClr val="tx2"/>
                </a:solidFill>
                <a:latin typeface="Times New Roman" pitchFamily="-97" charset="0"/>
                <a:ea typeface="ＭＳ Ｐゴシック" pitchFamily="-97" charset="-128"/>
                <a:cs typeface="ＭＳ Ｐゴシック" pitchFamily="-97" charset="-128"/>
              </a:defRPr>
            </a:lvl5pPr>
            <a:lvl6pPr marL="457200" algn="ctr" rtl="0" eaLnBrk="0" fontAlgn="base" hangingPunct="0">
              <a:spcBef>
                <a:spcPct val="0"/>
              </a:spcBef>
              <a:spcAft>
                <a:spcPct val="0"/>
              </a:spcAft>
              <a:defRPr sz="4400">
                <a:solidFill>
                  <a:schemeClr val="tx2"/>
                </a:solidFill>
                <a:latin typeface="Times New Roman" pitchFamily="-97" charset="0"/>
              </a:defRPr>
            </a:lvl6pPr>
            <a:lvl7pPr marL="914400" algn="ctr" rtl="0" eaLnBrk="0" fontAlgn="base" hangingPunct="0">
              <a:spcBef>
                <a:spcPct val="0"/>
              </a:spcBef>
              <a:spcAft>
                <a:spcPct val="0"/>
              </a:spcAft>
              <a:defRPr sz="4400">
                <a:solidFill>
                  <a:schemeClr val="tx2"/>
                </a:solidFill>
                <a:latin typeface="Times New Roman" pitchFamily="-97" charset="0"/>
              </a:defRPr>
            </a:lvl7pPr>
            <a:lvl8pPr marL="1371600" algn="ctr" rtl="0" eaLnBrk="0" fontAlgn="base" hangingPunct="0">
              <a:spcBef>
                <a:spcPct val="0"/>
              </a:spcBef>
              <a:spcAft>
                <a:spcPct val="0"/>
              </a:spcAft>
              <a:defRPr sz="4400">
                <a:solidFill>
                  <a:schemeClr val="tx2"/>
                </a:solidFill>
                <a:latin typeface="Times New Roman" pitchFamily="-97" charset="0"/>
              </a:defRPr>
            </a:lvl8pPr>
            <a:lvl9pPr marL="1828800" algn="ctr" rtl="0" eaLnBrk="0" fontAlgn="base" hangingPunct="0">
              <a:spcBef>
                <a:spcPct val="0"/>
              </a:spcBef>
              <a:spcAft>
                <a:spcPct val="0"/>
              </a:spcAft>
              <a:defRPr sz="4400">
                <a:solidFill>
                  <a:schemeClr val="tx2"/>
                </a:solidFill>
                <a:latin typeface="Times New Roman" pitchFamily="-97" charset="0"/>
              </a:defRPr>
            </a:lvl9pPr>
          </a:lstStyle>
          <a:p>
            <a:r>
              <a:rPr lang="en-US" sz="4000" kern="0" dirty="0">
                <a:ea typeface="ＭＳ Ｐゴシック" pitchFamily="-110" charset="-128"/>
                <a:cs typeface="ＭＳ Ｐゴシック" pitchFamily="-110" charset="-128"/>
              </a:rPr>
              <a:t>Outline</a:t>
            </a:r>
          </a:p>
        </p:txBody>
      </p:sp>
    </p:spTree>
    <p:extLst>
      <p:ext uri="{BB962C8B-B14F-4D97-AF65-F5344CB8AC3E}">
        <p14:creationId xmlns:p14="http://schemas.microsoft.com/office/powerpoint/2010/main" val="19374822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4F728F21-16C5-1543-97DB-D227FD1F256A}"/>
              </a:ext>
            </a:extLst>
          </p:cNvPr>
          <p:cNvPicPr>
            <a:picLocks noChangeAspect="1"/>
          </p:cNvPicPr>
          <p:nvPr/>
        </p:nvPicPr>
        <p:blipFill>
          <a:blip r:embed="rId3"/>
          <a:stretch>
            <a:fillRect/>
          </a:stretch>
        </p:blipFill>
        <p:spPr>
          <a:xfrm>
            <a:off x="2667000" y="3589364"/>
            <a:ext cx="4114800" cy="3197683"/>
          </a:xfrm>
          <a:prstGeom prst="rect">
            <a:avLst/>
          </a:prstGeom>
        </p:spPr>
      </p:pic>
      <p:sp>
        <p:nvSpPr>
          <p:cNvPr id="2" name="Title 1">
            <a:extLst>
              <a:ext uri="{FF2B5EF4-FFF2-40B4-BE49-F238E27FC236}">
                <a16:creationId xmlns:a16="http://schemas.microsoft.com/office/drawing/2014/main" id="{554669CF-5B6F-2B41-9BF4-D493C7A848C6}"/>
              </a:ext>
            </a:extLst>
          </p:cNvPr>
          <p:cNvSpPr>
            <a:spLocks noGrp="1"/>
          </p:cNvSpPr>
          <p:nvPr>
            <p:ph type="title"/>
          </p:nvPr>
        </p:nvSpPr>
        <p:spPr>
          <a:xfrm>
            <a:off x="464820" y="-47100"/>
            <a:ext cx="7772400" cy="1143000"/>
          </a:xfrm>
        </p:spPr>
        <p:txBody>
          <a:bodyPr/>
          <a:lstStyle/>
          <a:p>
            <a:r>
              <a:rPr lang="en-US" dirty="0">
                <a:latin typeface="Arial" panose="020B0604020202020204" pitchFamily="34" charset="0"/>
                <a:cs typeface="Arial" panose="020B0604020202020204" pitchFamily="34" charset="0"/>
              </a:rPr>
              <a:t>Graph-based clustering</a:t>
            </a:r>
            <a:endParaRPr lang="en-US" dirty="0"/>
          </a:p>
        </p:txBody>
      </p:sp>
      <p:sp>
        <p:nvSpPr>
          <p:cNvPr id="3" name="Content Placeholder 2">
            <a:extLst>
              <a:ext uri="{FF2B5EF4-FFF2-40B4-BE49-F238E27FC236}">
                <a16:creationId xmlns:a16="http://schemas.microsoft.com/office/drawing/2014/main" id="{EE1545FB-F8F2-954F-A3C2-DF3E08441EEC}"/>
              </a:ext>
            </a:extLst>
          </p:cNvPr>
          <p:cNvSpPr>
            <a:spLocks noGrp="1"/>
          </p:cNvSpPr>
          <p:nvPr>
            <p:ph idx="1"/>
          </p:nvPr>
        </p:nvSpPr>
        <p:spPr>
          <a:xfrm>
            <a:off x="314792" y="990600"/>
            <a:ext cx="8676807" cy="2819400"/>
          </a:xfrm>
        </p:spPr>
        <p:txBody>
          <a:bodyPr/>
          <a:lstStyle/>
          <a:p>
            <a:r>
              <a:rPr lang="en-US" sz="2000" dirty="0"/>
              <a:t>“A community is subset of actors among whom there are relatively strong, direct, intense, frequent or positive ties”</a:t>
            </a:r>
          </a:p>
          <a:p>
            <a:r>
              <a:rPr lang="en-US" sz="2000" dirty="0"/>
              <a:t>Some of </a:t>
            </a:r>
            <a:r>
              <a:rPr lang="en-US" sz="2000" b="1" dirty="0"/>
              <a:t>community detection</a:t>
            </a:r>
            <a:r>
              <a:rPr lang="en-US" sz="2000" dirty="0"/>
              <a:t> methods can be applied to </a:t>
            </a:r>
            <a:r>
              <a:rPr lang="en-US" sz="2000" dirty="0" err="1"/>
              <a:t>scRNA</a:t>
            </a:r>
            <a:r>
              <a:rPr lang="en-US" sz="2000" dirty="0"/>
              <a:t>-seq data by building a graph where each </a:t>
            </a:r>
            <a:r>
              <a:rPr lang="en-US" sz="2000" dirty="0" err="1"/>
              <a:t>vertice</a:t>
            </a:r>
            <a:r>
              <a:rPr lang="en-US" sz="2000" dirty="0"/>
              <a:t> represents a cell and (weight of) the edge measures similarity between two cells</a:t>
            </a:r>
          </a:p>
          <a:p>
            <a:r>
              <a:rPr lang="en-US" sz="2000" dirty="0"/>
              <a:t>Graph-based clustering is the most popular clustering algorithm in </a:t>
            </a:r>
            <a:r>
              <a:rPr lang="en-US" sz="2000" dirty="0" err="1"/>
              <a:t>scRNA</a:t>
            </a:r>
            <a:r>
              <a:rPr lang="en-US" sz="2000" dirty="0"/>
              <a:t>-seq data analysis, and has been reported to have outperformed other clustering methods in many situations (Freytag et al. </a:t>
            </a:r>
            <a:r>
              <a:rPr lang="en-US" sz="2000" dirty="0">
                <a:hlinkClick r:id="rId4"/>
              </a:rPr>
              <a:t>2018</a:t>
            </a:r>
            <a:r>
              <a:rPr lang="en-US" sz="2000" dirty="0"/>
              <a:t>)</a:t>
            </a:r>
          </a:p>
        </p:txBody>
      </p:sp>
      <p:sp>
        <p:nvSpPr>
          <p:cNvPr id="4" name="Slide Number Placeholder 3">
            <a:extLst>
              <a:ext uri="{FF2B5EF4-FFF2-40B4-BE49-F238E27FC236}">
                <a16:creationId xmlns:a16="http://schemas.microsoft.com/office/drawing/2014/main" id="{6D35AE7C-EDE0-FC45-ACB5-39C43CAF2CF7}"/>
              </a:ext>
            </a:extLst>
          </p:cNvPr>
          <p:cNvSpPr>
            <a:spLocks noGrp="1"/>
          </p:cNvSpPr>
          <p:nvPr>
            <p:ph type="sldNum" sz="quarter" idx="12"/>
          </p:nvPr>
        </p:nvSpPr>
        <p:spPr/>
        <p:txBody>
          <a:bodyPr/>
          <a:lstStyle/>
          <a:p>
            <a:pPr>
              <a:defRPr/>
            </a:pPr>
            <a:fld id="{4D71D4ED-2DA9-9F40-A068-D189D5533483}" type="slidenum">
              <a:rPr lang="en-US" smtClean="0"/>
              <a:pPr>
                <a:defRPr/>
              </a:pPr>
              <a:t>20</a:t>
            </a:fld>
            <a:endParaRPr lang="en-US"/>
          </a:p>
        </p:txBody>
      </p:sp>
      <p:sp>
        <p:nvSpPr>
          <p:cNvPr id="5" name="TextBox 4">
            <a:extLst>
              <a:ext uri="{FF2B5EF4-FFF2-40B4-BE49-F238E27FC236}">
                <a16:creationId xmlns:a16="http://schemas.microsoft.com/office/drawing/2014/main" id="{0D11EA19-B4FC-C34F-8A36-ABB3A0C0A2DF}"/>
              </a:ext>
            </a:extLst>
          </p:cNvPr>
          <p:cNvSpPr txBox="1"/>
          <p:nvPr/>
        </p:nvSpPr>
        <p:spPr>
          <a:xfrm>
            <a:off x="48468" y="5867400"/>
            <a:ext cx="3723807" cy="954107"/>
          </a:xfrm>
          <a:prstGeom prst="rect">
            <a:avLst/>
          </a:prstGeom>
          <a:noFill/>
        </p:spPr>
        <p:txBody>
          <a:bodyPr wrap="square" rtlCol="0">
            <a:spAutoFit/>
          </a:bodyPr>
          <a:lstStyle/>
          <a:p>
            <a:pPr marL="171450" indent="-171450">
              <a:buFont typeface="Arial" panose="020B0604020202020204" pitchFamily="34" charset="0"/>
              <a:buChar char="•"/>
            </a:pPr>
            <a:r>
              <a:rPr lang="en-US" sz="800" dirty="0"/>
              <a:t>Freytag, Saskia, Luyi Tian, Ingrid </a:t>
            </a:r>
            <a:r>
              <a:rPr lang="en-US" sz="800" dirty="0" err="1"/>
              <a:t>Lönnstedt</a:t>
            </a:r>
            <a:r>
              <a:rPr lang="en-US" sz="800" dirty="0"/>
              <a:t>, </a:t>
            </a:r>
            <a:r>
              <a:rPr lang="en-US" sz="800" dirty="0" err="1"/>
              <a:t>Milica</a:t>
            </a:r>
            <a:r>
              <a:rPr lang="en-US" sz="800" dirty="0"/>
              <a:t> Ng, and Melanie </a:t>
            </a:r>
            <a:r>
              <a:rPr lang="en-US" sz="800" dirty="0" err="1"/>
              <a:t>Bahlo</a:t>
            </a:r>
            <a:r>
              <a:rPr lang="en-US" sz="800" dirty="0"/>
              <a:t>. 2018. “Comparison of Clustering Tools in R for Medium-Sized 10x Genomics Single-Cell </a:t>
            </a:r>
            <a:r>
              <a:rPr lang="en-US" sz="800" dirty="0" err="1"/>
              <a:t>Rna</a:t>
            </a:r>
            <a:r>
              <a:rPr lang="en-US" sz="800" dirty="0"/>
              <a:t>-Sequencing Data.” </a:t>
            </a:r>
            <a:r>
              <a:rPr lang="en-US" sz="800" i="1" dirty="0"/>
              <a:t>F1000Research</a:t>
            </a:r>
            <a:r>
              <a:rPr lang="en-US" sz="800" dirty="0"/>
              <a:t> 7. Faculty of 1000 Ltd.</a:t>
            </a:r>
          </a:p>
          <a:p>
            <a:pPr marL="171450" indent="-171450">
              <a:buFont typeface="Arial" panose="020B0604020202020204" pitchFamily="34" charset="0"/>
              <a:buChar char="•"/>
            </a:pPr>
            <a:r>
              <a:rPr lang="en-US" sz="800" dirty="0"/>
              <a:t>Wasserman, S. &amp; Faust, K. (1994) Social Network Analysis (Cambridge Univ. Press, Cambridge, U.K.).</a:t>
            </a:r>
          </a:p>
          <a:p>
            <a:pPr marL="171450" indent="-171450">
              <a:buFont typeface="Arial" panose="020B0604020202020204" pitchFamily="34" charset="0"/>
              <a:buChar char="•"/>
            </a:pPr>
            <a:r>
              <a:rPr lang="en-US" sz="800" dirty="0"/>
              <a:t>https://</a:t>
            </a:r>
            <a:r>
              <a:rPr lang="en-US" sz="800" dirty="0" err="1"/>
              <a:t>biocellgen-public.svi.edu.au</a:t>
            </a:r>
            <a:r>
              <a:rPr lang="en-US" sz="800" dirty="0"/>
              <a:t>/mig_2019_scrnaseq-workshop/public/clustering-and-cell-annotation.html#ref-freytag2018comparison</a:t>
            </a:r>
          </a:p>
        </p:txBody>
      </p:sp>
    </p:spTree>
    <p:extLst>
      <p:ext uri="{BB962C8B-B14F-4D97-AF65-F5344CB8AC3E}">
        <p14:creationId xmlns:p14="http://schemas.microsoft.com/office/powerpoint/2010/main" val="9029381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BC0CD-7BD3-AD4A-A474-3F08C01571E0}"/>
              </a:ext>
            </a:extLst>
          </p:cNvPr>
          <p:cNvSpPr>
            <a:spLocks noGrp="1"/>
          </p:cNvSpPr>
          <p:nvPr>
            <p:ph type="title"/>
          </p:nvPr>
        </p:nvSpPr>
        <p:spPr>
          <a:xfrm>
            <a:off x="685800" y="-17489"/>
            <a:ext cx="7772400" cy="1143000"/>
          </a:xfrm>
        </p:spPr>
        <p:txBody>
          <a:bodyPr/>
          <a:lstStyle/>
          <a:p>
            <a:r>
              <a:rPr lang="en-US" dirty="0">
                <a:latin typeface="Arial" panose="020B0604020202020204" pitchFamily="34" charset="0"/>
                <a:cs typeface="Arial" panose="020B0604020202020204" pitchFamily="34" charset="0"/>
              </a:rPr>
              <a:t>Graph-based clustering</a:t>
            </a:r>
            <a:br>
              <a:rPr lang="en-US"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Building a graph</a:t>
            </a:r>
            <a:endParaRPr lang="en-US" dirty="0"/>
          </a:p>
        </p:txBody>
      </p:sp>
      <p:sp>
        <p:nvSpPr>
          <p:cNvPr id="4" name="Slide Number Placeholder 3">
            <a:extLst>
              <a:ext uri="{FF2B5EF4-FFF2-40B4-BE49-F238E27FC236}">
                <a16:creationId xmlns:a16="http://schemas.microsoft.com/office/drawing/2014/main" id="{955138DF-4864-AA44-9113-AA2FAE65302E}"/>
              </a:ext>
            </a:extLst>
          </p:cNvPr>
          <p:cNvSpPr>
            <a:spLocks noGrp="1"/>
          </p:cNvSpPr>
          <p:nvPr>
            <p:ph type="sldNum" sz="quarter" idx="12"/>
          </p:nvPr>
        </p:nvSpPr>
        <p:spPr/>
        <p:txBody>
          <a:bodyPr/>
          <a:lstStyle/>
          <a:p>
            <a:pPr>
              <a:defRPr/>
            </a:pPr>
            <a:fld id="{4D71D4ED-2DA9-9F40-A068-D189D5533483}" type="slidenum">
              <a:rPr lang="en-US" smtClean="0"/>
              <a:pPr>
                <a:defRPr/>
              </a:pPr>
              <a:t>21</a:t>
            </a:fld>
            <a:endParaRPr lang="en-US"/>
          </a:p>
        </p:txBody>
      </p:sp>
      <p:pic>
        <p:nvPicPr>
          <p:cNvPr id="7" name="Picture 6" descr="Chart, radar chart&#10;&#10;Description automatically generated">
            <a:extLst>
              <a:ext uri="{FF2B5EF4-FFF2-40B4-BE49-F238E27FC236}">
                <a16:creationId xmlns:a16="http://schemas.microsoft.com/office/drawing/2014/main" id="{29FF0760-F46C-CC4B-A7D4-6C7ED716680F}"/>
              </a:ext>
            </a:extLst>
          </p:cNvPr>
          <p:cNvPicPr>
            <a:picLocks noChangeAspect="1"/>
          </p:cNvPicPr>
          <p:nvPr/>
        </p:nvPicPr>
        <p:blipFill>
          <a:blip r:embed="rId2"/>
          <a:stretch>
            <a:fillRect/>
          </a:stretch>
        </p:blipFill>
        <p:spPr>
          <a:xfrm>
            <a:off x="381000" y="3657600"/>
            <a:ext cx="3429000" cy="2738145"/>
          </a:xfrm>
          <a:prstGeom prst="rect">
            <a:avLst/>
          </a:prstGeom>
        </p:spPr>
      </p:pic>
      <p:pic>
        <p:nvPicPr>
          <p:cNvPr id="9" name="Picture 8" descr="Diagram&#10;&#10;Description automatically generated">
            <a:extLst>
              <a:ext uri="{FF2B5EF4-FFF2-40B4-BE49-F238E27FC236}">
                <a16:creationId xmlns:a16="http://schemas.microsoft.com/office/drawing/2014/main" id="{0DE43F4B-D277-E74D-9DFB-9010D90D2B76}"/>
              </a:ext>
            </a:extLst>
          </p:cNvPr>
          <p:cNvPicPr>
            <a:picLocks noChangeAspect="1"/>
          </p:cNvPicPr>
          <p:nvPr/>
        </p:nvPicPr>
        <p:blipFill>
          <a:blip r:embed="rId3"/>
          <a:stretch>
            <a:fillRect/>
          </a:stretch>
        </p:blipFill>
        <p:spPr>
          <a:xfrm>
            <a:off x="4578802" y="3810000"/>
            <a:ext cx="4565198" cy="2304133"/>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F009A98D-E877-204E-A130-E2CD9E22A7F4}"/>
                  </a:ext>
                </a:extLst>
              </p:cNvPr>
              <p:cNvSpPr txBox="1"/>
              <p:nvPr/>
            </p:nvSpPr>
            <p:spPr>
              <a:xfrm>
                <a:off x="152400" y="1397675"/>
                <a:ext cx="4148808" cy="2308324"/>
              </a:xfrm>
              <a:prstGeom prst="rect">
                <a:avLst/>
              </a:prstGeom>
              <a:noFill/>
            </p:spPr>
            <p:txBody>
              <a:bodyPr wrap="square" rtlCol="0">
                <a:spAutoFit/>
              </a:bodyPr>
              <a:lstStyle/>
              <a:p>
                <a:r>
                  <a:rPr lang="en-US" sz="1800" dirty="0">
                    <a:latin typeface="Arial" panose="020B0604020202020204" pitchFamily="34" charset="0"/>
                    <a:cs typeface="Arial" panose="020B0604020202020204" pitchFamily="34" charset="0"/>
                  </a:rPr>
                  <a:t>• Step1: Build an unweighted k-Nearest Neighbor (</a:t>
                </a:r>
                <a:r>
                  <a:rPr lang="en-US" sz="1800" dirty="0" err="1">
                    <a:latin typeface="Arial" panose="020B0604020202020204" pitchFamily="34" charset="0"/>
                    <a:cs typeface="Arial" panose="020B0604020202020204" pitchFamily="34" charset="0"/>
                  </a:rPr>
                  <a:t>kNN</a:t>
                </a:r>
                <a:r>
                  <a:rPr lang="en-US" sz="1800" dirty="0">
                    <a:latin typeface="Arial" panose="020B0604020202020204" pitchFamily="34" charset="0"/>
                    <a:cs typeface="Arial" panose="020B0604020202020204" pitchFamily="34" charset="0"/>
                  </a:rPr>
                  <a:t>) graph </a:t>
                </a:r>
              </a:p>
              <a:p>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A graph in which two vertices </a:t>
                </a:r>
                <a14:m>
                  <m:oMath xmlns:m="http://schemas.openxmlformats.org/officeDocument/2006/math">
                    <m:r>
                      <a:rPr lang="en-US" sz="1800" b="0" i="1" smtClean="0">
                        <a:latin typeface="Cambria Math" panose="02040503050406030204" pitchFamily="18" charset="0"/>
                        <a:cs typeface="Arial" panose="020B0604020202020204" pitchFamily="34" charset="0"/>
                      </a:rPr>
                      <m:t>𝑝</m:t>
                    </m:r>
                  </m:oMath>
                </a14:m>
                <a:r>
                  <a:rPr lang="en-US" sz="1800" dirty="0">
                    <a:latin typeface="Arial" panose="020B0604020202020204" pitchFamily="34" charset="0"/>
                    <a:cs typeface="Arial" panose="020B0604020202020204" pitchFamily="34" charset="0"/>
                  </a:rPr>
                  <a:t> and </a:t>
                </a:r>
                <a14:m>
                  <m:oMath xmlns:m="http://schemas.openxmlformats.org/officeDocument/2006/math">
                    <m:r>
                      <a:rPr lang="en-US" sz="1800" b="0" i="1" smtClean="0">
                        <a:latin typeface="Cambria Math" panose="02040503050406030204" pitchFamily="18" charset="0"/>
                        <a:cs typeface="Arial" panose="020B0604020202020204" pitchFamily="34" charset="0"/>
                      </a:rPr>
                      <m:t>𝑞</m:t>
                    </m:r>
                  </m:oMath>
                </a14:m>
                <a:r>
                  <a:rPr lang="en-US" sz="1800" dirty="0">
                    <a:latin typeface="Arial" panose="020B0604020202020204" pitchFamily="34" charset="0"/>
                    <a:cs typeface="Arial" panose="020B0604020202020204" pitchFamily="34" charset="0"/>
                  </a:rPr>
                  <a:t> are connected by an edge, if the distance between p and q is among the </a:t>
                </a:r>
                <a14:m>
                  <m:oMath xmlns:m="http://schemas.openxmlformats.org/officeDocument/2006/math">
                    <m:r>
                      <a:rPr lang="en-US" sz="1800" b="0" i="1" smtClean="0">
                        <a:latin typeface="Cambria Math" panose="02040503050406030204" pitchFamily="18" charset="0"/>
                        <a:cs typeface="Arial" panose="020B0604020202020204" pitchFamily="34" charset="0"/>
                      </a:rPr>
                      <m:t>𝑘</m:t>
                    </m:r>
                  </m:oMath>
                </a14:m>
                <a:r>
                  <a:rPr lang="en-US" sz="1800" dirty="0">
                    <a:latin typeface="Arial" panose="020B0604020202020204" pitchFamily="34" charset="0"/>
                    <a:cs typeface="Arial" panose="020B0604020202020204" pitchFamily="34" charset="0"/>
                  </a:rPr>
                  <a:t>-</a:t>
                </a:r>
                <a:r>
                  <a:rPr lang="en-US" sz="1800" dirty="0" err="1">
                    <a:latin typeface="Arial" panose="020B0604020202020204" pitchFamily="34" charset="0"/>
                    <a:cs typeface="Arial" panose="020B0604020202020204" pitchFamily="34" charset="0"/>
                  </a:rPr>
                  <a:t>th</a:t>
                </a:r>
                <a:r>
                  <a:rPr lang="en-US" sz="1800" dirty="0">
                    <a:latin typeface="Arial" panose="020B0604020202020204" pitchFamily="34" charset="0"/>
                    <a:cs typeface="Arial" panose="020B0604020202020204" pitchFamily="34" charset="0"/>
                  </a:rPr>
                  <a:t> smallest distances from </a:t>
                </a:r>
                <a14:m>
                  <m:oMath xmlns:m="http://schemas.openxmlformats.org/officeDocument/2006/math">
                    <m:r>
                      <a:rPr lang="en-US" sz="1800" i="1">
                        <a:latin typeface="Cambria Math" panose="02040503050406030204" pitchFamily="18" charset="0"/>
                        <a:cs typeface="Arial" panose="020B0604020202020204" pitchFamily="34" charset="0"/>
                      </a:rPr>
                      <m:t>𝑝</m:t>
                    </m:r>
                  </m:oMath>
                </a14:m>
                <a:r>
                  <a:rPr lang="en-US" sz="1800" dirty="0">
                    <a:latin typeface="Arial" panose="020B0604020202020204" pitchFamily="34" charset="0"/>
                    <a:cs typeface="Arial" panose="020B0604020202020204" pitchFamily="34" charset="0"/>
                  </a:rPr>
                  <a:t> to other objects from </a:t>
                </a:r>
                <a14:m>
                  <m:oMath xmlns:m="http://schemas.openxmlformats.org/officeDocument/2006/math">
                    <m:r>
                      <a:rPr lang="en-US" sz="1800" i="1">
                        <a:latin typeface="Cambria Math" panose="02040503050406030204" pitchFamily="18" charset="0"/>
                        <a:cs typeface="Arial" panose="020B0604020202020204" pitchFamily="34" charset="0"/>
                      </a:rPr>
                      <m:t>𝑝</m:t>
                    </m:r>
                  </m:oMath>
                </a14:m>
                <a:r>
                  <a:rPr lang="en-US" sz="1800" dirty="0">
                    <a:latin typeface="Arial" panose="020B0604020202020204" pitchFamily="34" charset="0"/>
                    <a:cs typeface="Arial" panose="020B0604020202020204" pitchFamily="34" charset="0"/>
                  </a:rPr>
                  <a:t>. </a:t>
                </a:r>
              </a:p>
            </p:txBody>
          </p:sp>
        </mc:Choice>
        <mc:Fallback xmlns="">
          <p:sp>
            <p:nvSpPr>
              <p:cNvPr id="10" name="TextBox 9">
                <a:extLst>
                  <a:ext uri="{FF2B5EF4-FFF2-40B4-BE49-F238E27FC236}">
                    <a16:creationId xmlns:a16="http://schemas.microsoft.com/office/drawing/2014/main" id="{F009A98D-E877-204E-A130-E2CD9E22A7F4}"/>
                  </a:ext>
                </a:extLst>
              </p:cNvPr>
              <p:cNvSpPr txBox="1">
                <a:spLocks noRot="1" noChangeAspect="1" noMove="1" noResize="1" noEditPoints="1" noAdjustHandles="1" noChangeArrowheads="1" noChangeShapeType="1" noTextEdit="1"/>
              </p:cNvSpPr>
              <p:nvPr/>
            </p:nvSpPr>
            <p:spPr>
              <a:xfrm>
                <a:off x="152400" y="1397675"/>
                <a:ext cx="4148808" cy="2308324"/>
              </a:xfrm>
              <a:prstGeom prst="rect">
                <a:avLst/>
              </a:prstGeom>
              <a:blipFill>
                <a:blip r:embed="rId4"/>
                <a:stretch>
                  <a:fillRect l="-1223" t="-546" b="-3825"/>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A50CF3EC-C3AF-7240-BA2F-7FAC9515AC7F}"/>
              </a:ext>
            </a:extLst>
          </p:cNvPr>
          <p:cNvSpPr txBox="1"/>
          <p:nvPr/>
        </p:nvSpPr>
        <p:spPr>
          <a:xfrm>
            <a:off x="4673110" y="1396182"/>
            <a:ext cx="4397188" cy="2308324"/>
          </a:xfrm>
          <a:prstGeom prst="rect">
            <a:avLst/>
          </a:prstGeom>
          <a:noFill/>
        </p:spPr>
        <p:txBody>
          <a:bodyPr wrap="square" rtlCol="0">
            <a:spAutoFit/>
          </a:bodyPr>
          <a:lstStyle/>
          <a:p>
            <a:r>
              <a:rPr lang="en-US" sz="1800" dirty="0">
                <a:latin typeface="Arial" panose="020B0604020202020204" pitchFamily="34" charset="0"/>
                <a:cs typeface="Arial" panose="020B0604020202020204" pitchFamily="34" charset="0"/>
              </a:rPr>
              <a:t>• Step2: Add weights, and obtain a Shared Nearest Neighbor (SNN) graph </a:t>
            </a:r>
          </a:p>
          <a:p>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A graph in which weights define proximity, or similarity between two nodes in terms of the number of neighbors (i.e., directly connected nodes) they have in common.</a:t>
            </a:r>
          </a:p>
        </p:txBody>
      </p:sp>
      <p:sp>
        <p:nvSpPr>
          <p:cNvPr id="12" name="Rectangle 11">
            <a:extLst>
              <a:ext uri="{FF2B5EF4-FFF2-40B4-BE49-F238E27FC236}">
                <a16:creationId xmlns:a16="http://schemas.microsoft.com/office/drawing/2014/main" id="{B19FCFC8-A3AE-9443-A7C0-BC5DDADDCFAD}"/>
              </a:ext>
            </a:extLst>
          </p:cNvPr>
          <p:cNvSpPr/>
          <p:nvPr/>
        </p:nvSpPr>
        <p:spPr>
          <a:xfrm>
            <a:off x="-38100" y="6642556"/>
            <a:ext cx="7696200" cy="215444"/>
          </a:xfrm>
          <a:prstGeom prst="rect">
            <a:avLst/>
          </a:prstGeom>
        </p:spPr>
        <p:txBody>
          <a:bodyPr wrap="square">
            <a:spAutoFit/>
          </a:bodyPr>
          <a:lstStyle/>
          <a:p>
            <a:r>
              <a:rPr lang="en-US" sz="800" dirty="0"/>
              <a:t>https://</a:t>
            </a:r>
            <a:r>
              <a:rPr lang="en-US" sz="800" dirty="0" err="1"/>
              <a:t>biocellgen-public.svi.edu.au</a:t>
            </a:r>
            <a:r>
              <a:rPr lang="en-US" sz="800" dirty="0"/>
              <a:t>/mig_2019_scrnaseq-workshop/public/clustering-and-cell-annotation.html#ref-freytag2018comparison</a:t>
            </a:r>
          </a:p>
        </p:txBody>
      </p:sp>
    </p:spTree>
    <p:extLst>
      <p:ext uri="{BB962C8B-B14F-4D97-AF65-F5344CB8AC3E}">
        <p14:creationId xmlns:p14="http://schemas.microsoft.com/office/powerpoint/2010/main" val="35665141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Chart, line chart&#10;&#10;Description automatically generated">
            <a:extLst>
              <a:ext uri="{FF2B5EF4-FFF2-40B4-BE49-F238E27FC236}">
                <a16:creationId xmlns:a16="http://schemas.microsoft.com/office/drawing/2014/main" id="{3EDD2E2B-260B-B242-9272-EC476F92A094}"/>
              </a:ext>
            </a:extLst>
          </p:cNvPr>
          <p:cNvPicPr>
            <a:picLocks noChangeAspect="1"/>
          </p:cNvPicPr>
          <p:nvPr/>
        </p:nvPicPr>
        <p:blipFill rotWithShape="1">
          <a:blip r:embed="rId3"/>
          <a:srcRect l="6667" r="4999"/>
          <a:stretch/>
        </p:blipFill>
        <p:spPr>
          <a:xfrm>
            <a:off x="5069174" y="4362139"/>
            <a:ext cx="4038600" cy="2453640"/>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AA1222AD-7A97-A842-B5F0-B6511AAF6C27}"/>
              </a:ext>
            </a:extLst>
          </p:cNvPr>
          <p:cNvPicPr>
            <a:picLocks noChangeAspect="1"/>
          </p:cNvPicPr>
          <p:nvPr/>
        </p:nvPicPr>
        <p:blipFill rotWithShape="1">
          <a:blip r:embed="rId4"/>
          <a:srcRect l="7970" r="12153"/>
          <a:stretch/>
        </p:blipFill>
        <p:spPr>
          <a:xfrm>
            <a:off x="2057400" y="2061148"/>
            <a:ext cx="4405536" cy="1219200"/>
          </a:xfrm>
          <a:prstGeom prst="rect">
            <a:avLst/>
          </a:prstGeom>
        </p:spPr>
      </p:pic>
      <p:sp>
        <p:nvSpPr>
          <p:cNvPr id="2" name="Title 1">
            <a:extLst>
              <a:ext uri="{FF2B5EF4-FFF2-40B4-BE49-F238E27FC236}">
                <a16:creationId xmlns:a16="http://schemas.microsoft.com/office/drawing/2014/main" id="{D1C239F7-A9F5-AC4E-A706-45D61000D5A6}"/>
              </a:ext>
            </a:extLst>
          </p:cNvPr>
          <p:cNvSpPr>
            <a:spLocks noGrp="1"/>
          </p:cNvSpPr>
          <p:nvPr>
            <p:ph type="title"/>
          </p:nvPr>
        </p:nvSpPr>
        <p:spPr>
          <a:xfrm>
            <a:off x="685800" y="-152400"/>
            <a:ext cx="7772400" cy="1143000"/>
          </a:xfrm>
        </p:spPr>
        <p:txBody>
          <a:bodyPr/>
          <a:lstStyle/>
          <a:p>
            <a:r>
              <a:rPr lang="en-US" dirty="0"/>
              <a:t>Modularity</a:t>
            </a:r>
          </a:p>
        </p:txBody>
      </p:sp>
      <p:sp>
        <p:nvSpPr>
          <p:cNvPr id="3" name="Content Placeholder 2">
            <a:extLst>
              <a:ext uri="{FF2B5EF4-FFF2-40B4-BE49-F238E27FC236}">
                <a16:creationId xmlns:a16="http://schemas.microsoft.com/office/drawing/2014/main" id="{13B7465D-8980-564F-B147-3B06E8274CA4}"/>
              </a:ext>
            </a:extLst>
          </p:cNvPr>
          <p:cNvSpPr>
            <a:spLocks noGrp="1"/>
          </p:cNvSpPr>
          <p:nvPr>
            <p:ph idx="1"/>
          </p:nvPr>
        </p:nvSpPr>
        <p:spPr>
          <a:xfrm>
            <a:off x="239510" y="888379"/>
            <a:ext cx="8382000" cy="1295400"/>
          </a:xfrm>
        </p:spPr>
        <p:txBody>
          <a:bodyPr/>
          <a:lstStyle/>
          <a:p>
            <a:r>
              <a:rPr lang="en-US" sz="2000" dirty="0"/>
              <a:t>Modularity (Newman and Girvan </a:t>
            </a:r>
            <a:r>
              <a:rPr lang="en-US" sz="2000" dirty="0">
                <a:hlinkClick r:id="rId5"/>
              </a:rPr>
              <a:t>2004</a:t>
            </a:r>
            <a:r>
              <a:rPr lang="en-US" sz="2000" dirty="0"/>
              <a:t>) is not the only quality function for graph-based clustering, but it is one of the first attempts to embed in a compact form many questions including the definition of quality function and null model etc.</a:t>
            </a:r>
          </a:p>
          <a:p>
            <a:endParaRPr lang="en-US" sz="2000" dirty="0"/>
          </a:p>
        </p:txBody>
      </p:sp>
      <p:sp>
        <p:nvSpPr>
          <p:cNvPr id="4" name="Slide Number Placeholder 3">
            <a:extLst>
              <a:ext uri="{FF2B5EF4-FFF2-40B4-BE49-F238E27FC236}">
                <a16:creationId xmlns:a16="http://schemas.microsoft.com/office/drawing/2014/main" id="{4797CB19-D649-1846-A9AA-F3B638E271BC}"/>
              </a:ext>
            </a:extLst>
          </p:cNvPr>
          <p:cNvSpPr>
            <a:spLocks noGrp="1"/>
          </p:cNvSpPr>
          <p:nvPr>
            <p:ph type="sldNum" sz="quarter" idx="12"/>
          </p:nvPr>
        </p:nvSpPr>
        <p:spPr/>
        <p:txBody>
          <a:bodyPr/>
          <a:lstStyle/>
          <a:p>
            <a:pPr>
              <a:defRPr/>
            </a:pPr>
            <a:fld id="{4D71D4ED-2DA9-9F40-A068-D189D5533483}" type="slidenum">
              <a:rPr lang="en-US" smtClean="0"/>
              <a:pPr>
                <a:defRPr/>
              </a:pPr>
              <a:t>22</a:t>
            </a:fld>
            <a:endParaRPr lang="en-US"/>
          </a:p>
        </p:txBody>
      </p:sp>
      <p:sp>
        <p:nvSpPr>
          <p:cNvPr id="5" name="TextBox 4">
            <a:extLst>
              <a:ext uri="{FF2B5EF4-FFF2-40B4-BE49-F238E27FC236}">
                <a16:creationId xmlns:a16="http://schemas.microsoft.com/office/drawing/2014/main" id="{0F9185B1-446A-B14C-B093-A4E654FA2CA2}"/>
              </a:ext>
            </a:extLst>
          </p:cNvPr>
          <p:cNvSpPr txBox="1"/>
          <p:nvPr/>
        </p:nvSpPr>
        <p:spPr>
          <a:xfrm>
            <a:off x="2498" y="6248400"/>
            <a:ext cx="5486400" cy="584775"/>
          </a:xfrm>
          <a:prstGeom prst="rect">
            <a:avLst/>
          </a:prstGeom>
          <a:noFill/>
        </p:spPr>
        <p:txBody>
          <a:bodyPr wrap="square" rtlCol="0">
            <a:spAutoFit/>
          </a:bodyPr>
          <a:lstStyle/>
          <a:p>
            <a:pPr marL="171450" indent="-171450">
              <a:buFont typeface="Arial" panose="020B0604020202020204" pitchFamily="34" charset="0"/>
              <a:buChar char="•"/>
            </a:pPr>
            <a:r>
              <a:rPr lang="en-US" sz="800" dirty="0"/>
              <a:t>Newman, Mark EJ, and Michelle Girvan. 2004. “Finding and Evaluating Community Structure in Networks.” </a:t>
            </a:r>
            <a:r>
              <a:rPr lang="en-US" sz="800" i="1" dirty="0"/>
              <a:t>Physical Review E</a:t>
            </a:r>
            <a:r>
              <a:rPr lang="en-US" sz="800" dirty="0"/>
              <a:t> 69 (2). APS: 026113. </a:t>
            </a:r>
          </a:p>
          <a:p>
            <a:pPr marL="171450" indent="-171450">
              <a:buFont typeface="Arial" panose="020B0604020202020204" pitchFamily="34" charset="0"/>
              <a:buChar char="•"/>
            </a:pPr>
            <a:r>
              <a:rPr lang="en-US" sz="800" dirty="0"/>
              <a:t>https://</a:t>
            </a:r>
            <a:r>
              <a:rPr lang="en-US" sz="800" dirty="0" err="1"/>
              <a:t>biocellgen-public.svi.edu.au</a:t>
            </a:r>
            <a:r>
              <a:rPr lang="en-US" sz="800" dirty="0"/>
              <a:t>/mig_2019_scrnaseq-workshop/public/clustering-and-cell-annotation.html#ref-freytag2018comparison</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3482FDC6-874E-1A48-8616-932058C7A68C}"/>
                  </a:ext>
                </a:extLst>
              </p:cNvPr>
              <p:cNvSpPr txBox="1"/>
              <p:nvPr/>
            </p:nvSpPr>
            <p:spPr>
              <a:xfrm>
                <a:off x="293474" y="3143380"/>
                <a:ext cx="8768079" cy="1312475"/>
              </a:xfrm>
              <a:prstGeom prst="rect">
                <a:avLst/>
              </a:prstGeom>
              <a:noFill/>
            </p:spPr>
            <p:txBody>
              <a:bodyPr wrap="square" rtlCol="0">
                <a:spAutoFit/>
              </a:bodyPr>
              <a:lstStyle/>
              <a:p>
                <a14:m>
                  <m:oMath xmlns:m="http://schemas.openxmlformats.org/officeDocument/2006/math">
                    <m:sSub>
                      <m:sSubPr>
                        <m:ctrlPr>
                          <a:rPr lang="en-US" sz="1600" i="1" dirty="0" smtClean="0">
                            <a:latin typeface="Cambria Math" panose="02040503050406030204" pitchFamily="18" charset="0"/>
                            <a:cs typeface="Arial" panose="020B0604020202020204" pitchFamily="34" charset="0"/>
                          </a:rPr>
                        </m:ctrlPr>
                      </m:sSubPr>
                      <m:e>
                        <m:r>
                          <a:rPr lang="en-US" sz="1600" b="0" i="1" dirty="0" smtClean="0">
                            <a:latin typeface="Cambria Math" panose="02040503050406030204" pitchFamily="18" charset="0"/>
                            <a:cs typeface="Arial" panose="020B0604020202020204" pitchFamily="34" charset="0"/>
                          </a:rPr>
                          <m:t>𝐴</m:t>
                        </m:r>
                      </m:e>
                      <m:sub>
                        <m:r>
                          <a:rPr lang="en-US" sz="1600" b="0" i="1" dirty="0" smtClean="0">
                            <a:latin typeface="Cambria Math" panose="02040503050406030204" pitchFamily="18" charset="0"/>
                            <a:cs typeface="Arial" panose="020B0604020202020204" pitchFamily="34" charset="0"/>
                          </a:rPr>
                          <m:t>𝑖</m:t>
                        </m:r>
                        <m:r>
                          <a:rPr lang="en-US" sz="1600" b="0" i="1" dirty="0" smtClean="0">
                            <a:latin typeface="Cambria Math" panose="02040503050406030204" pitchFamily="18" charset="0"/>
                            <a:cs typeface="Arial" panose="020B0604020202020204" pitchFamily="34" charset="0"/>
                          </a:rPr>
                          <m:t>,</m:t>
                        </m:r>
                        <m:r>
                          <a:rPr lang="en-US" sz="1600" b="0" i="1" dirty="0" smtClean="0">
                            <a:latin typeface="Cambria Math" panose="02040503050406030204" pitchFamily="18" charset="0"/>
                            <a:cs typeface="Arial" panose="020B0604020202020204" pitchFamily="34" charset="0"/>
                          </a:rPr>
                          <m:t>𝑗</m:t>
                        </m:r>
                      </m:sub>
                    </m:sSub>
                  </m:oMath>
                </a14:m>
                <a:r>
                  <a:rPr lang="en-US" sz="1600" dirty="0">
                    <a:latin typeface="Arial" panose="020B0604020202020204" pitchFamily="34" charset="0"/>
                    <a:cs typeface="Arial" panose="020B0604020202020204" pitchFamily="34" charset="0"/>
                  </a:rPr>
                  <a:t> : weight between node </a:t>
                </a:r>
                <a14:m>
                  <m:oMath xmlns:m="http://schemas.openxmlformats.org/officeDocument/2006/math">
                    <m:r>
                      <a:rPr lang="en-US" sz="1600" b="0" i="1" smtClean="0">
                        <a:latin typeface="Cambria Math" panose="02040503050406030204" pitchFamily="18" charset="0"/>
                        <a:cs typeface="Arial" panose="020B0604020202020204" pitchFamily="34" charset="0"/>
                      </a:rPr>
                      <m:t>𝑖</m:t>
                    </m:r>
                    <m:r>
                      <a:rPr lang="en-US" sz="1600" b="0" i="1" smtClean="0">
                        <a:latin typeface="Cambria Math" panose="02040503050406030204" pitchFamily="18" charset="0"/>
                        <a:cs typeface="Arial" panose="020B0604020202020204" pitchFamily="34" charset="0"/>
                      </a:rPr>
                      <m:t> </m:t>
                    </m:r>
                  </m:oMath>
                </a14:m>
                <a:r>
                  <a:rPr lang="en-US" sz="1600" dirty="0">
                    <a:latin typeface="Arial" panose="020B0604020202020204" pitchFamily="34" charset="0"/>
                    <a:cs typeface="Arial" panose="020B0604020202020204" pitchFamily="34" charset="0"/>
                  </a:rPr>
                  <a:t>and </a:t>
                </a:r>
                <a14:m>
                  <m:oMath xmlns:m="http://schemas.openxmlformats.org/officeDocument/2006/math">
                    <m:r>
                      <a:rPr lang="en-US" sz="1600" b="0" i="1" smtClean="0">
                        <a:latin typeface="Cambria Math" panose="02040503050406030204" pitchFamily="18" charset="0"/>
                        <a:cs typeface="Arial" panose="020B0604020202020204" pitchFamily="34" charset="0"/>
                      </a:rPr>
                      <m:t>𝑗</m:t>
                    </m:r>
                  </m:oMath>
                </a14:m>
                <a:endParaRPr lang="en-US" sz="1600" dirty="0">
                  <a:latin typeface="Arial" panose="020B0604020202020204" pitchFamily="34" charset="0"/>
                  <a:cs typeface="Arial" panose="020B0604020202020204" pitchFamily="34" charset="0"/>
                </a:endParaRPr>
              </a:p>
              <a:p>
                <a14:m>
                  <m:oMath xmlns:m="http://schemas.openxmlformats.org/officeDocument/2006/math">
                    <m:r>
                      <a:rPr lang="en-US" sz="1600" i="1" smtClean="0">
                        <a:latin typeface="Cambria Math" panose="02040503050406030204" pitchFamily="18" charset="0"/>
                        <a:ea typeface="Cambria Math" panose="02040503050406030204" pitchFamily="18" charset="0"/>
                        <a:cs typeface="Arial" panose="020B0604020202020204" pitchFamily="34" charset="0"/>
                      </a:rPr>
                      <m:t>𝛿</m:t>
                    </m:r>
                    <m:r>
                      <a:rPr lang="en-US" sz="1600" b="0" i="1" smtClean="0">
                        <a:latin typeface="Cambria Math" panose="02040503050406030204" pitchFamily="18" charset="0"/>
                        <a:ea typeface="Cambria Math" panose="02040503050406030204" pitchFamily="18" charset="0"/>
                        <a:cs typeface="Arial" panose="020B0604020202020204" pitchFamily="34" charset="0"/>
                      </a:rPr>
                      <m:t>(</m:t>
                    </m:r>
                    <m:r>
                      <a:rPr lang="en-US" sz="1600" b="0" i="1" smtClean="0">
                        <a:latin typeface="Cambria Math" panose="02040503050406030204" pitchFamily="18" charset="0"/>
                        <a:ea typeface="Cambria Math" panose="02040503050406030204" pitchFamily="18" charset="0"/>
                        <a:cs typeface="Arial" panose="020B0604020202020204" pitchFamily="34" charset="0"/>
                      </a:rPr>
                      <m:t>𝑖</m:t>
                    </m:r>
                    <m:r>
                      <a:rPr lang="en-US" sz="1600" b="0" i="1" smtClean="0">
                        <a:latin typeface="Cambria Math" panose="02040503050406030204" pitchFamily="18" charset="0"/>
                        <a:ea typeface="Cambria Math" panose="02040503050406030204" pitchFamily="18" charset="0"/>
                        <a:cs typeface="Arial" panose="020B0604020202020204" pitchFamily="34" charset="0"/>
                      </a:rPr>
                      <m:t>,</m:t>
                    </m:r>
                    <m:r>
                      <a:rPr lang="en-US" sz="1600" b="0" i="1" smtClean="0">
                        <a:latin typeface="Cambria Math" panose="02040503050406030204" pitchFamily="18" charset="0"/>
                        <a:ea typeface="Cambria Math" panose="02040503050406030204" pitchFamily="18" charset="0"/>
                        <a:cs typeface="Arial" panose="020B0604020202020204" pitchFamily="34" charset="0"/>
                      </a:rPr>
                      <m:t>𝑗</m:t>
                    </m:r>
                    <m:r>
                      <a:rPr lang="en-US" sz="1600" b="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1600" dirty="0">
                    <a:latin typeface="Arial" panose="020B0604020202020204" pitchFamily="34" charset="0"/>
                    <a:cs typeface="Arial" panose="020B0604020202020204" pitchFamily="34" charset="0"/>
                  </a:rPr>
                  <a:t> : Indicator of whether </a:t>
                </a:r>
                <a14:m>
                  <m:oMath xmlns:m="http://schemas.openxmlformats.org/officeDocument/2006/math">
                    <m:r>
                      <a:rPr lang="en-US" sz="1600" i="1">
                        <a:latin typeface="Cambria Math" panose="02040503050406030204" pitchFamily="18" charset="0"/>
                        <a:cs typeface="Arial" panose="020B0604020202020204" pitchFamily="34" charset="0"/>
                      </a:rPr>
                      <m:t>𝑖</m:t>
                    </m:r>
                    <m:r>
                      <a:rPr lang="en-US" sz="1600" i="1">
                        <a:latin typeface="Cambria Math" panose="02040503050406030204" pitchFamily="18" charset="0"/>
                        <a:cs typeface="Arial" panose="020B0604020202020204" pitchFamily="34" charset="0"/>
                      </a:rPr>
                      <m:t> </m:t>
                    </m:r>
                  </m:oMath>
                </a14:m>
                <a:r>
                  <a:rPr lang="en-US" sz="1600" dirty="0">
                    <a:latin typeface="Arial" panose="020B0604020202020204" pitchFamily="34" charset="0"/>
                    <a:cs typeface="Arial" panose="020B0604020202020204" pitchFamily="34" charset="0"/>
                  </a:rPr>
                  <a:t>and </a:t>
                </a:r>
                <a14:m>
                  <m:oMath xmlns:m="http://schemas.openxmlformats.org/officeDocument/2006/math">
                    <m:r>
                      <a:rPr lang="en-US" sz="1600" i="1">
                        <a:latin typeface="Cambria Math" panose="02040503050406030204" pitchFamily="18" charset="0"/>
                        <a:cs typeface="Arial" panose="020B0604020202020204" pitchFamily="34" charset="0"/>
                      </a:rPr>
                      <m:t>𝑗</m:t>
                    </m:r>
                  </m:oMath>
                </a14:m>
                <a:r>
                  <a:rPr lang="en-US" sz="1600" dirty="0">
                    <a:latin typeface="Arial" panose="020B0604020202020204" pitchFamily="34" charset="0"/>
                    <a:cs typeface="Arial" panose="020B0604020202020204" pitchFamily="34" charset="0"/>
                  </a:rPr>
                  <a:t>are in the same cluster</a:t>
                </a:r>
              </a:p>
              <a:p>
                <a14:m>
                  <m:oMath xmlns:m="http://schemas.openxmlformats.org/officeDocument/2006/math">
                    <m:sSub>
                      <m:sSubPr>
                        <m:ctrlPr>
                          <a:rPr lang="en-US" sz="1600" i="1" smtClean="0">
                            <a:latin typeface="Cambria Math" panose="02040503050406030204" pitchFamily="18" charset="0"/>
                            <a:cs typeface="Arial" panose="020B0604020202020204" pitchFamily="34" charset="0"/>
                          </a:rPr>
                        </m:ctrlPr>
                      </m:sSubPr>
                      <m:e>
                        <m:r>
                          <a:rPr lang="en-US" sz="1600" b="0" i="1" smtClean="0">
                            <a:latin typeface="Cambria Math" panose="02040503050406030204" pitchFamily="18" charset="0"/>
                            <a:cs typeface="Arial" panose="020B0604020202020204" pitchFamily="34" charset="0"/>
                          </a:rPr>
                          <m:t>𝑘</m:t>
                        </m:r>
                      </m:e>
                      <m:sub>
                        <m:r>
                          <a:rPr lang="en-US" sz="1600" b="0" i="1" smtClean="0">
                            <a:latin typeface="Cambria Math" panose="02040503050406030204" pitchFamily="18" charset="0"/>
                            <a:cs typeface="Arial" panose="020B0604020202020204" pitchFamily="34" charset="0"/>
                          </a:rPr>
                          <m:t>𝑖</m:t>
                        </m:r>
                      </m:sub>
                    </m:sSub>
                  </m:oMath>
                </a14:m>
                <a:r>
                  <a:rPr lang="en-US" sz="1600" dirty="0">
                    <a:latin typeface="Arial" panose="020B0604020202020204" pitchFamily="34" charset="0"/>
                    <a:cs typeface="Arial" panose="020B0604020202020204" pitchFamily="34" charset="0"/>
                  </a:rPr>
                  <a:t> : the degree of node </a:t>
                </a:r>
                <a14:m>
                  <m:oMath xmlns:m="http://schemas.openxmlformats.org/officeDocument/2006/math">
                    <m:r>
                      <a:rPr lang="en-US" sz="1600" i="1">
                        <a:latin typeface="Cambria Math" panose="02040503050406030204" pitchFamily="18" charset="0"/>
                        <a:cs typeface="Arial" panose="020B0604020202020204" pitchFamily="34" charset="0"/>
                      </a:rPr>
                      <m:t>𝑖</m:t>
                    </m:r>
                    <m:r>
                      <a:rPr lang="en-US" sz="1600" i="1">
                        <a:latin typeface="Cambria Math" panose="02040503050406030204" pitchFamily="18" charset="0"/>
                        <a:cs typeface="Arial" panose="020B0604020202020204" pitchFamily="34" charset="0"/>
                      </a:rPr>
                      <m:t> </m:t>
                    </m:r>
                  </m:oMath>
                </a14:m>
                <a:r>
                  <a:rPr lang="en-US" sz="1600" dirty="0">
                    <a:latin typeface="Arial" panose="020B0604020202020204" pitchFamily="34" charset="0"/>
                    <a:cs typeface="Arial" panose="020B0604020202020204" pitchFamily="34" charset="0"/>
                  </a:rPr>
                  <a:t>(the sum of weights of all edges connected to</a:t>
                </a:r>
                <a:r>
                  <a:rPr lang="en-US" sz="1600" dirty="0">
                    <a:cs typeface="Arial" panose="020B0604020202020204" pitchFamily="34" charset="0"/>
                  </a:rPr>
                  <a:t> </a:t>
                </a:r>
                <a14:m>
                  <m:oMath xmlns:m="http://schemas.openxmlformats.org/officeDocument/2006/math">
                    <m:r>
                      <a:rPr lang="en-US" sz="1600" i="1">
                        <a:latin typeface="Cambria Math" panose="02040503050406030204" pitchFamily="18" charset="0"/>
                        <a:cs typeface="Arial" panose="020B0604020202020204" pitchFamily="34" charset="0"/>
                      </a:rPr>
                      <m:t>𝑖</m:t>
                    </m:r>
                  </m:oMath>
                </a14:m>
                <a:r>
                  <a:rPr lang="en-US" sz="1600" dirty="0">
                    <a:latin typeface="Arial" panose="020B0604020202020204" pitchFamily="34" charset="0"/>
                    <a:cs typeface="Arial" panose="020B0604020202020204" pitchFamily="34" charset="0"/>
                  </a:rPr>
                  <a:t>)</a:t>
                </a:r>
              </a:p>
              <a:p>
                <a14:m>
                  <m:oMath xmlns:m="http://schemas.openxmlformats.org/officeDocument/2006/math">
                    <m:r>
                      <a:rPr lang="en-US" sz="1600" i="1" dirty="0" smtClean="0">
                        <a:latin typeface="Cambria Math" panose="02040503050406030204" pitchFamily="18" charset="0"/>
                        <a:cs typeface="Arial" panose="020B0604020202020204" pitchFamily="34" charset="0"/>
                      </a:rPr>
                      <m:t>𝑚</m:t>
                    </m:r>
                  </m:oMath>
                </a14:m>
                <a:r>
                  <a:rPr lang="en-US" sz="1600" dirty="0">
                    <a:latin typeface="Arial" panose="020B0604020202020204" pitchFamily="34" charset="0"/>
                    <a:cs typeface="Arial" panose="020B0604020202020204" pitchFamily="34" charset="0"/>
                  </a:rPr>
                  <a:t>: the total weight in the all graph</a:t>
                </a:r>
              </a:p>
              <a:p>
                <a:endParaRPr lang="en-US" sz="1400" dirty="0">
                  <a:latin typeface="Arial" panose="020B0604020202020204" pitchFamily="34" charset="0"/>
                  <a:cs typeface="Arial" panose="020B0604020202020204" pitchFamily="34" charset="0"/>
                </a:endParaRPr>
              </a:p>
            </p:txBody>
          </p:sp>
        </mc:Choice>
        <mc:Fallback xmlns="">
          <p:sp>
            <p:nvSpPr>
              <p:cNvPr id="8" name="TextBox 7">
                <a:extLst>
                  <a:ext uri="{FF2B5EF4-FFF2-40B4-BE49-F238E27FC236}">
                    <a16:creationId xmlns:a16="http://schemas.microsoft.com/office/drawing/2014/main" id="{3482FDC6-874E-1A48-8616-932058C7A68C}"/>
                  </a:ext>
                </a:extLst>
              </p:cNvPr>
              <p:cNvSpPr txBox="1">
                <a:spLocks noRot="1" noChangeAspect="1" noMove="1" noResize="1" noEditPoints="1" noAdjustHandles="1" noChangeArrowheads="1" noChangeShapeType="1" noTextEdit="1"/>
              </p:cNvSpPr>
              <p:nvPr/>
            </p:nvSpPr>
            <p:spPr>
              <a:xfrm>
                <a:off x="293474" y="3143380"/>
                <a:ext cx="8768079" cy="1312475"/>
              </a:xfrm>
              <a:prstGeom prst="rect">
                <a:avLst/>
              </a:prstGeom>
              <a:blipFill>
                <a:blip r:embed="rId6"/>
                <a:stretch>
                  <a:fillRect t="-1923"/>
                </a:stretch>
              </a:blipFill>
            </p:spPr>
            <p:txBody>
              <a:bodyPr/>
              <a:lstStyle/>
              <a:p>
                <a:r>
                  <a:rPr lang="en-US">
                    <a:noFill/>
                  </a:rPr>
                  <a:t> </a:t>
                </a:r>
              </a:p>
            </p:txBody>
          </p:sp>
        </mc:Fallback>
      </mc:AlternateContent>
      <p:sp>
        <p:nvSpPr>
          <p:cNvPr id="10" name="Rectangle 9">
            <a:extLst>
              <a:ext uri="{FF2B5EF4-FFF2-40B4-BE49-F238E27FC236}">
                <a16:creationId xmlns:a16="http://schemas.microsoft.com/office/drawing/2014/main" id="{B19ED7E5-C703-2F4E-8AF6-2F71324375EE}"/>
              </a:ext>
            </a:extLst>
          </p:cNvPr>
          <p:cNvSpPr/>
          <p:nvPr/>
        </p:nvSpPr>
        <p:spPr>
          <a:xfrm>
            <a:off x="5101653" y="4044651"/>
            <a:ext cx="6045200" cy="338554"/>
          </a:xfrm>
          <a:prstGeom prst="rect">
            <a:avLst/>
          </a:prstGeom>
        </p:spPr>
        <p:txBody>
          <a:bodyPr wrap="square">
            <a:spAutoFit/>
          </a:bodyPr>
          <a:lstStyle/>
          <a:p>
            <a:r>
              <a:rPr lang="en-US" sz="1600" dirty="0">
                <a:solidFill>
                  <a:schemeClr val="tx2"/>
                </a:solidFill>
                <a:latin typeface="Arial" panose="020B0604020202020204" pitchFamily="34" charset="0"/>
                <a:cs typeface="Arial" panose="020B0604020202020204" pitchFamily="34" charset="0"/>
              </a:rPr>
              <a:t>Higher modularity implies better partition</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1F0F05F2-80B4-724D-A271-6E9E14D17DDC}"/>
                  </a:ext>
                </a:extLst>
              </p:cNvPr>
              <p:cNvSpPr txBox="1"/>
              <p:nvPr/>
            </p:nvSpPr>
            <p:spPr>
              <a:xfrm>
                <a:off x="268409" y="4239949"/>
                <a:ext cx="4484890" cy="1938992"/>
              </a:xfrm>
              <a:prstGeom prst="rect">
                <a:avLst/>
              </a:prstGeom>
              <a:noFill/>
            </p:spPr>
            <p:txBody>
              <a:bodyPr wrap="square" rtlCol="0">
                <a:spAutoFit/>
              </a:bodyPr>
              <a:lstStyle/>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Modularity</a:t>
                </a:r>
                <a:r>
                  <a:rPr lang="en-US" dirty="0">
                    <a:cs typeface="Arial" panose="020B0604020202020204" pitchFamily="34" charset="0"/>
                  </a:rPr>
                  <a:t> : </a:t>
                </a:r>
                <a14:m>
                  <m:oMath xmlns:m="http://schemas.openxmlformats.org/officeDocument/2006/math">
                    <m:r>
                      <a:rPr lang="en-US" b="0" i="0" dirty="0" smtClean="0">
                        <a:latin typeface="Cambria Math" panose="02040503050406030204" pitchFamily="18" charset="0"/>
                        <a:ea typeface="Cambria Math" panose="02040503050406030204" pitchFamily="18" charset="0"/>
                        <a:cs typeface="Arial" panose="020B0604020202020204" pitchFamily="34" charset="0"/>
                      </a:rPr>
                      <m:t>−1</m:t>
                    </m:r>
                    <m:r>
                      <a:rPr lang="en-US" i="1" dirty="0" smtClean="0">
                        <a:latin typeface="Cambria Math" panose="02040503050406030204" pitchFamily="18" charset="0"/>
                        <a:ea typeface="Cambria Math" panose="02040503050406030204" pitchFamily="18" charset="0"/>
                        <a:cs typeface="Arial" panose="020B0604020202020204" pitchFamily="34" charset="0"/>
                      </a:rPr>
                      <m:t>≪</m:t>
                    </m:r>
                    <m:r>
                      <a:rPr lang="en-US" b="0" i="1" dirty="0" smtClean="0">
                        <a:latin typeface="Cambria Math" panose="02040503050406030204" pitchFamily="18" charset="0"/>
                        <a:ea typeface="Cambria Math" panose="02040503050406030204" pitchFamily="18" charset="0"/>
                        <a:cs typeface="Arial" panose="020B0604020202020204" pitchFamily="34" charset="0"/>
                      </a:rPr>
                      <m:t>𝑄</m:t>
                    </m:r>
                    <m:r>
                      <a:rPr lang="en-US" i="1" dirty="0" smtClean="0">
                        <a:latin typeface="Cambria Math" panose="02040503050406030204" pitchFamily="18" charset="0"/>
                        <a:ea typeface="Cambria Math" panose="02040503050406030204" pitchFamily="18" charset="0"/>
                        <a:cs typeface="Arial" panose="020B0604020202020204" pitchFamily="34" charset="0"/>
                      </a:rPr>
                      <m:t>≪</m:t>
                    </m:r>
                    <m:r>
                      <a:rPr lang="en-US" b="0" i="0" dirty="0" smtClean="0">
                        <a:latin typeface="Cambria Math" panose="02040503050406030204" pitchFamily="18" charset="0"/>
                        <a:ea typeface="Cambria Math" panose="02040503050406030204" pitchFamily="18" charset="0"/>
                        <a:cs typeface="Arial" panose="020B0604020202020204" pitchFamily="34" charset="0"/>
                      </a:rPr>
                      <m:t>1</m:t>
                    </m:r>
                  </m:oMath>
                </a14:m>
                <a:endParaRPr lang="en-US" b="0" i="0" dirty="0">
                  <a:latin typeface="Cambria Math" panose="02040503050406030204" pitchFamily="18" charset="0"/>
                  <a:ea typeface="Cambria Math" panose="02040503050406030204" pitchFamily="18" charset="0"/>
                  <a:cs typeface="Arial" panose="020B0604020202020204" pitchFamily="34" charset="0"/>
                </a:endParaRPr>
              </a:p>
              <a:p>
                <a:pPr marL="342900" indent="-342900">
                  <a:buFont typeface="Arial" panose="020B0604020202020204" pitchFamily="34" charset="0"/>
                  <a:buChar char="•"/>
                </a:pPr>
                <a14:m>
                  <m:oMath xmlns:m="http://schemas.openxmlformats.org/officeDocument/2006/math">
                    <m:r>
                      <a:rPr lang="en-US" i="1" dirty="0">
                        <a:latin typeface="Cambria Math" panose="02040503050406030204" pitchFamily="18" charset="0"/>
                        <a:ea typeface="Cambria Math" panose="02040503050406030204" pitchFamily="18" charset="0"/>
                        <a:cs typeface="Arial" panose="020B0604020202020204" pitchFamily="34" charset="0"/>
                      </a:rPr>
                      <m:t>𝑄</m:t>
                    </m:r>
                    <m:r>
                      <a:rPr lang="en-US" i="1" dirty="0" smtClean="0">
                        <a:latin typeface="Cambria Math" panose="02040503050406030204" pitchFamily="18" charset="0"/>
                        <a:ea typeface="Cambria Math" panose="02040503050406030204" pitchFamily="18" charset="0"/>
                        <a:cs typeface="Arial" panose="020B0604020202020204" pitchFamily="34" charset="0"/>
                      </a:rPr>
                      <m:t>&gt;</m:t>
                    </m:r>
                    <m:r>
                      <a:rPr lang="en-US" b="0" i="1" dirty="0" smtClean="0">
                        <a:latin typeface="Cambria Math" panose="02040503050406030204" pitchFamily="18" charset="0"/>
                        <a:ea typeface="Cambria Math" panose="02040503050406030204" pitchFamily="18" charset="0"/>
                        <a:cs typeface="Arial" panose="020B0604020202020204" pitchFamily="34" charset="0"/>
                      </a:rPr>
                      <m:t>0</m:t>
                    </m:r>
                  </m:oMath>
                </a14:m>
                <a:r>
                  <a:rPr lang="en-US" dirty="0">
                    <a:latin typeface="Arial" panose="020B0604020202020204" pitchFamily="34" charset="0"/>
                    <a:cs typeface="Arial" panose="020B0604020202020204" pitchFamily="34" charset="0"/>
                  </a:rPr>
                  <a:t> when # edges within groups &gt; #edges within groups in a randomly rewired graph</a:t>
                </a:r>
              </a:p>
              <a:p>
                <a:pPr marL="342900" indent="-342900">
                  <a:buFont typeface="Arial" panose="020B0604020202020204" pitchFamily="34" charset="0"/>
                  <a:buChar char="•"/>
                </a:pPr>
                <a14:m>
                  <m:oMath xmlns:m="http://schemas.openxmlformats.org/officeDocument/2006/math">
                    <m:r>
                      <a:rPr lang="en-US" i="1" dirty="0">
                        <a:latin typeface="Cambria Math" panose="02040503050406030204" pitchFamily="18" charset="0"/>
                        <a:ea typeface="Cambria Math" panose="02040503050406030204" pitchFamily="18" charset="0"/>
                        <a:cs typeface="Arial" panose="020B0604020202020204" pitchFamily="34" charset="0"/>
                      </a:rPr>
                      <m:t>𝑄</m:t>
                    </m:r>
                    <m:r>
                      <a:rPr lang="en-US" i="1" dirty="0">
                        <a:latin typeface="Cambria Math" panose="02040503050406030204" pitchFamily="18" charset="0"/>
                        <a:ea typeface="Cambria Math" panose="02040503050406030204" pitchFamily="18" charset="0"/>
                        <a:cs typeface="Arial" panose="020B0604020202020204" pitchFamily="34" charset="0"/>
                      </a:rPr>
                      <m:t>&gt;0</m:t>
                    </m:r>
                    <m:r>
                      <a:rPr lang="en-US" b="0" i="0" dirty="0" smtClean="0">
                        <a:latin typeface="Cambria Math" panose="02040503050406030204" pitchFamily="18" charset="0"/>
                        <a:ea typeface="Cambria Math" panose="02040503050406030204" pitchFamily="18" charset="0"/>
                        <a:cs typeface="Arial" panose="020B0604020202020204" pitchFamily="34" charset="0"/>
                      </a:rPr>
                      <m:t>.3</m:t>
                    </m:r>
                  </m:oMath>
                </a14:m>
                <a:r>
                  <a:rPr lang="en-US" dirty="0">
                    <a:latin typeface="Arial" panose="020B0604020202020204" pitchFamily="34" charset="0"/>
                    <a:cs typeface="Arial" panose="020B0604020202020204" pitchFamily="34" charset="0"/>
                  </a:rPr>
                  <a:t> :significantly community structure</a:t>
                </a:r>
              </a:p>
            </p:txBody>
          </p:sp>
        </mc:Choice>
        <mc:Fallback xmlns="">
          <p:sp>
            <p:nvSpPr>
              <p:cNvPr id="13" name="TextBox 12">
                <a:extLst>
                  <a:ext uri="{FF2B5EF4-FFF2-40B4-BE49-F238E27FC236}">
                    <a16:creationId xmlns:a16="http://schemas.microsoft.com/office/drawing/2014/main" id="{1F0F05F2-80B4-724D-A271-6E9E14D17DDC}"/>
                  </a:ext>
                </a:extLst>
              </p:cNvPr>
              <p:cNvSpPr txBox="1">
                <a:spLocks noRot="1" noChangeAspect="1" noMove="1" noResize="1" noEditPoints="1" noAdjustHandles="1" noChangeArrowheads="1" noChangeShapeType="1" noTextEdit="1"/>
              </p:cNvSpPr>
              <p:nvPr/>
            </p:nvSpPr>
            <p:spPr>
              <a:xfrm>
                <a:off x="268409" y="4239949"/>
                <a:ext cx="4484890" cy="1938992"/>
              </a:xfrm>
              <a:prstGeom prst="rect">
                <a:avLst/>
              </a:prstGeom>
              <a:blipFill>
                <a:blip r:embed="rId7"/>
                <a:stretch>
                  <a:fillRect l="-1130" t="-1961" r="-847" b="-4575"/>
                </a:stretch>
              </a:blipFill>
            </p:spPr>
            <p:txBody>
              <a:bodyPr/>
              <a:lstStyle/>
              <a:p>
                <a:r>
                  <a:rPr lang="en-US">
                    <a:noFill/>
                  </a:rPr>
                  <a:t> </a:t>
                </a:r>
              </a:p>
            </p:txBody>
          </p:sp>
        </mc:Fallback>
      </mc:AlternateContent>
    </p:spTree>
    <p:extLst>
      <p:ext uri="{BB962C8B-B14F-4D97-AF65-F5344CB8AC3E}">
        <p14:creationId xmlns:p14="http://schemas.microsoft.com/office/powerpoint/2010/main" val="22097307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1C5F5-E492-9748-8D89-84CD0DAF6CC9}"/>
              </a:ext>
            </a:extLst>
          </p:cNvPr>
          <p:cNvSpPr>
            <a:spLocks noGrp="1"/>
          </p:cNvSpPr>
          <p:nvPr>
            <p:ph type="title"/>
          </p:nvPr>
        </p:nvSpPr>
        <p:spPr>
          <a:xfrm>
            <a:off x="670112" y="-152400"/>
            <a:ext cx="7772400" cy="1143000"/>
          </a:xfrm>
        </p:spPr>
        <p:txBody>
          <a:bodyPr/>
          <a:lstStyle/>
          <a:p>
            <a:r>
              <a:rPr lang="en-US" dirty="0"/>
              <a:t>Louvain community detection </a:t>
            </a:r>
          </a:p>
        </p:txBody>
      </p:sp>
      <p:sp>
        <p:nvSpPr>
          <p:cNvPr id="4" name="Slide Number Placeholder 3">
            <a:extLst>
              <a:ext uri="{FF2B5EF4-FFF2-40B4-BE49-F238E27FC236}">
                <a16:creationId xmlns:a16="http://schemas.microsoft.com/office/drawing/2014/main" id="{95CB10C7-6491-254E-8F2E-751DF735D1BF}"/>
              </a:ext>
            </a:extLst>
          </p:cNvPr>
          <p:cNvSpPr>
            <a:spLocks noGrp="1"/>
          </p:cNvSpPr>
          <p:nvPr>
            <p:ph type="sldNum" sz="quarter" idx="12"/>
          </p:nvPr>
        </p:nvSpPr>
        <p:spPr/>
        <p:txBody>
          <a:bodyPr/>
          <a:lstStyle/>
          <a:p>
            <a:pPr>
              <a:defRPr/>
            </a:pPr>
            <a:fld id="{4D71D4ED-2DA9-9F40-A068-D189D5533483}" type="slidenum">
              <a:rPr lang="en-US" smtClean="0"/>
              <a:pPr>
                <a:defRPr/>
              </a:pPr>
              <a:t>23</a:t>
            </a:fld>
            <a:endParaRPr lang="en-US"/>
          </a:p>
        </p:txBody>
      </p:sp>
      <p:pic>
        <p:nvPicPr>
          <p:cNvPr id="6" name="Picture 5" descr="Diagram, schematic&#10;&#10;Description automatically generated">
            <a:extLst>
              <a:ext uri="{FF2B5EF4-FFF2-40B4-BE49-F238E27FC236}">
                <a16:creationId xmlns:a16="http://schemas.microsoft.com/office/drawing/2014/main" id="{F337366D-6640-204C-B432-EE48A409B2F4}"/>
              </a:ext>
            </a:extLst>
          </p:cNvPr>
          <p:cNvPicPr>
            <a:picLocks noChangeAspect="1"/>
          </p:cNvPicPr>
          <p:nvPr/>
        </p:nvPicPr>
        <p:blipFill rotWithShape="1">
          <a:blip r:embed="rId3"/>
          <a:srcRect l="7234" t="5118" r="9602" b="42912"/>
          <a:stretch/>
        </p:blipFill>
        <p:spPr>
          <a:xfrm>
            <a:off x="0" y="4572000"/>
            <a:ext cx="4400818" cy="1573717"/>
          </a:xfrm>
          <a:prstGeom prst="rect">
            <a:avLst/>
          </a:prstGeom>
        </p:spPr>
      </p:pic>
      <p:sp>
        <p:nvSpPr>
          <p:cNvPr id="7" name="TextBox 6">
            <a:extLst>
              <a:ext uri="{FF2B5EF4-FFF2-40B4-BE49-F238E27FC236}">
                <a16:creationId xmlns:a16="http://schemas.microsoft.com/office/drawing/2014/main" id="{9A1D972B-662E-234B-90F5-B23E2CDBED9C}"/>
              </a:ext>
            </a:extLst>
          </p:cNvPr>
          <p:cNvSpPr txBox="1"/>
          <p:nvPr/>
        </p:nvSpPr>
        <p:spPr>
          <a:xfrm>
            <a:off x="3748" y="6519446"/>
            <a:ext cx="5844870" cy="338554"/>
          </a:xfrm>
          <a:prstGeom prst="rect">
            <a:avLst/>
          </a:prstGeom>
          <a:noFill/>
        </p:spPr>
        <p:txBody>
          <a:bodyPr wrap="none" rtlCol="0">
            <a:spAutoFit/>
          </a:bodyPr>
          <a:lstStyle/>
          <a:p>
            <a:r>
              <a:rPr lang="en-US" sz="800" dirty="0">
                <a:hlinkClick r:id="rId4"/>
              </a:rPr>
              <a:t>https://biocellgen-public.svi.edu.au/mig_2019_scrnaseq-workshop/public/clustering-and-cell-annotation.html#ref-freytag2018comparison</a:t>
            </a:r>
            <a:endParaRPr lang="en-US" sz="800" dirty="0"/>
          </a:p>
          <a:p>
            <a:r>
              <a:rPr lang="en-US" sz="800" dirty="0"/>
              <a:t>https://</a:t>
            </a:r>
            <a:r>
              <a:rPr lang="en-US" sz="800" dirty="0" err="1"/>
              <a:t>www.youtube.com</a:t>
            </a:r>
            <a:r>
              <a:rPr lang="en-US" sz="800" dirty="0"/>
              <a:t>/</a:t>
            </a:r>
            <a:r>
              <a:rPr lang="en-US" sz="800" dirty="0" err="1"/>
              <a:t>watch?v</a:t>
            </a:r>
            <a:r>
              <a:rPr lang="en-US" sz="800" dirty="0"/>
              <a:t>=QNv7rKWCgM8</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43EF67F-D63C-FD4F-95BB-565B47BC0370}"/>
                  </a:ext>
                </a:extLst>
              </p:cNvPr>
              <p:cNvSpPr txBox="1"/>
              <p:nvPr/>
            </p:nvSpPr>
            <p:spPr>
              <a:xfrm>
                <a:off x="228600" y="910947"/>
                <a:ext cx="8915399" cy="3508653"/>
              </a:xfrm>
              <a:prstGeom prst="rect">
                <a:avLst/>
              </a:prstGeom>
              <a:noFill/>
            </p:spPr>
            <p:txBody>
              <a:bodyPr wrap="square" rtlCol="0">
                <a:spAutoFit/>
              </a:bodyPr>
              <a:lstStyle/>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Start with every node in its own community</a:t>
                </a:r>
              </a:p>
              <a:p>
                <a:pPr marL="342900" indent="-342900">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Step1</a:t>
                </a:r>
                <a:r>
                  <a:rPr lang="en-US" dirty="0">
                    <a:latin typeface="Arial" panose="020B0604020202020204" pitchFamily="34" charset="0"/>
                    <a:cs typeface="Arial" panose="020B0604020202020204" pitchFamily="34" charset="0"/>
                  </a:rPr>
                  <a:t>: Modularity optimization</a:t>
                </a:r>
              </a:p>
              <a:p>
                <a:pPr marL="800100" lvl="1"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Order</a:t>
                </a:r>
                <a:r>
                  <a:rPr lang="zh-CN" altLang="en-US" sz="1800" dirty="0">
                    <a:latin typeface="Arial" panose="020B0604020202020204" pitchFamily="34" charset="0"/>
                    <a:cs typeface="Arial" panose="020B0604020202020204" pitchFamily="34" charset="0"/>
                  </a:rPr>
                  <a:t> </a:t>
                </a:r>
                <a:r>
                  <a:rPr lang="en-US" altLang="zh-CN" sz="1800" dirty="0">
                    <a:latin typeface="Arial" panose="020B0604020202020204" pitchFamily="34" charset="0"/>
                    <a:cs typeface="Arial" panose="020B0604020202020204" pitchFamily="34" charset="0"/>
                  </a:rPr>
                  <a:t>the nodes and for each node </a:t>
                </a:r>
                <a14:m>
                  <m:oMath xmlns:m="http://schemas.openxmlformats.org/officeDocument/2006/math">
                    <m:r>
                      <a:rPr lang="en-US" altLang="zh-CN" sz="1800" b="0" i="1" smtClean="0">
                        <a:latin typeface="Cambria Math" panose="02040503050406030204" pitchFamily="18" charset="0"/>
                        <a:cs typeface="Arial" panose="020B0604020202020204" pitchFamily="34" charset="0"/>
                      </a:rPr>
                      <m:t>𝑖</m:t>
                    </m:r>
                  </m:oMath>
                </a14:m>
                <a:r>
                  <a:rPr lang="en-US" sz="1800" dirty="0">
                    <a:latin typeface="Arial" panose="020B0604020202020204" pitchFamily="34" charset="0"/>
                    <a:cs typeface="Arial" panose="020B0604020202020204" pitchFamily="34" charset="0"/>
                  </a:rPr>
                  <a:t>, move </a:t>
                </a:r>
                <a14:m>
                  <m:oMath xmlns:m="http://schemas.openxmlformats.org/officeDocument/2006/math">
                    <m:r>
                      <a:rPr lang="en-US" altLang="zh-CN" sz="1800" i="1">
                        <a:latin typeface="Cambria Math" panose="02040503050406030204" pitchFamily="18" charset="0"/>
                        <a:cs typeface="Arial" panose="020B0604020202020204" pitchFamily="34" charset="0"/>
                      </a:rPr>
                      <m:t>𝑖</m:t>
                    </m:r>
                  </m:oMath>
                </a14:m>
                <a:r>
                  <a:rPr lang="en-US" sz="1800" dirty="0">
                    <a:latin typeface="Arial" panose="020B0604020202020204" pitchFamily="34" charset="0"/>
                    <a:cs typeface="Arial" panose="020B0604020202020204" pitchFamily="34" charset="0"/>
                  </a:rPr>
                  <a:t> to the community of neighbor </a:t>
                </a:r>
                <a14:m>
                  <m:oMath xmlns:m="http://schemas.openxmlformats.org/officeDocument/2006/math">
                    <m:r>
                      <a:rPr lang="en-US" sz="1800" b="0" i="1" smtClean="0">
                        <a:latin typeface="Cambria Math" panose="02040503050406030204" pitchFamily="18" charset="0"/>
                        <a:cs typeface="Arial" panose="020B0604020202020204" pitchFamily="34" charset="0"/>
                      </a:rPr>
                      <m:t>𝑗</m:t>
                    </m:r>
                  </m:oMath>
                </a14:m>
                <a:r>
                  <a:rPr lang="en-US" sz="1800" dirty="0">
                    <a:latin typeface="Arial" panose="020B0604020202020204" pitchFamily="34" charset="0"/>
                    <a:cs typeface="Arial" panose="020B0604020202020204" pitchFamily="34" charset="0"/>
                  </a:rPr>
                  <a:t> that leads to maximum </a:t>
                </a:r>
                <a14:m>
                  <m:oMath xmlns:m="http://schemas.openxmlformats.org/officeDocument/2006/math">
                    <m:r>
                      <a:rPr lang="en-US" sz="1800" i="1" smtClean="0">
                        <a:latin typeface="Cambria Math" panose="02040503050406030204" pitchFamily="18" charset="0"/>
                        <a:ea typeface="Cambria Math" panose="02040503050406030204" pitchFamily="18" charset="0"/>
                        <a:cs typeface="Arial" panose="020B0604020202020204" pitchFamily="34" charset="0"/>
                      </a:rPr>
                      <m:t>∆</m:t>
                    </m:r>
                    <m:r>
                      <a:rPr lang="en-US" sz="1800" b="0" i="1" smtClean="0">
                        <a:latin typeface="Cambria Math" panose="02040503050406030204" pitchFamily="18" charset="0"/>
                        <a:ea typeface="Cambria Math" panose="02040503050406030204" pitchFamily="18" charset="0"/>
                        <a:cs typeface="Arial" panose="020B0604020202020204" pitchFamily="34" charset="0"/>
                      </a:rPr>
                      <m:t>𝑄</m:t>
                    </m:r>
                  </m:oMath>
                </a14:m>
                <a:endParaRPr lang="en-US" sz="1800" dirty="0">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If all </a:t>
                </a:r>
                <a14:m>
                  <m:oMath xmlns:m="http://schemas.openxmlformats.org/officeDocument/2006/math">
                    <m:r>
                      <a:rPr lang="en-US" sz="1800" i="1">
                        <a:latin typeface="Cambria Math" panose="02040503050406030204" pitchFamily="18" charset="0"/>
                        <a:ea typeface="Cambria Math" panose="02040503050406030204" pitchFamily="18" charset="0"/>
                        <a:cs typeface="Arial" panose="020B0604020202020204" pitchFamily="34" charset="0"/>
                      </a:rPr>
                      <m:t>∆</m:t>
                    </m:r>
                    <m:r>
                      <a:rPr lang="en-US" sz="1800" i="1">
                        <a:latin typeface="Cambria Math" panose="02040503050406030204" pitchFamily="18" charset="0"/>
                        <a:ea typeface="Cambria Math" panose="02040503050406030204" pitchFamily="18" charset="0"/>
                        <a:cs typeface="Arial" panose="020B0604020202020204" pitchFamily="34" charset="0"/>
                      </a:rPr>
                      <m:t>𝑄</m:t>
                    </m:r>
                    <m:r>
                      <a:rPr lang="en-US" sz="1800" i="1" smtClean="0">
                        <a:latin typeface="Cambria Math" panose="02040503050406030204" pitchFamily="18" charset="0"/>
                        <a:ea typeface="Cambria Math" panose="02040503050406030204" pitchFamily="18" charset="0"/>
                        <a:cs typeface="Arial" panose="020B0604020202020204" pitchFamily="34" charset="0"/>
                      </a:rPr>
                      <m:t>&lt;</m:t>
                    </m:r>
                    <m:r>
                      <a:rPr lang="en-US" sz="1800" b="0" i="1" smtClean="0">
                        <a:latin typeface="Cambria Math" panose="02040503050406030204" pitchFamily="18" charset="0"/>
                        <a:ea typeface="Cambria Math" panose="02040503050406030204" pitchFamily="18" charset="0"/>
                        <a:cs typeface="Arial" panose="020B0604020202020204" pitchFamily="34" charset="0"/>
                      </a:rPr>
                      <m:t>0</m:t>
                    </m:r>
                  </m:oMath>
                </a14:m>
                <a:r>
                  <a:rPr lang="en-US" sz="1800" dirty="0">
                    <a:latin typeface="Arial" panose="020B0604020202020204" pitchFamily="34" charset="0"/>
                    <a:cs typeface="Arial" panose="020B0604020202020204" pitchFamily="34" charset="0"/>
                  </a:rPr>
                  <a:t> the </a:t>
                </a:r>
                <a14:m>
                  <m:oMath xmlns:m="http://schemas.openxmlformats.org/officeDocument/2006/math">
                    <m:r>
                      <a:rPr lang="en-US" altLang="zh-CN" sz="1800" i="1">
                        <a:latin typeface="Cambria Math" panose="02040503050406030204" pitchFamily="18" charset="0"/>
                        <a:cs typeface="Arial" panose="020B0604020202020204" pitchFamily="34" charset="0"/>
                      </a:rPr>
                      <m:t>𝑖</m:t>
                    </m:r>
                  </m:oMath>
                </a14:m>
                <a:r>
                  <a:rPr lang="en-US" sz="1800" dirty="0">
                    <a:latin typeface="Arial" panose="020B0604020202020204" pitchFamily="34" charset="0"/>
                    <a:cs typeface="Arial" panose="020B0604020202020204" pitchFamily="34" charset="0"/>
                  </a:rPr>
                  <a:t> remains in its current community</a:t>
                </a:r>
              </a:p>
              <a:p>
                <a:pPr marL="800100" lvl="1"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Repeatedly cycle through all nodes until </a:t>
                </a:r>
                <a14:m>
                  <m:oMath xmlns:m="http://schemas.openxmlformats.org/officeDocument/2006/math">
                    <m:r>
                      <a:rPr lang="en-US" sz="1800" i="1">
                        <a:latin typeface="Cambria Math" panose="02040503050406030204" pitchFamily="18" charset="0"/>
                        <a:ea typeface="Cambria Math" panose="02040503050406030204" pitchFamily="18" charset="0"/>
                        <a:cs typeface="Arial" panose="020B0604020202020204" pitchFamily="34" charset="0"/>
                      </a:rPr>
                      <m:t>∆</m:t>
                    </m:r>
                    <m:r>
                      <a:rPr lang="en-US" sz="1800" i="1">
                        <a:latin typeface="Cambria Math" panose="02040503050406030204" pitchFamily="18" charset="0"/>
                        <a:ea typeface="Cambria Math" panose="02040503050406030204" pitchFamily="18" charset="0"/>
                        <a:cs typeface="Arial" panose="020B0604020202020204" pitchFamily="34" charset="0"/>
                      </a:rPr>
                      <m:t>𝑄</m:t>
                    </m:r>
                    <m:r>
                      <a:rPr lang="en-US" sz="1800" b="0" i="1" smtClean="0">
                        <a:latin typeface="Cambria Math" panose="02040503050406030204" pitchFamily="18" charset="0"/>
                        <a:ea typeface="Cambria Math" panose="02040503050406030204" pitchFamily="18" charset="0"/>
                        <a:cs typeface="Arial" panose="020B0604020202020204" pitchFamily="34" charset="0"/>
                      </a:rPr>
                      <m:t>=</m:t>
                    </m:r>
                    <m:r>
                      <a:rPr lang="en-US" sz="1800" i="1">
                        <a:latin typeface="Cambria Math" panose="02040503050406030204" pitchFamily="18" charset="0"/>
                        <a:ea typeface="Cambria Math" panose="02040503050406030204" pitchFamily="18" charset="0"/>
                        <a:cs typeface="Arial" panose="020B0604020202020204" pitchFamily="34" charset="0"/>
                      </a:rPr>
                      <m:t>0</m:t>
                    </m:r>
                  </m:oMath>
                </a14:m>
                <a:r>
                  <a:rPr lang="en-US" sz="1800" dirty="0">
                    <a:latin typeface="Arial" panose="020B0604020202020204" pitchFamily="34" charset="0"/>
                    <a:cs typeface="Arial" panose="020B0604020202020204" pitchFamily="34" charset="0"/>
                  </a:rPr>
                  <a:t> </a:t>
                </a:r>
              </a:p>
              <a:p>
                <a:pPr marL="342900" indent="-342900">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Step2</a:t>
                </a:r>
                <a:r>
                  <a:rPr lang="en-US" dirty="0">
                    <a:latin typeface="Arial" panose="020B0604020202020204" pitchFamily="34" charset="0"/>
                    <a:cs typeface="Arial" panose="020B0604020202020204" pitchFamily="34" charset="0"/>
                  </a:rPr>
                  <a:t> : Community aggregation</a:t>
                </a:r>
              </a:p>
              <a:p>
                <a:pPr marL="800100" lvl="1"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Create a weighted network of communities from Step1</a:t>
                </a:r>
              </a:p>
              <a:p>
                <a:pPr marL="800100" lvl="1"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Nodes : communities in Step1</a:t>
                </a:r>
              </a:p>
              <a:p>
                <a:pPr marL="800100" lvl="1"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Edge weights : sum of weights of edges between communities </a:t>
                </a:r>
              </a:p>
              <a:p>
                <a:pPr marL="800100" lvl="1"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Edges within a community become two self-loops </a:t>
                </a:r>
              </a:p>
              <a:p>
                <a:pPr marL="342900" indent="-342900">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Repeat</a:t>
                </a:r>
                <a:r>
                  <a:rPr lang="en-US" dirty="0">
                    <a:latin typeface="Arial" panose="020B0604020202020204" pitchFamily="34" charset="0"/>
                    <a:cs typeface="Arial" panose="020B0604020202020204" pitchFamily="34" charset="0"/>
                  </a:rPr>
                  <a:t>:  Apply Step1/ Step2 to resulting network, and so on until </a:t>
                </a:r>
                <a14:m>
                  <m:oMath xmlns:m="http://schemas.openxmlformats.org/officeDocument/2006/math">
                    <m:r>
                      <a:rPr lang="en-US" i="1">
                        <a:latin typeface="Cambria Math" panose="02040503050406030204" pitchFamily="18" charset="0"/>
                        <a:ea typeface="Cambria Math" panose="02040503050406030204" pitchFamily="18" charset="0"/>
                        <a:cs typeface="Arial" panose="020B0604020202020204" pitchFamily="34" charset="0"/>
                      </a:rPr>
                      <m:t>∆</m:t>
                    </m:r>
                    <m:r>
                      <a:rPr lang="en-US" i="1">
                        <a:latin typeface="Cambria Math" panose="02040503050406030204" pitchFamily="18" charset="0"/>
                        <a:ea typeface="Cambria Math" panose="02040503050406030204" pitchFamily="18" charset="0"/>
                        <a:cs typeface="Arial" panose="020B0604020202020204" pitchFamily="34" charset="0"/>
                      </a:rPr>
                      <m:t>𝑄</m:t>
                    </m:r>
                    <m:r>
                      <a:rPr lang="en-US" i="1">
                        <a:latin typeface="Cambria Math" panose="02040503050406030204" pitchFamily="18" charset="0"/>
                        <a:ea typeface="Cambria Math" panose="02040503050406030204" pitchFamily="18" charset="0"/>
                        <a:cs typeface="Arial" panose="020B0604020202020204" pitchFamily="34" charset="0"/>
                      </a:rPr>
                      <m:t>=0</m:t>
                    </m:r>
                  </m:oMath>
                </a14:m>
                <a:r>
                  <a:rPr lang="en-US" dirty="0">
                    <a:latin typeface="Arial" panose="020B0604020202020204" pitchFamily="34" charset="0"/>
                    <a:cs typeface="Arial" panose="020B0604020202020204" pitchFamily="34" charset="0"/>
                  </a:rPr>
                  <a:t> </a:t>
                </a:r>
              </a:p>
            </p:txBody>
          </p:sp>
        </mc:Choice>
        <mc:Fallback xmlns="">
          <p:sp>
            <p:nvSpPr>
              <p:cNvPr id="8" name="TextBox 7">
                <a:extLst>
                  <a:ext uri="{FF2B5EF4-FFF2-40B4-BE49-F238E27FC236}">
                    <a16:creationId xmlns:a16="http://schemas.microsoft.com/office/drawing/2014/main" id="{243EF67F-D63C-FD4F-95BB-565B47BC0370}"/>
                  </a:ext>
                </a:extLst>
              </p:cNvPr>
              <p:cNvSpPr txBox="1">
                <a:spLocks noRot="1" noChangeAspect="1" noMove="1" noResize="1" noEditPoints="1" noAdjustHandles="1" noChangeArrowheads="1" noChangeShapeType="1" noTextEdit="1"/>
              </p:cNvSpPr>
              <p:nvPr/>
            </p:nvSpPr>
            <p:spPr>
              <a:xfrm>
                <a:off x="228600" y="910947"/>
                <a:ext cx="8915399" cy="3508653"/>
              </a:xfrm>
              <a:prstGeom prst="rect">
                <a:avLst/>
              </a:prstGeom>
              <a:blipFill>
                <a:blip r:embed="rId5"/>
                <a:stretch>
                  <a:fillRect l="-712" t="-722" b="-3249"/>
                </a:stretch>
              </a:blipFill>
            </p:spPr>
            <p:txBody>
              <a:bodyPr/>
              <a:lstStyle/>
              <a:p>
                <a:r>
                  <a:rPr lang="en-US">
                    <a:noFill/>
                  </a:rPr>
                  <a:t> </a:t>
                </a:r>
              </a:p>
            </p:txBody>
          </p:sp>
        </mc:Fallback>
      </mc:AlternateContent>
      <p:pic>
        <p:nvPicPr>
          <p:cNvPr id="9" name="Picture 8" descr="Diagram, schematic&#10;&#10;Description automatically generated">
            <a:extLst>
              <a:ext uri="{FF2B5EF4-FFF2-40B4-BE49-F238E27FC236}">
                <a16:creationId xmlns:a16="http://schemas.microsoft.com/office/drawing/2014/main" id="{262E57F8-FB26-4346-AC7C-748332122FF4}"/>
              </a:ext>
            </a:extLst>
          </p:cNvPr>
          <p:cNvPicPr>
            <a:picLocks noChangeAspect="1"/>
          </p:cNvPicPr>
          <p:nvPr/>
        </p:nvPicPr>
        <p:blipFill rotWithShape="1">
          <a:blip r:embed="rId3"/>
          <a:srcRect l="8337" t="62784" r="10470"/>
          <a:stretch/>
        </p:blipFill>
        <p:spPr>
          <a:xfrm>
            <a:off x="4351974" y="4915275"/>
            <a:ext cx="4792025" cy="1256925"/>
          </a:xfrm>
          <a:prstGeom prst="rect">
            <a:avLst/>
          </a:prstGeom>
        </p:spPr>
      </p:pic>
    </p:spTree>
    <p:extLst>
      <p:ext uri="{BB962C8B-B14F-4D97-AF65-F5344CB8AC3E}">
        <p14:creationId xmlns:p14="http://schemas.microsoft.com/office/powerpoint/2010/main" val="32128827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hart, scatter chart&#10;&#10;Description automatically generated">
            <a:extLst>
              <a:ext uri="{FF2B5EF4-FFF2-40B4-BE49-F238E27FC236}">
                <a16:creationId xmlns:a16="http://schemas.microsoft.com/office/drawing/2014/main" id="{81363278-29E7-0441-A77C-2C1D50D33E3E}"/>
              </a:ext>
            </a:extLst>
          </p:cNvPr>
          <p:cNvPicPr>
            <a:picLocks noChangeAspect="1"/>
          </p:cNvPicPr>
          <p:nvPr/>
        </p:nvPicPr>
        <p:blipFill rotWithShape="1">
          <a:blip r:embed="rId3"/>
          <a:srcRect t="1881" b="6514"/>
          <a:stretch/>
        </p:blipFill>
        <p:spPr>
          <a:xfrm>
            <a:off x="2705236" y="4740315"/>
            <a:ext cx="2171564" cy="1682545"/>
          </a:xfrm>
          <a:prstGeom prst="rect">
            <a:avLst/>
          </a:prstGeom>
        </p:spPr>
      </p:pic>
      <p:sp>
        <p:nvSpPr>
          <p:cNvPr id="2" name="Title 1">
            <a:extLst>
              <a:ext uri="{FF2B5EF4-FFF2-40B4-BE49-F238E27FC236}">
                <a16:creationId xmlns:a16="http://schemas.microsoft.com/office/drawing/2014/main" id="{44A2A547-9778-4543-9C8B-0BE8F9816998}"/>
              </a:ext>
            </a:extLst>
          </p:cNvPr>
          <p:cNvSpPr>
            <a:spLocks noGrp="1"/>
          </p:cNvSpPr>
          <p:nvPr>
            <p:ph type="title"/>
          </p:nvPr>
        </p:nvSpPr>
        <p:spPr>
          <a:xfrm>
            <a:off x="679554" y="-228600"/>
            <a:ext cx="7772400" cy="1143000"/>
          </a:xfrm>
        </p:spPr>
        <p:txBody>
          <a:bodyPr/>
          <a:lstStyle/>
          <a:p>
            <a:r>
              <a:rPr lang="en-US" dirty="0"/>
              <a:t>Cell type annotation</a:t>
            </a:r>
          </a:p>
        </p:txBody>
      </p:sp>
      <p:sp>
        <p:nvSpPr>
          <p:cNvPr id="3" name="Content Placeholder 2">
            <a:extLst>
              <a:ext uri="{FF2B5EF4-FFF2-40B4-BE49-F238E27FC236}">
                <a16:creationId xmlns:a16="http://schemas.microsoft.com/office/drawing/2014/main" id="{5669FE32-4956-CC4C-9368-7D6DB1A6D249}"/>
              </a:ext>
            </a:extLst>
          </p:cNvPr>
          <p:cNvSpPr>
            <a:spLocks noGrp="1"/>
          </p:cNvSpPr>
          <p:nvPr>
            <p:ph idx="1"/>
          </p:nvPr>
        </p:nvSpPr>
        <p:spPr>
          <a:xfrm>
            <a:off x="152400" y="762000"/>
            <a:ext cx="8686800" cy="1828800"/>
          </a:xfrm>
        </p:spPr>
        <p:txBody>
          <a:bodyPr/>
          <a:lstStyle/>
          <a:p>
            <a:r>
              <a:rPr lang="en-US" sz="1800" dirty="0"/>
              <a:t>The most challenging task in </a:t>
            </a:r>
            <a:r>
              <a:rPr lang="en-US" sz="1800" dirty="0" err="1"/>
              <a:t>scRNA</a:t>
            </a:r>
            <a:r>
              <a:rPr lang="en-US" sz="1800" dirty="0"/>
              <a:t>-seq data analysis is arguably the interpretation of the results. Obtaining clusters of cells is fairly straightforward, but it is more difficult to determine what biological state is represented by each of those clusters</a:t>
            </a:r>
          </a:p>
          <a:p>
            <a:r>
              <a:rPr lang="en-US" sz="1800" dirty="0"/>
              <a:t>Various computational approaches could exploit prior biological knowledge to assign meaning to an uncharacterized </a:t>
            </a:r>
            <a:r>
              <a:rPr lang="en-US" sz="1800" dirty="0" err="1"/>
              <a:t>scRNA</a:t>
            </a:r>
            <a:r>
              <a:rPr lang="en-US" sz="1800" dirty="0"/>
              <a:t>-seq dataset could be used</a:t>
            </a:r>
          </a:p>
        </p:txBody>
      </p:sp>
      <p:sp>
        <p:nvSpPr>
          <p:cNvPr id="5" name="TextBox 4">
            <a:extLst>
              <a:ext uri="{FF2B5EF4-FFF2-40B4-BE49-F238E27FC236}">
                <a16:creationId xmlns:a16="http://schemas.microsoft.com/office/drawing/2014/main" id="{A1F440D9-8270-A042-B14E-E00A5331C9FA}"/>
              </a:ext>
            </a:extLst>
          </p:cNvPr>
          <p:cNvSpPr txBox="1"/>
          <p:nvPr/>
        </p:nvSpPr>
        <p:spPr>
          <a:xfrm>
            <a:off x="0" y="6396335"/>
            <a:ext cx="4676280" cy="461665"/>
          </a:xfrm>
          <a:prstGeom prst="rect">
            <a:avLst/>
          </a:prstGeom>
          <a:noFill/>
        </p:spPr>
        <p:txBody>
          <a:bodyPr wrap="none" rtlCol="0">
            <a:spAutoFit/>
          </a:bodyPr>
          <a:lstStyle/>
          <a:p>
            <a:r>
              <a:rPr lang="en-US" sz="800" dirty="0">
                <a:hlinkClick r:id="rId4"/>
              </a:rPr>
              <a:t>https://btep.ccr.cancer.gov/wp-content/uploads/Celltype_Annotation_final.pdf</a:t>
            </a:r>
            <a:endParaRPr lang="en-US" sz="800" dirty="0"/>
          </a:p>
          <a:p>
            <a:r>
              <a:rPr lang="en-US" sz="800" dirty="0">
                <a:hlinkClick r:id="rId5"/>
              </a:rPr>
              <a:t>https://biocellgen-public.svi.edu.au/mig_2019_scrnaseq-workshop/public/clustering-and-cell-annotation.html</a:t>
            </a:r>
            <a:endParaRPr lang="en-US" sz="800" dirty="0"/>
          </a:p>
          <a:p>
            <a:r>
              <a:rPr lang="en-US" sz="800" dirty="0"/>
              <a:t>https://</a:t>
            </a:r>
            <a:r>
              <a:rPr lang="en-US" sz="800" dirty="0" err="1"/>
              <a:t>bioconductor.org</a:t>
            </a:r>
            <a:r>
              <a:rPr lang="en-US" sz="800" dirty="0"/>
              <a:t>/books/release/OSCA/cell-type-</a:t>
            </a:r>
            <a:r>
              <a:rPr lang="en-US" sz="800" dirty="0" err="1"/>
              <a:t>annotation.html</a:t>
            </a:r>
            <a:endParaRPr lang="en-US" sz="800" dirty="0"/>
          </a:p>
        </p:txBody>
      </p:sp>
      <p:sp>
        <p:nvSpPr>
          <p:cNvPr id="6" name="TextBox 5">
            <a:extLst>
              <a:ext uri="{FF2B5EF4-FFF2-40B4-BE49-F238E27FC236}">
                <a16:creationId xmlns:a16="http://schemas.microsoft.com/office/drawing/2014/main" id="{48E4F97D-CD75-D846-9726-9F9C67DACC76}"/>
              </a:ext>
            </a:extLst>
          </p:cNvPr>
          <p:cNvSpPr txBox="1"/>
          <p:nvPr/>
        </p:nvSpPr>
        <p:spPr>
          <a:xfrm>
            <a:off x="147403" y="2554575"/>
            <a:ext cx="4831080" cy="2169825"/>
          </a:xfrm>
          <a:prstGeom prst="rect">
            <a:avLst/>
          </a:prstGeom>
          <a:noFill/>
        </p:spPr>
        <p:txBody>
          <a:bodyPr wrap="square" rtlCol="0">
            <a:spAutoFit/>
          </a:bodyPr>
          <a:lstStyle/>
          <a:p>
            <a:pPr marL="285750" indent="-285750">
              <a:buFont typeface="Arial" panose="020B0604020202020204" pitchFamily="34" charset="0"/>
              <a:buChar char="•"/>
            </a:pPr>
            <a:r>
              <a:rPr lang="en-US" sz="1800" dirty="0">
                <a:latin typeface="Arial" panose="020B0604020202020204" pitchFamily="34" charset="0"/>
                <a:cs typeface="Arial" panose="020B0604020202020204" pitchFamily="34" charset="0"/>
              </a:rPr>
              <a:t>Types of cell type annotation tools</a:t>
            </a:r>
          </a:p>
          <a:p>
            <a:pPr lvl="1">
              <a:buFont typeface="Arial" panose="020B0604020202020204" pitchFamily="34" charset="0"/>
              <a:buChar char="•"/>
            </a:pPr>
            <a:r>
              <a:rPr lang="en-US" sz="1400" b="1" dirty="0">
                <a:latin typeface="Arial" panose="020B0604020202020204" pitchFamily="34" charset="0"/>
                <a:cs typeface="Arial" panose="020B0604020202020204" pitchFamily="34" charset="0"/>
              </a:rPr>
              <a:t>Supervised methods</a:t>
            </a:r>
            <a:r>
              <a:rPr lang="en-US" sz="1400" dirty="0">
                <a:latin typeface="Arial" panose="020B0604020202020204" pitchFamily="34" charset="0"/>
                <a:cs typeface="Arial" panose="020B0604020202020204" pitchFamily="34" charset="0"/>
              </a:rPr>
              <a:t>: require a training dataset labeled with the corresponding cell populations in order to train the classifier</a:t>
            </a:r>
          </a:p>
          <a:p>
            <a:pPr lvl="2">
              <a:buFont typeface="Arial" panose="020B0604020202020204" pitchFamily="34" charset="0"/>
              <a:buChar char="•"/>
            </a:pPr>
            <a:r>
              <a:rPr lang="en-US" sz="1100" b="1" dirty="0" err="1">
                <a:solidFill>
                  <a:schemeClr val="tx2"/>
                </a:solidFill>
                <a:latin typeface="Arial" panose="020B0604020202020204" pitchFamily="34" charset="0"/>
                <a:cs typeface="Arial" panose="020B0604020202020204" pitchFamily="34" charset="0"/>
              </a:rPr>
              <a:t>SingleR</a:t>
            </a:r>
            <a:r>
              <a:rPr lang="en-US" sz="1100" dirty="0">
                <a:latin typeface="Arial" panose="020B0604020202020204" pitchFamily="34" charset="0"/>
                <a:cs typeface="Arial" panose="020B0604020202020204" pitchFamily="34" charset="0"/>
              </a:rPr>
              <a:t>, ACTINN, </a:t>
            </a:r>
            <a:r>
              <a:rPr lang="en-US" sz="1100" dirty="0" err="1">
                <a:latin typeface="Arial" panose="020B0604020202020204" pitchFamily="34" charset="0"/>
                <a:cs typeface="Arial" panose="020B0604020202020204" pitchFamily="34" charset="0"/>
              </a:rPr>
              <a:t>CaSTle</a:t>
            </a:r>
            <a:endParaRPr lang="en-US" sz="1100" dirty="0">
              <a:latin typeface="Arial" panose="020B0604020202020204" pitchFamily="34" charset="0"/>
              <a:cs typeface="Arial" panose="020B0604020202020204" pitchFamily="34" charset="0"/>
            </a:endParaRPr>
          </a:p>
          <a:p>
            <a:pPr lvl="2">
              <a:buFont typeface="Arial" panose="020B0604020202020204" pitchFamily="34" charset="0"/>
              <a:buChar char="•"/>
            </a:pPr>
            <a:endParaRPr lang="en-US" sz="1100" dirty="0">
              <a:latin typeface="Arial" panose="020B0604020202020204" pitchFamily="34" charset="0"/>
              <a:cs typeface="Arial" panose="020B0604020202020204" pitchFamily="34" charset="0"/>
            </a:endParaRPr>
          </a:p>
          <a:p>
            <a:pPr lvl="1">
              <a:buFont typeface="Arial" panose="020B0604020202020204" pitchFamily="34" charset="0"/>
              <a:buChar char="•"/>
            </a:pPr>
            <a:r>
              <a:rPr lang="en-US" sz="1400" b="1" dirty="0">
                <a:latin typeface="Arial" panose="020B0604020202020204" pitchFamily="34" charset="0"/>
                <a:cs typeface="Arial" panose="020B0604020202020204" pitchFamily="34" charset="0"/>
              </a:rPr>
              <a:t>Prior-knowledge based methods</a:t>
            </a:r>
            <a:r>
              <a:rPr lang="en-US" sz="1400" dirty="0">
                <a:latin typeface="Arial" panose="020B0604020202020204" pitchFamily="34" charset="0"/>
                <a:cs typeface="Arial" panose="020B0604020202020204" pitchFamily="34" charset="0"/>
              </a:rPr>
              <a:t>: either a marker gene file is required as an input or a pretrained classifier for specific cell populations is provided</a:t>
            </a:r>
          </a:p>
          <a:p>
            <a:pPr lvl="2">
              <a:buFont typeface="Arial" panose="020B0604020202020204" pitchFamily="34" charset="0"/>
              <a:buChar char="•"/>
            </a:pPr>
            <a:r>
              <a:rPr lang="en-US" sz="1100" dirty="0" err="1">
                <a:latin typeface="Arial" panose="020B0604020202020204" pitchFamily="34" charset="0"/>
                <a:cs typeface="Arial" panose="020B0604020202020204" pitchFamily="34" charset="0"/>
              </a:rPr>
              <a:t>DigitalCelllSorter</a:t>
            </a:r>
            <a:r>
              <a:rPr lang="en-US" sz="1100" dirty="0">
                <a:latin typeface="Arial" panose="020B0604020202020204" pitchFamily="34" charset="0"/>
                <a:cs typeface="Arial" panose="020B0604020202020204" pitchFamily="34" charset="0"/>
              </a:rPr>
              <a:t>, Moana </a:t>
            </a:r>
            <a:endParaRPr lang="en-US" sz="1200" dirty="0">
              <a:latin typeface="Arial" panose="020B0604020202020204" pitchFamily="34" charset="0"/>
              <a:cs typeface="Arial" panose="020B0604020202020204" pitchFamily="34" charset="0"/>
            </a:endParaRPr>
          </a:p>
        </p:txBody>
      </p:sp>
      <p:pic>
        <p:nvPicPr>
          <p:cNvPr id="246786" name="Picture 2" descr="Fig. 1">
            <a:extLst>
              <a:ext uri="{FF2B5EF4-FFF2-40B4-BE49-F238E27FC236}">
                <a16:creationId xmlns:a16="http://schemas.microsoft.com/office/drawing/2014/main" id="{892236B7-69EB-254D-A64E-275D3C279DC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381" r="50000"/>
          <a:stretch/>
        </p:blipFill>
        <p:spPr bwMode="auto">
          <a:xfrm>
            <a:off x="4813708" y="2470074"/>
            <a:ext cx="4254092" cy="43604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Chart, scatter chart&#10;&#10;Description automatically generated">
            <a:extLst>
              <a:ext uri="{FF2B5EF4-FFF2-40B4-BE49-F238E27FC236}">
                <a16:creationId xmlns:a16="http://schemas.microsoft.com/office/drawing/2014/main" id="{44BD28CF-D790-9643-A299-B11327015943}"/>
              </a:ext>
            </a:extLst>
          </p:cNvPr>
          <p:cNvPicPr>
            <a:picLocks noChangeAspect="1"/>
          </p:cNvPicPr>
          <p:nvPr/>
        </p:nvPicPr>
        <p:blipFill rotWithShape="1">
          <a:blip r:embed="rId7"/>
          <a:srcRect t="9680" b="4306"/>
          <a:stretch/>
        </p:blipFill>
        <p:spPr>
          <a:xfrm>
            <a:off x="-1" y="4740315"/>
            <a:ext cx="2133601" cy="1738780"/>
          </a:xfrm>
          <a:prstGeom prst="rect">
            <a:avLst/>
          </a:prstGeom>
        </p:spPr>
      </p:pic>
      <p:sp>
        <p:nvSpPr>
          <p:cNvPr id="11" name="Rectangle 10">
            <a:extLst>
              <a:ext uri="{FF2B5EF4-FFF2-40B4-BE49-F238E27FC236}">
                <a16:creationId xmlns:a16="http://schemas.microsoft.com/office/drawing/2014/main" id="{0E155B62-C1D5-4945-AF4B-0CC2F29D360E}"/>
              </a:ext>
            </a:extLst>
          </p:cNvPr>
          <p:cNvSpPr/>
          <p:nvPr/>
        </p:nvSpPr>
        <p:spPr bwMode="auto">
          <a:xfrm>
            <a:off x="1524000" y="4740315"/>
            <a:ext cx="814140" cy="288885"/>
          </a:xfrm>
          <a:prstGeom prst="rect">
            <a:avLst/>
          </a:prstGeom>
          <a:solidFill>
            <a:schemeClr val="bg1"/>
          </a:solidFill>
          <a:ln w="28575" cap="flat" cmpd="sng" algn="ctr">
            <a:no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97" charset="0"/>
            </a:endParaRPr>
          </a:p>
        </p:txBody>
      </p:sp>
      <p:sp>
        <p:nvSpPr>
          <p:cNvPr id="13" name="Rectangle 12">
            <a:extLst>
              <a:ext uri="{FF2B5EF4-FFF2-40B4-BE49-F238E27FC236}">
                <a16:creationId xmlns:a16="http://schemas.microsoft.com/office/drawing/2014/main" id="{A367AEED-A047-C142-BFAE-54764043D44B}"/>
              </a:ext>
            </a:extLst>
          </p:cNvPr>
          <p:cNvSpPr/>
          <p:nvPr/>
        </p:nvSpPr>
        <p:spPr bwMode="auto">
          <a:xfrm>
            <a:off x="2514600" y="4878005"/>
            <a:ext cx="240832" cy="288885"/>
          </a:xfrm>
          <a:prstGeom prst="rect">
            <a:avLst/>
          </a:prstGeom>
          <a:solidFill>
            <a:schemeClr val="bg1"/>
          </a:solidFill>
          <a:ln w="28575" cap="flat" cmpd="sng" algn="ctr">
            <a:no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97" charset="0"/>
            </a:endParaRPr>
          </a:p>
        </p:txBody>
      </p:sp>
      <p:sp>
        <p:nvSpPr>
          <p:cNvPr id="14" name="Rectangle 13">
            <a:extLst>
              <a:ext uri="{FF2B5EF4-FFF2-40B4-BE49-F238E27FC236}">
                <a16:creationId xmlns:a16="http://schemas.microsoft.com/office/drawing/2014/main" id="{E4DCD405-9D1A-814A-BD20-EEA02D237E35}"/>
              </a:ext>
            </a:extLst>
          </p:cNvPr>
          <p:cNvSpPr/>
          <p:nvPr/>
        </p:nvSpPr>
        <p:spPr bwMode="auto">
          <a:xfrm>
            <a:off x="4742648" y="2478031"/>
            <a:ext cx="240832" cy="288885"/>
          </a:xfrm>
          <a:prstGeom prst="rect">
            <a:avLst/>
          </a:prstGeom>
          <a:solidFill>
            <a:schemeClr val="bg1"/>
          </a:solidFill>
          <a:ln w="28575" cap="flat" cmpd="sng" algn="ctr">
            <a:no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97" charset="0"/>
            </a:endParaRPr>
          </a:p>
        </p:txBody>
      </p:sp>
      <p:sp>
        <p:nvSpPr>
          <p:cNvPr id="12" name="Right Arrow 11">
            <a:extLst>
              <a:ext uri="{FF2B5EF4-FFF2-40B4-BE49-F238E27FC236}">
                <a16:creationId xmlns:a16="http://schemas.microsoft.com/office/drawing/2014/main" id="{9EF6C040-A12E-DF4C-A71C-F7AD63F81D61}"/>
              </a:ext>
            </a:extLst>
          </p:cNvPr>
          <p:cNvSpPr/>
          <p:nvPr/>
        </p:nvSpPr>
        <p:spPr bwMode="auto">
          <a:xfrm>
            <a:off x="2217286" y="5422581"/>
            <a:ext cx="419236" cy="152400"/>
          </a:xfrm>
          <a:prstGeom prst="rightArrow">
            <a:avLst/>
          </a:prstGeom>
          <a:solidFill>
            <a:schemeClr val="bg1">
              <a:lumMod val="85000"/>
            </a:schemeClr>
          </a:solidFill>
          <a:ln w="28575" cap="flat" cmpd="sng" algn="ctr">
            <a:no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97" charset="0"/>
            </a:endParaRPr>
          </a:p>
        </p:txBody>
      </p:sp>
      <p:sp>
        <p:nvSpPr>
          <p:cNvPr id="15" name="TextBox 14">
            <a:extLst>
              <a:ext uri="{FF2B5EF4-FFF2-40B4-BE49-F238E27FC236}">
                <a16:creationId xmlns:a16="http://schemas.microsoft.com/office/drawing/2014/main" id="{9F2082C3-EA2D-8E40-A039-B8F0DFEEAC8E}"/>
              </a:ext>
            </a:extLst>
          </p:cNvPr>
          <p:cNvSpPr txBox="1"/>
          <p:nvPr/>
        </p:nvSpPr>
        <p:spPr>
          <a:xfrm>
            <a:off x="2011774" y="5182805"/>
            <a:ext cx="893193" cy="253916"/>
          </a:xfrm>
          <a:prstGeom prst="rect">
            <a:avLst/>
          </a:prstGeom>
          <a:noFill/>
        </p:spPr>
        <p:txBody>
          <a:bodyPr wrap="none" rtlCol="0">
            <a:spAutoFit/>
          </a:bodyPr>
          <a:lstStyle/>
          <a:p>
            <a:r>
              <a:rPr lang="en-US" sz="1000" b="1" dirty="0">
                <a:solidFill>
                  <a:schemeClr val="tx2"/>
                </a:solidFill>
                <a:latin typeface="Arial" panose="020B0604020202020204" pitchFamily="34" charset="0"/>
                <a:cs typeface="Arial" panose="020B0604020202020204" pitchFamily="34" charset="0"/>
              </a:rPr>
              <a:t>Annotation</a:t>
            </a:r>
            <a:endParaRPr lang="en-US" b="1" dirty="0">
              <a:solidFill>
                <a:schemeClr val="tx2"/>
              </a:solidFill>
              <a:latin typeface="Arial" panose="020B0604020202020204" pitchFamily="34" charset="0"/>
              <a:cs typeface="Arial" panose="020B0604020202020204" pitchFamily="34" charset="0"/>
            </a:endParaRPr>
          </a:p>
        </p:txBody>
      </p:sp>
      <p:pic>
        <p:nvPicPr>
          <p:cNvPr id="17" name="Graphic 16" descr="Back with solid fill">
            <a:extLst>
              <a:ext uri="{FF2B5EF4-FFF2-40B4-BE49-F238E27FC236}">
                <a16:creationId xmlns:a16="http://schemas.microsoft.com/office/drawing/2014/main" id="{7711CDCB-AF4C-2D46-AE3B-A6FCB62E25E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20578990">
            <a:off x="4559092" y="3733922"/>
            <a:ext cx="752109" cy="752109"/>
          </a:xfrm>
          <a:prstGeom prst="rect">
            <a:avLst/>
          </a:prstGeom>
        </p:spPr>
      </p:pic>
      <p:sp>
        <p:nvSpPr>
          <p:cNvPr id="4" name="Slide Number Placeholder 3">
            <a:extLst>
              <a:ext uri="{FF2B5EF4-FFF2-40B4-BE49-F238E27FC236}">
                <a16:creationId xmlns:a16="http://schemas.microsoft.com/office/drawing/2014/main" id="{6A64B613-F22B-704A-AE9D-EB2FAD15FCF0}"/>
              </a:ext>
            </a:extLst>
          </p:cNvPr>
          <p:cNvSpPr>
            <a:spLocks noGrp="1"/>
          </p:cNvSpPr>
          <p:nvPr>
            <p:ph type="sldNum" sz="quarter" idx="12"/>
          </p:nvPr>
        </p:nvSpPr>
        <p:spPr/>
        <p:txBody>
          <a:bodyPr/>
          <a:lstStyle/>
          <a:p>
            <a:pPr>
              <a:defRPr/>
            </a:pPr>
            <a:fld id="{4D71D4ED-2DA9-9F40-A068-D189D5533483}" type="slidenum">
              <a:rPr lang="en-US" smtClean="0"/>
              <a:pPr>
                <a:defRPr/>
              </a:pPr>
              <a:t>24</a:t>
            </a:fld>
            <a:endParaRPr lang="en-US"/>
          </a:p>
        </p:txBody>
      </p:sp>
    </p:spTree>
    <p:extLst>
      <p:ext uri="{BB962C8B-B14F-4D97-AF65-F5344CB8AC3E}">
        <p14:creationId xmlns:p14="http://schemas.microsoft.com/office/powerpoint/2010/main" val="31074075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87198-4249-814F-821E-4F19FF16D172}"/>
              </a:ext>
            </a:extLst>
          </p:cNvPr>
          <p:cNvSpPr>
            <a:spLocks noGrp="1"/>
          </p:cNvSpPr>
          <p:nvPr>
            <p:ph type="title"/>
          </p:nvPr>
        </p:nvSpPr>
        <p:spPr>
          <a:xfrm>
            <a:off x="647700" y="-192841"/>
            <a:ext cx="7772400" cy="1143000"/>
          </a:xfrm>
        </p:spPr>
        <p:txBody>
          <a:bodyPr/>
          <a:lstStyle/>
          <a:p>
            <a:r>
              <a:rPr lang="en-US" sz="2800" dirty="0"/>
              <a:t>Cell type annotation</a:t>
            </a:r>
            <a:br>
              <a:rPr lang="en-US" sz="4000" dirty="0"/>
            </a:br>
            <a:r>
              <a:rPr lang="en-US" sz="1800" b="1" dirty="0" err="1"/>
              <a:t>SingleR</a:t>
            </a:r>
            <a:r>
              <a:rPr lang="en-US" sz="1800" dirty="0"/>
              <a:t> : Reference-based annotation of </a:t>
            </a:r>
            <a:r>
              <a:rPr lang="en-US" sz="1800" dirty="0" err="1"/>
              <a:t>scRNA</a:t>
            </a:r>
            <a:r>
              <a:rPr lang="en-US" sz="1800" dirty="0"/>
              <a:t>-seq</a:t>
            </a:r>
            <a:endParaRPr lang="en-US" sz="4000" dirty="0"/>
          </a:p>
        </p:txBody>
      </p:sp>
      <p:sp>
        <p:nvSpPr>
          <p:cNvPr id="4" name="Slide Number Placeholder 3">
            <a:extLst>
              <a:ext uri="{FF2B5EF4-FFF2-40B4-BE49-F238E27FC236}">
                <a16:creationId xmlns:a16="http://schemas.microsoft.com/office/drawing/2014/main" id="{388D517F-2E30-2F4C-94A6-FCE95EF259E7}"/>
              </a:ext>
            </a:extLst>
          </p:cNvPr>
          <p:cNvSpPr>
            <a:spLocks noGrp="1"/>
          </p:cNvSpPr>
          <p:nvPr>
            <p:ph type="sldNum" sz="quarter" idx="12"/>
          </p:nvPr>
        </p:nvSpPr>
        <p:spPr/>
        <p:txBody>
          <a:bodyPr/>
          <a:lstStyle/>
          <a:p>
            <a:pPr>
              <a:defRPr/>
            </a:pPr>
            <a:fld id="{4D71D4ED-2DA9-9F40-A068-D189D5533483}" type="slidenum">
              <a:rPr lang="en-US" smtClean="0"/>
              <a:pPr>
                <a:defRPr/>
              </a:pPr>
              <a:t>25</a:t>
            </a:fld>
            <a:endParaRPr lang="en-US"/>
          </a:p>
        </p:txBody>
      </p:sp>
      <p:sp>
        <p:nvSpPr>
          <p:cNvPr id="5" name="Rectangle 4">
            <a:extLst>
              <a:ext uri="{FF2B5EF4-FFF2-40B4-BE49-F238E27FC236}">
                <a16:creationId xmlns:a16="http://schemas.microsoft.com/office/drawing/2014/main" id="{88D57FBD-7A59-B74A-9516-4E7AE0235D6F}"/>
              </a:ext>
            </a:extLst>
          </p:cNvPr>
          <p:cNvSpPr/>
          <p:nvPr/>
        </p:nvSpPr>
        <p:spPr>
          <a:xfrm>
            <a:off x="-19220" y="6623879"/>
            <a:ext cx="6172200" cy="200055"/>
          </a:xfrm>
          <a:prstGeom prst="rect">
            <a:avLst/>
          </a:prstGeom>
        </p:spPr>
        <p:txBody>
          <a:bodyPr wrap="square">
            <a:spAutoFit/>
          </a:bodyPr>
          <a:lstStyle/>
          <a:p>
            <a:r>
              <a:rPr lang="en-US" sz="700" dirty="0">
                <a:latin typeface="+mj-lt"/>
              </a:rPr>
              <a:t>https://</a:t>
            </a:r>
            <a:r>
              <a:rPr lang="en-US" sz="700" dirty="0" err="1">
                <a:latin typeface="+mj-lt"/>
              </a:rPr>
              <a:t>biocellgen-public.svi.edu.au</a:t>
            </a:r>
            <a:r>
              <a:rPr lang="en-US" sz="700" dirty="0">
                <a:latin typeface="+mj-lt"/>
              </a:rPr>
              <a:t>/mig_2019_scrnaseq-workshop/public/clustering-and-cell-</a:t>
            </a:r>
            <a:r>
              <a:rPr lang="en-US" sz="700" dirty="0" err="1">
                <a:latin typeface="+mj-lt"/>
              </a:rPr>
              <a:t>annotation.html</a:t>
            </a:r>
            <a:endParaRPr lang="en-US" sz="700" dirty="0">
              <a:latin typeface="+mj-lt"/>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CD433FD1-2B38-2D49-950D-25D572DE2912}"/>
                  </a:ext>
                </a:extLst>
              </p:cNvPr>
              <p:cNvSpPr txBox="1"/>
              <p:nvPr/>
            </p:nvSpPr>
            <p:spPr>
              <a:xfrm>
                <a:off x="76200" y="707648"/>
                <a:ext cx="9029994" cy="892552"/>
              </a:xfrm>
              <a:prstGeom prst="rect">
                <a:avLst/>
              </a:prstGeom>
              <a:noFill/>
            </p:spPr>
            <p:txBody>
              <a:bodyPr wrap="square" rtlCol="0">
                <a:spAutoFit/>
              </a:bodyPr>
              <a:lstStyle/>
              <a:p>
                <a:r>
                  <a:rPr lang="en-US" sz="1600" dirty="0">
                    <a:solidFill>
                      <a:schemeClr val="tx2"/>
                    </a:solidFill>
                    <a:latin typeface="Arial" panose="020B0604020202020204" pitchFamily="34" charset="0"/>
                    <a:cs typeface="Arial" panose="020B0604020202020204" pitchFamily="34" charset="0"/>
                  </a:rPr>
                  <a:t>Step1</a:t>
                </a:r>
                <a:r>
                  <a:rPr lang="en-US" sz="1600" dirty="0">
                    <a:latin typeface="Arial" panose="020B0604020202020204" pitchFamily="34" charset="0"/>
                    <a:cs typeface="Arial" panose="020B0604020202020204" pitchFamily="34" charset="0"/>
                  </a:rPr>
                  <a:t>: Find variable gene </a:t>
                </a:r>
              </a:p>
              <a:p>
                <a:pPr marL="800100" lvl="1" indent="-342900">
                  <a:buFont typeface="Arial" panose="020B0604020202020204" pitchFamily="34" charset="0"/>
                  <a:buChar char="•"/>
                </a:pPr>
                <a:r>
                  <a:rPr lang="en-US" sz="1200" dirty="0">
                    <a:latin typeface="Arial" panose="020B0604020202020204" pitchFamily="34" charset="0"/>
                    <a:cs typeface="Arial" panose="020B0604020202020204" pitchFamily="34" charset="0"/>
                  </a:rPr>
                  <a:t>For every gene, obtain </a:t>
                </a:r>
                <a:r>
                  <a:rPr lang="en-US" sz="1200" b="1" dirty="0">
                    <a:latin typeface="Arial" panose="020B0604020202020204" pitchFamily="34" charset="0"/>
                    <a:cs typeface="Arial" panose="020B0604020202020204" pitchFamily="34" charset="0"/>
                  </a:rPr>
                  <a:t>median</a:t>
                </a:r>
                <a:r>
                  <a:rPr lang="en-US" sz="1200" dirty="0">
                    <a:latin typeface="Arial" panose="020B0604020202020204" pitchFamily="34" charset="0"/>
                    <a:cs typeface="Arial" panose="020B0604020202020204" pitchFamily="34" charset="0"/>
                  </a:rPr>
                  <a:t> grouped by label</a:t>
                </a:r>
              </a:p>
              <a:p>
                <a:pPr marL="800100" lvl="1" indent="-342900">
                  <a:buFont typeface="Arial" panose="020B0604020202020204" pitchFamily="34" charset="0"/>
                  <a:buChar char="•"/>
                </a:pPr>
                <a:r>
                  <a:rPr lang="en-US" sz="1200" dirty="0">
                    <a:latin typeface="Arial" panose="020B0604020202020204" pitchFamily="34" charset="0"/>
                    <a:cs typeface="Arial" panose="020B0604020202020204" pitchFamily="34" charset="0"/>
                  </a:rPr>
                  <a:t>Select genes that makes at least one label different: If we are looking for the genes that makes label “green” different from label “red”, we </a:t>
                </a:r>
                <a:r>
                  <a:rPr lang="en-US" sz="1200" dirty="0" err="1">
                    <a:latin typeface="Arial" panose="020B0604020202020204" pitchFamily="34" charset="0"/>
                    <a:cs typeface="Arial" panose="020B0604020202020204" pitchFamily="34" charset="0"/>
                  </a:rPr>
                  <a:t>substract</a:t>
                </a:r>
                <a:r>
                  <a:rPr lang="en-US" sz="1200" dirty="0">
                    <a:latin typeface="Arial" panose="020B0604020202020204" pitchFamily="34" charset="0"/>
                    <a:cs typeface="Arial" panose="020B0604020202020204" pitchFamily="34" charset="0"/>
                  </a:rPr>
                  <a:t> the second column by the first, and pick the top </a:t>
                </a:r>
                <a14:m>
                  <m:oMath xmlns:m="http://schemas.openxmlformats.org/officeDocument/2006/math">
                    <m:r>
                      <a:rPr lang="en-US" sz="1200" b="0" i="1" smtClean="0">
                        <a:latin typeface="Cambria Math" panose="02040503050406030204" pitchFamily="18" charset="0"/>
                        <a:cs typeface="Arial" panose="020B0604020202020204" pitchFamily="34" charset="0"/>
                      </a:rPr>
                      <m:t>𝑁</m:t>
                    </m:r>
                  </m:oMath>
                </a14:m>
                <a:r>
                  <a:rPr lang="en-US" sz="1200" dirty="0">
                    <a:latin typeface="Arial" panose="020B0604020202020204" pitchFamily="34" charset="0"/>
                    <a:cs typeface="Arial" panose="020B0604020202020204" pitchFamily="34" charset="0"/>
                  </a:rPr>
                  <a:t> highest and positive values</a:t>
                </a:r>
              </a:p>
            </p:txBody>
          </p:sp>
        </mc:Choice>
        <mc:Fallback xmlns="">
          <p:sp>
            <p:nvSpPr>
              <p:cNvPr id="6" name="TextBox 5">
                <a:extLst>
                  <a:ext uri="{FF2B5EF4-FFF2-40B4-BE49-F238E27FC236}">
                    <a16:creationId xmlns:a16="http://schemas.microsoft.com/office/drawing/2014/main" id="{CD433FD1-2B38-2D49-950D-25D572DE2912}"/>
                  </a:ext>
                </a:extLst>
              </p:cNvPr>
              <p:cNvSpPr txBox="1">
                <a:spLocks noRot="1" noChangeAspect="1" noMove="1" noResize="1" noEditPoints="1" noAdjustHandles="1" noChangeArrowheads="1" noChangeShapeType="1" noTextEdit="1"/>
              </p:cNvSpPr>
              <p:nvPr/>
            </p:nvSpPr>
            <p:spPr>
              <a:xfrm>
                <a:off x="76200" y="707648"/>
                <a:ext cx="9029994" cy="892552"/>
              </a:xfrm>
              <a:prstGeom prst="rect">
                <a:avLst/>
              </a:prstGeom>
              <a:blipFill>
                <a:blip r:embed="rId3"/>
                <a:stretch>
                  <a:fillRect l="-421" t="-1389" b="-41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A37185A2-14F8-0A4A-8062-FE341BCDD8C4}"/>
                  </a:ext>
                </a:extLst>
              </p:cNvPr>
              <p:cNvSpPr/>
              <p:nvPr/>
            </p:nvSpPr>
            <p:spPr>
              <a:xfrm>
                <a:off x="0" y="2895194"/>
                <a:ext cx="4876800" cy="1676806"/>
              </a:xfrm>
              <a:prstGeom prst="rect">
                <a:avLst/>
              </a:prstGeom>
            </p:spPr>
            <p:txBody>
              <a:bodyPr wrap="square">
                <a:spAutoFit/>
              </a:bodyPr>
              <a:lstStyle/>
              <a:p>
                <a:r>
                  <a:rPr lang="en-US" sz="1600" dirty="0">
                    <a:solidFill>
                      <a:schemeClr val="tx2"/>
                    </a:solidFill>
                    <a:latin typeface="Arial" panose="020B0604020202020204" pitchFamily="34" charset="0"/>
                    <a:cs typeface="Arial" panose="020B0604020202020204" pitchFamily="34" charset="0"/>
                  </a:rPr>
                  <a:t>Step2</a:t>
                </a:r>
                <a:r>
                  <a:rPr lang="en-US" sz="1600" dirty="0">
                    <a:latin typeface="Arial" panose="020B0604020202020204" pitchFamily="34" charset="0"/>
                    <a:cs typeface="Arial" panose="020B0604020202020204" pitchFamily="34" charset="0"/>
                  </a:rPr>
                  <a:t>: Spearman’s correlation</a:t>
                </a:r>
              </a:p>
              <a:p>
                <a:pPr marL="800100" lvl="1" indent="-342900">
                  <a:buFont typeface="Arial" panose="020B0604020202020204" pitchFamily="34" charset="0"/>
                  <a:buChar char="•"/>
                </a:pPr>
                <a:r>
                  <a:rPr lang="en-US" sz="1200" dirty="0">
                    <a:latin typeface="Arial" panose="020B0604020202020204" pitchFamily="34" charset="0"/>
                    <a:cs typeface="Arial" panose="020B0604020202020204" pitchFamily="34" charset="0"/>
                  </a:rPr>
                  <a:t>Spearman’s correlation </a:t>
                </a:r>
                <a14:m>
                  <m:oMath xmlns:m="http://schemas.openxmlformats.org/officeDocument/2006/math">
                    <m:r>
                      <a:rPr lang="en-US" sz="1200" i="1" smtClean="0">
                        <a:latin typeface="Cambria Math" panose="02040503050406030204" pitchFamily="18" charset="0"/>
                        <a:ea typeface="Cambria Math" panose="02040503050406030204" pitchFamily="18" charset="0"/>
                        <a:cs typeface="Arial" panose="020B0604020202020204" pitchFamily="34" charset="0"/>
                      </a:rPr>
                      <m:t>∈</m:t>
                    </m:r>
                    <m:r>
                      <a:rPr lang="en-US" sz="1200" b="0" i="1" smtClean="0">
                        <a:latin typeface="Cambria Math" panose="02040503050406030204" pitchFamily="18" charset="0"/>
                        <a:ea typeface="Cambria Math" panose="02040503050406030204" pitchFamily="18" charset="0"/>
                        <a:cs typeface="Arial" panose="020B0604020202020204" pitchFamily="34" charset="0"/>
                      </a:rPr>
                      <m:t>[−1,1]</m:t>
                    </m:r>
                  </m:oMath>
                </a14:m>
                <a:r>
                  <a:rPr lang="en-US" sz="1200" dirty="0">
                    <a:latin typeface="Arial" panose="020B0604020202020204" pitchFamily="34" charset="0"/>
                    <a:cs typeface="Arial" panose="020B0604020202020204" pitchFamily="34" charset="0"/>
                  </a:rPr>
                  <a:t> is a measure of the strength of a linear or monotonic relationship between paired data.</a:t>
                </a:r>
              </a:p>
              <a:p>
                <a:pPr marL="800100" lvl="1" indent="-342900">
                  <a:buFont typeface="Arial" panose="020B0604020202020204" pitchFamily="34" charset="0"/>
                  <a:buChar char="•"/>
                </a:pPr>
                <a:r>
                  <a:rPr lang="en-US" sz="1200" dirty="0">
                    <a:latin typeface="Arial" panose="020B0604020202020204" pitchFamily="34" charset="0"/>
                    <a:cs typeface="Arial" panose="020B0604020202020204" pitchFamily="34" charset="0"/>
                  </a:rPr>
                  <a:t>compute the Spearman’s correlation for all pairs of cells in the test and reference dataset, and obtain an </a:t>
                </a:r>
                <a14:m>
                  <m:oMath xmlns:m="http://schemas.openxmlformats.org/officeDocument/2006/math">
                    <m:sSub>
                      <m:sSubPr>
                        <m:ctrlPr>
                          <a:rPr lang="en-US" sz="1200" i="1" smtClean="0">
                            <a:latin typeface="Cambria Math" panose="02040503050406030204" pitchFamily="18" charset="0"/>
                            <a:cs typeface="Arial" panose="020B0604020202020204" pitchFamily="34" charset="0"/>
                          </a:rPr>
                        </m:ctrlPr>
                      </m:sSubPr>
                      <m:e>
                        <m:r>
                          <a:rPr lang="en-US" sz="1200" b="0" i="1" smtClean="0">
                            <a:latin typeface="Cambria Math" panose="02040503050406030204" pitchFamily="18" charset="0"/>
                            <a:cs typeface="Arial" panose="020B0604020202020204" pitchFamily="34" charset="0"/>
                          </a:rPr>
                          <m:t>𝑛</m:t>
                        </m:r>
                      </m:e>
                      <m:sub>
                        <m:r>
                          <a:rPr lang="en-US" sz="1200" b="0" i="1" smtClean="0">
                            <a:latin typeface="Cambria Math" panose="02040503050406030204" pitchFamily="18" charset="0"/>
                            <a:cs typeface="Arial" panose="020B0604020202020204" pitchFamily="34" charset="0"/>
                          </a:rPr>
                          <m:t>𝑡𝑒𝑠𝑡</m:t>
                        </m:r>
                      </m:sub>
                    </m:sSub>
                    <m:r>
                      <a:rPr lang="en-US" sz="1200" i="1" smtClean="0">
                        <a:latin typeface="Cambria Math" panose="02040503050406030204" pitchFamily="18" charset="0"/>
                        <a:ea typeface="Cambria Math" panose="02040503050406030204" pitchFamily="18" charset="0"/>
                        <a:cs typeface="Arial" panose="020B0604020202020204" pitchFamily="34" charset="0"/>
                      </a:rPr>
                      <m:t>×</m:t>
                    </m:r>
                    <m:sSub>
                      <m:sSubPr>
                        <m:ctrlPr>
                          <a:rPr lang="en-US" sz="1200" i="1" smtClean="0">
                            <a:latin typeface="Cambria Math" panose="02040503050406030204" pitchFamily="18" charset="0"/>
                            <a:ea typeface="Cambria Math" panose="02040503050406030204" pitchFamily="18" charset="0"/>
                            <a:cs typeface="Arial" panose="020B0604020202020204" pitchFamily="34" charset="0"/>
                          </a:rPr>
                        </m:ctrlPr>
                      </m:sSubPr>
                      <m:e>
                        <m:r>
                          <a:rPr lang="en-US" sz="1200" b="0" i="1" smtClean="0">
                            <a:latin typeface="Cambria Math" panose="02040503050406030204" pitchFamily="18" charset="0"/>
                            <a:ea typeface="Cambria Math" panose="02040503050406030204" pitchFamily="18" charset="0"/>
                            <a:cs typeface="Arial" panose="020B0604020202020204" pitchFamily="34" charset="0"/>
                          </a:rPr>
                          <m:t>𝑛</m:t>
                        </m:r>
                      </m:e>
                      <m:sub>
                        <m:r>
                          <a:rPr lang="en-US" sz="1200" b="0" i="1" smtClean="0">
                            <a:latin typeface="Cambria Math" panose="02040503050406030204" pitchFamily="18" charset="0"/>
                            <a:ea typeface="Cambria Math" panose="02040503050406030204" pitchFamily="18" charset="0"/>
                            <a:cs typeface="Arial" panose="020B0604020202020204" pitchFamily="34" charset="0"/>
                          </a:rPr>
                          <m:t>𝑟𝑒𝑓</m:t>
                        </m:r>
                      </m:sub>
                    </m:sSub>
                  </m:oMath>
                </a14:m>
                <a:r>
                  <a:rPr lang="en-US" sz="1200" dirty="0">
                    <a:latin typeface="Arial" panose="020B0604020202020204" pitchFamily="34" charset="0"/>
                    <a:cs typeface="Arial" panose="020B0604020202020204" pitchFamily="34" charset="0"/>
                  </a:rPr>
                  <a:t>correlation matrix, where </a:t>
                </a:r>
                <a14:m>
                  <m:oMath xmlns:m="http://schemas.openxmlformats.org/officeDocument/2006/math">
                    <m:r>
                      <a:rPr lang="en-US" sz="1200" i="1" dirty="0" smtClean="0">
                        <a:latin typeface="Cambria Math" panose="02040503050406030204" pitchFamily="18" charset="0"/>
                        <a:cs typeface="Arial" panose="020B0604020202020204" pitchFamily="34" charset="0"/>
                      </a:rPr>
                      <m:t>𝑛</m:t>
                    </m:r>
                  </m:oMath>
                </a14:m>
                <a:r>
                  <a:rPr lang="en-US" sz="1200" dirty="0">
                    <a:latin typeface="Arial" panose="020B0604020202020204" pitchFamily="34" charset="0"/>
                    <a:cs typeface="Arial" panose="020B0604020202020204" pitchFamily="34" charset="0"/>
                  </a:rPr>
                  <a:t> is the number of cells (see the first matrix in Step3).</a:t>
                </a:r>
              </a:p>
            </p:txBody>
          </p:sp>
        </mc:Choice>
        <mc:Fallback xmlns="">
          <p:sp>
            <p:nvSpPr>
              <p:cNvPr id="8" name="Rectangle 7">
                <a:extLst>
                  <a:ext uri="{FF2B5EF4-FFF2-40B4-BE49-F238E27FC236}">
                    <a16:creationId xmlns:a16="http://schemas.microsoft.com/office/drawing/2014/main" id="{A37185A2-14F8-0A4A-8062-FE341BCDD8C4}"/>
                  </a:ext>
                </a:extLst>
              </p:cNvPr>
              <p:cNvSpPr>
                <a:spLocks noRot="1" noChangeAspect="1" noMove="1" noResize="1" noEditPoints="1" noAdjustHandles="1" noChangeArrowheads="1" noChangeShapeType="1" noTextEdit="1"/>
              </p:cNvSpPr>
              <p:nvPr/>
            </p:nvSpPr>
            <p:spPr>
              <a:xfrm>
                <a:off x="0" y="2895194"/>
                <a:ext cx="4876800" cy="1676806"/>
              </a:xfrm>
              <a:prstGeom prst="rect">
                <a:avLst/>
              </a:prstGeom>
              <a:blipFill>
                <a:blip r:embed="rId4"/>
                <a:stretch>
                  <a:fillRect l="-781" t="-15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CEFABD2-0130-0F4A-AED1-BC3B2D47065E}"/>
                  </a:ext>
                </a:extLst>
              </p:cNvPr>
              <p:cNvSpPr txBox="1"/>
              <p:nvPr/>
            </p:nvSpPr>
            <p:spPr>
              <a:xfrm>
                <a:off x="0" y="4497050"/>
                <a:ext cx="4876800" cy="1446550"/>
              </a:xfrm>
              <a:prstGeom prst="rect">
                <a:avLst/>
              </a:prstGeom>
              <a:noFill/>
            </p:spPr>
            <p:txBody>
              <a:bodyPr wrap="square" rtlCol="0">
                <a:spAutoFit/>
              </a:bodyPr>
              <a:lstStyle/>
              <a:p>
                <a:r>
                  <a:rPr lang="en-US" sz="1600" dirty="0">
                    <a:solidFill>
                      <a:schemeClr val="tx2"/>
                    </a:solidFill>
                    <a:latin typeface="Arial" panose="020B0604020202020204" pitchFamily="34" charset="0"/>
                    <a:cs typeface="Arial" panose="020B0604020202020204" pitchFamily="34" charset="0"/>
                  </a:rPr>
                  <a:t>Step3</a:t>
                </a:r>
                <a:r>
                  <a:rPr lang="en-US" sz="1600" dirty="0">
                    <a:latin typeface="Arial" panose="020B0604020202020204" pitchFamily="34" charset="0"/>
                    <a:cs typeface="Arial" panose="020B0604020202020204" pitchFamily="34" charset="0"/>
                  </a:rPr>
                  <a:t> : Scoring</a:t>
                </a:r>
              </a:p>
              <a:p>
                <a:pPr marL="742950" lvl="1"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We want to know how each cell in the test data is correlated to the labels in the reference data, instead of each reference cell. So we take the correlations of a cell in the test data with all the cells with a certain label in the reference data, and summarize them into one number or a score, in </a:t>
                </a:r>
                <a:r>
                  <a:rPr lang="en-US" sz="1200" dirty="0" err="1">
                    <a:latin typeface="Arial" panose="020B0604020202020204" pitchFamily="34" charset="0"/>
                    <a:cs typeface="Arial" panose="020B0604020202020204" pitchFamily="34" charset="0"/>
                  </a:rPr>
                  <a:t>SingleR</a:t>
                </a:r>
                <a:r>
                  <a:rPr lang="en-US" sz="1200" dirty="0">
                    <a:latin typeface="Arial" panose="020B0604020202020204" pitchFamily="34" charset="0"/>
                    <a:cs typeface="Arial" panose="020B0604020202020204" pitchFamily="34" charset="0"/>
                  </a:rPr>
                  <a:t>, the default is to take the </a:t>
                </a:r>
                <a14:m>
                  <m:oMath xmlns:m="http://schemas.openxmlformats.org/officeDocument/2006/math">
                    <m:r>
                      <a:rPr lang="en-US" sz="1200" i="1" dirty="0" smtClean="0">
                        <a:latin typeface="Cambria Math" panose="02040503050406030204" pitchFamily="18" charset="0"/>
                        <a:cs typeface="Arial" panose="020B0604020202020204" pitchFamily="34" charset="0"/>
                      </a:rPr>
                      <m:t>80%</m:t>
                    </m:r>
                  </m:oMath>
                </a14:m>
                <a:r>
                  <a:rPr lang="en-US" sz="1200" dirty="0">
                    <a:latin typeface="Arial" panose="020B0604020202020204" pitchFamily="34" charset="0"/>
                    <a:cs typeface="Arial" panose="020B0604020202020204" pitchFamily="34" charset="0"/>
                  </a:rPr>
                  <a:t> quantile.</a:t>
                </a:r>
              </a:p>
            </p:txBody>
          </p:sp>
        </mc:Choice>
        <mc:Fallback xmlns="">
          <p:sp>
            <p:nvSpPr>
              <p:cNvPr id="9" name="TextBox 8">
                <a:extLst>
                  <a:ext uri="{FF2B5EF4-FFF2-40B4-BE49-F238E27FC236}">
                    <a16:creationId xmlns:a16="http://schemas.microsoft.com/office/drawing/2014/main" id="{ACEFABD2-0130-0F4A-AED1-BC3B2D47065E}"/>
                  </a:ext>
                </a:extLst>
              </p:cNvPr>
              <p:cNvSpPr txBox="1">
                <a:spLocks noRot="1" noChangeAspect="1" noMove="1" noResize="1" noEditPoints="1" noAdjustHandles="1" noChangeArrowheads="1" noChangeShapeType="1" noTextEdit="1"/>
              </p:cNvSpPr>
              <p:nvPr/>
            </p:nvSpPr>
            <p:spPr>
              <a:xfrm>
                <a:off x="0" y="4497050"/>
                <a:ext cx="4876800" cy="1446550"/>
              </a:xfrm>
              <a:prstGeom prst="rect">
                <a:avLst/>
              </a:prstGeom>
              <a:blipFill>
                <a:blip r:embed="rId5"/>
                <a:stretch>
                  <a:fillRect l="-781" t="-1739" r="-521" b="-1739"/>
                </a:stretch>
              </a:blipFill>
            </p:spPr>
            <p:txBody>
              <a:bodyPr/>
              <a:lstStyle/>
              <a:p>
                <a:r>
                  <a:rPr lang="en-US">
                    <a:noFill/>
                  </a:rPr>
                  <a:t> </a:t>
                </a:r>
              </a:p>
            </p:txBody>
          </p:sp>
        </mc:Fallback>
      </mc:AlternateContent>
      <p:pic>
        <p:nvPicPr>
          <p:cNvPr id="11" name="Picture 10" descr="A picture containing calendar&#10;&#10;Description automatically generated">
            <a:extLst>
              <a:ext uri="{FF2B5EF4-FFF2-40B4-BE49-F238E27FC236}">
                <a16:creationId xmlns:a16="http://schemas.microsoft.com/office/drawing/2014/main" id="{29F1BB71-C46E-DD49-997A-72A921D91719}"/>
              </a:ext>
            </a:extLst>
          </p:cNvPr>
          <p:cNvPicPr>
            <a:picLocks noChangeAspect="1"/>
          </p:cNvPicPr>
          <p:nvPr/>
        </p:nvPicPr>
        <p:blipFill>
          <a:blip r:embed="rId6"/>
          <a:stretch>
            <a:fillRect/>
          </a:stretch>
        </p:blipFill>
        <p:spPr>
          <a:xfrm>
            <a:off x="838200" y="1623204"/>
            <a:ext cx="3429000" cy="1272396"/>
          </a:xfrm>
          <a:prstGeom prst="rect">
            <a:avLst/>
          </a:prstGeom>
        </p:spPr>
      </p:pic>
      <p:pic>
        <p:nvPicPr>
          <p:cNvPr id="15" name="Picture 14" descr="Chart&#10;&#10;Description automatically generated with low confidence">
            <a:extLst>
              <a:ext uri="{FF2B5EF4-FFF2-40B4-BE49-F238E27FC236}">
                <a16:creationId xmlns:a16="http://schemas.microsoft.com/office/drawing/2014/main" id="{F7332444-757F-9A48-B5ED-51FCC03D2E15}"/>
              </a:ext>
            </a:extLst>
          </p:cNvPr>
          <p:cNvPicPr>
            <a:picLocks noChangeAspect="1"/>
          </p:cNvPicPr>
          <p:nvPr/>
        </p:nvPicPr>
        <p:blipFill>
          <a:blip r:embed="rId7"/>
          <a:stretch>
            <a:fillRect/>
          </a:stretch>
        </p:blipFill>
        <p:spPr>
          <a:xfrm>
            <a:off x="4953000" y="1613886"/>
            <a:ext cx="3429000" cy="1281714"/>
          </a:xfrm>
          <a:prstGeom prst="rect">
            <a:avLst/>
          </a:prstGeom>
        </p:spPr>
      </p:pic>
      <p:pic>
        <p:nvPicPr>
          <p:cNvPr id="17" name="Picture 16" descr="Chart, scatter chart&#10;&#10;Description automatically generated">
            <a:extLst>
              <a:ext uri="{FF2B5EF4-FFF2-40B4-BE49-F238E27FC236}">
                <a16:creationId xmlns:a16="http://schemas.microsoft.com/office/drawing/2014/main" id="{84843357-2033-CA4E-863B-4A09B19D1281}"/>
              </a:ext>
            </a:extLst>
          </p:cNvPr>
          <p:cNvPicPr>
            <a:picLocks noChangeAspect="1"/>
          </p:cNvPicPr>
          <p:nvPr/>
        </p:nvPicPr>
        <p:blipFill>
          <a:blip r:embed="rId8"/>
          <a:stretch>
            <a:fillRect/>
          </a:stretch>
        </p:blipFill>
        <p:spPr>
          <a:xfrm>
            <a:off x="4807618" y="2936357"/>
            <a:ext cx="4267200" cy="1559443"/>
          </a:xfrm>
          <a:prstGeom prst="rect">
            <a:avLst/>
          </a:prstGeom>
        </p:spPr>
      </p:pic>
      <p:pic>
        <p:nvPicPr>
          <p:cNvPr id="19" name="Picture 18" descr="A picture containing text&#10;&#10;Description automatically generated">
            <a:extLst>
              <a:ext uri="{FF2B5EF4-FFF2-40B4-BE49-F238E27FC236}">
                <a16:creationId xmlns:a16="http://schemas.microsoft.com/office/drawing/2014/main" id="{0DBE63F1-068C-E041-A6EC-9B0D90894AC4}"/>
              </a:ext>
            </a:extLst>
          </p:cNvPr>
          <p:cNvPicPr>
            <a:picLocks noChangeAspect="1"/>
          </p:cNvPicPr>
          <p:nvPr/>
        </p:nvPicPr>
        <p:blipFill>
          <a:blip r:embed="rId9"/>
          <a:stretch>
            <a:fillRect/>
          </a:stretch>
        </p:blipFill>
        <p:spPr>
          <a:xfrm>
            <a:off x="4953000" y="4554604"/>
            <a:ext cx="4139158" cy="1846196"/>
          </a:xfrm>
          <a:prstGeom prst="rect">
            <a:avLst/>
          </a:prstGeom>
        </p:spPr>
      </p:pic>
      <p:sp>
        <p:nvSpPr>
          <p:cNvPr id="20" name="TextBox 19">
            <a:extLst>
              <a:ext uri="{FF2B5EF4-FFF2-40B4-BE49-F238E27FC236}">
                <a16:creationId xmlns:a16="http://schemas.microsoft.com/office/drawing/2014/main" id="{BD9CD243-E847-AC46-AA46-D98B199FEBA1}"/>
              </a:ext>
            </a:extLst>
          </p:cNvPr>
          <p:cNvSpPr txBox="1"/>
          <p:nvPr/>
        </p:nvSpPr>
        <p:spPr>
          <a:xfrm>
            <a:off x="7674" y="5938893"/>
            <a:ext cx="1906291" cy="338554"/>
          </a:xfrm>
          <a:prstGeom prst="rect">
            <a:avLst/>
          </a:prstGeom>
          <a:noFill/>
        </p:spPr>
        <p:txBody>
          <a:bodyPr wrap="none" rtlCol="0">
            <a:spAutoFit/>
          </a:bodyPr>
          <a:lstStyle/>
          <a:p>
            <a:r>
              <a:rPr lang="en-US" sz="1600" dirty="0">
                <a:solidFill>
                  <a:schemeClr val="tx2"/>
                </a:solidFill>
                <a:latin typeface="Arial" panose="020B0604020202020204" pitchFamily="34" charset="0"/>
                <a:cs typeface="Arial" panose="020B0604020202020204" pitchFamily="34" charset="0"/>
              </a:rPr>
              <a:t>Step4</a:t>
            </a:r>
            <a:r>
              <a:rPr lang="en-US" sz="1600" dirty="0">
                <a:latin typeface="Arial" panose="020B0604020202020204" pitchFamily="34" charset="0"/>
                <a:cs typeface="Arial" panose="020B0604020202020204" pitchFamily="34" charset="0"/>
              </a:rPr>
              <a:t> : Fine tuning</a:t>
            </a:r>
          </a:p>
        </p:txBody>
      </p:sp>
    </p:spTree>
    <p:extLst>
      <p:ext uri="{BB962C8B-B14F-4D97-AF65-F5344CB8AC3E}">
        <p14:creationId xmlns:p14="http://schemas.microsoft.com/office/powerpoint/2010/main" val="27366248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4FF80-D7DC-A14C-8575-D471E4A95D7D}"/>
              </a:ext>
            </a:extLst>
          </p:cNvPr>
          <p:cNvSpPr>
            <a:spLocks noGrp="1"/>
          </p:cNvSpPr>
          <p:nvPr>
            <p:ph type="title"/>
          </p:nvPr>
        </p:nvSpPr>
        <p:spPr>
          <a:xfrm>
            <a:off x="694765" y="-76200"/>
            <a:ext cx="7772400" cy="1143000"/>
          </a:xfrm>
        </p:spPr>
        <p:txBody>
          <a:bodyPr/>
          <a:lstStyle/>
          <a:p>
            <a:r>
              <a:rPr lang="en-US" sz="3600" dirty="0"/>
              <a:t>Cell type annotation</a:t>
            </a:r>
            <a:br>
              <a:rPr lang="en-US" sz="8000" dirty="0"/>
            </a:br>
            <a:r>
              <a:rPr lang="en-US" sz="2400" b="1" dirty="0" err="1"/>
              <a:t>SingleR</a:t>
            </a:r>
            <a:r>
              <a:rPr lang="en-US" sz="2400" dirty="0"/>
              <a:t> : Reference-based annotation of </a:t>
            </a:r>
            <a:r>
              <a:rPr lang="en-US" sz="2400" dirty="0" err="1"/>
              <a:t>scRNA</a:t>
            </a:r>
            <a:r>
              <a:rPr lang="en-US" sz="2400" dirty="0"/>
              <a:t>-seq</a:t>
            </a:r>
            <a:endParaRPr lang="en-US" dirty="0"/>
          </a:p>
        </p:txBody>
      </p:sp>
      <p:sp>
        <p:nvSpPr>
          <p:cNvPr id="4" name="Slide Number Placeholder 3">
            <a:extLst>
              <a:ext uri="{FF2B5EF4-FFF2-40B4-BE49-F238E27FC236}">
                <a16:creationId xmlns:a16="http://schemas.microsoft.com/office/drawing/2014/main" id="{3244CBD6-CB3B-0E42-B54A-69F17B68F512}"/>
              </a:ext>
            </a:extLst>
          </p:cNvPr>
          <p:cNvSpPr>
            <a:spLocks noGrp="1"/>
          </p:cNvSpPr>
          <p:nvPr>
            <p:ph type="sldNum" sz="quarter" idx="12"/>
          </p:nvPr>
        </p:nvSpPr>
        <p:spPr/>
        <p:txBody>
          <a:bodyPr/>
          <a:lstStyle/>
          <a:p>
            <a:pPr>
              <a:defRPr/>
            </a:pPr>
            <a:fld id="{4D71D4ED-2DA9-9F40-A068-D189D5533483}" type="slidenum">
              <a:rPr lang="en-US" smtClean="0"/>
              <a:pPr>
                <a:defRPr/>
              </a:pPr>
              <a:t>26</a:t>
            </a:fld>
            <a:endParaRPr lang="en-US"/>
          </a:p>
        </p:txBody>
      </p:sp>
      <p:pic>
        <p:nvPicPr>
          <p:cNvPr id="247810" name="Picture 2" descr="Fig. 1">
            <a:extLst>
              <a:ext uri="{FF2B5EF4-FFF2-40B4-BE49-F238E27FC236}">
                <a16:creationId xmlns:a16="http://schemas.microsoft.com/office/drawing/2014/main" id="{F1DA5241-DDE6-FD48-9F45-F58342CD19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1738386"/>
            <a:ext cx="5313873" cy="491667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38C59CE-2121-0146-87C9-B6DCE390ECC6}"/>
              </a:ext>
            </a:extLst>
          </p:cNvPr>
          <p:cNvSpPr/>
          <p:nvPr/>
        </p:nvSpPr>
        <p:spPr>
          <a:xfrm>
            <a:off x="324927" y="5826553"/>
            <a:ext cx="1981200" cy="830997"/>
          </a:xfrm>
          <a:prstGeom prst="rect">
            <a:avLst/>
          </a:prstGeom>
        </p:spPr>
        <p:txBody>
          <a:bodyPr wrap="square">
            <a:spAutoFit/>
          </a:bodyPr>
          <a:lstStyle/>
          <a:p>
            <a:r>
              <a:rPr lang="en-US" sz="800" dirty="0">
                <a:solidFill>
                  <a:srgbClr val="222222"/>
                </a:solidFill>
              </a:rPr>
              <a:t>Aran, D., Looney, A.P., Liu, L. </a:t>
            </a:r>
            <a:r>
              <a:rPr lang="en-US" sz="800" i="1" dirty="0">
                <a:solidFill>
                  <a:srgbClr val="222222"/>
                </a:solidFill>
              </a:rPr>
              <a:t>et al.</a:t>
            </a:r>
            <a:r>
              <a:rPr lang="en-US" sz="800" dirty="0">
                <a:solidFill>
                  <a:srgbClr val="222222"/>
                </a:solidFill>
              </a:rPr>
              <a:t> Reference-based analysis of lung single-cell sequencing reveals a transitional profibrotic macrophage. </a:t>
            </a:r>
            <a:r>
              <a:rPr lang="en-US" sz="800" i="1" dirty="0">
                <a:solidFill>
                  <a:srgbClr val="222222"/>
                </a:solidFill>
              </a:rPr>
              <a:t>Nat Immunol</a:t>
            </a:r>
            <a:r>
              <a:rPr lang="en-US" sz="800" dirty="0">
                <a:solidFill>
                  <a:srgbClr val="222222"/>
                </a:solidFill>
              </a:rPr>
              <a:t> </a:t>
            </a:r>
            <a:r>
              <a:rPr lang="en-US" sz="800" b="1" dirty="0">
                <a:solidFill>
                  <a:srgbClr val="222222"/>
                </a:solidFill>
              </a:rPr>
              <a:t>20, </a:t>
            </a:r>
            <a:r>
              <a:rPr lang="en-US" sz="800" dirty="0">
                <a:solidFill>
                  <a:srgbClr val="222222"/>
                </a:solidFill>
              </a:rPr>
              <a:t>163–172 (2019). </a:t>
            </a:r>
            <a:r>
              <a:rPr lang="en-US" sz="800" dirty="0">
                <a:solidFill>
                  <a:srgbClr val="222222"/>
                </a:solidFill>
                <a:hlinkClick r:id="rId3"/>
              </a:rPr>
              <a:t>https://doi.org/10.1038/s41590-018-0276-y</a:t>
            </a:r>
            <a:endParaRPr lang="en-US" sz="800" dirty="0">
              <a:solidFill>
                <a:srgbClr val="222222"/>
              </a:solidFill>
            </a:endParaRPr>
          </a:p>
        </p:txBody>
      </p:sp>
      <p:sp>
        <p:nvSpPr>
          <p:cNvPr id="6" name="TextBox 5">
            <a:extLst>
              <a:ext uri="{FF2B5EF4-FFF2-40B4-BE49-F238E27FC236}">
                <a16:creationId xmlns:a16="http://schemas.microsoft.com/office/drawing/2014/main" id="{C233A4B2-CB8A-454D-B27F-041CAB1CB674}"/>
              </a:ext>
            </a:extLst>
          </p:cNvPr>
          <p:cNvSpPr txBox="1"/>
          <p:nvPr/>
        </p:nvSpPr>
        <p:spPr>
          <a:xfrm>
            <a:off x="284628" y="1031447"/>
            <a:ext cx="8706971" cy="646331"/>
          </a:xfrm>
          <a:prstGeom prst="rect">
            <a:avLst/>
          </a:prstGeom>
          <a:noFill/>
        </p:spPr>
        <p:txBody>
          <a:bodyPr wrap="square" rtlCol="0">
            <a:spAutoFit/>
          </a:bodyPr>
          <a:lstStyle/>
          <a:p>
            <a:pPr marL="342900"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correlated single-cell transcriptomes with reference transcriptomic data sets and improved its inferences iteratively</a:t>
            </a:r>
          </a:p>
        </p:txBody>
      </p:sp>
    </p:spTree>
    <p:extLst>
      <p:ext uri="{BB962C8B-B14F-4D97-AF65-F5344CB8AC3E}">
        <p14:creationId xmlns:p14="http://schemas.microsoft.com/office/powerpoint/2010/main" val="39794169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iagram&#10;&#10;Description automatically generated">
            <a:extLst>
              <a:ext uri="{FF2B5EF4-FFF2-40B4-BE49-F238E27FC236}">
                <a16:creationId xmlns:a16="http://schemas.microsoft.com/office/drawing/2014/main" id="{BFB0506D-99B0-6945-9355-CC4500E5A2FB}"/>
              </a:ext>
            </a:extLst>
          </p:cNvPr>
          <p:cNvPicPr>
            <a:picLocks noChangeAspect="1"/>
          </p:cNvPicPr>
          <p:nvPr/>
        </p:nvPicPr>
        <p:blipFill rotWithShape="1">
          <a:blip r:embed="rId3"/>
          <a:srcRect b="34444"/>
          <a:stretch/>
        </p:blipFill>
        <p:spPr>
          <a:xfrm>
            <a:off x="152400" y="3928214"/>
            <a:ext cx="4953000" cy="2472586"/>
          </a:xfrm>
          <a:prstGeom prst="rect">
            <a:avLst/>
          </a:prstGeom>
        </p:spPr>
      </p:pic>
      <p:sp>
        <p:nvSpPr>
          <p:cNvPr id="2" name="Title 1">
            <a:extLst>
              <a:ext uri="{FF2B5EF4-FFF2-40B4-BE49-F238E27FC236}">
                <a16:creationId xmlns:a16="http://schemas.microsoft.com/office/drawing/2014/main" id="{7DD8C094-E496-4B40-9AFA-E3B93BF0D504}"/>
              </a:ext>
            </a:extLst>
          </p:cNvPr>
          <p:cNvSpPr>
            <a:spLocks noGrp="1"/>
          </p:cNvSpPr>
          <p:nvPr>
            <p:ph type="title"/>
          </p:nvPr>
        </p:nvSpPr>
        <p:spPr>
          <a:xfrm>
            <a:off x="477187" y="0"/>
            <a:ext cx="8189626" cy="1143000"/>
          </a:xfrm>
        </p:spPr>
        <p:txBody>
          <a:bodyPr/>
          <a:lstStyle/>
          <a:p>
            <a:r>
              <a:rPr lang="en-US" dirty="0"/>
              <a:t>Cell type markers identification</a:t>
            </a:r>
            <a:br>
              <a:rPr lang="en-US" dirty="0"/>
            </a:br>
            <a:r>
              <a:rPr lang="en-US" sz="3200" dirty="0"/>
              <a:t>Differential expression analysis</a:t>
            </a:r>
            <a:endParaRPr lang="en-US" dirty="0"/>
          </a:p>
        </p:txBody>
      </p:sp>
      <p:sp>
        <p:nvSpPr>
          <p:cNvPr id="3" name="Content Placeholder 2">
            <a:extLst>
              <a:ext uri="{FF2B5EF4-FFF2-40B4-BE49-F238E27FC236}">
                <a16:creationId xmlns:a16="http://schemas.microsoft.com/office/drawing/2014/main" id="{33FDD17D-01A6-424D-A7E5-9B890B7BD34B}"/>
              </a:ext>
            </a:extLst>
          </p:cNvPr>
          <p:cNvSpPr>
            <a:spLocks noGrp="1"/>
          </p:cNvSpPr>
          <p:nvPr>
            <p:ph idx="1"/>
          </p:nvPr>
        </p:nvSpPr>
        <p:spPr>
          <a:xfrm>
            <a:off x="76200" y="1143000"/>
            <a:ext cx="8991600" cy="4114800"/>
          </a:xfrm>
        </p:spPr>
        <p:txBody>
          <a:bodyPr/>
          <a:lstStyle/>
          <a:p>
            <a:r>
              <a:rPr lang="en-US" sz="2000" dirty="0"/>
              <a:t>Non-parametric tests</a:t>
            </a:r>
          </a:p>
          <a:p>
            <a:pPr lvl="1">
              <a:buFont typeface="Arial" panose="020B0604020202020204" pitchFamily="34" charset="0"/>
              <a:buChar char="•"/>
            </a:pPr>
            <a:r>
              <a:rPr lang="en-US" sz="1800" dirty="0"/>
              <a:t>Wilcoxon rank sum test </a:t>
            </a:r>
          </a:p>
          <a:p>
            <a:pPr lvl="1">
              <a:buFont typeface="Arial" panose="020B0604020202020204" pitchFamily="34" charset="0"/>
              <a:buChar char="•"/>
            </a:pPr>
            <a:r>
              <a:rPr lang="en-US" sz="1800" dirty="0"/>
              <a:t>Student’s t-test</a:t>
            </a:r>
          </a:p>
          <a:p>
            <a:r>
              <a:rPr lang="en-US" sz="2000" dirty="0"/>
              <a:t>Methods specific for </a:t>
            </a:r>
            <a:r>
              <a:rPr lang="en-US" sz="2000" dirty="0" err="1"/>
              <a:t>scRNA</a:t>
            </a:r>
            <a:r>
              <a:rPr lang="en-US" sz="2000" dirty="0"/>
              <a:t>-seq</a:t>
            </a:r>
          </a:p>
          <a:p>
            <a:pPr lvl="1">
              <a:buFont typeface="Arial" panose="020B0604020202020204" pitchFamily="34" charset="0"/>
              <a:buChar char="•"/>
            </a:pPr>
            <a:r>
              <a:rPr lang="en-US" sz="1800" dirty="0"/>
              <a:t>MAST : GLM-framework that treats cellular detection rate as a covariate  </a:t>
            </a:r>
            <a:r>
              <a:rPr lang="en-US" sz="1400" i="1" dirty="0">
                <a:solidFill>
                  <a:schemeClr val="bg2"/>
                </a:solidFill>
              </a:rPr>
              <a:t>(</a:t>
            </a:r>
            <a:r>
              <a:rPr lang="en-US" sz="1400" i="1" dirty="0" err="1">
                <a:solidFill>
                  <a:schemeClr val="bg2"/>
                </a:solidFill>
              </a:rPr>
              <a:t>Finak</a:t>
            </a:r>
            <a:r>
              <a:rPr lang="en-US" sz="1400" i="1" dirty="0">
                <a:solidFill>
                  <a:schemeClr val="bg2"/>
                </a:solidFill>
              </a:rPr>
              <a:t> et al, Genome Biology, 2015)</a:t>
            </a:r>
            <a:endParaRPr lang="en-US" sz="1400" i="1" u="sng" dirty="0">
              <a:solidFill>
                <a:schemeClr val="bg2"/>
              </a:solidFill>
            </a:endParaRPr>
          </a:p>
          <a:p>
            <a:pPr>
              <a:buFont typeface="Arial" panose="020B0604020202020204" pitchFamily="34" charset="0"/>
              <a:buChar char="•"/>
            </a:pPr>
            <a:r>
              <a:rPr lang="en-US" sz="2000" dirty="0"/>
              <a:t>Methods for bulk RNA-seq</a:t>
            </a:r>
          </a:p>
          <a:p>
            <a:pPr lvl="1">
              <a:buFont typeface="Arial" panose="020B0604020202020204" pitchFamily="34" charset="0"/>
              <a:buChar char="•"/>
            </a:pPr>
            <a:r>
              <a:rPr lang="en-US" sz="1800" dirty="0"/>
              <a:t>DESeq2 : DE based on a model using the negative binomial distribution </a:t>
            </a:r>
            <a:r>
              <a:rPr lang="en-US" sz="1400" i="1" dirty="0">
                <a:solidFill>
                  <a:schemeClr val="bg2"/>
                </a:solidFill>
              </a:rPr>
              <a:t>(Love et al, Genome Biology 2014) </a:t>
            </a:r>
            <a:endParaRPr lang="en-US" sz="1800" i="1" dirty="0">
              <a:solidFill>
                <a:schemeClr val="bg2"/>
              </a:solidFill>
            </a:endParaRPr>
          </a:p>
        </p:txBody>
      </p:sp>
      <p:sp>
        <p:nvSpPr>
          <p:cNvPr id="4" name="Slide Number Placeholder 3">
            <a:extLst>
              <a:ext uri="{FF2B5EF4-FFF2-40B4-BE49-F238E27FC236}">
                <a16:creationId xmlns:a16="http://schemas.microsoft.com/office/drawing/2014/main" id="{E8F58812-DD84-254E-A63B-4B088903BF20}"/>
              </a:ext>
            </a:extLst>
          </p:cNvPr>
          <p:cNvSpPr>
            <a:spLocks noGrp="1"/>
          </p:cNvSpPr>
          <p:nvPr>
            <p:ph type="sldNum" sz="quarter" idx="12"/>
          </p:nvPr>
        </p:nvSpPr>
        <p:spPr/>
        <p:txBody>
          <a:bodyPr/>
          <a:lstStyle/>
          <a:p>
            <a:pPr>
              <a:defRPr/>
            </a:pPr>
            <a:fld id="{4D71D4ED-2DA9-9F40-A068-D189D5533483}" type="slidenum">
              <a:rPr lang="en-US" smtClean="0"/>
              <a:pPr>
                <a:defRPr/>
              </a:pPr>
              <a:t>27</a:t>
            </a:fld>
            <a:endParaRPr lang="en-US"/>
          </a:p>
        </p:txBody>
      </p:sp>
      <p:sp>
        <p:nvSpPr>
          <p:cNvPr id="6" name="Rectangle 5">
            <a:extLst>
              <a:ext uri="{FF2B5EF4-FFF2-40B4-BE49-F238E27FC236}">
                <a16:creationId xmlns:a16="http://schemas.microsoft.com/office/drawing/2014/main" id="{920FA493-2CF9-604D-9EB8-C56DAB8BA9CC}"/>
              </a:ext>
            </a:extLst>
          </p:cNvPr>
          <p:cNvSpPr/>
          <p:nvPr/>
        </p:nvSpPr>
        <p:spPr>
          <a:xfrm>
            <a:off x="0" y="6276052"/>
            <a:ext cx="9144000" cy="584775"/>
          </a:xfrm>
          <a:prstGeom prst="rect">
            <a:avLst/>
          </a:prstGeom>
        </p:spPr>
        <p:txBody>
          <a:bodyPr wrap="square">
            <a:spAutoFit/>
          </a:bodyPr>
          <a:lstStyle/>
          <a:p>
            <a:pPr marL="171450" indent="-171450">
              <a:buFont typeface="Arial" panose="020B0604020202020204" pitchFamily="34" charset="0"/>
              <a:buChar char="•"/>
            </a:pPr>
            <a:r>
              <a:rPr lang="en-US" sz="800" dirty="0" err="1"/>
              <a:t>Finak</a:t>
            </a:r>
            <a:r>
              <a:rPr lang="en-US" sz="800" dirty="0"/>
              <a:t>, G., McDavid, A., </a:t>
            </a:r>
            <a:r>
              <a:rPr lang="en-US" sz="800" dirty="0" err="1"/>
              <a:t>Yajima</a:t>
            </a:r>
            <a:r>
              <a:rPr lang="en-US" sz="800" dirty="0"/>
              <a:t>, M. </a:t>
            </a:r>
            <a:r>
              <a:rPr lang="en-US" sz="800" i="1" dirty="0"/>
              <a:t>et al.</a:t>
            </a:r>
            <a:r>
              <a:rPr lang="en-US" sz="800" dirty="0"/>
              <a:t> MAST: a flexible statistical framework for assessing transcriptional changes and characterizing heterogeneity in single-cell RNA sequencing data. </a:t>
            </a:r>
            <a:r>
              <a:rPr lang="en-US" sz="800" i="1" dirty="0"/>
              <a:t>Genome Biol</a:t>
            </a:r>
            <a:r>
              <a:rPr lang="en-US" sz="800" dirty="0"/>
              <a:t> </a:t>
            </a:r>
            <a:r>
              <a:rPr lang="en-US" sz="800" b="1" dirty="0"/>
              <a:t>16, </a:t>
            </a:r>
            <a:r>
              <a:rPr lang="en-US" sz="800" dirty="0"/>
              <a:t>278 (2015). </a:t>
            </a:r>
            <a:r>
              <a:rPr lang="en-US" sz="800" dirty="0">
                <a:hlinkClick r:id="rId4"/>
              </a:rPr>
              <a:t>https://doi.org/10.1186/s13059-015-0844-5</a:t>
            </a:r>
            <a:endParaRPr lang="en-US" sz="800" dirty="0"/>
          </a:p>
          <a:p>
            <a:pPr marL="171450" indent="-171450">
              <a:buFont typeface="Arial" panose="020B0604020202020204" pitchFamily="34" charset="0"/>
              <a:buChar char="•"/>
            </a:pPr>
            <a:r>
              <a:rPr lang="en-US" sz="800" dirty="0"/>
              <a:t>Love MI, Huber W, Anders S (2014). “Moderated estimation of fold change and dispersion for RNA-seq data with DESeq2.” </a:t>
            </a:r>
            <a:r>
              <a:rPr lang="en-US" sz="800" i="1" dirty="0"/>
              <a:t>Genome Biology</a:t>
            </a:r>
            <a:r>
              <a:rPr lang="en-US" sz="800" dirty="0"/>
              <a:t>, </a:t>
            </a:r>
            <a:r>
              <a:rPr lang="en-US" sz="800" b="1" dirty="0"/>
              <a:t>15</a:t>
            </a:r>
            <a:r>
              <a:rPr lang="en-US" sz="800" dirty="0"/>
              <a:t>, 550. </a:t>
            </a:r>
            <a:r>
              <a:rPr lang="en-US" sz="800" dirty="0" err="1"/>
              <a:t>doi</a:t>
            </a:r>
            <a:r>
              <a:rPr lang="en-US" sz="800" dirty="0"/>
              <a:t>: </a:t>
            </a:r>
            <a:r>
              <a:rPr lang="en-US" sz="800" dirty="0">
                <a:hlinkClick r:id="rId5"/>
              </a:rPr>
              <a:t>10.1186/s13059-014-0550-8</a:t>
            </a:r>
            <a:r>
              <a:rPr lang="en-US" sz="800" dirty="0"/>
              <a:t>.</a:t>
            </a:r>
          </a:p>
          <a:p>
            <a:pPr marL="171450" indent="-171450">
              <a:buFont typeface="Arial" panose="020B0604020202020204" pitchFamily="34" charset="0"/>
              <a:buChar char="•"/>
            </a:pPr>
            <a:r>
              <a:rPr lang="en-US" sz="800" dirty="0"/>
              <a:t>https://</a:t>
            </a:r>
            <a:r>
              <a:rPr lang="en-US" sz="800" dirty="0" err="1"/>
              <a:t>satijalab.org</a:t>
            </a:r>
            <a:r>
              <a:rPr lang="en-US" sz="800" dirty="0"/>
              <a:t>/</a:t>
            </a:r>
            <a:r>
              <a:rPr lang="en-US" sz="800" dirty="0" err="1"/>
              <a:t>seurat</a:t>
            </a:r>
            <a:r>
              <a:rPr lang="en-US" sz="800" dirty="0"/>
              <a:t>/archive/v3.1/</a:t>
            </a:r>
            <a:r>
              <a:rPr lang="en-US" sz="800" dirty="0" err="1"/>
              <a:t>immune_alignment.html</a:t>
            </a:r>
            <a:endParaRPr lang="en-US" sz="800" dirty="0"/>
          </a:p>
        </p:txBody>
      </p:sp>
      <p:pic>
        <p:nvPicPr>
          <p:cNvPr id="10" name="Picture 9" descr="Chart&#10;&#10;Description automatically generated">
            <a:extLst>
              <a:ext uri="{FF2B5EF4-FFF2-40B4-BE49-F238E27FC236}">
                <a16:creationId xmlns:a16="http://schemas.microsoft.com/office/drawing/2014/main" id="{FDBE4DA7-5BE0-1542-96EA-D143194D2D24}"/>
              </a:ext>
            </a:extLst>
          </p:cNvPr>
          <p:cNvPicPr>
            <a:picLocks noChangeAspect="1"/>
          </p:cNvPicPr>
          <p:nvPr/>
        </p:nvPicPr>
        <p:blipFill>
          <a:blip r:embed="rId6"/>
          <a:stretch>
            <a:fillRect/>
          </a:stretch>
        </p:blipFill>
        <p:spPr>
          <a:xfrm>
            <a:off x="5227037" y="3881427"/>
            <a:ext cx="3649638" cy="2394625"/>
          </a:xfrm>
          <a:prstGeom prst="rect">
            <a:avLst/>
          </a:prstGeom>
        </p:spPr>
      </p:pic>
    </p:spTree>
    <p:extLst>
      <p:ext uri="{BB962C8B-B14F-4D97-AF65-F5344CB8AC3E}">
        <p14:creationId xmlns:p14="http://schemas.microsoft.com/office/powerpoint/2010/main" val="10789422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7E025-5BAF-1C4D-A0DB-D1DEDF2A5FC5}"/>
              </a:ext>
            </a:extLst>
          </p:cNvPr>
          <p:cNvSpPr>
            <a:spLocks noGrp="1"/>
          </p:cNvSpPr>
          <p:nvPr>
            <p:ph type="title"/>
          </p:nvPr>
        </p:nvSpPr>
        <p:spPr>
          <a:xfrm>
            <a:off x="685800" y="-152400"/>
            <a:ext cx="7772400" cy="1143000"/>
          </a:xfrm>
        </p:spPr>
        <p:txBody>
          <a:bodyPr/>
          <a:lstStyle/>
          <a:p>
            <a:r>
              <a:rPr lang="en-US" sz="4000" dirty="0"/>
              <a:t>Pseudo timing</a:t>
            </a:r>
          </a:p>
        </p:txBody>
      </p:sp>
      <p:sp>
        <p:nvSpPr>
          <p:cNvPr id="4" name="Slide Number Placeholder 3">
            <a:extLst>
              <a:ext uri="{FF2B5EF4-FFF2-40B4-BE49-F238E27FC236}">
                <a16:creationId xmlns:a16="http://schemas.microsoft.com/office/drawing/2014/main" id="{9A4FDD9F-B1A2-6547-BBD6-91C0E3862623}"/>
              </a:ext>
            </a:extLst>
          </p:cNvPr>
          <p:cNvSpPr>
            <a:spLocks noGrp="1"/>
          </p:cNvSpPr>
          <p:nvPr>
            <p:ph type="sldNum" sz="quarter" idx="12"/>
          </p:nvPr>
        </p:nvSpPr>
        <p:spPr/>
        <p:txBody>
          <a:bodyPr/>
          <a:lstStyle/>
          <a:p>
            <a:pPr>
              <a:defRPr/>
            </a:pPr>
            <a:fld id="{4D71D4ED-2DA9-9F40-A068-D189D5533483}" type="slidenum">
              <a:rPr lang="en-US" smtClean="0"/>
              <a:pPr>
                <a:defRPr/>
              </a:pPr>
              <a:t>28</a:t>
            </a:fld>
            <a:endParaRPr lang="en-US"/>
          </a:p>
        </p:txBody>
      </p:sp>
      <p:sp>
        <p:nvSpPr>
          <p:cNvPr id="5" name="TextBox 4">
            <a:extLst>
              <a:ext uri="{FF2B5EF4-FFF2-40B4-BE49-F238E27FC236}">
                <a16:creationId xmlns:a16="http://schemas.microsoft.com/office/drawing/2014/main" id="{557DBA85-6F55-2541-873C-B7046C622660}"/>
              </a:ext>
            </a:extLst>
          </p:cNvPr>
          <p:cNvSpPr txBox="1"/>
          <p:nvPr/>
        </p:nvSpPr>
        <p:spPr>
          <a:xfrm>
            <a:off x="-29135" y="6375268"/>
            <a:ext cx="7749237" cy="461665"/>
          </a:xfrm>
          <a:prstGeom prst="rect">
            <a:avLst/>
          </a:prstGeom>
          <a:noFill/>
        </p:spPr>
        <p:txBody>
          <a:bodyPr wrap="none" rtlCol="0">
            <a:spAutoFit/>
          </a:bodyPr>
          <a:lstStyle/>
          <a:p>
            <a:r>
              <a:rPr lang="en-US" sz="800" dirty="0">
                <a:hlinkClick r:id="rId3"/>
              </a:rPr>
              <a:t>http://cole-trapnell-lab.github.io/monocle-release/docs/#constructing-single-cell-trajectories</a:t>
            </a:r>
            <a:endParaRPr lang="en-US" sz="800" dirty="0"/>
          </a:p>
          <a:p>
            <a:r>
              <a:rPr lang="en-US" sz="800" dirty="0">
                <a:hlinkClick r:id="rId4"/>
              </a:rPr>
              <a:t>https://scrnaseq-course.cog.sanger.ac.uk/website/biological-analysis.html#pseudotime-analysis</a:t>
            </a:r>
            <a:endParaRPr lang="en-US" sz="800" dirty="0"/>
          </a:p>
          <a:p>
            <a:r>
              <a:rPr lang="en-US" sz="800" dirty="0" err="1"/>
              <a:t>Saelens</a:t>
            </a:r>
            <a:r>
              <a:rPr lang="en-US" sz="800" dirty="0"/>
              <a:t>, W., </a:t>
            </a:r>
            <a:r>
              <a:rPr lang="en-US" sz="800" dirty="0" err="1"/>
              <a:t>Cannoodt</a:t>
            </a:r>
            <a:r>
              <a:rPr lang="en-US" sz="800" dirty="0"/>
              <a:t>, R., Todorov, H. </a:t>
            </a:r>
            <a:r>
              <a:rPr lang="en-US" sz="800" i="1" dirty="0"/>
              <a:t>et al.</a:t>
            </a:r>
            <a:r>
              <a:rPr lang="en-US" sz="800" dirty="0"/>
              <a:t> A comparison of single-cell trajectory inference methods. </a:t>
            </a:r>
            <a:r>
              <a:rPr lang="en-US" sz="800" i="1" dirty="0"/>
              <a:t>Nat </a:t>
            </a:r>
            <a:r>
              <a:rPr lang="en-US" sz="800" i="1" dirty="0" err="1"/>
              <a:t>Biotechnol</a:t>
            </a:r>
            <a:r>
              <a:rPr lang="en-US" sz="800" dirty="0"/>
              <a:t> </a:t>
            </a:r>
            <a:r>
              <a:rPr lang="en-US" sz="800" b="1" dirty="0"/>
              <a:t>37, </a:t>
            </a:r>
            <a:r>
              <a:rPr lang="en-US" sz="800" dirty="0"/>
              <a:t>547–554 (2019). https://</a:t>
            </a:r>
            <a:r>
              <a:rPr lang="en-US" sz="800" dirty="0" err="1"/>
              <a:t>doi.org</a:t>
            </a:r>
            <a:r>
              <a:rPr lang="en-US" sz="800" dirty="0"/>
              <a:t>/10.1038/s41587-019-0071-9</a:t>
            </a:r>
          </a:p>
        </p:txBody>
      </p:sp>
      <p:sp>
        <p:nvSpPr>
          <p:cNvPr id="6" name="TextBox 5">
            <a:extLst>
              <a:ext uri="{FF2B5EF4-FFF2-40B4-BE49-F238E27FC236}">
                <a16:creationId xmlns:a16="http://schemas.microsoft.com/office/drawing/2014/main" id="{FF321B28-690F-404F-9747-B061278A0087}"/>
              </a:ext>
            </a:extLst>
          </p:cNvPr>
          <p:cNvSpPr txBox="1"/>
          <p:nvPr/>
        </p:nvSpPr>
        <p:spPr>
          <a:xfrm>
            <a:off x="167886" y="765845"/>
            <a:ext cx="8808226" cy="2308324"/>
          </a:xfrm>
          <a:prstGeom prst="rect">
            <a:avLst/>
          </a:prstGeom>
          <a:noFill/>
        </p:spPr>
        <p:txBody>
          <a:bodyPr wrap="square" rtlCol="0">
            <a:spAutoFit/>
          </a:bodyPr>
          <a:lstStyle/>
          <a:p>
            <a:pPr marL="342900" indent="-342900">
              <a:buFont typeface="Arial" panose="020B0604020202020204" pitchFamily="34" charset="0"/>
              <a:buChar char="•"/>
            </a:pPr>
            <a:r>
              <a:rPr lang="en-US" sz="1600" dirty="0">
                <a:latin typeface="Arial" panose="020B0604020202020204" pitchFamily="34" charset="0"/>
                <a:cs typeface="Arial" panose="020B0604020202020204" pitchFamily="34" charset="0"/>
              </a:rPr>
              <a:t>Many differentiation processes taking place during development: following a stimulus, cells will change from one cell-type to another. We must sample at multiple time-points and obtain snapshots of the gene expression profiles. </a:t>
            </a:r>
          </a:p>
          <a:p>
            <a:pPr marL="342900" indent="-342900">
              <a:buFont typeface="Arial" panose="020B0604020202020204" pitchFamily="34" charset="0"/>
              <a:buChar char="•"/>
            </a:pPr>
            <a:r>
              <a:rPr lang="en-US" sz="1600" dirty="0">
                <a:latin typeface="Arial" panose="020B0604020202020204" pitchFamily="34" charset="0"/>
                <a:cs typeface="Arial" panose="020B0604020202020204" pitchFamily="34" charset="0"/>
              </a:rPr>
              <a:t>Since some of the cells will proceed faster along the differentiation than others, each snapshot may contain cells at varying points along the developmental progression. </a:t>
            </a:r>
          </a:p>
          <a:p>
            <a:pPr marL="342900" indent="-342900">
              <a:buFont typeface="Arial" panose="020B0604020202020204" pitchFamily="34" charset="0"/>
              <a:buChar char="•"/>
            </a:pPr>
            <a:r>
              <a:rPr lang="en-US" sz="1600" dirty="0">
                <a:latin typeface="Arial" panose="020B0604020202020204" pitchFamily="34" charset="0"/>
                <a:cs typeface="Arial" panose="020B0604020202020204" pitchFamily="34" charset="0"/>
              </a:rPr>
              <a:t>We use statistical methods to order the cells along one or more trajectories which represent the underlying developmental trajectories, this ordering is referred to as “</a:t>
            </a:r>
            <a:r>
              <a:rPr lang="en-US" sz="1600" dirty="0" err="1">
                <a:solidFill>
                  <a:schemeClr val="tx2"/>
                </a:solidFill>
                <a:latin typeface="Arial" panose="020B0604020202020204" pitchFamily="34" charset="0"/>
                <a:cs typeface="Arial" panose="020B0604020202020204" pitchFamily="34" charset="0"/>
              </a:rPr>
              <a:t>pseudotime</a:t>
            </a:r>
            <a:r>
              <a:rPr lang="en-US" sz="1600" dirty="0">
                <a:latin typeface="Arial" panose="020B0604020202020204" pitchFamily="34" charset="0"/>
                <a:cs typeface="Arial" panose="020B0604020202020204" pitchFamily="34" charset="0"/>
              </a:rPr>
              <a:t>”</a:t>
            </a:r>
          </a:p>
          <a:p>
            <a:pPr marL="342900" indent="-342900">
              <a:buFont typeface="Arial" panose="020B0604020202020204" pitchFamily="34" charset="0"/>
              <a:buChar char="•"/>
            </a:pPr>
            <a:r>
              <a:rPr lang="en-US" sz="1600" dirty="0">
                <a:latin typeface="Arial" panose="020B0604020202020204" pitchFamily="34" charset="0"/>
                <a:cs typeface="Arial" panose="020B0604020202020204" pitchFamily="34" charset="0"/>
              </a:rPr>
              <a:t>Using single-cell -omics data, many </a:t>
            </a:r>
            <a:r>
              <a:rPr lang="en-US" sz="1600" dirty="0">
                <a:solidFill>
                  <a:schemeClr val="tx2"/>
                </a:solidFill>
                <a:latin typeface="Arial" panose="020B0604020202020204" pitchFamily="34" charset="0"/>
                <a:cs typeface="Arial" panose="020B0604020202020204" pitchFamily="34" charset="0"/>
              </a:rPr>
              <a:t>trajectory inference </a:t>
            </a:r>
            <a:r>
              <a:rPr lang="en-US" sz="1600" dirty="0">
                <a:latin typeface="Arial" panose="020B0604020202020204" pitchFamily="34" charset="0"/>
                <a:cs typeface="Arial" panose="020B0604020202020204" pitchFamily="34" charset="0"/>
              </a:rPr>
              <a:t>(TI) methods could computationally order cells along trajectories, allowing the unbiased study of cellular dynamic processes</a:t>
            </a:r>
          </a:p>
        </p:txBody>
      </p:sp>
      <p:pic>
        <p:nvPicPr>
          <p:cNvPr id="9" name="Picture 8" descr="Diagram&#10;&#10;Description automatically generated">
            <a:extLst>
              <a:ext uri="{FF2B5EF4-FFF2-40B4-BE49-F238E27FC236}">
                <a16:creationId xmlns:a16="http://schemas.microsoft.com/office/drawing/2014/main" id="{0D8A4F64-34D4-AD4E-BF17-907575AC5A4F}"/>
              </a:ext>
            </a:extLst>
          </p:cNvPr>
          <p:cNvPicPr>
            <a:picLocks noChangeAspect="1"/>
          </p:cNvPicPr>
          <p:nvPr/>
        </p:nvPicPr>
        <p:blipFill rotWithShape="1">
          <a:blip r:embed="rId5"/>
          <a:srcRect l="333"/>
          <a:stretch/>
        </p:blipFill>
        <p:spPr>
          <a:xfrm>
            <a:off x="107173" y="3338414"/>
            <a:ext cx="8929651" cy="2965780"/>
          </a:xfrm>
          <a:prstGeom prst="rect">
            <a:avLst/>
          </a:prstGeom>
        </p:spPr>
      </p:pic>
    </p:spTree>
    <p:extLst>
      <p:ext uri="{BB962C8B-B14F-4D97-AF65-F5344CB8AC3E}">
        <p14:creationId xmlns:p14="http://schemas.microsoft.com/office/powerpoint/2010/main" val="34365274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7E025-5BAF-1C4D-A0DB-D1DEDF2A5FC5}"/>
              </a:ext>
            </a:extLst>
          </p:cNvPr>
          <p:cNvSpPr>
            <a:spLocks noGrp="1"/>
          </p:cNvSpPr>
          <p:nvPr>
            <p:ph type="title"/>
          </p:nvPr>
        </p:nvSpPr>
        <p:spPr>
          <a:xfrm>
            <a:off x="609600" y="-40126"/>
            <a:ext cx="7772400" cy="1143000"/>
          </a:xfrm>
        </p:spPr>
        <p:txBody>
          <a:bodyPr/>
          <a:lstStyle/>
          <a:p>
            <a:r>
              <a:rPr lang="en-US" sz="4000" dirty="0"/>
              <a:t>Pseudo timing</a:t>
            </a:r>
            <a:br>
              <a:rPr lang="en-US" sz="4000" dirty="0"/>
            </a:br>
            <a:r>
              <a:rPr lang="en-US" sz="2400" dirty="0"/>
              <a:t>Practical guideline for method users</a:t>
            </a:r>
            <a:endParaRPr lang="en-US" sz="4000" dirty="0"/>
          </a:p>
        </p:txBody>
      </p:sp>
      <p:sp>
        <p:nvSpPr>
          <p:cNvPr id="4" name="Slide Number Placeholder 3">
            <a:extLst>
              <a:ext uri="{FF2B5EF4-FFF2-40B4-BE49-F238E27FC236}">
                <a16:creationId xmlns:a16="http://schemas.microsoft.com/office/drawing/2014/main" id="{9A4FDD9F-B1A2-6547-BBD6-91C0E3862623}"/>
              </a:ext>
            </a:extLst>
          </p:cNvPr>
          <p:cNvSpPr>
            <a:spLocks noGrp="1"/>
          </p:cNvSpPr>
          <p:nvPr>
            <p:ph type="sldNum" sz="quarter" idx="12"/>
          </p:nvPr>
        </p:nvSpPr>
        <p:spPr/>
        <p:txBody>
          <a:bodyPr/>
          <a:lstStyle/>
          <a:p>
            <a:pPr>
              <a:defRPr/>
            </a:pPr>
            <a:fld id="{4D71D4ED-2DA9-9F40-A068-D189D5533483}" type="slidenum">
              <a:rPr lang="en-US" smtClean="0"/>
              <a:pPr>
                <a:defRPr/>
              </a:pPr>
              <a:t>29</a:t>
            </a:fld>
            <a:endParaRPr lang="en-US"/>
          </a:p>
        </p:txBody>
      </p:sp>
      <p:sp>
        <p:nvSpPr>
          <p:cNvPr id="5" name="TextBox 4">
            <a:extLst>
              <a:ext uri="{FF2B5EF4-FFF2-40B4-BE49-F238E27FC236}">
                <a16:creationId xmlns:a16="http://schemas.microsoft.com/office/drawing/2014/main" id="{557DBA85-6F55-2541-873C-B7046C622660}"/>
              </a:ext>
            </a:extLst>
          </p:cNvPr>
          <p:cNvSpPr txBox="1"/>
          <p:nvPr/>
        </p:nvSpPr>
        <p:spPr>
          <a:xfrm>
            <a:off x="29135" y="6642108"/>
            <a:ext cx="7749237" cy="215444"/>
          </a:xfrm>
          <a:prstGeom prst="rect">
            <a:avLst/>
          </a:prstGeom>
          <a:noFill/>
        </p:spPr>
        <p:txBody>
          <a:bodyPr wrap="none" rtlCol="0">
            <a:spAutoFit/>
          </a:bodyPr>
          <a:lstStyle/>
          <a:p>
            <a:r>
              <a:rPr lang="en-US" sz="800" dirty="0" err="1"/>
              <a:t>Saelens</a:t>
            </a:r>
            <a:r>
              <a:rPr lang="en-US" sz="800" dirty="0"/>
              <a:t>, W., </a:t>
            </a:r>
            <a:r>
              <a:rPr lang="en-US" sz="800" dirty="0" err="1"/>
              <a:t>Cannoodt</a:t>
            </a:r>
            <a:r>
              <a:rPr lang="en-US" sz="800" dirty="0"/>
              <a:t>, R., Todorov, H. </a:t>
            </a:r>
            <a:r>
              <a:rPr lang="en-US" sz="800" i="1" dirty="0"/>
              <a:t>et al.</a:t>
            </a:r>
            <a:r>
              <a:rPr lang="en-US" sz="800" dirty="0"/>
              <a:t> A comparison of single-cell trajectory inference methods. </a:t>
            </a:r>
            <a:r>
              <a:rPr lang="en-US" sz="800" i="1" dirty="0"/>
              <a:t>Nat </a:t>
            </a:r>
            <a:r>
              <a:rPr lang="en-US" sz="800" i="1" dirty="0" err="1"/>
              <a:t>Biotechnol</a:t>
            </a:r>
            <a:r>
              <a:rPr lang="en-US" sz="800" dirty="0"/>
              <a:t> </a:t>
            </a:r>
            <a:r>
              <a:rPr lang="en-US" sz="800" b="1" dirty="0"/>
              <a:t>37, </a:t>
            </a:r>
            <a:r>
              <a:rPr lang="en-US" sz="800" dirty="0"/>
              <a:t>547–554 (2019). https://</a:t>
            </a:r>
            <a:r>
              <a:rPr lang="en-US" sz="800" dirty="0" err="1"/>
              <a:t>doi.org</a:t>
            </a:r>
            <a:r>
              <a:rPr lang="en-US" sz="800" dirty="0"/>
              <a:t>/10.1038/s41587-019-0071-9</a:t>
            </a:r>
          </a:p>
        </p:txBody>
      </p:sp>
      <p:pic>
        <p:nvPicPr>
          <p:cNvPr id="248834" name="Picture 2" descr="Fig. 5">
            <a:extLst>
              <a:ext uri="{FF2B5EF4-FFF2-40B4-BE49-F238E27FC236}">
                <a16:creationId xmlns:a16="http://schemas.microsoft.com/office/drawing/2014/main" id="{CF666831-E6B8-D14D-B845-8CECFD42D4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087209"/>
            <a:ext cx="8915400" cy="451806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8C292FC-F13A-BA45-8B98-EB1E6B635A1F}"/>
              </a:ext>
            </a:extLst>
          </p:cNvPr>
          <p:cNvSpPr txBox="1"/>
          <p:nvPr/>
        </p:nvSpPr>
        <p:spPr>
          <a:xfrm>
            <a:off x="96550" y="1098392"/>
            <a:ext cx="8971250" cy="1384995"/>
          </a:xfrm>
          <a:prstGeom prst="rect">
            <a:avLst/>
          </a:prstGeom>
          <a:noFill/>
        </p:spPr>
        <p:txBody>
          <a:bodyPr wrap="square" rtlCol="0">
            <a:spAutoFit/>
          </a:bodyPr>
          <a:lstStyle/>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The performance of a method mostly depends on the topology of the trajectory, the choice of TI method will be primarily influenced by the user’s existing knowledge about the expected topology in the data. Methods to the right are ranked according to their performance on a particular (set of) trajectory type. Further to the right are shown the accuracy (+: scaled performance ≥ 0.9, ±: &gt;0.6), usability scores (+:≥0.9, ± ≥0.6), estimated running times and required prior information. k, thousands; m, millions.</a:t>
            </a:r>
            <a:br>
              <a:rPr lang="en-US" sz="1400" dirty="0"/>
            </a:br>
            <a:endParaRPr lang="en-US" sz="1400" dirty="0"/>
          </a:p>
        </p:txBody>
      </p:sp>
    </p:spTree>
    <p:extLst>
      <p:ext uri="{BB962C8B-B14F-4D97-AF65-F5344CB8AC3E}">
        <p14:creationId xmlns:p14="http://schemas.microsoft.com/office/powerpoint/2010/main" val="25501742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FD2FF-0531-B847-856D-E21BBA1B5A09}"/>
              </a:ext>
            </a:extLst>
          </p:cNvPr>
          <p:cNvSpPr>
            <a:spLocks noGrp="1"/>
          </p:cNvSpPr>
          <p:nvPr>
            <p:ph type="title"/>
          </p:nvPr>
        </p:nvSpPr>
        <p:spPr/>
        <p:txBody>
          <a:bodyPr/>
          <a:lstStyle/>
          <a:p>
            <a:r>
              <a:rPr lang="en-US" dirty="0"/>
              <a:t>Why study single cells?</a:t>
            </a:r>
          </a:p>
        </p:txBody>
      </p:sp>
      <p:sp>
        <p:nvSpPr>
          <p:cNvPr id="4" name="Slide Number Placeholder 3">
            <a:extLst>
              <a:ext uri="{FF2B5EF4-FFF2-40B4-BE49-F238E27FC236}">
                <a16:creationId xmlns:a16="http://schemas.microsoft.com/office/drawing/2014/main" id="{772466E9-20F0-294A-B929-9BFB7882B7A2}"/>
              </a:ext>
            </a:extLst>
          </p:cNvPr>
          <p:cNvSpPr>
            <a:spLocks noGrp="1"/>
          </p:cNvSpPr>
          <p:nvPr>
            <p:ph type="sldNum" sz="quarter" idx="12"/>
          </p:nvPr>
        </p:nvSpPr>
        <p:spPr/>
        <p:txBody>
          <a:bodyPr/>
          <a:lstStyle/>
          <a:p>
            <a:pPr>
              <a:defRPr/>
            </a:pPr>
            <a:fld id="{4D71D4ED-2DA9-9F40-A068-D189D5533483}" type="slidenum">
              <a:rPr lang="en-US" smtClean="0"/>
              <a:pPr>
                <a:defRPr/>
              </a:pPr>
              <a:t>3</a:t>
            </a:fld>
            <a:endParaRPr lang="en-US"/>
          </a:p>
        </p:txBody>
      </p:sp>
      <p:sp>
        <p:nvSpPr>
          <p:cNvPr id="16" name="object 2">
            <a:extLst>
              <a:ext uri="{FF2B5EF4-FFF2-40B4-BE49-F238E27FC236}">
                <a16:creationId xmlns:a16="http://schemas.microsoft.com/office/drawing/2014/main" id="{7D9A8CFF-5F48-ED41-BAE4-65A54F29D7EB}"/>
              </a:ext>
            </a:extLst>
          </p:cNvPr>
          <p:cNvSpPr/>
          <p:nvPr/>
        </p:nvSpPr>
        <p:spPr>
          <a:xfrm>
            <a:off x="547964" y="2359125"/>
            <a:ext cx="1383337" cy="2961453"/>
          </a:xfrm>
          <a:prstGeom prst="rect">
            <a:avLst/>
          </a:prstGeom>
          <a:blipFill>
            <a:blip r:embed="rId2" cstate="print"/>
            <a:stretch>
              <a:fillRect/>
            </a:stretch>
          </a:blipFill>
        </p:spPr>
        <p:txBody>
          <a:bodyPr wrap="square" lIns="0" tIns="0" rIns="0" bIns="0" rtlCol="0"/>
          <a:lstStyle/>
          <a:p>
            <a:endParaRPr/>
          </a:p>
        </p:txBody>
      </p:sp>
      <p:grpSp>
        <p:nvGrpSpPr>
          <p:cNvPr id="17" name="object 3">
            <a:extLst>
              <a:ext uri="{FF2B5EF4-FFF2-40B4-BE49-F238E27FC236}">
                <a16:creationId xmlns:a16="http://schemas.microsoft.com/office/drawing/2014/main" id="{BF26187F-8D78-9A45-9CFA-CC0B4B9151D7}"/>
              </a:ext>
            </a:extLst>
          </p:cNvPr>
          <p:cNvGrpSpPr/>
          <p:nvPr/>
        </p:nvGrpSpPr>
        <p:grpSpPr>
          <a:xfrm>
            <a:off x="2895600" y="1752600"/>
            <a:ext cx="6147435" cy="4199890"/>
            <a:chOff x="2975711" y="1401622"/>
            <a:chExt cx="6147435" cy="4199890"/>
          </a:xfrm>
        </p:grpSpPr>
        <p:sp>
          <p:nvSpPr>
            <p:cNvPr id="18" name="object 4">
              <a:extLst>
                <a:ext uri="{FF2B5EF4-FFF2-40B4-BE49-F238E27FC236}">
                  <a16:creationId xmlns:a16="http://schemas.microsoft.com/office/drawing/2014/main" id="{BDE48873-7049-0348-AD4C-82A66C200689}"/>
                </a:ext>
              </a:extLst>
            </p:cNvPr>
            <p:cNvSpPr/>
            <p:nvPr/>
          </p:nvSpPr>
          <p:spPr>
            <a:xfrm>
              <a:off x="3108027" y="1737182"/>
              <a:ext cx="5965931" cy="3505022"/>
            </a:xfrm>
            <a:prstGeom prst="rect">
              <a:avLst/>
            </a:prstGeom>
            <a:blipFill>
              <a:blip r:embed="rId3" cstate="print"/>
              <a:stretch>
                <a:fillRect/>
              </a:stretch>
            </a:blipFill>
          </p:spPr>
          <p:txBody>
            <a:bodyPr wrap="square" lIns="0" tIns="0" rIns="0" bIns="0" rtlCol="0"/>
            <a:lstStyle/>
            <a:p>
              <a:endParaRPr/>
            </a:p>
          </p:txBody>
        </p:sp>
        <p:sp>
          <p:nvSpPr>
            <p:cNvPr id="19" name="object 5">
              <a:extLst>
                <a:ext uri="{FF2B5EF4-FFF2-40B4-BE49-F238E27FC236}">
                  <a16:creationId xmlns:a16="http://schemas.microsoft.com/office/drawing/2014/main" id="{1CF0B7C4-A425-594D-A87E-C510F9F4A05C}"/>
                </a:ext>
              </a:extLst>
            </p:cNvPr>
            <p:cNvSpPr/>
            <p:nvPr/>
          </p:nvSpPr>
          <p:spPr>
            <a:xfrm>
              <a:off x="2975711" y="1401622"/>
              <a:ext cx="6147181" cy="4199801"/>
            </a:xfrm>
            <a:prstGeom prst="rect">
              <a:avLst/>
            </a:prstGeom>
            <a:blipFill>
              <a:blip r:embed="rId4" cstate="print"/>
              <a:stretch>
                <a:fillRect/>
              </a:stretch>
            </a:blipFill>
          </p:spPr>
          <p:txBody>
            <a:bodyPr wrap="square" lIns="0" tIns="0" rIns="0" bIns="0" rtlCol="0"/>
            <a:lstStyle/>
            <a:p>
              <a:endParaRPr dirty="0"/>
            </a:p>
          </p:txBody>
        </p:sp>
      </p:grpSp>
      <p:grpSp>
        <p:nvGrpSpPr>
          <p:cNvPr id="20" name="object 6">
            <a:extLst>
              <a:ext uri="{FF2B5EF4-FFF2-40B4-BE49-F238E27FC236}">
                <a16:creationId xmlns:a16="http://schemas.microsoft.com/office/drawing/2014/main" id="{AE9D0E3B-16E5-5A4E-AA2E-6195FA8CE651}"/>
              </a:ext>
            </a:extLst>
          </p:cNvPr>
          <p:cNvGrpSpPr/>
          <p:nvPr/>
        </p:nvGrpSpPr>
        <p:grpSpPr>
          <a:xfrm>
            <a:off x="290220" y="2080717"/>
            <a:ext cx="2678430" cy="3561715"/>
            <a:chOff x="370331" y="1729739"/>
            <a:chExt cx="2678430" cy="3561715"/>
          </a:xfrm>
        </p:grpSpPr>
        <p:sp>
          <p:nvSpPr>
            <p:cNvPr id="21" name="object 7">
              <a:extLst>
                <a:ext uri="{FF2B5EF4-FFF2-40B4-BE49-F238E27FC236}">
                  <a16:creationId xmlns:a16="http://schemas.microsoft.com/office/drawing/2014/main" id="{48D37DAE-D332-8E45-8B24-FEBEE68B6E48}"/>
                </a:ext>
              </a:extLst>
            </p:cNvPr>
            <p:cNvSpPr/>
            <p:nvPr/>
          </p:nvSpPr>
          <p:spPr>
            <a:xfrm>
              <a:off x="370331" y="1729739"/>
              <a:ext cx="1901952" cy="3561588"/>
            </a:xfrm>
            <a:prstGeom prst="rect">
              <a:avLst/>
            </a:prstGeom>
            <a:blipFill>
              <a:blip r:embed="rId5" cstate="print"/>
              <a:stretch>
                <a:fillRect/>
              </a:stretch>
            </a:blipFill>
          </p:spPr>
          <p:txBody>
            <a:bodyPr wrap="square" lIns="0" tIns="0" rIns="0" bIns="0" rtlCol="0"/>
            <a:lstStyle/>
            <a:p>
              <a:endParaRPr/>
            </a:p>
          </p:txBody>
        </p:sp>
        <p:sp>
          <p:nvSpPr>
            <p:cNvPr id="22" name="object 8">
              <a:extLst>
                <a:ext uri="{FF2B5EF4-FFF2-40B4-BE49-F238E27FC236}">
                  <a16:creationId xmlns:a16="http://schemas.microsoft.com/office/drawing/2014/main" id="{F491A5D7-AA02-DD43-885D-EDEA3DEDDB47}"/>
                </a:ext>
              </a:extLst>
            </p:cNvPr>
            <p:cNvSpPr/>
            <p:nvPr/>
          </p:nvSpPr>
          <p:spPr>
            <a:xfrm>
              <a:off x="416025" y="1752777"/>
              <a:ext cx="1807845" cy="3467735"/>
            </a:xfrm>
            <a:custGeom>
              <a:avLst/>
              <a:gdLst/>
              <a:ahLst/>
              <a:cxnLst/>
              <a:rect l="l" t="t" r="r" b="b"/>
              <a:pathLst>
                <a:path w="1807845" h="3467735">
                  <a:moveTo>
                    <a:pt x="0" y="1733600"/>
                  </a:moveTo>
                  <a:lnTo>
                    <a:pt x="570" y="1671422"/>
                  </a:lnTo>
                  <a:lnTo>
                    <a:pt x="2269" y="1609794"/>
                  </a:lnTo>
                  <a:lnTo>
                    <a:pt x="5076" y="1548753"/>
                  </a:lnTo>
                  <a:lnTo>
                    <a:pt x="8974" y="1488337"/>
                  </a:lnTo>
                  <a:lnTo>
                    <a:pt x="13942" y="1428581"/>
                  </a:lnTo>
                  <a:lnTo>
                    <a:pt x="19962" y="1369522"/>
                  </a:lnTo>
                  <a:lnTo>
                    <a:pt x="27015" y="1311198"/>
                  </a:lnTo>
                  <a:lnTo>
                    <a:pt x="35081" y="1253644"/>
                  </a:lnTo>
                  <a:lnTo>
                    <a:pt x="44142" y="1196898"/>
                  </a:lnTo>
                  <a:lnTo>
                    <a:pt x="54178" y="1140996"/>
                  </a:lnTo>
                  <a:lnTo>
                    <a:pt x="65170" y="1085974"/>
                  </a:lnTo>
                  <a:lnTo>
                    <a:pt x="77099" y="1031870"/>
                  </a:lnTo>
                  <a:lnTo>
                    <a:pt x="89946" y="978720"/>
                  </a:lnTo>
                  <a:lnTo>
                    <a:pt x="103691" y="926561"/>
                  </a:lnTo>
                  <a:lnTo>
                    <a:pt x="118316" y="875429"/>
                  </a:lnTo>
                  <a:lnTo>
                    <a:pt x="133802" y="825361"/>
                  </a:lnTo>
                  <a:lnTo>
                    <a:pt x="150130" y="776394"/>
                  </a:lnTo>
                  <a:lnTo>
                    <a:pt x="167279" y="728564"/>
                  </a:lnTo>
                  <a:lnTo>
                    <a:pt x="185232" y="681908"/>
                  </a:lnTo>
                  <a:lnTo>
                    <a:pt x="203969" y="636463"/>
                  </a:lnTo>
                  <a:lnTo>
                    <a:pt x="223471" y="592266"/>
                  </a:lnTo>
                  <a:lnTo>
                    <a:pt x="243718" y="549352"/>
                  </a:lnTo>
                  <a:lnTo>
                    <a:pt x="264693" y="507760"/>
                  </a:lnTo>
                  <a:lnTo>
                    <a:pt x="286375" y="467525"/>
                  </a:lnTo>
                  <a:lnTo>
                    <a:pt x="308746" y="428683"/>
                  </a:lnTo>
                  <a:lnTo>
                    <a:pt x="331786" y="391273"/>
                  </a:lnTo>
                  <a:lnTo>
                    <a:pt x="355476" y="355330"/>
                  </a:lnTo>
                  <a:lnTo>
                    <a:pt x="379797" y="320892"/>
                  </a:lnTo>
                  <a:lnTo>
                    <a:pt x="404731" y="287994"/>
                  </a:lnTo>
                  <a:lnTo>
                    <a:pt x="430257" y="256673"/>
                  </a:lnTo>
                  <a:lnTo>
                    <a:pt x="456357" y="226967"/>
                  </a:lnTo>
                  <a:lnTo>
                    <a:pt x="483012" y="198911"/>
                  </a:lnTo>
                  <a:lnTo>
                    <a:pt x="537909" y="147899"/>
                  </a:lnTo>
                  <a:lnTo>
                    <a:pt x="594796" y="103930"/>
                  </a:lnTo>
                  <a:lnTo>
                    <a:pt x="653520" y="67297"/>
                  </a:lnTo>
                  <a:lnTo>
                    <a:pt x="713926" y="38294"/>
                  </a:lnTo>
                  <a:lnTo>
                    <a:pt x="775864" y="17215"/>
                  </a:lnTo>
                  <a:lnTo>
                    <a:pt x="839179" y="4352"/>
                  </a:lnTo>
                  <a:lnTo>
                    <a:pt x="903719" y="0"/>
                  </a:lnTo>
                  <a:lnTo>
                    <a:pt x="936131" y="1094"/>
                  </a:lnTo>
                  <a:lnTo>
                    <a:pt x="1000077" y="9738"/>
                  </a:lnTo>
                  <a:lnTo>
                    <a:pt x="1062721" y="26746"/>
                  </a:lnTo>
                  <a:lnTo>
                    <a:pt x="1123911" y="51824"/>
                  </a:lnTo>
                  <a:lnTo>
                    <a:pt x="1183494" y="84678"/>
                  </a:lnTo>
                  <a:lnTo>
                    <a:pt x="1241317" y="125015"/>
                  </a:lnTo>
                  <a:lnTo>
                    <a:pt x="1297227" y="172543"/>
                  </a:lnTo>
                  <a:lnTo>
                    <a:pt x="1351072" y="226967"/>
                  </a:lnTo>
                  <a:lnTo>
                    <a:pt x="1377171" y="256673"/>
                  </a:lnTo>
                  <a:lnTo>
                    <a:pt x="1402697" y="287994"/>
                  </a:lnTo>
                  <a:lnTo>
                    <a:pt x="1427631" y="320892"/>
                  </a:lnTo>
                  <a:lnTo>
                    <a:pt x="1451952" y="355330"/>
                  </a:lnTo>
                  <a:lnTo>
                    <a:pt x="1475642" y="391273"/>
                  </a:lnTo>
                  <a:lnTo>
                    <a:pt x="1498681" y="428683"/>
                  </a:lnTo>
                  <a:lnTo>
                    <a:pt x="1521052" y="467525"/>
                  </a:lnTo>
                  <a:lnTo>
                    <a:pt x="1542734" y="507760"/>
                  </a:lnTo>
                  <a:lnTo>
                    <a:pt x="1563708" y="549352"/>
                  </a:lnTo>
                  <a:lnTo>
                    <a:pt x="1583955" y="592266"/>
                  </a:lnTo>
                  <a:lnTo>
                    <a:pt x="1603457" y="636463"/>
                  </a:lnTo>
                  <a:lnTo>
                    <a:pt x="1622194" y="681908"/>
                  </a:lnTo>
                  <a:lnTo>
                    <a:pt x="1640146" y="728564"/>
                  </a:lnTo>
                  <a:lnTo>
                    <a:pt x="1657296" y="776394"/>
                  </a:lnTo>
                  <a:lnTo>
                    <a:pt x="1673623" y="825361"/>
                  </a:lnTo>
                  <a:lnTo>
                    <a:pt x="1689109" y="875429"/>
                  </a:lnTo>
                  <a:lnTo>
                    <a:pt x="1703734" y="926561"/>
                  </a:lnTo>
                  <a:lnTo>
                    <a:pt x="1717480" y="978720"/>
                  </a:lnTo>
                  <a:lnTo>
                    <a:pt x="1730326" y="1031870"/>
                  </a:lnTo>
                  <a:lnTo>
                    <a:pt x="1742255" y="1085974"/>
                  </a:lnTo>
                  <a:lnTo>
                    <a:pt x="1753247" y="1140996"/>
                  </a:lnTo>
                  <a:lnTo>
                    <a:pt x="1763283" y="1196898"/>
                  </a:lnTo>
                  <a:lnTo>
                    <a:pt x="1772344" y="1253644"/>
                  </a:lnTo>
                  <a:lnTo>
                    <a:pt x="1780410" y="1311198"/>
                  </a:lnTo>
                  <a:lnTo>
                    <a:pt x="1787462" y="1369522"/>
                  </a:lnTo>
                  <a:lnTo>
                    <a:pt x="1793483" y="1428581"/>
                  </a:lnTo>
                  <a:lnTo>
                    <a:pt x="1798451" y="1488337"/>
                  </a:lnTo>
                  <a:lnTo>
                    <a:pt x="1802349" y="1548753"/>
                  </a:lnTo>
                  <a:lnTo>
                    <a:pt x="1805156" y="1609794"/>
                  </a:lnTo>
                  <a:lnTo>
                    <a:pt x="1806855" y="1671422"/>
                  </a:lnTo>
                  <a:lnTo>
                    <a:pt x="1807425" y="1733600"/>
                  </a:lnTo>
                  <a:lnTo>
                    <a:pt x="1806855" y="1795779"/>
                  </a:lnTo>
                  <a:lnTo>
                    <a:pt x="1805156" y="1857407"/>
                  </a:lnTo>
                  <a:lnTo>
                    <a:pt x="1802349" y="1918447"/>
                  </a:lnTo>
                  <a:lnTo>
                    <a:pt x="1798451" y="1978864"/>
                  </a:lnTo>
                  <a:lnTo>
                    <a:pt x="1793483" y="2038620"/>
                  </a:lnTo>
                  <a:lnTo>
                    <a:pt x="1787462" y="2097678"/>
                  </a:lnTo>
                  <a:lnTo>
                    <a:pt x="1780410" y="2156003"/>
                  </a:lnTo>
                  <a:lnTo>
                    <a:pt x="1772344" y="2213556"/>
                  </a:lnTo>
                  <a:lnTo>
                    <a:pt x="1763283" y="2270303"/>
                  </a:lnTo>
                  <a:lnTo>
                    <a:pt x="1753247" y="2326205"/>
                  </a:lnTo>
                  <a:lnTo>
                    <a:pt x="1742255" y="2381227"/>
                  </a:lnTo>
                  <a:lnTo>
                    <a:pt x="1730326" y="2435331"/>
                  </a:lnTo>
                  <a:lnTo>
                    <a:pt x="1717480" y="2488481"/>
                  </a:lnTo>
                  <a:lnTo>
                    <a:pt x="1703734" y="2540640"/>
                  </a:lnTo>
                  <a:lnTo>
                    <a:pt x="1689109" y="2591772"/>
                  </a:lnTo>
                  <a:lnTo>
                    <a:pt x="1673623" y="2641840"/>
                  </a:lnTo>
                  <a:lnTo>
                    <a:pt x="1657296" y="2690807"/>
                  </a:lnTo>
                  <a:lnTo>
                    <a:pt x="1640146" y="2738637"/>
                  </a:lnTo>
                  <a:lnTo>
                    <a:pt x="1622194" y="2785292"/>
                  </a:lnTo>
                  <a:lnTo>
                    <a:pt x="1603457" y="2830737"/>
                  </a:lnTo>
                  <a:lnTo>
                    <a:pt x="1583955" y="2874935"/>
                  </a:lnTo>
                  <a:lnTo>
                    <a:pt x="1563708" y="2917848"/>
                  </a:lnTo>
                  <a:lnTo>
                    <a:pt x="1542734" y="2959441"/>
                  </a:lnTo>
                  <a:lnTo>
                    <a:pt x="1521052" y="2999676"/>
                  </a:lnTo>
                  <a:lnTo>
                    <a:pt x="1498681" y="3038517"/>
                  </a:lnTo>
                  <a:lnTo>
                    <a:pt x="1475642" y="3075927"/>
                  </a:lnTo>
                  <a:lnTo>
                    <a:pt x="1451952" y="3111870"/>
                  </a:lnTo>
                  <a:lnTo>
                    <a:pt x="1427631" y="3146309"/>
                  </a:lnTo>
                  <a:lnTo>
                    <a:pt x="1402697" y="3179207"/>
                  </a:lnTo>
                  <a:lnTo>
                    <a:pt x="1377171" y="3210528"/>
                  </a:lnTo>
                  <a:lnTo>
                    <a:pt x="1351072" y="3240234"/>
                  </a:lnTo>
                  <a:lnTo>
                    <a:pt x="1324417" y="3268290"/>
                  </a:lnTo>
                  <a:lnTo>
                    <a:pt x="1269521" y="3319302"/>
                  </a:lnTo>
                  <a:lnTo>
                    <a:pt x="1212635" y="3363271"/>
                  </a:lnTo>
                  <a:lnTo>
                    <a:pt x="1153913" y="3399904"/>
                  </a:lnTo>
                  <a:lnTo>
                    <a:pt x="1093507" y="3428906"/>
                  </a:lnTo>
                  <a:lnTo>
                    <a:pt x="1031571" y="3449986"/>
                  </a:lnTo>
                  <a:lnTo>
                    <a:pt x="968257" y="3462848"/>
                  </a:lnTo>
                  <a:lnTo>
                    <a:pt x="903719" y="3467201"/>
                  </a:lnTo>
                  <a:lnTo>
                    <a:pt x="871305" y="3466107"/>
                  </a:lnTo>
                  <a:lnTo>
                    <a:pt x="807359" y="3457462"/>
                  </a:lnTo>
                  <a:lnTo>
                    <a:pt x="744713" y="3440455"/>
                  </a:lnTo>
                  <a:lnTo>
                    <a:pt x="683522" y="3415377"/>
                  </a:lnTo>
                  <a:lnTo>
                    <a:pt x="623938" y="3382523"/>
                  </a:lnTo>
                  <a:lnTo>
                    <a:pt x="566114" y="3342185"/>
                  </a:lnTo>
                  <a:lnTo>
                    <a:pt x="510203" y="3294658"/>
                  </a:lnTo>
                  <a:lnTo>
                    <a:pt x="456357" y="3240234"/>
                  </a:lnTo>
                  <a:lnTo>
                    <a:pt x="430257" y="3210528"/>
                  </a:lnTo>
                  <a:lnTo>
                    <a:pt x="404731" y="3179207"/>
                  </a:lnTo>
                  <a:lnTo>
                    <a:pt x="379797" y="3146309"/>
                  </a:lnTo>
                  <a:lnTo>
                    <a:pt x="355476" y="3111870"/>
                  </a:lnTo>
                  <a:lnTo>
                    <a:pt x="331786" y="3075927"/>
                  </a:lnTo>
                  <a:lnTo>
                    <a:pt x="308746" y="3038517"/>
                  </a:lnTo>
                  <a:lnTo>
                    <a:pt x="286375" y="2999676"/>
                  </a:lnTo>
                  <a:lnTo>
                    <a:pt x="264693" y="2959441"/>
                  </a:lnTo>
                  <a:lnTo>
                    <a:pt x="243718" y="2917848"/>
                  </a:lnTo>
                  <a:lnTo>
                    <a:pt x="223471" y="2874935"/>
                  </a:lnTo>
                  <a:lnTo>
                    <a:pt x="203969" y="2830737"/>
                  </a:lnTo>
                  <a:lnTo>
                    <a:pt x="185232" y="2785292"/>
                  </a:lnTo>
                  <a:lnTo>
                    <a:pt x="167279" y="2738637"/>
                  </a:lnTo>
                  <a:lnTo>
                    <a:pt x="150130" y="2690807"/>
                  </a:lnTo>
                  <a:lnTo>
                    <a:pt x="133802" y="2641840"/>
                  </a:lnTo>
                  <a:lnTo>
                    <a:pt x="118316" y="2591772"/>
                  </a:lnTo>
                  <a:lnTo>
                    <a:pt x="103691" y="2540640"/>
                  </a:lnTo>
                  <a:lnTo>
                    <a:pt x="89946" y="2488481"/>
                  </a:lnTo>
                  <a:lnTo>
                    <a:pt x="77099" y="2435331"/>
                  </a:lnTo>
                  <a:lnTo>
                    <a:pt x="65170" y="2381227"/>
                  </a:lnTo>
                  <a:lnTo>
                    <a:pt x="54178" y="2326205"/>
                  </a:lnTo>
                  <a:lnTo>
                    <a:pt x="44142" y="2270303"/>
                  </a:lnTo>
                  <a:lnTo>
                    <a:pt x="35081" y="2213556"/>
                  </a:lnTo>
                  <a:lnTo>
                    <a:pt x="27015" y="2156003"/>
                  </a:lnTo>
                  <a:lnTo>
                    <a:pt x="19962" y="2097678"/>
                  </a:lnTo>
                  <a:lnTo>
                    <a:pt x="13942" y="2038620"/>
                  </a:lnTo>
                  <a:lnTo>
                    <a:pt x="8974" y="1978864"/>
                  </a:lnTo>
                  <a:lnTo>
                    <a:pt x="5076" y="1918447"/>
                  </a:lnTo>
                  <a:lnTo>
                    <a:pt x="2269" y="1857407"/>
                  </a:lnTo>
                  <a:lnTo>
                    <a:pt x="570" y="1795779"/>
                  </a:lnTo>
                  <a:lnTo>
                    <a:pt x="0" y="1733600"/>
                  </a:lnTo>
                  <a:close/>
                </a:path>
              </a:pathLst>
            </a:custGeom>
            <a:ln w="9525">
              <a:solidFill>
                <a:srgbClr val="F5F4ED"/>
              </a:solidFill>
              <a:prstDash val="sysDash"/>
            </a:ln>
          </p:spPr>
          <p:txBody>
            <a:bodyPr wrap="square" lIns="0" tIns="0" rIns="0" bIns="0" rtlCol="0"/>
            <a:lstStyle/>
            <a:p>
              <a:endParaRPr/>
            </a:p>
          </p:txBody>
        </p:sp>
        <p:sp>
          <p:nvSpPr>
            <p:cNvPr id="23" name="object 9">
              <a:extLst>
                <a:ext uri="{FF2B5EF4-FFF2-40B4-BE49-F238E27FC236}">
                  <a16:creationId xmlns:a16="http://schemas.microsoft.com/office/drawing/2014/main" id="{93FF8C4D-041A-6745-81C5-440BF2C42DDE}"/>
                </a:ext>
              </a:extLst>
            </p:cNvPr>
            <p:cNvSpPr/>
            <p:nvPr/>
          </p:nvSpPr>
          <p:spPr>
            <a:xfrm>
              <a:off x="2259901" y="3486378"/>
              <a:ext cx="675005" cy="10160"/>
            </a:xfrm>
            <a:custGeom>
              <a:avLst/>
              <a:gdLst/>
              <a:ahLst/>
              <a:cxnLst/>
              <a:rect l="l" t="t" r="r" b="b"/>
              <a:pathLst>
                <a:path w="675005" h="10160">
                  <a:moveTo>
                    <a:pt x="0" y="0"/>
                  </a:moveTo>
                  <a:lnTo>
                    <a:pt x="674408" y="10121"/>
                  </a:lnTo>
                </a:path>
              </a:pathLst>
            </a:custGeom>
            <a:ln w="25400">
              <a:solidFill>
                <a:srgbClr val="000000"/>
              </a:solidFill>
            </a:ln>
          </p:spPr>
          <p:txBody>
            <a:bodyPr wrap="square" lIns="0" tIns="0" rIns="0" bIns="0" rtlCol="0"/>
            <a:lstStyle/>
            <a:p>
              <a:endParaRPr/>
            </a:p>
          </p:txBody>
        </p:sp>
        <p:sp>
          <p:nvSpPr>
            <p:cNvPr id="24" name="object 10">
              <a:extLst>
                <a:ext uri="{FF2B5EF4-FFF2-40B4-BE49-F238E27FC236}">
                  <a16:creationId xmlns:a16="http://schemas.microsoft.com/office/drawing/2014/main" id="{3E045FAE-F3D9-4F43-9B4C-22E4133C9D72}"/>
                </a:ext>
              </a:extLst>
            </p:cNvPr>
            <p:cNvSpPr/>
            <p:nvPr/>
          </p:nvSpPr>
          <p:spPr>
            <a:xfrm>
              <a:off x="2920657" y="3432810"/>
              <a:ext cx="128270" cy="127000"/>
            </a:xfrm>
            <a:custGeom>
              <a:avLst/>
              <a:gdLst/>
              <a:ahLst/>
              <a:cxnLst/>
              <a:rect l="l" t="t" r="r" b="b"/>
              <a:pathLst>
                <a:path w="128269" h="127000">
                  <a:moveTo>
                    <a:pt x="1917" y="0"/>
                  </a:moveTo>
                  <a:lnTo>
                    <a:pt x="0" y="126987"/>
                  </a:lnTo>
                  <a:lnTo>
                    <a:pt x="127952" y="65405"/>
                  </a:lnTo>
                  <a:lnTo>
                    <a:pt x="1917" y="0"/>
                  </a:lnTo>
                  <a:close/>
                </a:path>
              </a:pathLst>
            </a:custGeom>
            <a:solidFill>
              <a:srgbClr val="000000"/>
            </a:solidFill>
          </p:spPr>
          <p:txBody>
            <a:bodyPr wrap="square" lIns="0" tIns="0" rIns="0" bIns="0" rtlCol="0"/>
            <a:lstStyle/>
            <a:p>
              <a:endParaRPr/>
            </a:p>
          </p:txBody>
        </p:sp>
      </p:grpSp>
      <p:sp>
        <p:nvSpPr>
          <p:cNvPr id="25" name="TextBox 24">
            <a:extLst>
              <a:ext uri="{FF2B5EF4-FFF2-40B4-BE49-F238E27FC236}">
                <a16:creationId xmlns:a16="http://schemas.microsoft.com/office/drawing/2014/main" id="{8371343E-CC6D-834C-B18A-336102CDE5FA}"/>
              </a:ext>
            </a:extLst>
          </p:cNvPr>
          <p:cNvSpPr txBox="1"/>
          <p:nvPr/>
        </p:nvSpPr>
        <p:spPr>
          <a:xfrm>
            <a:off x="152400" y="6115456"/>
            <a:ext cx="9147056" cy="338554"/>
          </a:xfrm>
          <a:prstGeom prst="rect">
            <a:avLst/>
          </a:prstGeom>
          <a:noFill/>
        </p:spPr>
        <p:txBody>
          <a:bodyPr wrap="none" rtlCol="0">
            <a:spAutoFit/>
          </a:bodyPr>
          <a:lstStyle/>
          <a:p>
            <a:r>
              <a:rPr lang="en-US" sz="1600" spc="-5" dirty="0">
                <a:latin typeface="Arial" panose="020B0604020202020204" pitchFamily="34" charset="0"/>
                <a:cs typeface="Arial" panose="020B0604020202020204" pitchFamily="34" charset="0"/>
              </a:rPr>
              <a:t>Cells </a:t>
            </a:r>
            <a:r>
              <a:rPr lang="en-US" sz="1600" dirty="0">
                <a:latin typeface="Arial" panose="020B0604020202020204" pitchFamily="34" charset="0"/>
                <a:cs typeface="Arial" panose="020B0604020202020204" pitchFamily="34" charset="0"/>
              </a:rPr>
              <a:t>are our core</a:t>
            </a:r>
            <a:r>
              <a:rPr lang="en-US" sz="1600" spc="-35"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constituents,</a:t>
            </a:r>
            <a:r>
              <a:rPr lang="en-US" sz="1600" spc="-10" dirty="0">
                <a:latin typeface="Arial" panose="020B0604020202020204" pitchFamily="34" charset="0"/>
                <a:cs typeface="Arial" panose="020B0604020202020204" pitchFamily="34" charset="0"/>
              </a:rPr>
              <a:t> are </a:t>
            </a:r>
            <a:r>
              <a:rPr lang="en-US" sz="1600" spc="-5" dirty="0">
                <a:latin typeface="Arial" panose="020B0604020202020204" pitchFamily="34" charset="0"/>
                <a:cs typeface="Arial" panose="020B0604020202020204" pitchFamily="34" charset="0"/>
              </a:rPr>
              <a:t>classified </a:t>
            </a:r>
            <a:r>
              <a:rPr lang="en-US" sz="1600" dirty="0">
                <a:latin typeface="Arial" panose="020B0604020202020204" pitchFamily="34" charset="0"/>
                <a:cs typeface="Arial" panose="020B0604020202020204" pitchFamily="34" charset="0"/>
              </a:rPr>
              <a:t>by </a:t>
            </a:r>
            <a:r>
              <a:rPr lang="en-US" sz="1600" spc="-10" dirty="0">
                <a:latin typeface="Arial" panose="020B0604020202020204" pitchFamily="34" charset="0"/>
                <a:cs typeface="Arial" panose="020B0604020202020204" pitchFamily="34" charset="0"/>
              </a:rPr>
              <a:t>characteristic </a:t>
            </a:r>
            <a:r>
              <a:rPr lang="en-US" sz="1600" spc="-5" dirty="0">
                <a:latin typeface="Arial" panose="020B0604020202020204" pitchFamily="34" charset="0"/>
                <a:cs typeface="Arial" panose="020B0604020202020204" pitchFamily="34" charset="0"/>
              </a:rPr>
              <a:t>molecules, structures, and</a:t>
            </a:r>
            <a:r>
              <a:rPr lang="en-US" sz="1600" spc="95" dirty="0">
                <a:latin typeface="Arial" panose="020B0604020202020204" pitchFamily="34" charset="0"/>
                <a:cs typeface="Arial" panose="020B0604020202020204" pitchFamily="34" charset="0"/>
              </a:rPr>
              <a:t> </a:t>
            </a:r>
            <a:r>
              <a:rPr lang="en-US" sz="1600" spc="-5" dirty="0">
                <a:latin typeface="Arial" panose="020B0604020202020204" pitchFamily="34" charset="0"/>
                <a:cs typeface="Arial" panose="020B0604020202020204" pitchFamily="34" charset="0"/>
              </a:rPr>
              <a:t>functions</a:t>
            </a:r>
            <a:r>
              <a:rPr lang="en-US" sz="1600" dirty="0">
                <a:latin typeface="Arial" panose="020B0604020202020204" pitchFamily="34" charset="0"/>
                <a:cs typeface="Arial" panose="020B0604020202020204" pitchFamily="34" charset="0"/>
              </a:rPr>
              <a:t> </a:t>
            </a:r>
          </a:p>
        </p:txBody>
      </p:sp>
      <p:sp>
        <p:nvSpPr>
          <p:cNvPr id="26" name="TextBox 25">
            <a:extLst>
              <a:ext uri="{FF2B5EF4-FFF2-40B4-BE49-F238E27FC236}">
                <a16:creationId xmlns:a16="http://schemas.microsoft.com/office/drawing/2014/main" id="{30CE96A2-E63C-044E-A4C9-D62F9E41C1E2}"/>
              </a:ext>
            </a:extLst>
          </p:cNvPr>
          <p:cNvSpPr txBox="1"/>
          <p:nvPr/>
        </p:nvSpPr>
        <p:spPr>
          <a:xfrm>
            <a:off x="-10309" y="6642556"/>
            <a:ext cx="2292615" cy="215444"/>
          </a:xfrm>
          <a:prstGeom prst="rect">
            <a:avLst/>
          </a:prstGeom>
          <a:noFill/>
        </p:spPr>
        <p:txBody>
          <a:bodyPr wrap="none" rtlCol="0">
            <a:spAutoFit/>
          </a:bodyPr>
          <a:lstStyle/>
          <a:p>
            <a:r>
              <a:rPr lang="en-US" sz="800" dirty="0"/>
              <a:t>https://</a:t>
            </a:r>
            <a:r>
              <a:rPr lang="en-US" sz="800" dirty="0" err="1"/>
              <a:t>www.youtube.com</a:t>
            </a:r>
            <a:r>
              <a:rPr lang="en-US" sz="800" dirty="0"/>
              <a:t>/</a:t>
            </a:r>
            <a:r>
              <a:rPr lang="en-US" sz="800" dirty="0" err="1"/>
              <a:t>watch?v</a:t>
            </a:r>
            <a:r>
              <a:rPr lang="en-US" sz="800" dirty="0"/>
              <a:t>=PRjX3-m16cw</a:t>
            </a:r>
          </a:p>
        </p:txBody>
      </p:sp>
    </p:spTree>
    <p:extLst>
      <p:ext uri="{BB962C8B-B14F-4D97-AF65-F5344CB8AC3E}">
        <p14:creationId xmlns:p14="http://schemas.microsoft.com/office/powerpoint/2010/main" val="19359614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6B53E-C5B9-CA43-8E60-10DC92CD9066}"/>
              </a:ext>
            </a:extLst>
          </p:cNvPr>
          <p:cNvSpPr>
            <a:spLocks noGrp="1"/>
          </p:cNvSpPr>
          <p:nvPr>
            <p:ph type="title"/>
          </p:nvPr>
        </p:nvSpPr>
        <p:spPr>
          <a:xfrm>
            <a:off x="614045" y="-152400"/>
            <a:ext cx="7772400" cy="1143000"/>
          </a:xfrm>
        </p:spPr>
        <p:txBody>
          <a:bodyPr/>
          <a:lstStyle/>
          <a:p>
            <a:r>
              <a:rPr lang="en-US" dirty="0"/>
              <a:t>Gene regulation</a:t>
            </a:r>
          </a:p>
        </p:txBody>
      </p:sp>
      <p:sp>
        <p:nvSpPr>
          <p:cNvPr id="4" name="Slide Number Placeholder 3">
            <a:extLst>
              <a:ext uri="{FF2B5EF4-FFF2-40B4-BE49-F238E27FC236}">
                <a16:creationId xmlns:a16="http://schemas.microsoft.com/office/drawing/2014/main" id="{8E194ADC-60D4-3D41-A3FE-09B3EDC9C37A}"/>
              </a:ext>
            </a:extLst>
          </p:cNvPr>
          <p:cNvSpPr>
            <a:spLocks noGrp="1"/>
          </p:cNvSpPr>
          <p:nvPr>
            <p:ph type="sldNum" sz="quarter" idx="12"/>
          </p:nvPr>
        </p:nvSpPr>
        <p:spPr/>
        <p:txBody>
          <a:bodyPr/>
          <a:lstStyle/>
          <a:p>
            <a:pPr>
              <a:defRPr/>
            </a:pPr>
            <a:fld id="{4D71D4ED-2DA9-9F40-A068-D189D5533483}" type="slidenum">
              <a:rPr lang="en-US" smtClean="0"/>
              <a:pPr>
                <a:defRPr/>
              </a:pPr>
              <a:t>30</a:t>
            </a:fld>
            <a:endParaRPr lang="en-US"/>
          </a:p>
        </p:txBody>
      </p:sp>
      <p:pic>
        <p:nvPicPr>
          <p:cNvPr id="5" name="Picture 2">
            <a:extLst>
              <a:ext uri="{FF2B5EF4-FFF2-40B4-BE49-F238E27FC236}">
                <a16:creationId xmlns:a16="http://schemas.microsoft.com/office/drawing/2014/main" id="{2AFA6791-2778-FB49-8FA8-72ECEBBBB9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610"/>
          <a:stretch>
            <a:fillRect/>
          </a:stretch>
        </p:blipFill>
        <p:spPr bwMode="auto">
          <a:xfrm>
            <a:off x="757555" y="838200"/>
            <a:ext cx="7473950" cy="499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2B90A875-634D-234E-92FE-A84B3A275912}"/>
              </a:ext>
            </a:extLst>
          </p:cNvPr>
          <p:cNvSpPr txBox="1"/>
          <p:nvPr/>
        </p:nvSpPr>
        <p:spPr>
          <a:xfrm>
            <a:off x="304800" y="5909442"/>
            <a:ext cx="8763000" cy="707886"/>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Gene regulation is the process of controlling which genes in a cell's DNA are expressed (used to make a functional product such as a protein).</a:t>
            </a:r>
          </a:p>
        </p:txBody>
      </p:sp>
      <p:sp>
        <p:nvSpPr>
          <p:cNvPr id="7" name="TextBox 6">
            <a:extLst>
              <a:ext uri="{FF2B5EF4-FFF2-40B4-BE49-F238E27FC236}">
                <a16:creationId xmlns:a16="http://schemas.microsoft.com/office/drawing/2014/main" id="{55F2332D-810D-C44C-9157-1A5F5B3F9B84}"/>
              </a:ext>
            </a:extLst>
          </p:cNvPr>
          <p:cNvSpPr txBox="1"/>
          <p:nvPr/>
        </p:nvSpPr>
        <p:spPr>
          <a:xfrm>
            <a:off x="0" y="6630455"/>
            <a:ext cx="4915128" cy="338554"/>
          </a:xfrm>
          <a:prstGeom prst="rect">
            <a:avLst/>
          </a:prstGeom>
          <a:noFill/>
        </p:spPr>
        <p:txBody>
          <a:bodyPr wrap="none" rtlCol="0">
            <a:spAutoFit/>
          </a:bodyPr>
          <a:lstStyle/>
          <a:p>
            <a:r>
              <a:rPr lang="en-US" sz="800" dirty="0"/>
              <a:t>https://</a:t>
            </a:r>
            <a:r>
              <a:rPr lang="en-US" sz="800" dirty="0" err="1"/>
              <a:t>www.cs.purdue.edu</a:t>
            </a:r>
            <a:r>
              <a:rPr lang="en-US" sz="800" dirty="0"/>
              <a:t>/homes/</a:t>
            </a:r>
            <a:r>
              <a:rPr lang="en-US" sz="800" dirty="0" err="1"/>
              <a:t>ayg</a:t>
            </a:r>
            <a:r>
              <a:rPr lang="en-US" sz="800" dirty="0"/>
              <a:t>/TALKS/STC_CHICAGO10/</a:t>
            </a:r>
            <a:r>
              <a:rPr lang="en-US" sz="800" dirty="0" err="1"/>
              <a:t>Introductory_material</a:t>
            </a:r>
            <a:r>
              <a:rPr lang="en-US" sz="800" dirty="0"/>
              <a:t>/</a:t>
            </a:r>
            <a:r>
              <a:rPr lang="en-US" sz="800" dirty="0" err="1"/>
              <a:t>regulatory_networks.ppt</a:t>
            </a:r>
            <a:endParaRPr lang="en-US" sz="800" dirty="0"/>
          </a:p>
          <a:p>
            <a:endParaRPr lang="en-US" sz="800" dirty="0"/>
          </a:p>
        </p:txBody>
      </p:sp>
      <p:sp>
        <p:nvSpPr>
          <p:cNvPr id="11" name="Rectangle 2">
            <a:extLst>
              <a:ext uri="{FF2B5EF4-FFF2-40B4-BE49-F238E27FC236}">
                <a16:creationId xmlns:a16="http://schemas.microsoft.com/office/drawing/2014/main" id="{CCCB9846-6FAF-F349-B5A8-545A7C9F945E}"/>
              </a:ext>
            </a:extLst>
          </p:cNvPr>
          <p:cNvSpPr>
            <a:spLocks noChangeArrowheads="1"/>
          </p:cNvSpPr>
          <p:nvPr/>
        </p:nvSpPr>
        <p:spPr bwMode="auto">
          <a:xfrm>
            <a:off x="685800" y="38560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6368238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CD79-C959-2B46-AA21-A6C583D114DC}"/>
              </a:ext>
            </a:extLst>
          </p:cNvPr>
          <p:cNvSpPr>
            <a:spLocks noGrp="1"/>
          </p:cNvSpPr>
          <p:nvPr>
            <p:ph type="title"/>
          </p:nvPr>
        </p:nvSpPr>
        <p:spPr>
          <a:xfrm>
            <a:off x="682052" y="24984"/>
            <a:ext cx="7772400" cy="1143000"/>
          </a:xfrm>
        </p:spPr>
        <p:txBody>
          <a:bodyPr/>
          <a:lstStyle/>
          <a:p>
            <a:r>
              <a:rPr lang="en-US" dirty="0"/>
              <a:t> Gene regulatory network</a:t>
            </a:r>
          </a:p>
        </p:txBody>
      </p:sp>
      <p:sp>
        <p:nvSpPr>
          <p:cNvPr id="3" name="Content Placeholder 2">
            <a:extLst>
              <a:ext uri="{FF2B5EF4-FFF2-40B4-BE49-F238E27FC236}">
                <a16:creationId xmlns:a16="http://schemas.microsoft.com/office/drawing/2014/main" id="{439B8D4B-E111-404B-AB10-2655081B376F}"/>
              </a:ext>
            </a:extLst>
          </p:cNvPr>
          <p:cNvSpPr>
            <a:spLocks noGrp="1"/>
          </p:cNvSpPr>
          <p:nvPr>
            <p:ph idx="1"/>
          </p:nvPr>
        </p:nvSpPr>
        <p:spPr>
          <a:xfrm>
            <a:off x="152400" y="1295400"/>
            <a:ext cx="6232035" cy="4114800"/>
          </a:xfrm>
        </p:spPr>
        <p:txBody>
          <a:bodyPr/>
          <a:lstStyle/>
          <a:p>
            <a:r>
              <a:rPr lang="en-US" altLang="en-US" sz="2000" dirty="0"/>
              <a:t>Gene regulatory networks (GRNs) are the on-off switches of a cell operating at the gene level</a:t>
            </a:r>
            <a:endParaRPr lang="en-GB" altLang="en-US" sz="2000" dirty="0">
              <a:solidFill>
                <a:schemeClr val="accent4"/>
              </a:solidFill>
            </a:endParaRPr>
          </a:p>
          <a:p>
            <a:r>
              <a:rPr lang="en-GB" altLang="en-US" sz="2000" dirty="0">
                <a:solidFill>
                  <a:schemeClr val="accent4"/>
                </a:solidFill>
              </a:rPr>
              <a:t>two genes are connected if the expression of one gene modulates expression of another one by either activation or inhibition</a:t>
            </a:r>
          </a:p>
          <a:p>
            <a:r>
              <a:rPr lang="en-US" altLang="en-US" sz="2000" dirty="0"/>
              <a:t>can be inferred from correlations in gene expression data, time-series gene expression data, and/or gene knock-out experiments</a:t>
            </a:r>
          </a:p>
          <a:p>
            <a:endParaRPr lang="en-GB" altLang="en-US" sz="2000" dirty="0">
              <a:solidFill>
                <a:schemeClr val="accent4"/>
              </a:solidFill>
            </a:endParaRPr>
          </a:p>
          <a:p>
            <a:endParaRPr lang="en-US" sz="2000" dirty="0">
              <a:solidFill>
                <a:schemeClr val="accent4"/>
              </a:solidFill>
            </a:endParaRPr>
          </a:p>
        </p:txBody>
      </p:sp>
      <p:sp>
        <p:nvSpPr>
          <p:cNvPr id="4" name="Slide Number Placeholder 3">
            <a:extLst>
              <a:ext uri="{FF2B5EF4-FFF2-40B4-BE49-F238E27FC236}">
                <a16:creationId xmlns:a16="http://schemas.microsoft.com/office/drawing/2014/main" id="{5D835B3B-2611-CD48-A0E3-58B4E68A9733}"/>
              </a:ext>
            </a:extLst>
          </p:cNvPr>
          <p:cNvSpPr>
            <a:spLocks noGrp="1"/>
          </p:cNvSpPr>
          <p:nvPr>
            <p:ph type="sldNum" sz="quarter" idx="12"/>
          </p:nvPr>
        </p:nvSpPr>
        <p:spPr/>
        <p:txBody>
          <a:bodyPr/>
          <a:lstStyle/>
          <a:p>
            <a:pPr>
              <a:defRPr/>
            </a:pPr>
            <a:fld id="{4D71D4ED-2DA9-9F40-A068-D189D5533483}" type="slidenum">
              <a:rPr lang="en-US" smtClean="0"/>
              <a:pPr>
                <a:defRPr/>
              </a:pPr>
              <a:t>31</a:t>
            </a:fld>
            <a:endParaRPr lang="en-US"/>
          </a:p>
        </p:txBody>
      </p:sp>
      <p:pic>
        <p:nvPicPr>
          <p:cNvPr id="6" name="Picture 2">
            <a:extLst>
              <a:ext uri="{FF2B5EF4-FFF2-40B4-BE49-F238E27FC236}">
                <a16:creationId xmlns:a16="http://schemas.microsoft.com/office/drawing/2014/main" id="{BA7865F6-6873-A545-9003-B4250D14328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6932"/>
          <a:stretch/>
        </p:blipFill>
        <p:spPr bwMode="auto">
          <a:xfrm>
            <a:off x="6378671" y="990600"/>
            <a:ext cx="2765329" cy="179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a:extLst>
              <a:ext uri="{FF2B5EF4-FFF2-40B4-BE49-F238E27FC236}">
                <a16:creationId xmlns:a16="http://schemas.microsoft.com/office/drawing/2014/main" id="{358A2C6F-5E39-0D45-AD5F-80DACC517B5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442"/>
          <a:stretch/>
        </p:blipFill>
        <p:spPr bwMode="auto">
          <a:xfrm>
            <a:off x="6934200" y="2774251"/>
            <a:ext cx="1905000" cy="179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04F88921-E414-A541-B61D-5D017442D28D}"/>
              </a:ext>
            </a:extLst>
          </p:cNvPr>
          <p:cNvSpPr/>
          <p:nvPr/>
        </p:nvSpPr>
        <p:spPr bwMode="auto">
          <a:xfrm>
            <a:off x="6629400" y="3657600"/>
            <a:ext cx="533400" cy="304800"/>
          </a:xfrm>
          <a:prstGeom prst="rect">
            <a:avLst/>
          </a:prstGeom>
          <a:solidFill>
            <a:schemeClr val="bg1"/>
          </a:solidFill>
          <a:ln w="28575" cap="flat" cmpd="sng" algn="ctr">
            <a:no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97" charset="0"/>
            </a:endParaRPr>
          </a:p>
        </p:txBody>
      </p:sp>
      <p:cxnSp>
        <p:nvCxnSpPr>
          <p:cNvPr id="9" name="Straight Arrow Connector 8">
            <a:extLst>
              <a:ext uri="{FF2B5EF4-FFF2-40B4-BE49-F238E27FC236}">
                <a16:creationId xmlns:a16="http://schemas.microsoft.com/office/drawing/2014/main" id="{2C9DC4FC-9130-7C4F-95C3-BC80436D05FA}"/>
              </a:ext>
            </a:extLst>
          </p:cNvPr>
          <p:cNvCxnSpPr/>
          <p:nvPr/>
        </p:nvCxnSpPr>
        <p:spPr bwMode="auto">
          <a:xfrm>
            <a:off x="7772400" y="2743200"/>
            <a:ext cx="0" cy="278460"/>
          </a:xfrm>
          <a:prstGeom prst="straightConnector1">
            <a:avLst/>
          </a:prstGeom>
          <a:noFill/>
          <a:ln w="28575" cap="flat" cmpd="sng" algn="ctr">
            <a:solidFill>
              <a:schemeClr val="tx1"/>
            </a:solidFill>
            <a:prstDash val="solid"/>
            <a:round/>
            <a:headEnd type="none" w="med" len="med"/>
            <a:tailEnd type="triangle"/>
          </a:ln>
          <a:effectLst/>
        </p:spPr>
      </p:cxnSp>
      <p:pic>
        <p:nvPicPr>
          <p:cNvPr id="11" name="Picture 2">
            <a:extLst>
              <a:ext uri="{FF2B5EF4-FFF2-40B4-BE49-F238E27FC236}">
                <a16:creationId xmlns:a16="http://schemas.microsoft.com/office/drawing/2014/main" id="{00DD6BEB-2A00-9843-A0B6-379CEE4C18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28" y="5113337"/>
            <a:ext cx="2971800" cy="159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a:extLst>
              <a:ext uri="{FF2B5EF4-FFF2-40B4-BE49-F238E27FC236}">
                <a16:creationId xmlns:a16="http://schemas.microsoft.com/office/drawing/2014/main" id="{E7B0DBE0-B3DE-524C-AE3C-F8C0518CF1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98887" y="4572000"/>
            <a:ext cx="1839913"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a:extLst>
              <a:ext uri="{FF2B5EF4-FFF2-40B4-BE49-F238E27FC236}">
                <a16:creationId xmlns:a16="http://schemas.microsoft.com/office/drawing/2014/main" id="{7AC3FA53-B44E-9F40-B0F3-EEB2D7684F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70433" y="4694445"/>
            <a:ext cx="2286000" cy="199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raphic 14" descr="Back with solid fill">
            <a:extLst>
              <a:ext uri="{FF2B5EF4-FFF2-40B4-BE49-F238E27FC236}">
                <a16:creationId xmlns:a16="http://schemas.microsoft.com/office/drawing/2014/main" id="{82063EA3-379B-7D46-8420-2C9B11E7C3A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1194181">
            <a:off x="2921135" y="4851265"/>
            <a:ext cx="914400" cy="914400"/>
          </a:xfrm>
          <a:prstGeom prst="rect">
            <a:avLst/>
          </a:prstGeom>
        </p:spPr>
      </p:pic>
      <p:pic>
        <p:nvPicPr>
          <p:cNvPr id="16" name="Graphic 15" descr="Back with solid fill">
            <a:extLst>
              <a:ext uri="{FF2B5EF4-FFF2-40B4-BE49-F238E27FC236}">
                <a16:creationId xmlns:a16="http://schemas.microsoft.com/office/drawing/2014/main" id="{51D48620-6E61-D142-984A-000C6745A78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941541">
            <a:off x="5715000" y="4917616"/>
            <a:ext cx="914400" cy="914400"/>
          </a:xfrm>
          <a:prstGeom prst="rect">
            <a:avLst/>
          </a:prstGeom>
        </p:spPr>
      </p:pic>
      <p:sp>
        <p:nvSpPr>
          <p:cNvPr id="10" name="TextBox 9">
            <a:extLst>
              <a:ext uri="{FF2B5EF4-FFF2-40B4-BE49-F238E27FC236}">
                <a16:creationId xmlns:a16="http://schemas.microsoft.com/office/drawing/2014/main" id="{2849CD62-F4F7-0044-9EDB-E74760B102BA}"/>
              </a:ext>
            </a:extLst>
          </p:cNvPr>
          <p:cNvSpPr txBox="1"/>
          <p:nvPr/>
        </p:nvSpPr>
        <p:spPr>
          <a:xfrm>
            <a:off x="2319746" y="4629090"/>
            <a:ext cx="1566454" cy="400110"/>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Observation</a:t>
            </a:r>
          </a:p>
        </p:txBody>
      </p:sp>
      <p:sp>
        <p:nvSpPr>
          <p:cNvPr id="18" name="TextBox 17">
            <a:extLst>
              <a:ext uri="{FF2B5EF4-FFF2-40B4-BE49-F238E27FC236}">
                <a16:creationId xmlns:a16="http://schemas.microsoft.com/office/drawing/2014/main" id="{43BF5544-7BB2-074E-8103-F35ECB5D7D72}"/>
              </a:ext>
            </a:extLst>
          </p:cNvPr>
          <p:cNvSpPr txBox="1"/>
          <p:nvPr/>
        </p:nvSpPr>
        <p:spPr>
          <a:xfrm>
            <a:off x="5605734" y="4629090"/>
            <a:ext cx="1252266" cy="400110"/>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Inference</a:t>
            </a:r>
          </a:p>
        </p:txBody>
      </p:sp>
      <p:sp>
        <p:nvSpPr>
          <p:cNvPr id="19" name="TextBox 18">
            <a:extLst>
              <a:ext uri="{FF2B5EF4-FFF2-40B4-BE49-F238E27FC236}">
                <a16:creationId xmlns:a16="http://schemas.microsoft.com/office/drawing/2014/main" id="{FE2E5C98-85AD-E848-B562-520A28EB92B6}"/>
              </a:ext>
            </a:extLst>
          </p:cNvPr>
          <p:cNvSpPr txBox="1"/>
          <p:nvPr/>
        </p:nvSpPr>
        <p:spPr>
          <a:xfrm>
            <a:off x="0" y="6671846"/>
            <a:ext cx="4915128" cy="338554"/>
          </a:xfrm>
          <a:prstGeom prst="rect">
            <a:avLst/>
          </a:prstGeom>
          <a:noFill/>
        </p:spPr>
        <p:txBody>
          <a:bodyPr wrap="none" rtlCol="0">
            <a:spAutoFit/>
          </a:bodyPr>
          <a:lstStyle/>
          <a:p>
            <a:r>
              <a:rPr lang="en-US" sz="800" dirty="0"/>
              <a:t>https://</a:t>
            </a:r>
            <a:r>
              <a:rPr lang="en-US" sz="800" dirty="0" err="1"/>
              <a:t>www.cs.purdue.edu</a:t>
            </a:r>
            <a:r>
              <a:rPr lang="en-US" sz="800" dirty="0"/>
              <a:t>/homes/</a:t>
            </a:r>
            <a:r>
              <a:rPr lang="en-US" sz="800" dirty="0" err="1"/>
              <a:t>ayg</a:t>
            </a:r>
            <a:r>
              <a:rPr lang="en-US" sz="800" dirty="0"/>
              <a:t>/TALKS/STC_CHICAGO10/</a:t>
            </a:r>
            <a:r>
              <a:rPr lang="en-US" sz="800" dirty="0" err="1"/>
              <a:t>Introductory_material</a:t>
            </a:r>
            <a:r>
              <a:rPr lang="en-US" sz="800" dirty="0"/>
              <a:t>/</a:t>
            </a:r>
            <a:r>
              <a:rPr lang="en-US" sz="800" dirty="0" err="1"/>
              <a:t>regulatory_networks.ppt</a:t>
            </a:r>
            <a:endParaRPr lang="en-US" sz="800" dirty="0"/>
          </a:p>
          <a:p>
            <a:endParaRPr lang="en-US" sz="800" dirty="0"/>
          </a:p>
        </p:txBody>
      </p:sp>
    </p:spTree>
    <p:extLst>
      <p:ext uri="{BB962C8B-B14F-4D97-AF65-F5344CB8AC3E}">
        <p14:creationId xmlns:p14="http://schemas.microsoft.com/office/powerpoint/2010/main" val="12283909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a:extLst>
              <a:ext uri="{FF2B5EF4-FFF2-40B4-BE49-F238E27FC236}">
                <a16:creationId xmlns:a16="http://schemas.microsoft.com/office/drawing/2014/main" id="{7A55442F-F800-374F-B7BD-FF6FB76F5C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5484" y="1734112"/>
            <a:ext cx="5465128" cy="48006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8C338BDA-A7F2-0149-B616-56096BBBD487}"/>
              </a:ext>
            </a:extLst>
          </p:cNvPr>
          <p:cNvSpPr>
            <a:spLocks noGrp="1"/>
          </p:cNvSpPr>
          <p:nvPr>
            <p:ph type="sldNum" sz="quarter" idx="12"/>
          </p:nvPr>
        </p:nvSpPr>
        <p:spPr/>
        <p:txBody>
          <a:bodyPr/>
          <a:lstStyle/>
          <a:p>
            <a:pPr>
              <a:defRPr/>
            </a:pPr>
            <a:fld id="{4D71D4ED-2DA9-9F40-A068-D189D5533483}" type="slidenum">
              <a:rPr lang="en-US" smtClean="0"/>
              <a:pPr>
                <a:defRPr/>
              </a:pPr>
              <a:t>32</a:t>
            </a:fld>
            <a:endParaRPr lang="en-US"/>
          </a:p>
        </p:txBody>
      </p:sp>
      <p:sp>
        <p:nvSpPr>
          <p:cNvPr id="6" name="Title 1">
            <a:extLst>
              <a:ext uri="{FF2B5EF4-FFF2-40B4-BE49-F238E27FC236}">
                <a16:creationId xmlns:a16="http://schemas.microsoft.com/office/drawing/2014/main" id="{917EDD32-9B0E-7E49-867E-109C061CD95A}"/>
              </a:ext>
            </a:extLst>
          </p:cNvPr>
          <p:cNvSpPr>
            <a:spLocks noGrp="1"/>
          </p:cNvSpPr>
          <p:nvPr>
            <p:ph type="title"/>
          </p:nvPr>
        </p:nvSpPr>
        <p:spPr>
          <a:xfrm>
            <a:off x="656431" y="228600"/>
            <a:ext cx="7772400" cy="1143000"/>
          </a:xfrm>
        </p:spPr>
        <p:txBody>
          <a:bodyPr/>
          <a:lstStyle/>
          <a:p>
            <a:r>
              <a:rPr lang="en-US" dirty="0"/>
              <a:t>Cell-type </a:t>
            </a:r>
            <a:br>
              <a:rPr lang="en-US" dirty="0"/>
            </a:br>
            <a:r>
              <a:rPr lang="en-US" dirty="0"/>
              <a:t>gene regulatory networks</a:t>
            </a:r>
          </a:p>
        </p:txBody>
      </p:sp>
      <p:sp>
        <p:nvSpPr>
          <p:cNvPr id="7" name="Content Placeholder 2">
            <a:extLst>
              <a:ext uri="{FF2B5EF4-FFF2-40B4-BE49-F238E27FC236}">
                <a16:creationId xmlns:a16="http://schemas.microsoft.com/office/drawing/2014/main" id="{D34B23BC-01AA-D149-8554-EF784BD03D68}"/>
              </a:ext>
            </a:extLst>
          </p:cNvPr>
          <p:cNvSpPr>
            <a:spLocks noGrp="1"/>
          </p:cNvSpPr>
          <p:nvPr>
            <p:ph idx="1"/>
          </p:nvPr>
        </p:nvSpPr>
        <p:spPr>
          <a:xfrm>
            <a:off x="304800" y="1905000"/>
            <a:ext cx="3581400" cy="4114800"/>
          </a:xfrm>
        </p:spPr>
        <p:txBody>
          <a:bodyPr/>
          <a:lstStyle/>
          <a:p>
            <a:r>
              <a:rPr lang="en-US" sz="2000" dirty="0"/>
              <a:t>cell-type-specific GRNs would be key tools for the study of cellular heterogeneity</a:t>
            </a:r>
          </a:p>
          <a:p>
            <a:endParaRPr lang="en-US" sz="2000" dirty="0"/>
          </a:p>
          <a:p>
            <a:r>
              <a:rPr lang="en-US" sz="2000" dirty="0"/>
              <a:t>cell-type-specific GRNs will reveal key regulatory factors and circuits for specific cell types, facilitating mapping between disease-associated variants and affected cell types</a:t>
            </a:r>
          </a:p>
          <a:p>
            <a:endParaRPr lang="en-US" sz="2000" dirty="0"/>
          </a:p>
        </p:txBody>
      </p:sp>
      <p:sp>
        <p:nvSpPr>
          <p:cNvPr id="5" name="TextBox 4">
            <a:extLst>
              <a:ext uri="{FF2B5EF4-FFF2-40B4-BE49-F238E27FC236}">
                <a16:creationId xmlns:a16="http://schemas.microsoft.com/office/drawing/2014/main" id="{9AB3AB54-A2BC-5E44-A32E-9716C7237A5A}"/>
              </a:ext>
            </a:extLst>
          </p:cNvPr>
          <p:cNvSpPr txBox="1"/>
          <p:nvPr/>
        </p:nvSpPr>
        <p:spPr>
          <a:xfrm>
            <a:off x="8597788" y="1673423"/>
            <a:ext cx="482824"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(NI)</a:t>
            </a:r>
          </a:p>
        </p:txBody>
      </p:sp>
      <p:sp>
        <p:nvSpPr>
          <p:cNvPr id="9" name="Rectangle 8">
            <a:extLst>
              <a:ext uri="{FF2B5EF4-FFF2-40B4-BE49-F238E27FC236}">
                <a16:creationId xmlns:a16="http://schemas.microsoft.com/office/drawing/2014/main" id="{DE8B7E37-A7AF-6248-A63D-EFFD6A12D2B2}"/>
              </a:ext>
            </a:extLst>
          </p:cNvPr>
          <p:cNvSpPr/>
          <p:nvPr/>
        </p:nvSpPr>
        <p:spPr>
          <a:xfrm>
            <a:off x="8744" y="6592993"/>
            <a:ext cx="8909154" cy="276999"/>
          </a:xfrm>
          <a:prstGeom prst="rect">
            <a:avLst/>
          </a:prstGeom>
        </p:spPr>
        <p:txBody>
          <a:bodyPr wrap="square">
            <a:spAutoFit/>
          </a:bodyPr>
          <a:lstStyle/>
          <a:p>
            <a:r>
              <a:rPr lang="en-US" sz="600" dirty="0">
                <a:solidFill>
                  <a:srgbClr val="333333"/>
                </a:solidFill>
                <a:latin typeface="Source Sans Pro" panose="020B0503030403020204" pitchFamily="34" charset="0"/>
              </a:rPr>
              <a:t>Todorov H., </a:t>
            </a:r>
            <a:r>
              <a:rPr lang="en-US" sz="600" dirty="0" err="1">
                <a:solidFill>
                  <a:srgbClr val="333333"/>
                </a:solidFill>
                <a:latin typeface="Source Sans Pro" panose="020B0503030403020204" pitchFamily="34" charset="0"/>
              </a:rPr>
              <a:t>Cannoodt</a:t>
            </a:r>
            <a:r>
              <a:rPr lang="en-US" sz="600" dirty="0">
                <a:solidFill>
                  <a:srgbClr val="333333"/>
                </a:solidFill>
                <a:latin typeface="Source Sans Pro" panose="020B0503030403020204" pitchFamily="34" charset="0"/>
              </a:rPr>
              <a:t> R., </a:t>
            </a:r>
            <a:r>
              <a:rPr lang="en-US" sz="600" dirty="0" err="1">
                <a:solidFill>
                  <a:srgbClr val="333333"/>
                </a:solidFill>
                <a:latin typeface="Source Sans Pro" panose="020B0503030403020204" pitchFamily="34" charset="0"/>
              </a:rPr>
              <a:t>Saelens</a:t>
            </a:r>
            <a:r>
              <a:rPr lang="en-US" sz="600" dirty="0">
                <a:solidFill>
                  <a:srgbClr val="333333"/>
                </a:solidFill>
                <a:latin typeface="Source Sans Pro" panose="020B0503030403020204" pitchFamily="34" charset="0"/>
              </a:rPr>
              <a:t> W., </a:t>
            </a:r>
            <a:r>
              <a:rPr lang="en-US" sz="600" dirty="0" err="1">
                <a:solidFill>
                  <a:srgbClr val="333333"/>
                </a:solidFill>
                <a:latin typeface="Source Sans Pro" panose="020B0503030403020204" pitchFamily="34" charset="0"/>
              </a:rPr>
              <a:t>Saeys</a:t>
            </a:r>
            <a:r>
              <a:rPr lang="en-US" sz="600" dirty="0">
                <a:solidFill>
                  <a:srgbClr val="333333"/>
                </a:solidFill>
                <a:latin typeface="Source Sans Pro" panose="020B0503030403020204" pitchFamily="34" charset="0"/>
              </a:rPr>
              <a:t> Y. (2019) Network Inference from Single-Cell Transcriptomic Data. In: Sanguinetti G., Huynh-Thu V. (eds) Gene Regulatory Networks. Methods in Molecular Biology, vol 1883. Humana Press, New York, NY. https://</a:t>
            </a:r>
            <a:r>
              <a:rPr lang="en-US" sz="600" dirty="0" err="1">
                <a:solidFill>
                  <a:srgbClr val="333333"/>
                </a:solidFill>
                <a:latin typeface="Source Sans Pro" panose="020B0503030403020204" pitchFamily="34" charset="0"/>
              </a:rPr>
              <a:t>doi.org</a:t>
            </a:r>
            <a:r>
              <a:rPr lang="en-US" sz="600" dirty="0">
                <a:solidFill>
                  <a:srgbClr val="333333"/>
                </a:solidFill>
                <a:latin typeface="Source Sans Pro" panose="020B0503030403020204" pitchFamily="34" charset="0"/>
              </a:rPr>
              <a:t>/10.1007/978-1-4939-8882-2_10</a:t>
            </a:r>
            <a:endParaRPr lang="en-US" sz="600" dirty="0"/>
          </a:p>
        </p:txBody>
      </p:sp>
    </p:spTree>
    <p:extLst>
      <p:ext uri="{BB962C8B-B14F-4D97-AF65-F5344CB8AC3E}">
        <p14:creationId xmlns:p14="http://schemas.microsoft.com/office/powerpoint/2010/main" val="27242195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A72F734-4AEC-DD4D-99CE-80246B3ADF25}"/>
              </a:ext>
            </a:extLst>
          </p:cNvPr>
          <p:cNvSpPr>
            <a:spLocks noGrp="1"/>
          </p:cNvSpPr>
          <p:nvPr>
            <p:ph type="title"/>
          </p:nvPr>
        </p:nvSpPr>
        <p:spPr>
          <a:xfrm>
            <a:off x="685800" y="-228600"/>
            <a:ext cx="7772400" cy="1143000"/>
          </a:xfrm>
        </p:spPr>
        <p:txBody>
          <a:bodyPr/>
          <a:lstStyle/>
          <a:p>
            <a:r>
              <a:rPr lang="en-US" sz="3600" dirty="0"/>
              <a:t>Network inference algorithms</a:t>
            </a:r>
          </a:p>
        </p:txBody>
      </p:sp>
      <p:sp>
        <p:nvSpPr>
          <p:cNvPr id="4" name="Slide Number Placeholder 3">
            <a:extLst>
              <a:ext uri="{FF2B5EF4-FFF2-40B4-BE49-F238E27FC236}">
                <a16:creationId xmlns:a16="http://schemas.microsoft.com/office/drawing/2014/main" id="{1B73B629-8D21-AA43-B163-AF7D85BDE607}"/>
              </a:ext>
            </a:extLst>
          </p:cNvPr>
          <p:cNvSpPr>
            <a:spLocks noGrp="1"/>
          </p:cNvSpPr>
          <p:nvPr>
            <p:ph type="sldNum" sz="quarter" idx="12"/>
          </p:nvPr>
        </p:nvSpPr>
        <p:spPr/>
        <p:txBody>
          <a:bodyPr/>
          <a:lstStyle/>
          <a:p>
            <a:pPr>
              <a:defRPr/>
            </a:pPr>
            <a:fld id="{4D71D4ED-2DA9-9F40-A068-D189D5533483}" type="slidenum">
              <a:rPr lang="en-US" smtClean="0"/>
              <a:pPr>
                <a:defRPr/>
              </a:pPr>
              <a:t>33</a:t>
            </a:fld>
            <a:endParaRPr lang="en-US" dirty="0"/>
          </a:p>
        </p:txBody>
      </p:sp>
      <p:pic>
        <p:nvPicPr>
          <p:cNvPr id="208898" name="Picture 2">
            <a:extLst>
              <a:ext uri="{FF2B5EF4-FFF2-40B4-BE49-F238E27FC236}">
                <a16:creationId xmlns:a16="http://schemas.microsoft.com/office/drawing/2014/main" id="{9ECA1DE8-B64F-9347-B1EE-D2E4689EA1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661627"/>
            <a:ext cx="5790592" cy="590681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5A9DF82F-E872-E54D-A3AC-98EBDC97FA7C}"/>
              </a:ext>
            </a:extLst>
          </p:cNvPr>
          <p:cNvSpPr/>
          <p:nvPr/>
        </p:nvSpPr>
        <p:spPr>
          <a:xfrm>
            <a:off x="6246" y="6581001"/>
            <a:ext cx="8909154" cy="276999"/>
          </a:xfrm>
          <a:prstGeom prst="rect">
            <a:avLst/>
          </a:prstGeom>
        </p:spPr>
        <p:txBody>
          <a:bodyPr wrap="square">
            <a:spAutoFit/>
          </a:bodyPr>
          <a:lstStyle/>
          <a:p>
            <a:r>
              <a:rPr lang="en-US" sz="600" dirty="0">
                <a:solidFill>
                  <a:srgbClr val="333333"/>
                </a:solidFill>
                <a:latin typeface="Source Sans Pro" panose="020B0503030403020204" pitchFamily="34" charset="0"/>
              </a:rPr>
              <a:t>Todorov H., </a:t>
            </a:r>
            <a:r>
              <a:rPr lang="en-US" sz="600" dirty="0" err="1">
                <a:solidFill>
                  <a:srgbClr val="333333"/>
                </a:solidFill>
                <a:latin typeface="Source Sans Pro" panose="020B0503030403020204" pitchFamily="34" charset="0"/>
              </a:rPr>
              <a:t>Cannoodt</a:t>
            </a:r>
            <a:r>
              <a:rPr lang="en-US" sz="600" dirty="0">
                <a:solidFill>
                  <a:srgbClr val="333333"/>
                </a:solidFill>
                <a:latin typeface="Source Sans Pro" panose="020B0503030403020204" pitchFamily="34" charset="0"/>
              </a:rPr>
              <a:t> R., </a:t>
            </a:r>
            <a:r>
              <a:rPr lang="en-US" sz="600" dirty="0" err="1">
                <a:solidFill>
                  <a:srgbClr val="333333"/>
                </a:solidFill>
                <a:latin typeface="Source Sans Pro" panose="020B0503030403020204" pitchFamily="34" charset="0"/>
              </a:rPr>
              <a:t>Saelens</a:t>
            </a:r>
            <a:r>
              <a:rPr lang="en-US" sz="600" dirty="0">
                <a:solidFill>
                  <a:srgbClr val="333333"/>
                </a:solidFill>
                <a:latin typeface="Source Sans Pro" panose="020B0503030403020204" pitchFamily="34" charset="0"/>
              </a:rPr>
              <a:t> W., </a:t>
            </a:r>
            <a:r>
              <a:rPr lang="en-US" sz="600" dirty="0" err="1">
                <a:solidFill>
                  <a:srgbClr val="333333"/>
                </a:solidFill>
                <a:latin typeface="Source Sans Pro" panose="020B0503030403020204" pitchFamily="34" charset="0"/>
              </a:rPr>
              <a:t>Saeys</a:t>
            </a:r>
            <a:r>
              <a:rPr lang="en-US" sz="600" dirty="0">
                <a:solidFill>
                  <a:srgbClr val="333333"/>
                </a:solidFill>
                <a:latin typeface="Source Sans Pro" panose="020B0503030403020204" pitchFamily="34" charset="0"/>
              </a:rPr>
              <a:t> Y. (2019) Network Inference from Single-Cell Transcriptomic Data. In: Sanguinetti G., Huynh-Thu V. (eds) Gene Regulatory Networks. Methods in Molecular Biology, vol 1883. Humana Press, New York, NY. https://</a:t>
            </a:r>
            <a:r>
              <a:rPr lang="en-US" sz="600" dirty="0" err="1">
                <a:solidFill>
                  <a:srgbClr val="333333"/>
                </a:solidFill>
                <a:latin typeface="Source Sans Pro" panose="020B0503030403020204" pitchFamily="34" charset="0"/>
              </a:rPr>
              <a:t>doi.org</a:t>
            </a:r>
            <a:r>
              <a:rPr lang="en-US" sz="600" dirty="0">
                <a:solidFill>
                  <a:srgbClr val="333333"/>
                </a:solidFill>
                <a:latin typeface="Source Sans Pro" panose="020B0503030403020204" pitchFamily="34" charset="0"/>
              </a:rPr>
              <a:t>/10.1007/978-1-4939-8882-2_10</a:t>
            </a:r>
            <a:endParaRPr lang="en-US" sz="600" dirty="0"/>
          </a:p>
        </p:txBody>
      </p:sp>
      <p:pic>
        <p:nvPicPr>
          <p:cNvPr id="7" name="Graphic 6" descr="Back with solid fill">
            <a:extLst>
              <a:ext uri="{FF2B5EF4-FFF2-40B4-BE49-F238E27FC236}">
                <a16:creationId xmlns:a16="http://schemas.microsoft.com/office/drawing/2014/main" id="{9455A9D1-EA31-F649-80FE-32E0B582FD0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9440040">
            <a:off x="7531668" y="5767998"/>
            <a:ext cx="914400" cy="914400"/>
          </a:xfrm>
          <a:prstGeom prst="rect">
            <a:avLst/>
          </a:prstGeom>
        </p:spPr>
      </p:pic>
    </p:spTree>
    <p:extLst>
      <p:ext uri="{BB962C8B-B14F-4D97-AF65-F5344CB8AC3E}">
        <p14:creationId xmlns:p14="http://schemas.microsoft.com/office/powerpoint/2010/main" val="20830269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2" name="Picture 2" descr="Supplementary Figure 1">
            <a:extLst>
              <a:ext uri="{FF2B5EF4-FFF2-40B4-BE49-F238E27FC236}">
                <a16:creationId xmlns:a16="http://schemas.microsoft.com/office/drawing/2014/main" id="{1009D6C6-DA77-3546-AE13-7FDB24BBB0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62" y="3048000"/>
            <a:ext cx="9089192" cy="361200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E13FA01-3B6B-094C-B271-BA877E43CDB3}"/>
              </a:ext>
            </a:extLst>
          </p:cNvPr>
          <p:cNvSpPr>
            <a:spLocks noGrp="1"/>
          </p:cNvSpPr>
          <p:nvPr>
            <p:ph type="title"/>
          </p:nvPr>
        </p:nvSpPr>
        <p:spPr>
          <a:xfrm>
            <a:off x="609600" y="76200"/>
            <a:ext cx="7772400" cy="1143000"/>
          </a:xfrm>
        </p:spPr>
        <p:txBody>
          <a:bodyPr/>
          <a:lstStyle/>
          <a:p>
            <a:r>
              <a:rPr lang="en-US" dirty="0"/>
              <a:t>SCE</a:t>
            </a:r>
            <a:r>
              <a:rPr lang="en-US" altLang="zh-CN" dirty="0"/>
              <a:t>NIC</a:t>
            </a:r>
            <a:br>
              <a:rPr lang="en-US" altLang="zh-CN" dirty="0"/>
            </a:br>
            <a:r>
              <a:rPr lang="en-US" sz="2400" b="1" dirty="0"/>
              <a:t>s</a:t>
            </a:r>
            <a:r>
              <a:rPr lang="en-US" sz="2400" dirty="0"/>
              <a:t>ingle-</a:t>
            </a:r>
            <a:r>
              <a:rPr lang="en-US" sz="2400" b="1" dirty="0"/>
              <a:t>c</a:t>
            </a:r>
            <a:r>
              <a:rPr lang="en-US" sz="2400" dirty="0"/>
              <a:t>ell r</a:t>
            </a:r>
            <a:r>
              <a:rPr lang="en-US" sz="2400" b="1" dirty="0"/>
              <a:t>e</a:t>
            </a:r>
            <a:r>
              <a:rPr lang="en-US" sz="2400" dirty="0"/>
              <a:t>gulatory </a:t>
            </a:r>
            <a:r>
              <a:rPr lang="en-US" sz="2400" b="1" dirty="0"/>
              <a:t>n</a:t>
            </a:r>
            <a:r>
              <a:rPr lang="en-US" sz="2400" dirty="0"/>
              <a:t>etwork </a:t>
            </a:r>
            <a:r>
              <a:rPr lang="en-US" sz="2400" b="1" dirty="0"/>
              <a:t>i</a:t>
            </a:r>
            <a:r>
              <a:rPr lang="en-US" sz="2400" dirty="0"/>
              <a:t>nference and </a:t>
            </a:r>
            <a:r>
              <a:rPr lang="en-US" sz="2400" b="1" dirty="0"/>
              <a:t>c</a:t>
            </a:r>
            <a:r>
              <a:rPr lang="en-US" sz="2400" dirty="0"/>
              <a:t>lustering </a:t>
            </a:r>
            <a:endParaRPr lang="en-US" dirty="0"/>
          </a:p>
        </p:txBody>
      </p:sp>
      <p:sp>
        <p:nvSpPr>
          <p:cNvPr id="4" name="Slide Number Placeholder 3">
            <a:extLst>
              <a:ext uri="{FF2B5EF4-FFF2-40B4-BE49-F238E27FC236}">
                <a16:creationId xmlns:a16="http://schemas.microsoft.com/office/drawing/2014/main" id="{4C49B3D2-7C4C-B440-AC94-4CF85DA9F37F}"/>
              </a:ext>
            </a:extLst>
          </p:cNvPr>
          <p:cNvSpPr>
            <a:spLocks noGrp="1"/>
          </p:cNvSpPr>
          <p:nvPr>
            <p:ph type="sldNum" sz="quarter" idx="12"/>
          </p:nvPr>
        </p:nvSpPr>
        <p:spPr/>
        <p:txBody>
          <a:bodyPr/>
          <a:lstStyle/>
          <a:p>
            <a:pPr>
              <a:defRPr/>
            </a:pPr>
            <a:fld id="{4D71D4ED-2DA9-9F40-A068-D189D5533483}" type="slidenum">
              <a:rPr lang="en-US" smtClean="0"/>
              <a:pPr>
                <a:defRPr/>
              </a:pPr>
              <a:t>34</a:t>
            </a:fld>
            <a:endParaRPr lang="en-US"/>
          </a:p>
        </p:txBody>
      </p:sp>
      <p:sp>
        <p:nvSpPr>
          <p:cNvPr id="8" name="Content Placeholder 2">
            <a:extLst>
              <a:ext uri="{FF2B5EF4-FFF2-40B4-BE49-F238E27FC236}">
                <a16:creationId xmlns:a16="http://schemas.microsoft.com/office/drawing/2014/main" id="{7B1C17F3-CFF3-704C-B8E6-0A71A9EB0BD5}"/>
              </a:ext>
            </a:extLst>
          </p:cNvPr>
          <p:cNvSpPr>
            <a:spLocks noGrp="1"/>
          </p:cNvSpPr>
          <p:nvPr>
            <p:ph idx="1"/>
          </p:nvPr>
        </p:nvSpPr>
        <p:spPr>
          <a:xfrm>
            <a:off x="381000" y="1371600"/>
            <a:ext cx="8458200" cy="4114800"/>
          </a:xfrm>
        </p:spPr>
        <p:txBody>
          <a:bodyPr/>
          <a:lstStyle/>
          <a:p>
            <a:r>
              <a:rPr lang="en-US" sz="2000" dirty="0"/>
              <a:t>SCENIC is a tool to simultaneously reconstruct gene regulatory networks and identify stable cell states from single-cell RNA-seq data. The gene regulatory network is inferred based on co-expression and DNA motif analysis, and then the network activity is analyzed in each cell to identify the recurrent cellular states.</a:t>
            </a:r>
          </a:p>
        </p:txBody>
      </p:sp>
      <p:sp>
        <p:nvSpPr>
          <p:cNvPr id="7" name="Rectangle 6">
            <a:extLst>
              <a:ext uri="{FF2B5EF4-FFF2-40B4-BE49-F238E27FC236}">
                <a16:creationId xmlns:a16="http://schemas.microsoft.com/office/drawing/2014/main" id="{D79BFFD1-4992-3949-A569-15EBD855701B}"/>
              </a:ext>
            </a:extLst>
          </p:cNvPr>
          <p:cNvSpPr/>
          <p:nvPr/>
        </p:nvSpPr>
        <p:spPr>
          <a:xfrm>
            <a:off x="13585" y="6627168"/>
            <a:ext cx="6851754" cy="215444"/>
          </a:xfrm>
          <a:prstGeom prst="rect">
            <a:avLst/>
          </a:prstGeom>
        </p:spPr>
        <p:txBody>
          <a:bodyPr wrap="square">
            <a:spAutoFit/>
          </a:bodyPr>
          <a:lstStyle/>
          <a:p>
            <a:r>
              <a:rPr lang="en-US" sz="800" dirty="0" err="1">
                <a:solidFill>
                  <a:srgbClr val="333333"/>
                </a:solidFill>
                <a:latin typeface="Arial" panose="020B0604020202020204" pitchFamily="34" charset="0"/>
              </a:rPr>
              <a:t>Aibar</a:t>
            </a:r>
            <a:r>
              <a:rPr lang="en-US" sz="800" dirty="0">
                <a:solidFill>
                  <a:srgbClr val="333333"/>
                </a:solidFill>
                <a:latin typeface="Arial" panose="020B0604020202020204" pitchFamily="34" charset="0"/>
              </a:rPr>
              <a:t> et al. (2017) SCENIC: single-cell regulatory network inference and clustering. Nature Methods. </a:t>
            </a:r>
            <a:r>
              <a:rPr lang="en-US" sz="800" dirty="0" err="1">
                <a:solidFill>
                  <a:srgbClr val="333333"/>
                </a:solidFill>
                <a:latin typeface="Arial" panose="020B0604020202020204" pitchFamily="34" charset="0"/>
              </a:rPr>
              <a:t>doi</a:t>
            </a:r>
            <a:r>
              <a:rPr lang="en-US" sz="800" dirty="0">
                <a:solidFill>
                  <a:srgbClr val="333333"/>
                </a:solidFill>
                <a:latin typeface="Arial" panose="020B0604020202020204" pitchFamily="34" charset="0"/>
              </a:rPr>
              <a:t>: </a:t>
            </a:r>
            <a:r>
              <a:rPr lang="en-US" sz="800" dirty="0">
                <a:solidFill>
                  <a:srgbClr val="337AB7"/>
                </a:solidFill>
                <a:latin typeface="Arial" panose="020B0604020202020204" pitchFamily="34" charset="0"/>
                <a:hlinkClick r:id="rId4"/>
              </a:rPr>
              <a:t>10.1038/nmeth.4463</a:t>
            </a:r>
            <a:r>
              <a:rPr lang="en-US" sz="800" dirty="0">
                <a:solidFill>
                  <a:srgbClr val="333333"/>
                </a:solidFill>
                <a:latin typeface="Arial" panose="020B0604020202020204" pitchFamily="34" charset="0"/>
              </a:rPr>
              <a:t>.</a:t>
            </a:r>
            <a:endParaRPr lang="en-US" sz="800" dirty="0"/>
          </a:p>
        </p:txBody>
      </p:sp>
    </p:spTree>
    <p:extLst>
      <p:ext uri="{BB962C8B-B14F-4D97-AF65-F5344CB8AC3E}">
        <p14:creationId xmlns:p14="http://schemas.microsoft.com/office/powerpoint/2010/main" val="24620358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0F8EE-745F-A342-AFF4-E66504AA6AC5}"/>
              </a:ext>
            </a:extLst>
          </p:cNvPr>
          <p:cNvSpPr>
            <a:spLocks noGrp="1"/>
          </p:cNvSpPr>
          <p:nvPr>
            <p:ph type="title"/>
          </p:nvPr>
        </p:nvSpPr>
        <p:spPr>
          <a:xfrm>
            <a:off x="215514" y="-117933"/>
            <a:ext cx="8763000" cy="1143000"/>
          </a:xfrm>
        </p:spPr>
        <p:txBody>
          <a:bodyPr/>
          <a:lstStyle/>
          <a:p>
            <a:r>
              <a:rPr lang="en-US" sz="3600" dirty="0"/>
              <a:t>Step1.TF-based co-expression network</a:t>
            </a:r>
          </a:p>
        </p:txBody>
      </p:sp>
      <p:sp>
        <p:nvSpPr>
          <p:cNvPr id="4" name="Slide Number Placeholder 3">
            <a:extLst>
              <a:ext uri="{FF2B5EF4-FFF2-40B4-BE49-F238E27FC236}">
                <a16:creationId xmlns:a16="http://schemas.microsoft.com/office/drawing/2014/main" id="{00BA384D-2524-DD42-AE9C-5FB18334C3B1}"/>
              </a:ext>
            </a:extLst>
          </p:cNvPr>
          <p:cNvSpPr>
            <a:spLocks noGrp="1"/>
          </p:cNvSpPr>
          <p:nvPr>
            <p:ph type="sldNum" sz="quarter" idx="12"/>
          </p:nvPr>
        </p:nvSpPr>
        <p:spPr/>
        <p:txBody>
          <a:bodyPr/>
          <a:lstStyle/>
          <a:p>
            <a:pPr>
              <a:defRPr/>
            </a:pPr>
            <a:fld id="{4D71D4ED-2DA9-9F40-A068-D189D5533483}" type="slidenum">
              <a:rPr lang="en-US" smtClean="0"/>
              <a:pPr>
                <a:defRPr/>
              </a:pPr>
              <a:t>35</a:t>
            </a:fld>
            <a:endParaRPr lang="en-US"/>
          </a:p>
        </p:txBody>
      </p:sp>
      <p:pic>
        <p:nvPicPr>
          <p:cNvPr id="5" name="Picture 4" descr="Figure 1">
            <a:extLst>
              <a:ext uri="{FF2B5EF4-FFF2-40B4-BE49-F238E27FC236}">
                <a16:creationId xmlns:a16="http://schemas.microsoft.com/office/drawing/2014/main" id="{9A8FFECE-7776-5340-A4DF-A00502F49E7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490" r="77500"/>
          <a:stretch/>
        </p:blipFill>
        <p:spPr bwMode="auto">
          <a:xfrm>
            <a:off x="85483" y="1763701"/>
            <a:ext cx="2057400" cy="3763963"/>
          </a:xfrm>
          <a:prstGeom prst="rect">
            <a:avLst/>
          </a:prstGeom>
          <a:noFill/>
          <a:extLst>
            <a:ext uri="{909E8E84-426E-40DD-AFC4-6F175D3DCCD1}">
              <a14:hiddenFill xmlns:a14="http://schemas.microsoft.com/office/drawing/2010/main">
                <a:solidFill>
                  <a:srgbClr val="FFFFFF"/>
                </a:solidFill>
              </a14:hiddenFill>
            </a:ext>
          </a:extLst>
        </p:spPr>
      </p:pic>
      <p:pic>
        <p:nvPicPr>
          <p:cNvPr id="202754" name="Picture 2">
            <a:extLst>
              <a:ext uri="{FF2B5EF4-FFF2-40B4-BE49-F238E27FC236}">
                <a16:creationId xmlns:a16="http://schemas.microsoft.com/office/drawing/2014/main" id="{F74728C6-3FEC-3C47-ADCE-3225BD29D57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414" r="75000" b="39584"/>
          <a:stretch/>
        </p:blipFill>
        <p:spPr bwMode="auto">
          <a:xfrm>
            <a:off x="2133599" y="1029325"/>
            <a:ext cx="3900197" cy="29330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AC9F75E6-E16C-7D4E-BBFD-7D0995FC874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0416" r="75000" b="14584"/>
          <a:stretch/>
        </p:blipFill>
        <p:spPr bwMode="auto">
          <a:xfrm>
            <a:off x="3577421" y="4344752"/>
            <a:ext cx="5566579" cy="222663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74F988A-1923-484B-BE49-1083F44C7446}"/>
              </a:ext>
            </a:extLst>
          </p:cNvPr>
          <p:cNvSpPr txBox="1"/>
          <p:nvPr/>
        </p:nvSpPr>
        <p:spPr>
          <a:xfrm>
            <a:off x="215514" y="1212143"/>
            <a:ext cx="1156086" cy="400110"/>
          </a:xfrm>
          <a:prstGeom prst="rect">
            <a:avLst/>
          </a:prstGeom>
          <a:noFill/>
        </p:spPr>
        <p:txBody>
          <a:bodyPr wrap="none" rtlCol="0">
            <a:spAutoFit/>
          </a:bodyPr>
          <a:lstStyle/>
          <a:p>
            <a:r>
              <a:rPr lang="en-US" dirty="0">
                <a:solidFill>
                  <a:schemeClr val="tx2"/>
                </a:solidFill>
                <a:latin typeface="Arial" panose="020B0604020202020204" pitchFamily="34" charset="0"/>
                <a:cs typeface="Arial" panose="020B0604020202020204" pitchFamily="34" charset="0"/>
              </a:rPr>
              <a:t>SCE</a:t>
            </a:r>
            <a:r>
              <a:rPr lang="en-US" altLang="zh-CN" dirty="0">
                <a:solidFill>
                  <a:schemeClr val="tx2"/>
                </a:solidFill>
                <a:latin typeface="Arial" panose="020B0604020202020204" pitchFamily="34" charset="0"/>
                <a:cs typeface="Arial" panose="020B0604020202020204" pitchFamily="34" charset="0"/>
              </a:rPr>
              <a:t>NIC</a:t>
            </a:r>
            <a:endParaRPr lang="en-US" dirty="0">
              <a:solidFill>
                <a:schemeClr val="tx2"/>
              </a:solidFill>
              <a:latin typeface="Arial" panose="020B0604020202020204" pitchFamily="34" charset="0"/>
              <a:cs typeface="Arial" panose="020B0604020202020204" pitchFamily="34" charset="0"/>
            </a:endParaRPr>
          </a:p>
        </p:txBody>
      </p:sp>
      <p:pic>
        <p:nvPicPr>
          <p:cNvPr id="17" name="Graphic 16" descr="Arrow: Clockwise curve with solid fill">
            <a:extLst>
              <a:ext uri="{FF2B5EF4-FFF2-40B4-BE49-F238E27FC236}">
                <a16:creationId xmlns:a16="http://schemas.microsoft.com/office/drawing/2014/main" id="{42BB8607-74F2-274E-90DB-F775EEA3BA9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9639771">
            <a:off x="5959157" y="3188483"/>
            <a:ext cx="914400" cy="914400"/>
          </a:xfrm>
          <a:prstGeom prst="rect">
            <a:avLst/>
          </a:prstGeom>
        </p:spPr>
      </p:pic>
      <p:sp>
        <p:nvSpPr>
          <p:cNvPr id="20" name="TextBox 19">
            <a:extLst>
              <a:ext uri="{FF2B5EF4-FFF2-40B4-BE49-F238E27FC236}">
                <a16:creationId xmlns:a16="http://schemas.microsoft.com/office/drawing/2014/main" id="{61A60392-B4FF-A041-ADDF-21BC053039F6}"/>
              </a:ext>
            </a:extLst>
          </p:cNvPr>
          <p:cNvSpPr txBox="1"/>
          <p:nvPr/>
        </p:nvSpPr>
        <p:spPr>
          <a:xfrm>
            <a:off x="6026011" y="2969763"/>
            <a:ext cx="1125629" cy="400110"/>
          </a:xfrm>
          <a:prstGeom prst="rect">
            <a:avLst/>
          </a:prstGeom>
          <a:noFill/>
        </p:spPr>
        <p:txBody>
          <a:bodyPr wrap="none" rtlCol="0">
            <a:spAutoFit/>
          </a:bodyPr>
          <a:lstStyle/>
          <a:p>
            <a:r>
              <a:rPr lang="en-US" dirty="0">
                <a:solidFill>
                  <a:schemeClr val="tx2"/>
                </a:solidFill>
                <a:latin typeface="Arial" panose="020B0604020202020204" pitchFamily="34" charset="0"/>
                <a:cs typeface="Arial" panose="020B0604020202020204" pitchFamily="34" charset="0"/>
              </a:rPr>
              <a:t>GENIE3</a:t>
            </a:r>
          </a:p>
        </p:txBody>
      </p:sp>
      <p:sp>
        <p:nvSpPr>
          <p:cNvPr id="22" name="TextBox 21">
            <a:extLst>
              <a:ext uri="{FF2B5EF4-FFF2-40B4-BE49-F238E27FC236}">
                <a16:creationId xmlns:a16="http://schemas.microsoft.com/office/drawing/2014/main" id="{8B643BD0-C2EA-564C-A693-A4729FA6FE0C}"/>
              </a:ext>
            </a:extLst>
          </p:cNvPr>
          <p:cNvSpPr txBox="1"/>
          <p:nvPr/>
        </p:nvSpPr>
        <p:spPr>
          <a:xfrm>
            <a:off x="6588825" y="3343916"/>
            <a:ext cx="412292" cy="400110"/>
          </a:xfrm>
          <a:prstGeom prst="rect">
            <a:avLst/>
          </a:prstGeom>
          <a:noFill/>
        </p:spPr>
        <p:txBody>
          <a:bodyPr wrap="none" rtlCol="0">
            <a:spAutoFit/>
          </a:bodyPr>
          <a:lstStyle/>
          <a:p>
            <a:r>
              <a:rPr lang="en-US" dirty="0">
                <a:solidFill>
                  <a:schemeClr val="accent3">
                    <a:lumMod val="65000"/>
                  </a:schemeClr>
                </a:solidFill>
                <a:latin typeface="Arial" panose="020B0604020202020204" pitchFamily="34" charset="0"/>
                <a:cs typeface="Arial" panose="020B0604020202020204" pitchFamily="34" charset="0"/>
              </a:rPr>
              <a:t>or</a:t>
            </a:r>
          </a:p>
        </p:txBody>
      </p:sp>
      <p:sp>
        <p:nvSpPr>
          <p:cNvPr id="24" name="TextBox 23">
            <a:extLst>
              <a:ext uri="{FF2B5EF4-FFF2-40B4-BE49-F238E27FC236}">
                <a16:creationId xmlns:a16="http://schemas.microsoft.com/office/drawing/2014/main" id="{7D26A49F-F7E1-FE42-92E3-ECF5555BA893}"/>
              </a:ext>
            </a:extLst>
          </p:cNvPr>
          <p:cNvSpPr txBox="1"/>
          <p:nvPr/>
        </p:nvSpPr>
        <p:spPr>
          <a:xfrm>
            <a:off x="6742244" y="3709155"/>
            <a:ext cx="1410964" cy="400110"/>
          </a:xfrm>
          <a:prstGeom prst="rect">
            <a:avLst/>
          </a:prstGeom>
          <a:noFill/>
        </p:spPr>
        <p:txBody>
          <a:bodyPr wrap="none" rtlCol="0">
            <a:spAutoFit/>
          </a:bodyPr>
          <a:lstStyle/>
          <a:p>
            <a:r>
              <a:rPr lang="en-US" dirty="0">
                <a:solidFill>
                  <a:schemeClr val="tx2"/>
                </a:solidFill>
                <a:latin typeface="Arial" panose="020B0604020202020204" pitchFamily="34" charset="0"/>
                <a:cs typeface="Arial" panose="020B0604020202020204" pitchFamily="34" charset="0"/>
              </a:rPr>
              <a:t>GRNBoost</a:t>
            </a:r>
          </a:p>
        </p:txBody>
      </p:sp>
      <p:sp>
        <p:nvSpPr>
          <p:cNvPr id="25" name="Rectangle 24">
            <a:extLst>
              <a:ext uri="{FF2B5EF4-FFF2-40B4-BE49-F238E27FC236}">
                <a16:creationId xmlns:a16="http://schemas.microsoft.com/office/drawing/2014/main" id="{30417139-9459-584E-906C-88A187F60CBA}"/>
              </a:ext>
            </a:extLst>
          </p:cNvPr>
          <p:cNvSpPr/>
          <p:nvPr/>
        </p:nvSpPr>
        <p:spPr>
          <a:xfrm>
            <a:off x="13585" y="6627168"/>
            <a:ext cx="6851754" cy="215444"/>
          </a:xfrm>
          <a:prstGeom prst="rect">
            <a:avLst/>
          </a:prstGeom>
        </p:spPr>
        <p:txBody>
          <a:bodyPr wrap="square">
            <a:spAutoFit/>
          </a:bodyPr>
          <a:lstStyle/>
          <a:p>
            <a:r>
              <a:rPr lang="en-US" sz="800" dirty="0" err="1">
                <a:solidFill>
                  <a:srgbClr val="333333"/>
                </a:solidFill>
                <a:latin typeface="Arial" panose="020B0604020202020204" pitchFamily="34" charset="0"/>
              </a:rPr>
              <a:t>Aibar</a:t>
            </a:r>
            <a:r>
              <a:rPr lang="en-US" sz="800" dirty="0">
                <a:solidFill>
                  <a:srgbClr val="333333"/>
                </a:solidFill>
                <a:latin typeface="Arial" panose="020B0604020202020204" pitchFamily="34" charset="0"/>
              </a:rPr>
              <a:t> et al. (2017) SCENIC: single-cell regulatory network inference and clustering. Nature Methods. </a:t>
            </a:r>
            <a:r>
              <a:rPr lang="en-US" sz="800" dirty="0" err="1">
                <a:solidFill>
                  <a:srgbClr val="333333"/>
                </a:solidFill>
                <a:latin typeface="Arial" panose="020B0604020202020204" pitchFamily="34" charset="0"/>
              </a:rPr>
              <a:t>doi</a:t>
            </a:r>
            <a:r>
              <a:rPr lang="en-US" sz="800" dirty="0">
                <a:solidFill>
                  <a:srgbClr val="333333"/>
                </a:solidFill>
                <a:latin typeface="Arial" panose="020B0604020202020204" pitchFamily="34" charset="0"/>
              </a:rPr>
              <a:t>: </a:t>
            </a:r>
            <a:r>
              <a:rPr lang="en-US" sz="800" dirty="0">
                <a:solidFill>
                  <a:srgbClr val="337AB7"/>
                </a:solidFill>
                <a:latin typeface="Arial" panose="020B0604020202020204" pitchFamily="34" charset="0"/>
                <a:hlinkClick r:id="rId6"/>
              </a:rPr>
              <a:t>10.1038/nmeth.4463</a:t>
            </a:r>
            <a:r>
              <a:rPr lang="en-US" sz="800" dirty="0">
                <a:solidFill>
                  <a:srgbClr val="333333"/>
                </a:solidFill>
                <a:latin typeface="Arial" panose="020B0604020202020204" pitchFamily="34" charset="0"/>
              </a:rPr>
              <a:t>.</a:t>
            </a:r>
            <a:endParaRPr lang="en-US" sz="800" dirty="0"/>
          </a:p>
        </p:txBody>
      </p:sp>
    </p:spTree>
    <p:extLst>
      <p:ext uri="{BB962C8B-B14F-4D97-AF65-F5344CB8AC3E}">
        <p14:creationId xmlns:p14="http://schemas.microsoft.com/office/powerpoint/2010/main" val="17834809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0F8EE-745F-A342-AFF4-E66504AA6AC5}"/>
              </a:ext>
            </a:extLst>
          </p:cNvPr>
          <p:cNvSpPr>
            <a:spLocks noGrp="1"/>
          </p:cNvSpPr>
          <p:nvPr>
            <p:ph type="title"/>
          </p:nvPr>
        </p:nvSpPr>
        <p:spPr>
          <a:xfrm>
            <a:off x="609600" y="-152400"/>
            <a:ext cx="7772400" cy="1143000"/>
          </a:xfrm>
        </p:spPr>
        <p:txBody>
          <a:bodyPr/>
          <a:lstStyle/>
          <a:p>
            <a:r>
              <a:rPr lang="en-US" sz="3600" dirty="0"/>
              <a:t>Step2.Gene regulatory network</a:t>
            </a:r>
          </a:p>
        </p:txBody>
      </p:sp>
      <p:sp>
        <p:nvSpPr>
          <p:cNvPr id="4" name="Slide Number Placeholder 3">
            <a:extLst>
              <a:ext uri="{FF2B5EF4-FFF2-40B4-BE49-F238E27FC236}">
                <a16:creationId xmlns:a16="http://schemas.microsoft.com/office/drawing/2014/main" id="{00BA384D-2524-DD42-AE9C-5FB18334C3B1}"/>
              </a:ext>
            </a:extLst>
          </p:cNvPr>
          <p:cNvSpPr>
            <a:spLocks noGrp="1"/>
          </p:cNvSpPr>
          <p:nvPr>
            <p:ph type="sldNum" sz="quarter" idx="12"/>
          </p:nvPr>
        </p:nvSpPr>
        <p:spPr/>
        <p:txBody>
          <a:bodyPr/>
          <a:lstStyle/>
          <a:p>
            <a:pPr>
              <a:defRPr/>
            </a:pPr>
            <a:fld id="{4D71D4ED-2DA9-9F40-A068-D189D5533483}" type="slidenum">
              <a:rPr lang="en-US" smtClean="0"/>
              <a:pPr>
                <a:defRPr/>
              </a:pPr>
              <a:t>36</a:t>
            </a:fld>
            <a:endParaRPr lang="en-US"/>
          </a:p>
        </p:txBody>
      </p:sp>
      <p:pic>
        <p:nvPicPr>
          <p:cNvPr id="5" name="Picture 4" descr="Figure 1">
            <a:extLst>
              <a:ext uri="{FF2B5EF4-FFF2-40B4-BE49-F238E27FC236}">
                <a16:creationId xmlns:a16="http://schemas.microsoft.com/office/drawing/2014/main" id="{9A8FFECE-7776-5340-A4DF-A00502F49E7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490" r="77500"/>
          <a:stretch/>
        </p:blipFill>
        <p:spPr bwMode="auto">
          <a:xfrm>
            <a:off x="0" y="1752600"/>
            <a:ext cx="2057400" cy="376396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74F988A-1923-484B-BE49-1083F44C7446}"/>
              </a:ext>
            </a:extLst>
          </p:cNvPr>
          <p:cNvSpPr txBox="1"/>
          <p:nvPr/>
        </p:nvSpPr>
        <p:spPr>
          <a:xfrm>
            <a:off x="215514" y="1212143"/>
            <a:ext cx="1156086" cy="400110"/>
          </a:xfrm>
          <a:prstGeom prst="rect">
            <a:avLst/>
          </a:prstGeom>
          <a:noFill/>
        </p:spPr>
        <p:txBody>
          <a:bodyPr wrap="none" rtlCol="0">
            <a:spAutoFit/>
          </a:bodyPr>
          <a:lstStyle/>
          <a:p>
            <a:r>
              <a:rPr lang="en-US" dirty="0">
                <a:solidFill>
                  <a:schemeClr val="tx2"/>
                </a:solidFill>
                <a:latin typeface="Arial" panose="020B0604020202020204" pitchFamily="34" charset="0"/>
                <a:cs typeface="Arial" panose="020B0604020202020204" pitchFamily="34" charset="0"/>
              </a:rPr>
              <a:t>SCE</a:t>
            </a:r>
            <a:r>
              <a:rPr lang="en-US" altLang="zh-CN" dirty="0">
                <a:solidFill>
                  <a:schemeClr val="tx2"/>
                </a:solidFill>
                <a:latin typeface="Arial" panose="020B0604020202020204" pitchFamily="34" charset="0"/>
                <a:cs typeface="Arial" panose="020B0604020202020204" pitchFamily="34" charset="0"/>
              </a:rPr>
              <a:t>NIC</a:t>
            </a:r>
            <a:endParaRPr lang="en-US" dirty="0">
              <a:solidFill>
                <a:schemeClr val="tx2"/>
              </a:solidFill>
              <a:latin typeface="Arial" panose="020B0604020202020204" pitchFamily="34" charset="0"/>
              <a:cs typeface="Arial" panose="020B0604020202020204" pitchFamily="34" charset="0"/>
            </a:endParaRPr>
          </a:p>
        </p:txBody>
      </p:sp>
      <p:pic>
        <p:nvPicPr>
          <p:cNvPr id="17" name="Graphic 16" descr="Arrow: Clockwise curve with solid fill">
            <a:extLst>
              <a:ext uri="{FF2B5EF4-FFF2-40B4-BE49-F238E27FC236}">
                <a16:creationId xmlns:a16="http://schemas.microsoft.com/office/drawing/2014/main" id="{42BB8607-74F2-274E-90DB-F775EEA3BA9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9639771">
            <a:off x="5959157" y="3188483"/>
            <a:ext cx="914400" cy="914400"/>
          </a:xfrm>
          <a:prstGeom prst="rect">
            <a:avLst/>
          </a:prstGeom>
        </p:spPr>
      </p:pic>
      <p:sp>
        <p:nvSpPr>
          <p:cNvPr id="20" name="TextBox 19">
            <a:extLst>
              <a:ext uri="{FF2B5EF4-FFF2-40B4-BE49-F238E27FC236}">
                <a16:creationId xmlns:a16="http://schemas.microsoft.com/office/drawing/2014/main" id="{61A60392-B4FF-A041-ADDF-21BC053039F6}"/>
              </a:ext>
            </a:extLst>
          </p:cNvPr>
          <p:cNvSpPr txBox="1"/>
          <p:nvPr/>
        </p:nvSpPr>
        <p:spPr>
          <a:xfrm>
            <a:off x="6052718" y="2590800"/>
            <a:ext cx="3158237" cy="646331"/>
          </a:xfrm>
          <a:prstGeom prst="rect">
            <a:avLst/>
          </a:prstGeom>
          <a:noFill/>
        </p:spPr>
        <p:txBody>
          <a:bodyPr wrap="none" rtlCol="0">
            <a:spAutoFit/>
          </a:bodyPr>
          <a:lstStyle/>
          <a:p>
            <a:r>
              <a:rPr lang="en-US" dirty="0" err="1">
                <a:solidFill>
                  <a:schemeClr val="tx2"/>
                </a:solidFill>
                <a:latin typeface="Arial" panose="020B0604020202020204" pitchFamily="34" charset="0"/>
                <a:cs typeface="Arial" panose="020B0604020202020204" pitchFamily="34" charset="0"/>
              </a:rPr>
              <a:t>RcisTarget</a:t>
            </a:r>
            <a:endParaRPr lang="en-US" dirty="0">
              <a:solidFill>
                <a:schemeClr val="tx2"/>
              </a:solidFill>
              <a:latin typeface="Arial" panose="020B0604020202020204" pitchFamily="34" charset="0"/>
              <a:cs typeface="Arial" panose="020B0604020202020204" pitchFamily="34" charset="0"/>
            </a:endParaRPr>
          </a:p>
          <a:p>
            <a:r>
              <a:rPr lang="en-US" sz="1600" i="1" dirty="0">
                <a:solidFill>
                  <a:schemeClr val="tx2"/>
                </a:solidFill>
                <a:latin typeface="Arial" panose="020B0604020202020204" pitchFamily="34" charset="0"/>
                <a:cs typeface="Arial" panose="020B0604020202020204" pitchFamily="34" charset="0"/>
              </a:rPr>
              <a:t>cis-regulatory sequence analysis</a:t>
            </a:r>
          </a:p>
        </p:txBody>
      </p:sp>
      <p:pic>
        <p:nvPicPr>
          <p:cNvPr id="203778" name="Picture 2">
            <a:extLst>
              <a:ext uri="{FF2B5EF4-FFF2-40B4-BE49-F238E27FC236}">
                <a16:creationId xmlns:a16="http://schemas.microsoft.com/office/drawing/2014/main" id="{48224D97-BDBF-E643-BD0E-E1559ED8DA5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7693" t="14584" r="51827" b="39583"/>
          <a:stretch/>
        </p:blipFill>
        <p:spPr bwMode="auto">
          <a:xfrm>
            <a:off x="1981200" y="922340"/>
            <a:ext cx="3836202" cy="343413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AF0EBFEC-5643-9346-AD75-8D70D9F7F30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5555" t="61365" r="50444" b="14545"/>
          <a:stretch/>
        </p:blipFill>
        <p:spPr bwMode="auto">
          <a:xfrm>
            <a:off x="3632915" y="4358640"/>
            <a:ext cx="5504158" cy="22098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553EA7D2-A1C4-9349-8176-FAC234108593}"/>
              </a:ext>
            </a:extLst>
          </p:cNvPr>
          <p:cNvSpPr/>
          <p:nvPr/>
        </p:nvSpPr>
        <p:spPr>
          <a:xfrm>
            <a:off x="13585" y="6627168"/>
            <a:ext cx="6851754" cy="215444"/>
          </a:xfrm>
          <a:prstGeom prst="rect">
            <a:avLst/>
          </a:prstGeom>
        </p:spPr>
        <p:txBody>
          <a:bodyPr wrap="square">
            <a:spAutoFit/>
          </a:bodyPr>
          <a:lstStyle/>
          <a:p>
            <a:r>
              <a:rPr lang="en-US" sz="800" dirty="0" err="1">
                <a:solidFill>
                  <a:srgbClr val="333333"/>
                </a:solidFill>
                <a:latin typeface="Arial" panose="020B0604020202020204" pitchFamily="34" charset="0"/>
              </a:rPr>
              <a:t>Aibar</a:t>
            </a:r>
            <a:r>
              <a:rPr lang="en-US" sz="800" dirty="0">
                <a:solidFill>
                  <a:srgbClr val="333333"/>
                </a:solidFill>
                <a:latin typeface="Arial" panose="020B0604020202020204" pitchFamily="34" charset="0"/>
              </a:rPr>
              <a:t> et al. (2017) SCENIC: single-cell regulatory network inference and clustering. Nature Methods. </a:t>
            </a:r>
            <a:r>
              <a:rPr lang="en-US" sz="800" dirty="0" err="1">
                <a:solidFill>
                  <a:srgbClr val="333333"/>
                </a:solidFill>
                <a:latin typeface="Arial" panose="020B0604020202020204" pitchFamily="34" charset="0"/>
              </a:rPr>
              <a:t>doi</a:t>
            </a:r>
            <a:r>
              <a:rPr lang="en-US" sz="800" dirty="0">
                <a:solidFill>
                  <a:srgbClr val="333333"/>
                </a:solidFill>
                <a:latin typeface="Arial" panose="020B0604020202020204" pitchFamily="34" charset="0"/>
              </a:rPr>
              <a:t>: </a:t>
            </a:r>
            <a:r>
              <a:rPr lang="en-US" sz="800" dirty="0">
                <a:solidFill>
                  <a:srgbClr val="337AB7"/>
                </a:solidFill>
                <a:latin typeface="Arial" panose="020B0604020202020204" pitchFamily="34" charset="0"/>
                <a:hlinkClick r:id="rId7"/>
              </a:rPr>
              <a:t>10.1038/nmeth.4463</a:t>
            </a:r>
            <a:r>
              <a:rPr lang="en-US" sz="800" dirty="0">
                <a:solidFill>
                  <a:srgbClr val="333333"/>
                </a:solidFill>
                <a:latin typeface="Arial" panose="020B0604020202020204" pitchFamily="34" charset="0"/>
              </a:rPr>
              <a:t>.</a:t>
            </a:r>
            <a:endParaRPr lang="en-US" sz="800" dirty="0"/>
          </a:p>
        </p:txBody>
      </p:sp>
    </p:spTree>
    <p:extLst>
      <p:ext uri="{BB962C8B-B14F-4D97-AF65-F5344CB8AC3E}">
        <p14:creationId xmlns:p14="http://schemas.microsoft.com/office/powerpoint/2010/main" val="9315386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0F8EE-745F-A342-AFF4-E66504AA6AC5}"/>
              </a:ext>
            </a:extLst>
          </p:cNvPr>
          <p:cNvSpPr>
            <a:spLocks noGrp="1"/>
          </p:cNvSpPr>
          <p:nvPr>
            <p:ph type="title"/>
          </p:nvPr>
        </p:nvSpPr>
        <p:spPr>
          <a:xfrm>
            <a:off x="121920" y="-147414"/>
            <a:ext cx="9067800" cy="1143000"/>
          </a:xfrm>
        </p:spPr>
        <p:txBody>
          <a:bodyPr/>
          <a:lstStyle/>
          <a:p>
            <a:r>
              <a:rPr lang="en-US" sz="3600" dirty="0"/>
              <a:t>Step3.Activity of the network in each cell</a:t>
            </a:r>
          </a:p>
        </p:txBody>
      </p:sp>
      <p:sp>
        <p:nvSpPr>
          <p:cNvPr id="4" name="Slide Number Placeholder 3">
            <a:extLst>
              <a:ext uri="{FF2B5EF4-FFF2-40B4-BE49-F238E27FC236}">
                <a16:creationId xmlns:a16="http://schemas.microsoft.com/office/drawing/2014/main" id="{00BA384D-2524-DD42-AE9C-5FB18334C3B1}"/>
              </a:ext>
            </a:extLst>
          </p:cNvPr>
          <p:cNvSpPr>
            <a:spLocks noGrp="1"/>
          </p:cNvSpPr>
          <p:nvPr>
            <p:ph type="sldNum" sz="quarter" idx="12"/>
          </p:nvPr>
        </p:nvSpPr>
        <p:spPr/>
        <p:txBody>
          <a:bodyPr/>
          <a:lstStyle/>
          <a:p>
            <a:pPr>
              <a:defRPr/>
            </a:pPr>
            <a:fld id="{4D71D4ED-2DA9-9F40-A068-D189D5533483}" type="slidenum">
              <a:rPr lang="en-US" smtClean="0"/>
              <a:pPr>
                <a:defRPr/>
              </a:pPr>
              <a:t>37</a:t>
            </a:fld>
            <a:endParaRPr lang="en-US"/>
          </a:p>
        </p:txBody>
      </p:sp>
      <p:pic>
        <p:nvPicPr>
          <p:cNvPr id="5" name="Picture 4" descr="Figure 1">
            <a:extLst>
              <a:ext uri="{FF2B5EF4-FFF2-40B4-BE49-F238E27FC236}">
                <a16:creationId xmlns:a16="http://schemas.microsoft.com/office/drawing/2014/main" id="{9A8FFECE-7776-5340-A4DF-A00502F49E7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490" r="77500"/>
          <a:stretch/>
        </p:blipFill>
        <p:spPr bwMode="auto">
          <a:xfrm>
            <a:off x="0" y="1752600"/>
            <a:ext cx="2057400" cy="376396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74F988A-1923-484B-BE49-1083F44C7446}"/>
              </a:ext>
            </a:extLst>
          </p:cNvPr>
          <p:cNvSpPr txBox="1"/>
          <p:nvPr/>
        </p:nvSpPr>
        <p:spPr>
          <a:xfrm>
            <a:off x="215514" y="1212143"/>
            <a:ext cx="1156086" cy="400110"/>
          </a:xfrm>
          <a:prstGeom prst="rect">
            <a:avLst/>
          </a:prstGeom>
          <a:noFill/>
        </p:spPr>
        <p:txBody>
          <a:bodyPr wrap="none" rtlCol="0">
            <a:spAutoFit/>
          </a:bodyPr>
          <a:lstStyle/>
          <a:p>
            <a:r>
              <a:rPr lang="en-US" dirty="0">
                <a:solidFill>
                  <a:schemeClr val="tx2"/>
                </a:solidFill>
                <a:latin typeface="Arial" panose="020B0604020202020204" pitchFamily="34" charset="0"/>
                <a:cs typeface="Arial" panose="020B0604020202020204" pitchFamily="34" charset="0"/>
              </a:rPr>
              <a:t>SCE</a:t>
            </a:r>
            <a:r>
              <a:rPr lang="en-US" altLang="zh-CN" dirty="0">
                <a:solidFill>
                  <a:schemeClr val="tx2"/>
                </a:solidFill>
                <a:latin typeface="Arial" panose="020B0604020202020204" pitchFamily="34" charset="0"/>
                <a:cs typeface="Arial" panose="020B0604020202020204" pitchFamily="34" charset="0"/>
              </a:rPr>
              <a:t>NIC</a:t>
            </a:r>
            <a:endParaRPr lang="en-US" dirty="0">
              <a:solidFill>
                <a:schemeClr val="tx2"/>
              </a:solidFill>
              <a:latin typeface="Arial" panose="020B0604020202020204" pitchFamily="34" charset="0"/>
              <a:cs typeface="Arial" panose="020B0604020202020204" pitchFamily="34" charset="0"/>
            </a:endParaRPr>
          </a:p>
        </p:txBody>
      </p:sp>
      <p:pic>
        <p:nvPicPr>
          <p:cNvPr id="17" name="Graphic 16" descr="Arrow: Clockwise curve with solid fill">
            <a:extLst>
              <a:ext uri="{FF2B5EF4-FFF2-40B4-BE49-F238E27FC236}">
                <a16:creationId xmlns:a16="http://schemas.microsoft.com/office/drawing/2014/main" id="{42BB8607-74F2-274E-90DB-F775EEA3BA9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9639771">
            <a:off x="5959157" y="3188483"/>
            <a:ext cx="914400" cy="914400"/>
          </a:xfrm>
          <a:prstGeom prst="rect">
            <a:avLst/>
          </a:prstGeom>
        </p:spPr>
      </p:pic>
      <p:sp>
        <p:nvSpPr>
          <p:cNvPr id="20" name="TextBox 19">
            <a:extLst>
              <a:ext uri="{FF2B5EF4-FFF2-40B4-BE49-F238E27FC236}">
                <a16:creationId xmlns:a16="http://schemas.microsoft.com/office/drawing/2014/main" id="{61A60392-B4FF-A041-ADDF-21BC053039F6}"/>
              </a:ext>
            </a:extLst>
          </p:cNvPr>
          <p:cNvSpPr txBox="1"/>
          <p:nvPr/>
        </p:nvSpPr>
        <p:spPr>
          <a:xfrm>
            <a:off x="5630732" y="2572078"/>
            <a:ext cx="3558988" cy="646331"/>
          </a:xfrm>
          <a:prstGeom prst="rect">
            <a:avLst/>
          </a:prstGeom>
          <a:noFill/>
        </p:spPr>
        <p:txBody>
          <a:bodyPr wrap="none" rtlCol="0">
            <a:spAutoFit/>
          </a:bodyPr>
          <a:lstStyle/>
          <a:p>
            <a:r>
              <a:rPr lang="en-US" dirty="0">
                <a:solidFill>
                  <a:schemeClr val="tx2"/>
                </a:solidFill>
                <a:latin typeface="Arial" panose="020B0604020202020204" pitchFamily="34" charset="0"/>
                <a:cs typeface="Arial" panose="020B0604020202020204" pitchFamily="34" charset="0"/>
              </a:rPr>
              <a:t>AUCell</a:t>
            </a:r>
          </a:p>
          <a:p>
            <a:r>
              <a:rPr lang="en-US" sz="1600" i="1" dirty="0">
                <a:solidFill>
                  <a:schemeClr val="tx2"/>
                </a:solidFill>
                <a:latin typeface="Arial" panose="020B0604020202020204" pitchFamily="34" charset="0"/>
                <a:cs typeface="Arial" panose="020B0604020202020204" pitchFamily="34" charset="0"/>
              </a:rPr>
              <a:t>Identifying cells with active gene-sets</a:t>
            </a:r>
          </a:p>
        </p:txBody>
      </p:sp>
      <p:pic>
        <p:nvPicPr>
          <p:cNvPr id="6" name="Picture 5" descr="A picture containing diagram&#10;&#10;Description automatically generated">
            <a:extLst>
              <a:ext uri="{FF2B5EF4-FFF2-40B4-BE49-F238E27FC236}">
                <a16:creationId xmlns:a16="http://schemas.microsoft.com/office/drawing/2014/main" id="{3FD79187-CCAB-504D-A697-DC7699495C50}"/>
              </a:ext>
            </a:extLst>
          </p:cNvPr>
          <p:cNvPicPr>
            <a:picLocks noChangeAspect="1"/>
          </p:cNvPicPr>
          <p:nvPr/>
        </p:nvPicPr>
        <p:blipFill>
          <a:blip r:embed="rId6"/>
          <a:stretch>
            <a:fillRect/>
          </a:stretch>
        </p:blipFill>
        <p:spPr>
          <a:xfrm>
            <a:off x="2133600" y="762000"/>
            <a:ext cx="2554189" cy="1490881"/>
          </a:xfrm>
          <a:prstGeom prst="rect">
            <a:avLst/>
          </a:prstGeom>
        </p:spPr>
      </p:pic>
      <p:pic>
        <p:nvPicPr>
          <p:cNvPr id="204802" name="Picture 2">
            <a:extLst>
              <a:ext uri="{FF2B5EF4-FFF2-40B4-BE49-F238E27FC236}">
                <a16:creationId xmlns:a16="http://schemas.microsoft.com/office/drawing/2014/main" id="{4F322FD1-C4DA-7449-B07A-BFD5D36B3B9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1819" t="16298" r="27677" b="41710"/>
          <a:stretch/>
        </p:blipFill>
        <p:spPr bwMode="auto">
          <a:xfrm>
            <a:off x="2057400" y="2215659"/>
            <a:ext cx="3158237" cy="258729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F94771E9-A2BD-2B47-8DED-821B345F025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1444" t="61464" r="27367" b="15553"/>
          <a:stretch/>
        </p:blipFill>
        <p:spPr bwMode="auto">
          <a:xfrm>
            <a:off x="4692290" y="4663172"/>
            <a:ext cx="4346097" cy="188566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25C9A73F-A89C-4E46-BA1D-0847BC5F524D}"/>
              </a:ext>
            </a:extLst>
          </p:cNvPr>
          <p:cNvSpPr/>
          <p:nvPr/>
        </p:nvSpPr>
        <p:spPr>
          <a:xfrm>
            <a:off x="13585" y="6627168"/>
            <a:ext cx="6851754" cy="215444"/>
          </a:xfrm>
          <a:prstGeom prst="rect">
            <a:avLst/>
          </a:prstGeom>
        </p:spPr>
        <p:txBody>
          <a:bodyPr wrap="square">
            <a:spAutoFit/>
          </a:bodyPr>
          <a:lstStyle/>
          <a:p>
            <a:r>
              <a:rPr lang="en-US" sz="800" dirty="0" err="1">
                <a:solidFill>
                  <a:srgbClr val="333333"/>
                </a:solidFill>
                <a:latin typeface="Arial" panose="020B0604020202020204" pitchFamily="34" charset="0"/>
              </a:rPr>
              <a:t>Aibar</a:t>
            </a:r>
            <a:r>
              <a:rPr lang="en-US" sz="800" dirty="0">
                <a:solidFill>
                  <a:srgbClr val="333333"/>
                </a:solidFill>
                <a:latin typeface="Arial" panose="020B0604020202020204" pitchFamily="34" charset="0"/>
              </a:rPr>
              <a:t> et al. (2017) SCENIC: single-cell regulatory network inference and clustering. Nature Methods. </a:t>
            </a:r>
            <a:r>
              <a:rPr lang="en-US" sz="800" dirty="0" err="1">
                <a:solidFill>
                  <a:srgbClr val="333333"/>
                </a:solidFill>
                <a:latin typeface="Arial" panose="020B0604020202020204" pitchFamily="34" charset="0"/>
              </a:rPr>
              <a:t>doi</a:t>
            </a:r>
            <a:r>
              <a:rPr lang="en-US" sz="800" dirty="0">
                <a:solidFill>
                  <a:srgbClr val="333333"/>
                </a:solidFill>
                <a:latin typeface="Arial" panose="020B0604020202020204" pitchFamily="34" charset="0"/>
              </a:rPr>
              <a:t>: </a:t>
            </a:r>
            <a:r>
              <a:rPr lang="en-US" sz="800" dirty="0">
                <a:solidFill>
                  <a:srgbClr val="337AB7"/>
                </a:solidFill>
                <a:latin typeface="Arial" panose="020B0604020202020204" pitchFamily="34" charset="0"/>
                <a:hlinkClick r:id="rId8"/>
              </a:rPr>
              <a:t>10.1038/nmeth.4463</a:t>
            </a:r>
            <a:r>
              <a:rPr lang="en-US" sz="800" dirty="0">
                <a:solidFill>
                  <a:srgbClr val="333333"/>
                </a:solidFill>
                <a:latin typeface="Arial" panose="020B0604020202020204" pitchFamily="34" charset="0"/>
              </a:rPr>
              <a:t>.</a:t>
            </a:r>
            <a:endParaRPr lang="en-US" sz="800" dirty="0"/>
          </a:p>
        </p:txBody>
      </p:sp>
    </p:spTree>
    <p:extLst>
      <p:ext uri="{BB962C8B-B14F-4D97-AF65-F5344CB8AC3E}">
        <p14:creationId xmlns:p14="http://schemas.microsoft.com/office/powerpoint/2010/main" val="424634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668538C-783B-134E-9DCE-477578E7B91C}"/>
              </a:ext>
            </a:extLst>
          </p:cNvPr>
          <p:cNvSpPr>
            <a:spLocks noGrp="1"/>
          </p:cNvSpPr>
          <p:nvPr>
            <p:ph type="sldNum" sz="quarter" idx="12"/>
          </p:nvPr>
        </p:nvSpPr>
        <p:spPr>
          <a:xfrm>
            <a:off x="7284720" y="6553200"/>
            <a:ext cx="1905000" cy="457200"/>
          </a:xfrm>
        </p:spPr>
        <p:txBody>
          <a:bodyPr/>
          <a:lstStyle/>
          <a:p>
            <a:pPr>
              <a:defRPr/>
            </a:pPr>
            <a:fld id="{4D71D4ED-2DA9-9F40-A068-D189D5533483}" type="slidenum">
              <a:rPr lang="en-US" smtClean="0"/>
              <a:pPr>
                <a:defRPr/>
              </a:pPr>
              <a:t>38</a:t>
            </a:fld>
            <a:endParaRPr lang="en-US" dirty="0"/>
          </a:p>
        </p:txBody>
      </p:sp>
      <p:pic>
        <p:nvPicPr>
          <p:cNvPr id="5" name="Picture 4" descr="Figure 1">
            <a:extLst>
              <a:ext uri="{FF2B5EF4-FFF2-40B4-BE49-F238E27FC236}">
                <a16:creationId xmlns:a16="http://schemas.microsoft.com/office/drawing/2014/main" id="{5E5D1003-1EA9-F54C-8ED9-365D5E049E4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500" r="42500"/>
          <a:stretch/>
        </p:blipFill>
        <p:spPr bwMode="auto">
          <a:xfrm>
            <a:off x="76200" y="1066800"/>
            <a:ext cx="3200400" cy="406876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Figure 1">
            <a:extLst>
              <a:ext uri="{FF2B5EF4-FFF2-40B4-BE49-F238E27FC236}">
                <a16:creationId xmlns:a16="http://schemas.microsoft.com/office/drawing/2014/main" id="{9C125374-5A08-E041-90CF-982CE2C766C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7500" b="45689"/>
          <a:stretch/>
        </p:blipFill>
        <p:spPr bwMode="auto">
          <a:xfrm>
            <a:off x="5532689" y="54146"/>
            <a:ext cx="2864370" cy="3076545"/>
          </a:xfrm>
          <a:prstGeom prst="rect">
            <a:avLst/>
          </a:prstGeom>
          <a:noFill/>
          <a:extLst>
            <a:ext uri="{909E8E84-426E-40DD-AFC4-6F175D3DCCD1}">
              <a14:hiddenFill xmlns:a14="http://schemas.microsoft.com/office/drawing/2010/main">
                <a:solidFill>
                  <a:srgbClr val="FFFFFF"/>
                </a:solidFill>
              </a14:hiddenFill>
            </a:ext>
          </a:extLst>
        </p:spPr>
      </p:pic>
      <p:pic>
        <p:nvPicPr>
          <p:cNvPr id="205826" name="Picture 2" descr="Supplementary Figure 4">
            <a:extLst>
              <a:ext uri="{FF2B5EF4-FFF2-40B4-BE49-F238E27FC236}">
                <a16:creationId xmlns:a16="http://schemas.microsoft.com/office/drawing/2014/main" id="{19F1AD13-41EE-E348-9CFB-ED005B4D71C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0805" r="41929"/>
          <a:stretch/>
        </p:blipFill>
        <p:spPr bwMode="auto">
          <a:xfrm>
            <a:off x="4267890" y="3743348"/>
            <a:ext cx="4723020" cy="2691430"/>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9">
            <a:extLst>
              <a:ext uri="{FF2B5EF4-FFF2-40B4-BE49-F238E27FC236}">
                <a16:creationId xmlns:a16="http://schemas.microsoft.com/office/drawing/2014/main" id="{174E2790-52FF-584B-942E-75A5D245A2A8}"/>
              </a:ext>
            </a:extLst>
          </p:cNvPr>
          <p:cNvSpPr/>
          <p:nvPr/>
        </p:nvSpPr>
        <p:spPr bwMode="auto">
          <a:xfrm>
            <a:off x="4114800" y="113921"/>
            <a:ext cx="4953000" cy="3076545"/>
          </a:xfrm>
          <a:prstGeom prst="roundRect">
            <a:avLst/>
          </a:prstGeom>
          <a:noFill/>
          <a:ln w="28575" cap="flat" cmpd="sng" algn="ctr">
            <a:solidFill>
              <a:schemeClr val="accent3">
                <a:lumMod val="65000"/>
              </a:schemeClr>
            </a:solidFill>
            <a:prstDash val="dash"/>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97" charset="0"/>
            </a:endParaRPr>
          </a:p>
        </p:txBody>
      </p:sp>
      <p:sp>
        <p:nvSpPr>
          <p:cNvPr id="12" name="Rounded Rectangle 11">
            <a:extLst>
              <a:ext uri="{FF2B5EF4-FFF2-40B4-BE49-F238E27FC236}">
                <a16:creationId xmlns:a16="http://schemas.microsoft.com/office/drawing/2014/main" id="{A1DB2C36-4449-C243-841C-A7C11529205B}"/>
              </a:ext>
            </a:extLst>
          </p:cNvPr>
          <p:cNvSpPr/>
          <p:nvPr/>
        </p:nvSpPr>
        <p:spPr bwMode="auto">
          <a:xfrm>
            <a:off x="4114800" y="3408433"/>
            <a:ext cx="4953000" cy="3161205"/>
          </a:xfrm>
          <a:prstGeom prst="roundRect">
            <a:avLst/>
          </a:prstGeom>
          <a:noFill/>
          <a:ln w="28575" cap="flat" cmpd="sng" algn="ctr">
            <a:solidFill>
              <a:schemeClr val="accent3">
                <a:lumMod val="65000"/>
              </a:schemeClr>
            </a:solidFill>
            <a:prstDash val="dash"/>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97" charset="0"/>
            </a:endParaRPr>
          </a:p>
        </p:txBody>
      </p:sp>
      <p:pic>
        <p:nvPicPr>
          <p:cNvPr id="13" name="Graphic 12" descr="Merger outline">
            <a:extLst>
              <a:ext uri="{FF2B5EF4-FFF2-40B4-BE49-F238E27FC236}">
                <a16:creationId xmlns:a16="http://schemas.microsoft.com/office/drawing/2014/main" id="{0933C2FD-2619-4A4A-A439-05E4E233968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a:off x="3124545" y="3429000"/>
            <a:ext cx="914400" cy="1600200"/>
          </a:xfrm>
          <a:prstGeom prst="rect">
            <a:avLst/>
          </a:prstGeom>
        </p:spPr>
      </p:pic>
      <p:sp>
        <p:nvSpPr>
          <p:cNvPr id="14" name="Rectangle 13">
            <a:extLst>
              <a:ext uri="{FF2B5EF4-FFF2-40B4-BE49-F238E27FC236}">
                <a16:creationId xmlns:a16="http://schemas.microsoft.com/office/drawing/2014/main" id="{EA46BC31-5100-9A4D-A38E-D8616CDD3550}"/>
              </a:ext>
            </a:extLst>
          </p:cNvPr>
          <p:cNvSpPr/>
          <p:nvPr/>
        </p:nvSpPr>
        <p:spPr bwMode="auto">
          <a:xfrm>
            <a:off x="0" y="860240"/>
            <a:ext cx="457200" cy="435160"/>
          </a:xfrm>
          <a:prstGeom prst="rect">
            <a:avLst/>
          </a:prstGeom>
          <a:solidFill>
            <a:schemeClr val="bg1"/>
          </a:solidFill>
          <a:ln w="28575" cap="flat" cmpd="sng" algn="ctr">
            <a:no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97" charset="0"/>
            </a:endParaRPr>
          </a:p>
        </p:txBody>
      </p:sp>
      <p:sp>
        <p:nvSpPr>
          <p:cNvPr id="16" name="Rectangle 15">
            <a:extLst>
              <a:ext uri="{FF2B5EF4-FFF2-40B4-BE49-F238E27FC236}">
                <a16:creationId xmlns:a16="http://schemas.microsoft.com/office/drawing/2014/main" id="{5D7F3750-16E2-4242-A386-CCD04576F03A}"/>
              </a:ext>
            </a:extLst>
          </p:cNvPr>
          <p:cNvSpPr/>
          <p:nvPr/>
        </p:nvSpPr>
        <p:spPr bwMode="auto">
          <a:xfrm>
            <a:off x="3020776" y="970892"/>
            <a:ext cx="457200" cy="435160"/>
          </a:xfrm>
          <a:prstGeom prst="rect">
            <a:avLst/>
          </a:prstGeom>
          <a:solidFill>
            <a:schemeClr val="bg1"/>
          </a:solidFill>
          <a:ln w="28575" cap="flat" cmpd="sng" algn="ctr">
            <a:no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97" charset="0"/>
            </a:endParaRPr>
          </a:p>
        </p:txBody>
      </p:sp>
      <p:pic>
        <p:nvPicPr>
          <p:cNvPr id="8" name="Graphic 7" descr="Line arrow: Clockwise curve outline">
            <a:extLst>
              <a:ext uri="{FF2B5EF4-FFF2-40B4-BE49-F238E27FC236}">
                <a16:creationId xmlns:a16="http://schemas.microsoft.com/office/drawing/2014/main" id="{600E6DA8-0D46-1544-A9DD-408BB7B3F45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5227627">
            <a:off x="2774042" y="278113"/>
            <a:ext cx="565920" cy="1820719"/>
          </a:xfrm>
          <a:prstGeom prst="rect">
            <a:avLst/>
          </a:prstGeom>
        </p:spPr>
      </p:pic>
      <p:sp>
        <p:nvSpPr>
          <p:cNvPr id="17" name="Title 1">
            <a:extLst>
              <a:ext uri="{FF2B5EF4-FFF2-40B4-BE49-F238E27FC236}">
                <a16:creationId xmlns:a16="http://schemas.microsoft.com/office/drawing/2014/main" id="{3211E035-DC61-A04D-9070-729F66EEEA18}"/>
              </a:ext>
            </a:extLst>
          </p:cNvPr>
          <p:cNvSpPr>
            <a:spLocks noGrp="1"/>
          </p:cNvSpPr>
          <p:nvPr>
            <p:ph type="title"/>
          </p:nvPr>
        </p:nvSpPr>
        <p:spPr>
          <a:xfrm>
            <a:off x="-1905000" y="-155962"/>
            <a:ext cx="7772400" cy="1143000"/>
          </a:xfrm>
        </p:spPr>
        <p:txBody>
          <a:bodyPr/>
          <a:lstStyle/>
          <a:p>
            <a:r>
              <a:rPr lang="en-US" sz="2800" dirty="0"/>
              <a:t>GRN-based cell states</a:t>
            </a:r>
          </a:p>
        </p:txBody>
      </p:sp>
      <p:sp>
        <p:nvSpPr>
          <p:cNvPr id="15" name="TextBox 14">
            <a:extLst>
              <a:ext uri="{FF2B5EF4-FFF2-40B4-BE49-F238E27FC236}">
                <a16:creationId xmlns:a16="http://schemas.microsoft.com/office/drawing/2014/main" id="{D2ACB71B-0FD1-1A44-AD0C-74CE97990554}"/>
              </a:ext>
            </a:extLst>
          </p:cNvPr>
          <p:cNvSpPr txBox="1"/>
          <p:nvPr/>
        </p:nvSpPr>
        <p:spPr>
          <a:xfrm>
            <a:off x="5973487" y="3352800"/>
            <a:ext cx="1151277" cy="400110"/>
          </a:xfrm>
          <a:prstGeom prst="rect">
            <a:avLst/>
          </a:prstGeom>
          <a:noFill/>
        </p:spPr>
        <p:txBody>
          <a:bodyPr wrap="none" rtlCol="0">
            <a:spAutoFit/>
          </a:bodyPr>
          <a:lstStyle/>
          <a:p>
            <a:r>
              <a:rPr lang="en-US" sz="1600" b="1" i="1" dirty="0">
                <a:latin typeface="Arial" panose="020B0604020202020204" pitchFamily="34" charset="0"/>
                <a:cs typeface="Arial" panose="020B0604020202020204" pitchFamily="34" charset="0"/>
              </a:rPr>
              <a:t>Microglia</a:t>
            </a:r>
            <a:r>
              <a:rPr lang="en-US" dirty="0"/>
              <a:t> </a:t>
            </a:r>
          </a:p>
        </p:txBody>
      </p:sp>
      <p:sp>
        <p:nvSpPr>
          <p:cNvPr id="19" name="Rectangle 18">
            <a:extLst>
              <a:ext uri="{FF2B5EF4-FFF2-40B4-BE49-F238E27FC236}">
                <a16:creationId xmlns:a16="http://schemas.microsoft.com/office/drawing/2014/main" id="{5412AC2E-56DE-D943-A4E9-374269EE737E}"/>
              </a:ext>
            </a:extLst>
          </p:cNvPr>
          <p:cNvSpPr/>
          <p:nvPr/>
        </p:nvSpPr>
        <p:spPr>
          <a:xfrm>
            <a:off x="13585" y="6627168"/>
            <a:ext cx="6851754" cy="215444"/>
          </a:xfrm>
          <a:prstGeom prst="rect">
            <a:avLst/>
          </a:prstGeom>
        </p:spPr>
        <p:txBody>
          <a:bodyPr wrap="square">
            <a:spAutoFit/>
          </a:bodyPr>
          <a:lstStyle/>
          <a:p>
            <a:r>
              <a:rPr lang="en-US" sz="800" dirty="0" err="1">
                <a:solidFill>
                  <a:srgbClr val="333333"/>
                </a:solidFill>
                <a:latin typeface="Arial" panose="020B0604020202020204" pitchFamily="34" charset="0"/>
              </a:rPr>
              <a:t>Aibar</a:t>
            </a:r>
            <a:r>
              <a:rPr lang="en-US" sz="800" dirty="0">
                <a:solidFill>
                  <a:srgbClr val="333333"/>
                </a:solidFill>
                <a:latin typeface="Arial" panose="020B0604020202020204" pitchFamily="34" charset="0"/>
              </a:rPr>
              <a:t> et al. (2017) SCENIC: single-cell regulatory network inference and clustering. Nature Methods. </a:t>
            </a:r>
            <a:r>
              <a:rPr lang="en-US" sz="800" dirty="0" err="1">
                <a:solidFill>
                  <a:srgbClr val="333333"/>
                </a:solidFill>
                <a:latin typeface="Arial" panose="020B0604020202020204" pitchFamily="34" charset="0"/>
              </a:rPr>
              <a:t>doi</a:t>
            </a:r>
            <a:r>
              <a:rPr lang="en-US" sz="800" dirty="0">
                <a:solidFill>
                  <a:srgbClr val="333333"/>
                </a:solidFill>
                <a:latin typeface="Arial" panose="020B0604020202020204" pitchFamily="34" charset="0"/>
              </a:rPr>
              <a:t>: </a:t>
            </a:r>
            <a:r>
              <a:rPr lang="en-US" sz="800" dirty="0">
                <a:solidFill>
                  <a:srgbClr val="337AB7"/>
                </a:solidFill>
                <a:latin typeface="Arial" panose="020B0604020202020204" pitchFamily="34" charset="0"/>
                <a:hlinkClick r:id="rId9"/>
              </a:rPr>
              <a:t>10.1038/nmeth.4463</a:t>
            </a:r>
            <a:r>
              <a:rPr lang="en-US" sz="800" dirty="0">
                <a:solidFill>
                  <a:srgbClr val="333333"/>
                </a:solidFill>
                <a:latin typeface="Arial" panose="020B0604020202020204" pitchFamily="34" charset="0"/>
              </a:rPr>
              <a:t>.</a:t>
            </a:r>
            <a:endParaRPr lang="en-US" sz="800" dirty="0"/>
          </a:p>
        </p:txBody>
      </p:sp>
    </p:spTree>
    <p:extLst>
      <p:ext uri="{BB962C8B-B14F-4D97-AF65-F5344CB8AC3E}">
        <p14:creationId xmlns:p14="http://schemas.microsoft.com/office/powerpoint/2010/main" val="7997490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9F06C59-3585-8A40-8FF3-D837A3E0463C}"/>
              </a:ext>
            </a:extLst>
          </p:cNvPr>
          <p:cNvSpPr>
            <a:spLocks noGrp="1"/>
          </p:cNvSpPr>
          <p:nvPr>
            <p:ph type="sldNum" sz="quarter" idx="12"/>
          </p:nvPr>
        </p:nvSpPr>
        <p:spPr/>
        <p:txBody>
          <a:bodyPr/>
          <a:lstStyle/>
          <a:p>
            <a:pPr>
              <a:defRPr/>
            </a:pPr>
            <a:fld id="{4D71D4ED-2DA9-9F40-A068-D189D5533483}" type="slidenum">
              <a:rPr lang="en-US" smtClean="0"/>
              <a:pPr>
                <a:defRPr/>
              </a:pPr>
              <a:t>39</a:t>
            </a:fld>
            <a:endParaRPr lang="en-US"/>
          </a:p>
        </p:txBody>
      </p:sp>
      <p:sp>
        <p:nvSpPr>
          <p:cNvPr id="5" name="Title 1">
            <a:extLst>
              <a:ext uri="{FF2B5EF4-FFF2-40B4-BE49-F238E27FC236}">
                <a16:creationId xmlns:a16="http://schemas.microsoft.com/office/drawing/2014/main" id="{1DB2ED5E-A612-CA42-A488-5169E4F2D805}"/>
              </a:ext>
            </a:extLst>
          </p:cNvPr>
          <p:cNvSpPr>
            <a:spLocks noGrp="1"/>
          </p:cNvSpPr>
          <p:nvPr>
            <p:ph type="title"/>
          </p:nvPr>
        </p:nvSpPr>
        <p:spPr>
          <a:xfrm>
            <a:off x="-1243036" y="298218"/>
            <a:ext cx="6808657" cy="1143000"/>
          </a:xfrm>
        </p:spPr>
        <p:txBody>
          <a:bodyPr/>
          <a:lstStyle/>
          <a:p>
            <a:r>
              <a:rPr lang="en-US" sz="1800" dirty="0">
                <a:solidFill>
                  <a:schemeClr val="accent4"/>
                </a:solidFill>
              </a:rPr>
              <a:t>Cell-type specific master regulators</a:t>
            </a:r>
          </a:p>
        </p:txBody>
      </p:sp>
      <p:pic>
        <p:nvPicPr>
          <p:cNvPr id="209922" name="Picture 2" descr="Supplementary Figure 3">
            <a:extLst>
              <a:ext uri="{FF2B5EF4-FFF2-40B4-BE49-F238E27FC236}">
                <a16:creationId xmlns:a16="http://schemas.microsoft.com/office/drawing/2014/main" id="{CBFA7C60-5562-3640-960C-B1D43F9407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1088" r="48333"/>
          <a:stretch/>
        </p:blipFill>
        <p:spPr bwMode="auto">
          <a:xfrm>
            <a:off x="190500" y="1317169"/>
            <a:ext cx="4724400" cy="1718872"/>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a:extLst>
              <a:ext uri="{FF2B5EF4-FFF2-40B4-BE49-F238E27FC236}">
                <a16:creationId xmlns:a16="http://schemas.microsoft.com/office/drawing/2014/main" id="{673941A5-9CE9-7A4A-800B-0B9FECF89277}"/>
              </a:ext>
            </a:extLst>
          </p:cNvPr>
          <p:cNvSpPr/>
          <p:nvPr/>
        </p:nvSpPr>
        <p:spPr bwMode="auto">
          <a:xfrm>
            <a:off x="190500" y="1088568"/>
            <a:ext cx="4757257" cy="1981201"/>
          </a:xfrm>
          <a:prstGeom prst="roundRect">
            <a:avLst/>
          </a:prstGeom>
          <a:noFill/>
          <a:ln w="28575" cap="flat" cmpd="sng" algn="ctr">
            <a:solidFill>
              <a:schemeClr val="accent3">
                <a:lumMod val="65000"/>
              </a:schemeClr>
            </a:solidFill>
            <a:prstDash val="dash"/>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97" charset="0"/>
            </a:endParaRPr>
          </a:p>
        </p:txBody>
      </p:sp>
      <p:sp>
        <p:nvSpPr>
          <p:cNvPr id="8" name="Title 1">
            <a:extLst>
              <a:ext uri="{FF2B5EF4-FFF2-40B4-BE49-F238E27FC236}">
                <a16:creationId xmlns:a16="http://schemas.microsoft.com/office/drawing/2014/main" id="{02680933-55AC-D64B-8D57-B82D56193007}"/>
              </a:ext>
            </a:extLst>
          </p:cNvPr>
          <p:cNvSpPr txBox="1">
            <a:spLocks/>
          </p:cNvSpPr>
          <p:nvPr/>
        </p:nvSpPr>
        <p:spPr bwMode="auto">
          <a:xfrm>
            <a:off x="-296991" y="2667000"/>
            <a:ext cx="2971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97" charset="-128"/>
                <a:cs typeface="ＭＳ Ｐゴシック" pitchFamily="-97" charset="-128"/>
              </a:defRPr>
            </a:lvl1pPr>
            <a:lvl2pPr algn="ctr" rtl="0" eaLnBrk="0" fontAlgn="base" hangingPunct="0">
              <a:spcBef>
                <a:spcPct val="0"/>
              </a:spcBef>
              <a:spcAft>
                <a:spcPct val="0"/>
              </a:spcAft>
              <a:defRPr sz="4400">
                <a:solidFill>
                  <a:schemeClr val="tx2"/>
                </a:solidFill>
                <a:latin typeface="Times New Roman" pitchFamily="-97" charset="0"/>
                <a:ea typeface="ＭＳ Ｐゴシック" pitchFamily="-97" charset="-128"/>
                <a:cs typeface="ＭＳ Ｐゴシック" pitchFamily="-97" charset="-128"/>
              </a:defRPr>
            </a:lvl2pPr>
            <a:lvl3pPr algn="ctr" rtl="0" eaLnBrk="0" fontAlgn="base" hangingPunct="0">
              <a:spcBef>
                <a:spcPct val="0"/>
              </a:spcBef>
              <a:spcAft>
                <a:spcPct val="0"/>
              </a:spcAft>
              <a:defRPr sz="4400">
                <a:solidFill>
                  <a:schemeClr val="tx2"/>
                </a:solidFill>
                <a:latin typeface="Times New Roman" pitchFamily="-97" charset="0"/>
                <a:ea typeface="ＭＳ Ｐゴシック" pitchFamily="-97" charset="-128"/>
                <a:cs typeface="ＭＳ Ｐゴシック" pitchFamily="-97" charset="-128"/>
              </a:defRPr>
            </a:lvl3pPr>
            <a:lvl4pPr algn="ctr" rtl="0" eaLnBrk="0" fontAlgn="base" hangingPunct="0">
              <a:spcBef>
                <a:spcPct val="0"/>
              </a:spcBef>
              <a:spcAft>
                <a:spcPct val="0"/>
              </a:spcAft>
              <a:defRPr sz="4400">
                <a:solidFill>
                  <a:schemeClr val="tx2"/>
                </a:solidFill>
                <a:latin typeface="Times New Roman" pitchFamily="-97" charset="0"/>
                <a:ea typeface="ＭＳ Ｐゴシック" pitchFamily="-97" charset="-128"/>
                <a:cs typeface="ＭＳ Ｐゴシック" pitchFamily="-97" charset="-128"/>
              </a:defRPr>
            </a:lvl4pPr>
            <a:lvl5pPr algn="ctr" rtl="0" eaLnBrk="0" fontAlgn="base" hangingPunct="0">
              <a:spcBef>
                <a:spcPct val="0"/>
              </a:spcBef>
              <a:spcAft>
                <a:spcPct val="0"/>
              </a:spcAft>
              <a:defRPr sz="4400">
                <a:solidFill>
                  <a:schemeClr val="tx2"/>
                </a:solidFill>
                <a:latin typeface="Times New Roman" pitchFamily="-97" charset="0"/>
                <a:ea typeface="ＭＳ Ｐゴシック" pitchFamily="-97" charset="-128"/>
                <a:cs typeface="ＭＳ Ｐゴシック" pitchFamily="-97" charset="-128"/>
              </a:defRPr>
            </a:lvl5pPr>
            <a:lvl6pPr marL="457200" algn="ctr" rtl="0" eaLnBrk="0" fontAlgn="base" hangingPunct="0">
              <a:spcBef>
                <a:spcPct val="0"/>
              </a:spcBef>
              <a:spcAft>
                <a:spcPct val="0"/>
              </a:spcAft>
              <a:defRPr sz="4400">
                <a:solidFill>
                  <a:schemeClr val="tx2"/>
                </a:solidFill>
                <a:latin typeface="Times New Roman" pitchFamily="-97" charset="0"/>
              </a:defRPr>
            </a:lvl6pPr>
            <a:lvl7pPr marL="914400" algn="ctr" rtl="0" eaLnBrk="0" fontAlgn="base" hangingPunct="0">
              <a:spcBef>
                <a:spcPct val="0"/>
              </a:spcBef>
              <a:spcAft>
                <a:spcPct val="0"/>
              </a:spcAft>
              <a:defRPr sz="4400">
                <a:solidFill>
                  <a:schemeClr val="tx2"/>
                </a:solidFill>
                <a:latin typeface="Times New Roman" pitchFamily="-97" charset="0"/>
              </a:defRPr>
            </a:lvl7pPr>
            <a:lvl8pPr marL="1371600" algn="ctr" rtl="0" eaLnBrk="0" fontAlgn="base" hangingPunct="0">
              <a:spcBef>
                <a:spcPct val="0"/>
              </a:spcBef>
              <a:spcAft>
                <a:spcPct val="0"/>
              </a:spcAft>
              <a:defRPr sz="4400">
                <a:solidFill>
                  <a:schemeClr val="tx2"/>
                </a:solidFill>
                <a:latin typeface="Times New Roman" pitchFamily="-97" charset="0"/>
              </a:defRPr>
            </a:lvl8pPr>
            <a:lvl9pPr marL="1828800" algn="ctr" rtl="0" eaLnBrk="0" fontAlgn="base" hangingPunct="0">
              <a:spcBef>
                <a:spcPct val="0"/>
              </a:spcBef>
              <a:spcAft>
                <a:spcPct val="0"/>
              </a:spcAft>
              <a:defRPr sz="4400">
                <a:solidFill>
                  <a:schemeClr val="tx2"/>
                </a:solidFill>
                <a:latin typeface="Times New Roman" pitchFamily="-97" charset="0"/>
              </a:defRPr>
            </a:lvl9pPr>
          </a:lstStyle>
          <a:p>
            <a:r>
              <a:rPr lang="en-US" sz="1800" kern="0" dirty="0">
                <a:solidFill>
                  <a:schemeClr val="accent4"/>
                </a:solidFill>
              </a:rPr>
              <a:t>Dynamic states</a:t>
            </a:r>
          </a:p>
        </p:txBody>
      </p:sp>
      <p:pic>
        <p:nvPicPr>
          <p:cNvPr id="209924" name="Picture 4" descr="Supplementary Figure 9">
            <a:extLst>
              <a:ext uri="{FF2B5EF4-FFF2-40B4-BE49-F238E27FC236}">
                <a16:creationId xmlns:a16="http://schemas.microsoft.com/office/drawing/2014/main" id="{5D8256A0-56C7-9046-AF7B-0A99E2687FB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7579"/>
          <a:stretch/>
        </p:blipFill>
        <p:spPr bwMode="auto">
          <a:xfrm>
            <a:off x="2602741" y="3564164"/>
            <a:ext cx="2475086" cy="300427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Supplementary Figure 9">
            <a:extLst>
              <a:ext uri="{FF2B5EF4-FFF2-40B4-BE49-F238E27FC236}">
                <a16:creationId xmlns:a16="http://schemas.microsoft.com/office/drawing/2014/main" id="{6F61E4E5-B5A0-B041-98FD-FC77C5D80B6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2421" b="35959"/>
          <a:stretch/>
        </p:blipFill>
        <p:spPr bwMode="auto">
          <a:xfrm>
            <a:off x="54027" y="3813851"/>
            <a:ext cx="2648016" cy="2267827"/>
          </a:xfrm>
          <a:prstGeom prst="rect">
            <a:avLst/>
          </a:prstGeom>
          <a:noFill/>
          <a:extLst>
            <a:ext uri="{909E8E84-426E-40DD-AFC4-6F175D3DCCD1}">
              <a14:hiddenFill xmlns:a14="http://schemas.microsoft.com/office/drawing/2010/main">
                <a:solidFill>
                  <a:srgbClr val="FFFFFF"/>
                </a:solidFill>
              </a14:hiddenFill>
            </a:ext>
          </a:extLst>
        </p:spPr>
      </p:pic>
      <p:sp>
        <p:nvSpPr>
          <p:cNvPr id="11" name="Rounded Rectangle 10">
            <a:extLst>
              <a:ext uri="{FF2B5EF4-FFF2-40B4-BE49-F238E27FC236}">
                <a16:creationId xmlns:a16="http://schemas.microsoft.com/office/drawing/2014/main" id="{01DBD99C-6418-B44B-B9B2-D704F7760DFB}"/>
              </a:ext>
            </a:extLst>
          </p:cNvPr>
          <p:cNvSpPr/>
          <p:nvPr/>
        </p:nvSpPr>
        <p:spPr bwMode="auto">
          <a:xfrm>
            <a:off x="28732" y="3429000"/>
            <a:ext cx="5112704" cy="3231881"/>
          </a:xfrm>
          <a:prstGeom prst="roundRect">
            <a:avLst/>
          </a:prstGeom>
          <a:noFill/>
          <a:ln w="28575" cap="flat" cmpd="sng" algn="ctr">
            <a:solidFill>
              <a:schemeClr val="accent3">
                <a:lumMod val="65000"/>
              </a:schemeClr>
            </a:solidFill>
            <a:prstDash val="dash"/>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97" charset="0"/>
            </a:endParaRPr>
          </a:p>
        </p:txBody>
      </p:sp>
      <p:sp>
        <p:nvSpPr>
          <p:cNvPr id="12" name="Title 1">
            <a:extLst>
              <a:ext uri="{FF2B5EF4-FFF2-40B4-BE49-F238E27FC236}">
                <a16:creationId xmlns:a16="http://schemas.microsoft.com/office/drawing/2014/main" id="{67C5D29D-CFC6-EB4D-AD0E-6F7EDDA76215}"/>
              </a:ext>
            </a:extLst>
          </p:cNvPr>
          <p:cNvSpPr txBox="1">
            <a:spLocks/>
          </p:cNvSpPr>
          <p:nvPr/>
        </p:nvSpPr>
        <p:spPr bwMode="auto">
          <a:xfrm>
            <a:off x="4834641" y="1896250"/>
            <a:ext cx="4759376"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97" charset="-128"/>
                <a:cs typeface="ＭＳ Ｐゴシック" pitchFamily="-97" charset="-128"/>
              </a:defRPr>
            </a:lvl1pPr>
            <a:lvl2pPr algn="ctr" rtl="0" eaLnBrk="0" fontAlgn="base" hangingPunct="0">
              <a:spcBef>
                <a:spcPct val="0"/>
              </a:spcBef>
              <a:spcAft>
                <a:spcPct val="0"/>
              </a:spcAft>
              <a:defRPr sz="4400">
                <a:solidFill>
                  <a:schemeClr val="tx2"/>
                </a:solidFill>
                <a:latin typeface="Times New Roman" pitchFamily="-97" charset="0"/>
                <a:ea typeface="ＭＳ Ｐゴシック" pitchFamily="-97" charset="-128"/>
                <a:cs typeface="ＭＳ Ｐゴシック" pitchFamily="-97" charset="-128"/>
              </a:defRPr>
            </a:lvl2pPr>
            <a:lvl3pPr algn="ctr" rtl="0" eaLnBrk="0" fontAlgn="base" hangingPunct="0">
              <a:spcBef>
                <a:spcPct val="0"/>
              </a:spcBef>
              <a:spcAft>
                <a:spcPct val="0"/>
              </a:spcAft>
              <a:defRPr sz="4400">
                <a:solidFill>
                  <a:schemeClr val="tx2"/>
                </a:solidFill>
                <a:latin typeface="Times New Roman" pitchFamily="-97" charset="0"/>
                <a:ea typeface="ＭＳ Ｐゴシック" pitchFamily="-97" charset="-128"/>
                <a:cs typeface="ＭＳ Ｐゴシック" pitchFamily="-97" charset="-128"/>
              </a:defRPr>
            </a:lvl3pPr>
            <a:lvl4pPr algn="ctr" rtl="0" eaLnBrk="0" fontAlgn="base" hangingPunct="0">
              <a:spcBef>
                <a:spcPct val="0"/>
              </a:spcBef>
              <a:spcAft>
                <a:spcPct val="0"/>
              </a:spcAft>
              <a:defRPr sz="4400">
                <a:solidFill>
                  <a:schemeClr val="tx2"/>
                </a:solidFill>
                <a:latin typeface="Times New Roman" pitchFamily="-97" charset="0"/>
                <a:ea typeface="ＭＳ Ｐゴシック" pitchFamily="-97" charset="-128"/>
                <a:cs typeface="ＭＳ Ｐゴシック" pitchFamily="-97" charset="-128"/>
              </a:defRPr>
            </a:lvl4pPr>
            <a:lvl5pPr algn="ctr" rtl="0" eaLnBrk="0" fontAlgn="base" hangingPunct="0">
              <a:spcBef>
                <a:spcPct val="0"/>
              </a:spcBef>
              <a:spcAft>
                <a:spcPct val="0"/>
              </a:spcAft>
              <a:defRPr sz="4400">
                <a:solidFill>
                  <a:schemeClr val="tx2"/>
                </a:solidFill>
                <a:latin typeface="Times New Roman" pitchFamily="-97" charset="0"/>
                <a:ea typeface="ＭＳ Ｐゴシック" pitchFamily="-97" charset="-128"/>
                <a:cs typeface="ＭＳ Ｐゴシック" pitchFamily="-97" charset="-128"/>
              </a:defRPr>
            </a:lvl5pPr>
            <a:lvl6pPr marL="457200" algn="ctr" rtl="0" eaLnBrk="0" fontAlgn="base" hangingPunct="0">
              <a:spcBef>
                <a:spcPct val="0"/>
              </a:spcBef>
              <a:spcAft>
                <a:spcPct val="0"/>
              </a:spcAft>
              <a:defRPr sz="4400">
                <a:solidFill>
                  <a:schemeClr val="tx2"/>
                </a:solidFill>
                <a:latin typeface="Times New Roman" pitchFamily="-97" charset="0"/>
              </a:defRPr>
            </a:lvl6pPr>
            <a:lvl7pPr marL="914400" algn="ctr" rtl="0" eaLnBrk="0" fontAlgn="base" hangingPunct="0">
              <a:spcBef>
                <a:spcPct val="0"/>
              </a:spcBef>
              <a:spcAft>
                <a:spcPct val="0"/>
              </a:spcAft>
              <a:defRPr sz="4400">
                <a:solidFill>
                  <a:schemeClr val="tx2"/>
                </a:solidFill>
                <a:latin typeface="Times New Roman" pitchFamily="-97" charset="0"/>
              </a:defRPr>
            </a:lvl7pPr>
            <a:lvl8pPr marL="1371600" algn="ctr" rtl="0" eaLnBrk="0" fontAlgn="base" hangingPunct="0">
              <a:spcBef>
                <a:spcPct val="0"/>
              </a:spcBef>
              <a:spcAft>
                <a:spcPct val="0"/>
              </a:spcAft>
              <a:defRPr sz="4400">
                <a:solidFill>
                  <a:schemeClr val="tx2"/>
                </a:solidFill>
                <a:latin typeface="Times New Roman" pitchFamily="-97" charset="0"/>
              </a:defRPr>
            </a:lvl8pPr>
            <a:lvl9pPr marL="1828800" algn="ctr" rtl="0" eaLnBrk="0" fontAlgn="base" hangingPunct="0">
              <a:spcBef>
                <a:spcPct val="0"/>
              </a:spcBef>
              <a:spcAft>
                <a:spcPct val="0"/>
              </a:spcAft>
              <a:defRPr sz="4400">
                <a:solidFill>
                  <a:schemeClr val="tx2"/>
                </a:solidFill>
                <a:latin typeface="Times New Roman" pitchFamily="-97" charset="0"/>
              </a:defRPr>
            </a:lvl9pPr>
          </a:lstStyle>
          <a:p>
            <a:r>
              <a:rPr lang="en-US" sz="1800" kern="0" dirty="0">
                <a:solidFill>
                  <a:schemeClr val="accent4"/>
                </a:solidFill>
              </a:rPr>
              <a:t>Cross-species GRN comparisons</a:t>
            </a:r>
          </a:p>
        </p:txBody>
      </p:sp>
      <p:pic>
        <p:nvPicPr>
          <p:cNvPr id="209926" name="Picture 6" descr="Figure 2">
            <a:extLst>
              <a:ext uri="{FF2B5EF4-FFF2-40B4-BE49-F238E27FC236}">
                <a16:creationId xmlns:a16="http://schemas.microsoft.com/office/drawing/2014/main" id="{D1FADAD7-0181-CE40-90E8-9FB6191BA97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7405" b="-2961"/>
          <a:stretch/>
        </p:blipFill>
        <p:spPr bwMode="auto">
          <a:xfrm>
            <a:off x="6088733" y="2704228"/>
            <a:ext cx="2720553" cy="204641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Figure 2">
            <a:extLst>
              <a:ext uri="{FF2B5EF4-FFF2-40B4-BE49-F238E27FC236}">
                <a16:creationId xmlns:a16="http://schemas.microsoft.com/office/drawing/2014/main" id="{52B552B8-B00A-B643-B424-87082F0F09A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974" t="27777" r="11753" b="35556"/>
          <a:stretch/>
        </p:blipFill>
        <p:spPr bwMode="auto">
          <a:xfrm>
            <a:off x="6132810" y="4602440"/>
            <a:ext cx="2362081" cy="2179360"/>
          </a:xfrm>
          <a:prstGeom prst="rect">
            <a:avLst/>
          </a:prstGeom>
          <a:noFill/>
          <a:extLst>
            <a:ext uri="{909E8E84-426E-40DD-AFC4-6F175D3DCCD1}">
              <a14:hiddenFill xmlns:a14="http://schemas.microsoft.com/office/drawing/2010/main">
                <a:solidFill>
                  <a:srgbClr val="FFFFFF"/>
                </a:solidFill>
              </a14:hiddenFill>
            </a:ext>
          </a:extLst>
        </p:spPr>
      </p:pic>
      <p:sp>
        <p:nvSpPr>
          <p:cNvPr id="15" name="Rounded Rectangle 14">
            <a:extLst>
              <a:ext uri="{FF2B5EF4-FFF2-40B4-BE49-F238E27FC236}">
                <a16:creationId xmlns:a16="http://schemas.microsoft.com/office/drawing/2014/main" id="{1520F46C-EEF9-BF42-9CC1-1C5BB685343F}"/>
              </a:ext>
            </a:extLst>
          </p:cNvPr>
          <p:cNvSpPr/>
          <p:nvPr/>
        </p:nvSpPr>
        <p:spPr bwMode="auto">
          <a:xfrm>
            <a:off x="5438676" y="2698473"/>
            <a:ext cx="3667850" cy="4083327"/>
          </a:xfrm>
          <a:prstGeom prst="roundRect">
            <a:avLst/>
          </a:prstGeom>
          <a:noFill/>
          <a:ln w="28575" cap="flat" cmpd="sng" algn="ctr">
            <a:solidFill>
              <a:schemeClr val="accent3">
                <a:lumMod val="65000"/>
              </a:schemeClr>
            </a:solidFill>
            <a:prstDash val="dash"/>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97" charset="0"/>
            </a:endParaRPr>
          </a:p>
        </p:txBody>
      </p:sp>
      <p:sp>
        <p:nvSpPr>
          <p:cNvPr id="16" name="Title 1">
            <a:extLst>
              <a:ext uri="{FF2B5EF4-FFF2-40B4-BE49-F238E27FC236}">
                <a16:creationId xmlns:a16="http://schemas.microsoft.com/office/drawing/2014/main" id="{7E864842-93DB-F641-ABF8-D87DC5E8CFB5}"/>
              </a:ext>
            </a:extLst>
          </p:cNvPr>
          <p:cNvSpPr txBox="1">
            <a:spLocks/>
          </p:cNvSpPr>
          <p:nvPr/>
        </p:nvSpPr>
        <p:spPr bwMode="auto">
          <a:xfrm>
            <a:off x="3581400" y="-318422"/>
            <a:ext cx="6552263"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97" charset="-128"/>
                <a:cs typeface="ＭＳ Ｐゴシック" pitchFamily="-97" charset="-128"/>
              </a:defRPr>
            </a:lvl1pPr>
            <a:lvl2pPr algn="ctr" rtl="0" eaLnBrk="0" fontAlgn="base" hangingPunct="0">
              <a:spcBef>
                <a:spcPct val="0"/>
              </a:spcBef>
              <a:spcAft>
                <a:spcPct val="0"/>
              </a:spcAft>
              <a:defRPr sz="4400">
                <a:solidFill>
                  <a:schemeClr val="tx2"/>
                </a:solidFill>
                <a:latin typeface="Times New Roman" pitchFamily="-97" charset="0"/>
                <a:ea typeface="ＭＳ Ｐゴシック" pitchFamily="-97" charset="-128"/>
                <a:cs typeface="ＭＳ Ｐゴシック" pitchFamily="-97" charset="-128"/>
              </a:defRPr>
            </a:lvl2pPr>
            <a:lvl3pPr algn="ctr" rtl="0" eaLnBrk="0" fontAlgn="base" hangingPunct="0">
              <a:spcBef>
                <a:spcPct val="0"/>
              </a:spcBef>
              <a:spcAft>
                <a:spcPct val="0"/>
              </a:spcAft>
              <a:defRPr sz="4400">
                <a:solidFill>
                  <a:schemeClr val="tx2"/>
                </a:solidFill>
                <a:latin typeface="Times New Roman" pitchFamily="-97" charset="0"/>
                <a:ea typeface="ＭＳ Ｐゴシック" pitchFamily="-97" charset="-128"/>
                <a:cs typeface="ＭＳ Ｐゴシック" pitchFamily="-97" charset="-128"/>
              </a:defRPr>
            </a:lvl3pPr>
            <a:lvl4pPr algn="ctr" rtl="0" eaLnBrk="0" fontAlgn="base" hangingPunct="0">
              <a:spcBef>
                <a:spcPct val="0"/>
              </a:spcBef>
              <a:spcAft>
                <a:spcPct val="0"/>
              </a:spcAft>
              <a:defRPr sz="4400">
                <a:solidFill>
                  <a:schemeClr val="tx2"/>
                </a:solidFill>
                <a:latin typeface="Times New Roman" pitchFamily="-97" charset="0"/>
                <a:ea typeface="ＭＳ Ｐゴシック" pitchFamily="-97" charset="-128"/>
                <a:cs typeface="ＭＳ Ｐゴシック" pitchFamily="-97" charset="-128"/>
              </a:defRPr>
            </a:lvl4pPr>
            <a:lvl5pPr algn="ctr" rtl="0" eaLnBrk="0" fontAlgn="base" hangingPunct="0">
              <a:spcBef>
                <a:spcPct val="0"/>
              </a:spcBef>
              <a:spcAft>
                <a:spcPct val="0"/>
              </a:spcAft>
              <a:defRPr sz="4400">
                <a:solidFill>
                  <a:schemeClr val="tx2"/>
                </a:solidFill>
                <a:latin typeface="Times New Roman" pitchFamily="-97" charset="0"/>
                <a:ea typeface="ＭＳ Ｐゴシック" pitchFamily="-97" charset="-128"/>
                <a:cs typeface="ＭＳ Ｐゴシック" pitchFamily="-97" charset="-128"/>
              </a:defRPr>
            </a:lvl5pPr>
            <a:lvl6pPr marL="457200" algn="ctr" rtl="0" eaLnBrk="0" fontAlgn="base" hangingPunct="0">
              <a:spcBef>
                <a:spcPct val="0"/>
              </a:spcBef>
              <a:spcAft>
                <a:spcPct val="0"/>
              </a:spcAft>
              <a:defRPr sz="4400">
                <a:solidFill>
                  <a:schemeClr val="tx2"/>
                </a:solidFill>
                <a:latin typeface="Times New Roman" pitchFamily="-97" charset="0"/>
              </a:defRPr>
            </a:lvl6pPr>
            <a:lvl7pPr marL="914400" algn="ctr" rtl="0" eaLnBrk="0" fontAlgn="base" hangingPunct="0">
              <a:spcBef>
                <a:spcPct val="0"/>
              </a:spcBef>
              <a:spcAft>
                <a:spcPct val="0"/>
              </a:spcAft>
              <a:defRPr sz="4400">
                <a:solidFill>
                  <a:schemeClr val="tx2"/>
                </a:solidFill>
                <a:latin typeface="Times New Roman" pitchFamily="-97" charset="0"/>
              </a:defRPr>
            </a:lvl7pPr>
            <a:lvl8pPr marL="1371600" algn="ctr" rtl="0" eaLnBrk="0" fontAlgn="base" hangingPunct="0">
              <a:spcBef>
                <a:spcPct val="0"/>
              </a:spcBef>
              <a:spcAft>
                <a:spcPct val="0"/>
              </a:spcAft>
              <a:defRPr sz="4400">
                <a:solidFill>
                  <a:schemeClr val="tx2"/>
                </a:solidFill>
                <a:latin typeface="Times New Roman" pitchFamily="-97" charset="0"/>
              </a:defRPr>
            </a:lvl8pPr>
            <a:lvl9pPr marL="1828800" algn="ctr" rtl="0" eaLnBrk="0" fontAlgn="base" hangingPunct="0">
              <a:spcBef>
                <a:spcPct val="0"/>
              </a:spcBef>
              <a:spcAft>
                <a:spcPct val="0"/>
              </a:spcAft>
              <a:defRPr sz="4400">
                <a:solidFill>
                  <a:schemeClr val="tx2"/>
                </a:solidFill>
                <a:latin typeface="Times New Roman" pitchFamily="-97" charset="0"/>
              </a:defRPr>
            </a:lvl9pPr>
          </a:lstStyle>
          <a:p>
            <a:r>
              <a:rPr lang="en-US" sz="1800" kern="0" dirty="0">
                <a:solidFill>
                  <a:schemeClr val="accent4"/>
                </a:solidFill>
              </a:rPr>
              <a:t>Biologically-driven dimensionality reduction</a:t>
            </a:r>
          </a:p>
        </p:txBody>
      </p:sp>
      <p:pic>
        <p:nvPicPr>
          <p:cNvPr id="209928" name="Picture 8" descr="Figure 3">
            <a:extLst>
              <a:ext uri="{FF2B5EF4-FFF2-40B4-BE49-F238E27FC236}">
                <a16:creationId xmlns:a16="http://schemas.microsoft.com/office/drawing/2014/main" id="{CC993A00-755E-A249-80E4-F59D0033351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199" t="6408" r="80205" b="65876"/>
          <a:stretch/>
        </p:blipFill>
        <p:spPr bwMode="auto">
          <a:xfrm>
            <a:off x="5408885" y="849208"/>
            <a:ext cx="1527094" cy="136059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Figure 3">
            <a:extLst>
              <a:ext uri="{FF2B5EF4-FFF2-40B4-BE49-F238E27FC236}">
                <a16:creationId xmlns:a16="http://schemas.microsoft.com/office/drawing/2014/main" id="{26507039-FACB-D245-B47D-726A52C3B0F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3427" t="4873" r="35740" b="64839"/>
          <a:stretch/>
        </p:blipFill>
        <p:spPr bwMode="auto">
          <a:xfrm>
            <a:off x="7025582" y="690279"/>
            <a:ext cx="1819930" cy="1496524"/>
          </a:xfrm>
          <a:prstGeom prst="rect">
            <a:avLst/>
          </a:prstGeom>
          <a:noFill/>
          <a:extLst>
            <a:ext uri="{909E8E84-426E-40DD-AFC4-6F175D3DCCD1}">
              <a14:hiddenFill xmlns:a14="http://schemas.microsoft.com/office/drawing/2010/main">
                <a:solidFill>
                  <a:srgbClr val="FFFFFF"/>
                </a:solidFill>
              </a14:hiddenFill>
            </a:ext>
          </a:extLst>
        </p:spPr>
      </p:pic>
      <p:sp>
        <p:nvSpPr>
          <p:cNvPr id="19" name="Rounded Rectangle 18">
            <a:extLst>
              <a:ext uri="{FF2B5EF4-FFF2-40B4-BE49-F238E27FC236}">
                <a16:creationId xmlns:a16="http://schemas.microsoft.com/office/drawing/2014/main" id="{0220FA22-6314-7340-A106-152380BA8939}"/>
              </a:ext>
            </a:extLst>
          </p:cNvPr>
          <p:cNvSpPr/>
          <p:nvPr/>
        </p:nvSpPr>
        <p:spPr bwMode="auto">
          <a:xfrm>
            <a:off x="5181600" y="457200"/>
            <a:ext cx="3897755" cy="1787569"/>
          </a:xfrm>
          <a:prstGeom prst="roundRect">
            <a:avLst/>
          </a:prstGeom>
          <a:noFill/>
          <a:ln w="28575" cap="flat" cmpd="sng" algn="ctr">
            <a:solidFill>
              <a:schemeClr val="accent3">
                <a:lumMod val="65000"/>
              </a:schemeClr>
            </a:solidFill>
            <a:prstDash val="dash"/>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97" charset="0"/>
            </a:endParaRPr>
          </a:p>
        </p:txBody>
      </p:sp>
      <p:sp>
        <p:nvSpPr>
          <p:cNvPr id="6" name="Rectangle 5">
            <a:extLst>
              <a:ext uri="{FF2B5EF4-FFF2-40B4-BE49-F238E27FC236}">
                <a16:creationId xmlns:a16="http://schemas.microsoft.com/office/drawing/2014/main" id="{A9A7F4CC-33A9-A946-9DE9-BEB73A6D62C7}"/>
              </a:ext>
            </a:extLst>
          </p:cNvPr>
          <p:cNvSpPr/>
          <p:nvPr/>
        </p:nvSpPr>
        <p:spPr bwMode="auto">
          <a:xfrm>
            <a:off x="5410200" y="838200"/>
            <a:ext cx="200124" cy="147921"/>
          </a:xfrm>
          <a:prstGeom prst="rect">
            <a:avLst/>
          </a:prstGeom>
          <a:solidFill>
            <a:schemeClr val="bg1"/>
          </a:solidFill>
          <a:ln w="28575" cap="flat" cmpd="sng" algn="ctr">
            <a:no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97" charset="0"/>
            </a:endParaRPr>
          </a:p>
        </p:txBody>
      </p:sp>
      <p:sp>
        <p:nvSpPr>
          <p:cNvPr id="21" name="Rectangle 20">
            <a:extLst>
              <a:ext uri="{FF2B5EF4-FFF2-40B4-BE49-F238E27FC236}">
                <a16:creationId xmlns:a16="http://schemas.microsoft.com/office/drawing/2014/main" id="{C8CC88B9-53AB-2749-8F1B-F941755299E4}"/>
              </a:ext>
            </a:extLst>
          </p:cNvPr>
          <p:cNvSpPr/>
          <p:nvPr/>
        </p:nvSpPr>
        <p:spPr bwMode="auto">
          <a:xfrm>
            <a:off x="7056143" y="667058"/>
            <a:ext cx="332509" cy="438735"/>
          </a:xfrm>
          <a:prstGeom prst="rect">
            <a:avLst/>
          </a:prstGeom>
          <a:solidFill>
            <a:schemeClr val="bg1"/>
          </a:solidFill>
          <a:ln w="28575" cap="flat" cmpd="sng" algn="ctr">
            <a:no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97" charset="0"/>
            </a:endParaRPr>
          </a:p>
        </p:txBody>
      </p:sp>
      <p:sp>
        <p:nvSpPr>
          <p:cNvPr id="22" name="Rectangle 21">
            <a:extLst>
              <a:ext uri="{FF2B5EF4-FFF2-40B4-BE49-F238E27FC236}">
                <a16:creationId xmlns:a16="http://schemas.microsoft.com/office/drawing/2014/main" id="{57A8622E-6BE3-7A41-9A5E-B09592DA5318}"/>
              </a:ext>
            </a:extLst>
          </p:cNvPr>
          <p:cNvSpPr/>
          <p:nvPr/>
        </p:nvSpPr>
        <p:spPr bwMode="auto">
          <a:xfrm>
            <a:off x="7898923" y="1896250"/>
            <a:ext cx="790253" cy="211345"/>
          </a:xfrm>
          <a:prstGeom prst="rect">
            <a:avLst/>
          </a:prstGeom>
          <a:solidFill>
            <a:schemeClr val="bg1"/>
          </a:solidFill>
          <a:ln w="28575" cap="flat" cmpd="sng" algn="ctr">
            <a:no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97" charset="0"/>
            </a:endParaRPr>
          </a:p>
        </p:txBody>
      </p:sp>
      <p:sp>
        <p:nvSpPr>
          <p:cNvPr id="23" name="Rectangle 22">
            <a:extLst>
              <a:ext uri="{FF2B5EF4-FFF2-40B4-BE49-F238E27FC236}">
                <a16:creationId xmlns:a16="http://schemas.microsoft.com/office/drawing/2014/main" id="{C1BD92D6-B674-E047-B15C-D16FC49CB3CC}"/>
              </a:ext>
            </a:extLst>
          </p:cNvPr>
          <p:cNvSpPr/>
          <p:nvPr/>
        </p:nvSpPr>
        <p:spPr bwMode="auto">
          <a:xfrm>
            <a:off x="7380616" y="533542"/>
            <a:ext cx="1153784" cy="228458"/>
          </a:xfrm>
          <a:prstGeom prst="rect">
            <a:avLst/>
          </a:prstGeom>
          <a:solidFill>
            <a:schemeClr val="bg1"/>
          </a:solidFill>
          <a:ln w="28575" cap="flat" cmpd="sng" algn="ctr">
            <a:no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97" charset="0"/>
            </a:endParaRPr>
          </a:p>
        </p:txBody>
      </p:sp>
      <p:sp>
        <p:nvSpPr>
          <p:cNvPr id="24" name="Rectangle 23">
            <a:extLst>
              <a:ext uri="{FF2B5EF4-FFF2-40B4-BE49-F238E27FC236}">
                <a16:creationId xmlns:a16="http://schemas.microsoft.com/office/drawing/2014/main" id="{27C487C7-D81B-AE4E-BC34-B2773B8AA695}"/>
              </a:ext>
            </a:extLst>
          </p:cNvPr>
          <p:cNvSpPr/>
          <p:nvPr/>
        </p:nvSpPr>
        <p:spPr bwMode="auto">
          <a:xfrm>
            <a:off x="7363601" y="838342"/>
            <a:ext cx="217139" cy="228458"/>
          </a:xfrm>
          <a:prstGeom prst="rect">
            <a:avLst/>
          </a:prstGeom>
          <a:solidFill>
            <a:schemeClr val="bg1"/>
          </a:solidFill>
          <a:ln w="28575" cap="flat" cmpd="sng" algn="ctr">
            <a:no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97" charset="0"/>
            </a:endParaRPr>
          </a:p>
        </p:txBody>
      </p:sp>
      <p:sp>
        <p:nvSpPr>
          <p:cNvPr id="25" name="Rectangle 24">
            <a:extLst>
              <a:ext uri="{FF2B5EF4-FFF2-40B4-BE49-F238E27FC236}">
                <a16:creationId xmlns:a16="http://schemas.microsoft.com/office/drawing/2014/main" id="{7FFCE204-981B-074B-BA61-696B5E256C62}"/>
              </a:ext>
            </a:extLst>
          </p:cNvPr>
          <p:cNvSpPr/>
          <p:nvPr/>
        </p:nvSpPr>
        <p:spPr bwMode="auto">
          <a:xfrm>
            <a:off x="7478256" y="665145"/>
            <a:ext cx="217139" cy="228458"/>
          </a:xfrm>
          <a:prstGeom prst="rect">
            <a:avLst/>
          </a:prstGeom>
          <a:solidFill>
            <a:schemeClr val="bg1"/>
          </a:solidFill>
          <a:ln w="28575" cap="flat" cmpd="sng" algn="ctr">
            <a:no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97" charset="0"/>
            </a:endParaRPr>
          </a:p>
        </p:txBody>
      </p:sp>
      <p:sp>
        <p:nvSpPr>
          <p:cNvPr id="9" name="TextBox 8">
            <a:extLst>
              <a:ext uri="{FF2B5EF4-FFF2-40B4-BE49-F238E27FC236}">
                <a16:creationId xmlns:a16="http://schemas.microsoft.com/office/drawing/2014/main" id="{27193D1D-3E4F-2940-A288-AEAD906BAF5F}"/>
              </a:ext>
            </a:extLst>
          </p:cNvPr>
          <p:cNvSpPr txBox="1"/>
          <p:nvPr/>
        </p:nvSpPr>
        <p:spPr>
          <a:xfrm>
            <a:off x="609600" y="1100937"/>
            <a:ext cx="1138453"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TF recovery</a:t>
            </a:r>
          </a:p>
        </p:txBody>
      </p:sp>
      <p:sp>
        <p:nvSpPr>
          <p:cNvPr id="27" name="TextBox 26">
            <a:extLst>
              <a:ext uri="{FF2B5EF4-FFF2-40B4-BE49-F238E27FC236}">
                <a16:creationId xmlns:a16="http://schemas.microsoft.com/office/drawing/2014/main" id="{9BD08166-0F55-8A43-88D1-B71F1BAA314F}"/>
              </a:ext>
            </a:extLst>
          </p:cNvPr>
          <p:cNvSpPr txBox="1"/>
          <p:nvPr/>
        </p:nvSpPr>
        <p:spPr>
          <a:xfrm>
            <a:off x="2862972" y="1066800"/>
            <a:ext cx="1513491"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 of TF identified</a:t>
            </a:r>
          </a:p>
        </p:txBody>
      </p:sp>
      <p:sp>
        <p:nvSpPr>
          <p:cNvPr id="28" name="TextBox 27">
            <a:extLst>
              <a:ext uri="{FF2B5EF4-FFF2-40B4-BE49-F238E27FC236}">
                <a16:creationId xmlns:a16="http://schemas.microsoft.com/office/drawing/2014/main" id="{26640985-D8F9-1841-9D88-0797983CEB30}"/>
              </a:ext>
            </a:extLst>
          </p:cNvPr>
          <p:cNvSpPr txBox="1"/>
          <p:nvPr/>
        </p:nvSpPr>
        <p:spPr>
          <a:xfrm>
            <a:off x="5860873" y="490954"/>
            <a:ext cx="742511"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Patient</a:t>
            </a:r>
          </a:p>
        </p:txBody>
      </p:sp>
      <p:sp>
        <p:nvSpPr>
          <p:cNvPr id="29" name="TextBox 28">
            <a:extLst>
              <a:ext uri="{FF2B5EF4-FFF2-40B4-BE49-F238E27FC236}">
                <a16:creationId xmlns:a16="http://schemas.microsoft.com/office/drawing/2014/main" id="{9AFF9D59-5F45-134E-A37C-845AB5D67BBE}"/>
              </a:ext>
            </a:extLst>
          </p:cNvPr>
          <p:cNvSpPr txBox="1"/>
          <p:nvPr/>
        </p:nvSpPr>
        <p:spPr>
          <a:xfrm>
            <a:off x="7380616" y="488359"/>
            <a:ext cx="1438214"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Cancer subtype</a:t>
            </a:r>
          </a:p>
        </p:txBody>
      </p:sp>
      <p:sp>
        <p:nvSpPr>
          <p:cNvPr id="13" name="Right Arrow 12">
            <a:extLst>
              <a:ext uri="{FF2B5EF4-FFF2-40B4-BE49-F238E27FC236}">
                <a16:creationId xmlns:a16="http://schemas.microsoft.com/office/drawing/2014/main" id="{DD979F45-7FDA-2649-B27A-56DF3D8E47B0}"/>
              </a:ext>
            </a:extLst>
          </p:cNvPr>
          <p:cNvSpPr/>
          <p:nvPr/>
        </p:nvSpPr>
        <p:spPr bwMode="auto">
          <a:xfrm>
            <a:off x="6849710" y="558984"/>
            <a:ext cx="480356" cy="223466"/>
          </a:xfrm>
          <a:prstGeom prst="rightArrow">
            <a:avLst/>
          </a:prstGeom>
          <a:solidFill>
            <a:schemeClr val="accent3">
              <a:lumMod val="75000"/>
            </a:schemeClr>
          </a:solidFill>
          <a:ln w="28575" cap="flat" cmpd="sng" algn="ctr">
            <a:no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Times New Roman" pitchFamily="-97" charset="0"/>
            </a:endParaRPr>
          </a:p>
        </p:txBody>
      </p:sp>
      <p:sp>
        <p:nvSpPr>
          <p:cNvPr id="17" name="TextBox 16">
            <a:extLst>
              <a:ext uri="{FF2B5EF4-FFF2-40B4-BE49-F238E27FC236}">
                <a16:creationId xmlns:a16="http://schemas.microsoft.com/office/drawing/2014/main" id="{5F1C72FF-70D1-BE4E-88C7-6E737B772510}"/>
              </a:ext>
            </a:extLst>
          </p:cNvPr>
          <p:cNvSpPr txBox="1"/>
          <p:nvPr/>
        </p:nvSpPr>
        <p:spPr>
          <a:xfrm>
            <a:off x="258978" y="104113"/>
            <a:ext cx="3345788" cy="523220"/>
          </a:xfrm>
          <a:prstGeom prst="rect">
            <a:avLst/>
          </a:prstGeom>
          <a:noFill/>
        </p:spPr>
        <p:txBody>
          <a:bodyPr wrap="none" rtlCol="0">
            <a:spAutoFit/>
          </a:bodyPr>
          <a:lstStyle/>
          <a:p>
            <a:r>
              <a:rPr lang="en-US" sz="2800" dirty="0">
                <a:solidFill>
                  <a:schemeClr val="tx2"/>
                </a:solidFill>
                <a:latin typeface="Arial" panose="020B0604020202020204" pitchFamily="34" charset="0"/>
                <a:cs typeface="Arial" panose="020B0604020202020204" pitchFamily="34" charset="0"/>
              </a:rPr>
              <a:t>Further applications</a:t>
            </a:r>
          </a:p>
        </p:txBody>
      </p:sp>
      <p:sp>
        <p:nvSpPr>
          <p:cNvPr id="32" name="Rectangle 31">
            <a:extLst>
              <a:ext uri="{FF2B5EF4-FFF2-40B4-BE49-F238E27FC236}">
                <a16:creationId xmlns:a16="http://schemas.microsoft.com/office/drawing/2014/main" id="{861879A6-91C1-2A4B-966F-01877CC1E4D0}"/>
              </a:ext>
            </a:extLst>
          </p:cNvPr>
          <p:cNvSpPr/>
          <p:nvPr/>
        </p:nvSpPr>
        <p:spPr>
          <a:xfrm>
            <a:off x="21047" y="6664090"/>
            <a:ext cx="6851754" cy="215444"/>
          </a:xfrm>
          <a:prstGeom prst="rect">
            <a:avLst/>
          </a:prstGeom>
        </p:spPr>
        <p:txBody>
          <a:bodyPr wrap="square">
            <a:spAutoFit/>
          </a:bodyPr>
          <a:lstStyle/>
          <a:p>
            <a:r>
              <a:rPr lang="en-US" sz="800" dirty="0" err="1">
                <a:solidFill>
                  <a:srgbClr val="333333"/>
                </a:solidFill>
                <a:latin typeface="Arial" panose="020B0604020202020204" pitchFamily="34" charset="0"/>
              </a:rPr>
              <a:t>Aibar</a:t>
            </a:r>
            <a:r>
              <a:rPr lang="en-US" sz="800" dirty="0">
                <a:solidFill>
                  <a:srgbClr val="333333"/>
                </a:solidFill>
                <a:latin typeface="Arial" panose="020B0604020202020204" pitchFamily="34" charset="0"/>
              </a:rPr>
              <a:t> et al. (2017) SCENIC: single-cell regulatory network inference and clustering. Nature Methods. </a:t>
            </a:r>
            <a:r>
              <a:rPr lang="en-US" sz="800" dirty="0" err="1">
                <a:solidFill>
                  <a:srgbClr val="333333"/>
                </a:solidFill>
                <a:latin typeface="Arial" panose="020B0604020202020204" pitchFamily="34" charset="0"/>
              </a:rPr>
              <a:t>doi</a:t>
            </a:r>
            <a:r>
              <a:rPr lang="en-US" sz="800" dirty="0">
                <a:solidFill>
                  <a:srgbClr val="333333"/>
                </a:solidFill>
                <a:latin typeface="Arial" panose="020B0604020202020204" pitchFamily="34" charset="0"/>
              </a:rPr>
              <a:t>: </a:t>
            </a:r>
            <a:r>
              <a:rPr lang="en-US" sz="800" dirty="0">
                <a:solidFill>
                  <a:srgbClr val="337AB7"/>
                </a:solidFill>
                <a:latin typeface="Arial" panose="020B0604020202020204" pitchFamily="34" charset="0"/>
                <a:hlinkClick r:id="rId7"/>
              </a:rPr>
              <a:t>10.1038/nmeth.4463</a:t>
            </a:r>
            <a:r>
              <a:rPr lang="en-US" sz="800" dirty="0">
                <a:solidFill>
                  <a:srgbClr val="333333"/>
                </a:solidFill>
                <a:latin typeface="Arial" panose="020B0604020202020204" pitchFamily="34" charset="0"/>
              </a:rPr>
              <a:t>.</a:t>
            </a:r>
            <a:endParaRPr lang="en-US" sz="800" dirty="0"/>
          </a:p>
        </p:txBody>
      </p:sp>
    </p:spTree>
    <p:extLst>
      <p:ext uri="{BB962C8B-B14F-4D97-AF65-F5344CB8AC3E}">
        <p14:creationId xmlns:p14="http://schemas.microsoft.com/office/powerpoint/2010/main" val="12276990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11ECB-1BBC-8F4D-943D-9E050E372EA9}"/>
              </a:ext>
            </a:extLst>
          </p:cNvPr>
          <p:cNvSpPr>
            <a:spLocks noGrp="1"/>
          </p:cNvSpPr>
          <p:nvPr>
            <p:ph type="title"/>
          </p:nvPr>
        </p:nvSpPr>
        <p:spPr>
          <a:xfrm>
            <a:off x="685799" y="344579"/>
            <a:ext cx="7772400" cy="1143000"/>
          </a:xfrm>
        </p:spPr>
        <p:txBody>
          <a:bodyPr/>
          <a:lstStyle/>
          <a:p>
            <a:r>
              <a:rPr lang="en-US" dirty="0"/>
              <a:t>Why study single cells? </a:t>
            </a:r>
          </a:p>
        </p:txBody>
      </p:sp>
      <p:sp>
        <p:nvSpPr>
          <p:cNvPr id="4" name="Slide Number Placeholder 3">
            <a:extLst>
              <a:ext uri="{FF2B5EF4-FFF2-40B4-BE49-F238E27FC236}">
                <a16:creationId xmlns:a16="http://schemas.microsoft.com/office/drawing/2014/main" id="{38A918D3-DFCF-A545-A914-F51A430F30F9}"/>
              </a:ext>
            </a:extLst>
          </p:cNvPr>
          <p:cNvSpPr>
            <a:spLocks noGrp="1"/>
          </p:cNvSpPr>
          <p:nvPr>
            <p:ph type="sldNum" sz="quarter" idx="12"/>
          </p:nvPr>
        </p:nvSpPr>
        <p:spPr/>
        <p:txBody>
          <a:bodyPr/>
          <a:lstStyle/>
          <a:p>
            <a:pPr>
              <a:defRPr/>
            </a:pPr>
            <a:fld id="{4D71D4ED-2DA9-9F40-A068-D189D5533483}" type="slidenum">
              <a:rPr lang="en-US" smtClean="0"/>
              <a:pPr>
                <a:defRPr/>
              </a:pPr>
              <a:t>4</a:t>
            </a:fld>
            <a:endParaRPr lang="en-US"/>
          </a:p>
        </p:txBody>
      </p:sp>
      <p:grpSp>
        <p:nvGrpSpPr>
          <p:cNvPr id="5" name="object 3">
            <a:extLst>
              <a:ext uri="{FF2B5EF4-FFF2-40B4-BE49-F238E27FC236}">
                <a16:creationId xmlns:a16="http://schemas.microsoft.com/office/drawing/2014/main" id="{63233071-42C0-6645-9397-8DBC42C6AB88}"/>
              </a:ext>
            </a:extLst>
          </p:cNvPr>
          <p:cNvGrpSpPr/>
          <p:nvPr/>
        </p:nvGrpSpPr>
        <p:grpSpPr>
          <a:xfrm>
            <a:off x="1981790" y="1981200"/>
            <a:ext cx="4829175" cy="4090035"/>
            <a:chOff x="1905209" y="1778005"/>
            <a:chExt cx="4829175" cy="4090035"/>
          </a:xfrm>
        </p:grpSpPr>
        <p:sp>
          <p:nvSpPr>
            <p:cNvPr id="6" name="object 4">
              <a:extLst>
                <a:ext uri="{FF2B5EF4-FFF2-40B4-BE49-F238E27FC236}">
                  <a16:creationId xmlns:a16="http://schemas.microsoft.com/office/drawing/2014/main" id="{0778C7AF-CF83-8F48-B02A-5834DFAE1AA3}"/>
                </a:ext>
              </a:extLst>
            </p:cNvPr>
            <p:cNvSpPr/>
            <p:nvPr/>
          </p:nvSpPr>
          <p:spPr>
            <a:xfrm>
              <a:off x="1905209" y="1778005"/>
              <a:ext cx="4829168" cy="4089842"/>
            </a:xfrm>
            <a:prstGeom prst="rect">
              <a:avLst/>
            </a:prstGeom>
            <a:blipFill>
              <a:blip r:embed="rId3" cstate="print"/>
              <a:stretch>
                <a:fillRect/>
              </a:stretch>
            </a:blipFill>
          </p:spPr>
          <p:txBody>
            <a:bodyPr wrap="square" lIns="0" tIns="0" rIns="0" bIns="0" rtlCol="0"/>
            <a:lstStyle/>
            <a:p>
              <a:endParaRPr dirty="0"/>
            </a:p>
          </p:txBody>
        </p:sp>
        <p:sp>
          <p:nvSpPr>
            <p:cNvPr id="7" name="object 5">
              <a:extLst>
                <a:ext uri="{FF2B5EF4-FFF2-40B4-BE49-F238E27FC236}">
                  <a16:creationId xmlns:a16="http://schemas.microsoft.com/office/drawing/2014/main" id="{651F47AD-833B-2249-A3F4-466151067C30}"/>
                </a:ext>
              </a:extLst>
            </p:cNvPr>
            <p:cNvSpPr/>
            <p:nvPr/>
          </p:nvSpPr>
          <p:spPr>
            <a:xfrm>
              <a:off x="2324100" y="3670300"/>
              <a:ext cx="182880" cy="182880"/>
            </a:xfrm>
            <a:prstGeom prst="rect">
              <a:avLst/>
            </a:prstGeom>
            <a:blipFill>
              <a:blip r:embed="rId4" cstate="print"/>
              <a:stretch>
                <a:fillRect/>
              </a:stretch>
            </a:blipFill>
          </p:spPr>
          <p:txBody>
            <a:bodyPr wrap="square" lIns="0" tIns="0" rIns="0" bIns="0" rtlCol="0"/>
            <a:lstStyle/>
            <a:p>
              <a:endParaRPr/>
            </a:p>
          </p:txBody>
        </p:sp>
      </p:grpSp>
      <p:sp>
        <p:nvSpPr>
          <p:cNvPr id="8" name="object 6">
            <a:extLst>
              <a:ext uri="{FF2B5EF4-FFF2-40B4-BE49-F238E27FC236}">
                <a16:creationId xmlns:a16="http://schemas.microsoft.com/office/drawing/2014/main" id="{87894149-AFA9-E04C-9F92-F5BF5BE88DC0}"/>
              </a:ext>
            </a:extLst>
          </p:cNvPr>
          <p:cNvSpPr txBox="1"/>
          <p:nvPr/>
        </p:nvSpPr>
        <p:spPr>
          <a:xfrm>
            <a:off x="1981200" y="1641089"/>
            <a:ext cx="4845685" cy="299720"/>
          </a:xfrm>
          <a:prstGeom prst="rect">
            <a:avLst/>
          </a:prstGeom>
        </p:spPr>
        <p:txBody>
          <a:bodyPr vert="horz" wrap="square" lIns="0" tIns="12700" rIns="0" bIns="0" rtlCol="0">
            <a:spAutoFit/>
          </a:bodyPr>
          <a:lstStyle/>
          <a:p>
            <a:pPr marL="12700">
              <a:lnSpc>
                <a:spcPct val="100000"/>
              </a:lnSpc>
              <a:spcBef>
                <a:spcPts val="100"/>
              </a:spcBef>
              <a:tabLst>
                <a:tab pos="2361565" algn="l"/>
                <a:tab pos="3664585" algn="l"/>
              </a:tabLst>
            </a:pPr>
            <a:r>
              <a:rPr sz="1800" b="1" spc="-5" dirty="0">
                <a:latin typeface="Arial"/>
                <a:cs typeface="Arial"/>
              </a:rPr>
              <a:t>Genotype	Cell	Phenotype</a:t>
            </a:r>
            <a:endParaRPr sz="1800" dirty="0">
              <a:latin typeface="Arial"/>
              <a:cs typeface="Arial"/>
            </a:endParaRPr>
          </a:p>
        </p:txBody>
      </p:sp>
      <p:sp>
        <p:nvSpPr>
          <p:cNvPr id="9" name="TextBox 8">
            <a:extLst>
              <a:ext uri="{FF2B5EF4-FFF2-40B4-BE49-F238E27FC236}">
                <a16:creationId xmlns:a16="http://schemas.microsoft.com/office/drawing/2014/main" id="{F9F8B102-7E40-C84F-A9EB-3029D59454CA}"/>
              </a:ext>
            </a:extLst>
          </p:cNvPr>
          <p:cNvSpPr txBox="1"/>
          <p:nvPr/>
        </p:nvSpPr>
        <p:spPr>
          <a:xfrm>
            <a:off x="190500" y="6133845"/>
            <a:ext cx="8762999" cy="584775"/>
          </a:xfrm>
          <a:prstGeom prst="rect">
            <a:avLst/>
          </a:prstGeom>
          <a:noFill/>
        </p:spPr>
        <p:txBody>
          <a:bodyPr wrap="square" rtlCol="0">
            <a:spAutoFit/>
          </a:bodyPr>
          <a:lstStyle/>
          <a:p>
            <a:r>
              <a:rPr lang="en-US" sz="1600" spc="-5" dirty="0">
                <a:latin typeface="Arial" panose="020B0604020202020204" pitchFamily="34" charset="0"/>
                <a:cs typeface="Arial" panose="020B0604020202020204" pitchFamily="34" charset="0"/>
              </a:rPr>
              <a:t>Cells are </a:t>
            </a:r>
            <a:r>
              <a:rPr lang="en-US" sz="1600" dirty="0">
                <a:latin typeface="Arial" panose="020B0604020202020204" pitchFamily="34" charset="0"/>
                <a:cs typeface="Arial" panose="020B0604020202020204" pitchFamily="34" charset="0"/>
              </a:rPr>
              <a:t>key intermediate from genotype </a:t>
            </a:r>
            <a:r>
              <a:rPr lang="en-US" sz="1600" spc="-5" dirty="0">
                <a:latin typeface="Arial" panose="020B0604020202020204" pitchFamily="34" charset="0"/>
                <a:cs typeface="Arial" panose="020B0604020202020204" pitchFamily="34" charset="0"/>
              </a:rPr>
              <a:t>to</a:t>
            </a:r>
            <a:r>
              <a:rPr lang="en-US" sz="1600" dirty="0">
                <a:latin typeface="Arial" panose="020B0604020202020204" pitchFamily="34" charset="0"/>
                <a:cs typeface="Arial" panose="020B0604020202020204" pitchFamily="34" charset="0"/>
              </a:rPr>
              <a:t> phenotype, also are </a:t>
            </a:r>
            <a:r>
              <a:rPr lang="en-US" sz="1600" spc="-10" dirty="0">
                <a:latin typeface="Arial" panose="020B0604020202020204" pitchFamily="34" charset="0"/>
                <a:cs typeface="Arial" panose="020B0604020202020204" pitchFamily="34" charset="0"/>
              </a:rPr>
              <a:t>essential </a:t>
            </a:r>
            <a:r>
              <a:rPr lang="en-US" sz="1600" dirty="0">
                <a:latin typeface="Arial" panose="020B0604020202020204" pitchFamily="34" charset="0"/>
                <a:cs typeface="Arial" panose="020B0604020202020204" pitchFamily="34" charset="0"/>
              </a:rPr>
              <a:t>for </a:t>
            </a:r>
            <a:r>
              <a:rPr lang="en-US" sz="1600" spc="-5" dirty="0">
                <a:latin typeface="Arial" panose="020B0604020202020204" pitchFamily="34" charset="0"/>
                <a:cs typeface="Arial" panose="020B0604020202020204" pitchFamily="34" charset="0"/>
              </a:rPr>
              <a:t>functional dissection </a:t>
            </a:r>
            <a:r>
              <a:rPr lang="en-US" sz="1600" dirty="0">
                <a:latin typeface="Arial" panose="020B0604020202020204" pitchFamily="34" charset="0"/>
                <a:cs typeface="Arial" panose="020B0604020202020204" pitchFamily="34" charset="0"/>
              </a:rPr>
              <a:t>of </a:t>
            </a:r>
            <a:r>
              <a:rPr lang="en-US" sz="1600" spc="-5" dirty="0">
                <a:latin typeface="Arial" panose="020B0604020202020204" pitchFamily="34" charset="0"/>
                <a:cs typeface="Arial" panose="020B0604020202020204" pitchFamily="34" charset="0"/>
              </a:rPr>
              <a:t>genetic</a:t>
            </a:r>
            <a:r>
              <a:rPr lang="en-US" sz="1600" spc="-50" dirty="0">
                <a:latin typeface="Arial" panose="020B0604020202020204" pitchFamily="34" charset="0"/>
                <a:cs typeface="Arial" panose="020B0604020202020204" pitchFamily="34" charset="0"/>
              </a:rPr>
              <a:t> </a:t>
            </a:r>
            <a:r>
              <a:rPr lang="en-US" sz="1600" spc="-10" dirty="0">
                <a:latin typeface="Arial" panose="020B0604020202020204" pitchFamily="34" charset="0"/>
                <a:cs typeface="Arial" panose="020B0604020202020204" pitchFamily="34" charset="0"/>
              </a:rPr>
              <a:t>variants</a:t>
            </a:r>
            <a:endParaRPr lang="en-US" sz="16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BF4BB328-FAC2-AD4B-8FAD-0576188668C9}"/>
              </a:ext>
            </a:extLst>
          </p:cNvPr>
          <p:cNvSpPr txBox="1"/>
          <p:nvPr/>
        </p:nvSpPr>
        <p:spPr>
          <a:xfrm>
            <a:off x="6660884" y="6656686"/>
            <a:ext cx="2292615" cy="215444"/>
          </a:xfrm>
          <a:prstGeom prst="rect">
            <a:avLst/>
          </a:prstGeom>
          <a:noFill/>
        </p:spPr>
        <p:txBody>
          <a:bodyPr wrap="none" rtlCol="0">
            <a:spAutoFit/>
          </a:bodyPr>
          <a:lstStyle/>
          <a:p>
            <a:r>
              <a:rPr lang="en-US" sz="800" dirty="0"/>
              <a:t>https://</a:t>
            </a:r>
            <a:r>
              <a:rPr lang="en-US" sz="800" dirty="0" err="1"/>
              <a:t>www.youtube.com</a:t>
            </a:r>
            <a:r>
              <a:rPr lang="en-US" sz="800" dirty="0"/>
              <a:t>/</a:t>
            </a:r>
            <a:r>
              <a:rPr lang="en-US" sz="800" dirty="0" err="1"/>
              <a:t>watch?v</a:t>
            </a:r>
            <a:r>
              <a:rPr lang="en-US" sz="800" dirty="0"/>
              <a:t>=PRjX3-m16cw</a:t>
            </a:r>
          </a:p>
        </p:txBody>
      </p:sp>
      <p:sp>
        <p:nvSpPr>
          <p:cNvPr id="17" name="TextBox 16">
            <a:extLst>
              <a:ext uri="{FF2B5EF4-FFF2-40B4-BE49-F238E27FC236}">
                <a16:creationId xmlns:a16="http://schemas.microsoft.com/office/drawing/2014/main" id="{3B00A3E7-B819-6743-A80E-73D96128F815}"/>
              </a:ext>
            </a:extLst>
          </p:cNvPr>
          <p:cNvSpPr txBox="1"/>
          <p:nvPr/>
        </p:nvSpPr>
        <p:spPr>
          <a:xfrm>
            <a:off x="-15688" y="6656686"/>
            <a:ext cx="6495689" cy="215444"/>
          </a:xfrm>
          <a:prstGeom prst="rect">
            <a:avLst/>
          </a:prstGeom>
          <a:noFill/>
        </p:spPr>
        <p:txBody>
          <a:bodyPr wrap="none" rtlCol="0">
            <a:spAutoFit/>
          </a:bodyPr>
          <a:lstStyle/>
          <a:p>
            <a:r>
              <a:rPr lang="en-US" sz="800" dirty="0"/>
              <a:t>https://bioinformatics-core-shared-</a:t>
            </a:r>
            <a:r>
              <a:rPr lang="en-US" sz="800" dirty="0" err="1"/>
              <a:t>training.github.io</a:t>
            </a:r>
            <a:r>
              <a:rPr lang="en-US" sz="800" dirty="0"/>
              <a:t>/cruk-summer-school-2018/</a:t>
            </a:r>
            <a:r>
              <a:rPr lang="en-US" sz="800" dirty="0" err="1"/>
              <a:t>SingleCell</a:t>
            </a:r>
            <a:r>
              <a:rPr lang="en-US" sz="800" dirty="0"/>
              <a:t>/slides/2018-07-25_CRUK_CI_summer_school-scRNAseq.pdf</a:t>
            </a:r>
          </a:p>
        </p:txBody>
      </p:sp>
    </p:spTree>
    <p:extLst>
      <p:ext uri="{BB962C8B-B14F-4D97-AF65-F5344CB8AC3E}">
        <p14:creationId xmlns:p14="http://schemas.microsoft.com/office/powerpoint/2010/main" val="9590490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New picture">
            <a:extLst>
              <a:ext uri="{FF2B5EF4-FFF2-40B4-BE49-F238E27FC236}">
                <a16:creationId xmlns:a16="http://schemas.microsoft.com/office/drawing/2014/main" id="{247C4A5D-7009-884A-9D4A-295FEC87FB69}"/>
              </a:ext>
            </a:extLst>
          </p:cNvPr>
          <p:cNvPicPr/>
          <p:nvPr/>
        </p:nvPicPr>
        <p:blipFill rotWithShape="1">
          <a:blip r:embed="rId3"/>
          <a:srcRect t="2273"/>
          <a:stretch/>
        </p:blipFill>
        <p:spPr>
          <a:xfrm>
            <a:off x="3040380" y="0"/>
            <a:ext cx="6103620" cy="6781800"/>
          </a:xfrm>
          <a:prstGeom prst="rect">
            <a:avLst/>
          </a:prstGeom>
        </p:spPr>
      </p:pic>
      <p:sp>
        <p:nvSpPr>
          <p:cNvPr id="11" name="Title 1">
            <a:extLst>
              <a:ext uri="{FF2B5EF4-FFF2-40B4-BE49-F238E27FC236}">
                <a16:creationId xmlns:a16="http://schemas.microsoft.com/office/drawing/2014/main" id="{4ACDA7B5-06F8-3C41-834F-50D39D21ABEC}"/>
              </a:ext>
            </a:extLst>
          </p:cNvPr>
          <p:cNvSpPr>
            <a:spLocks noGrp="1"/>
          </p:cNvSpPr>
          <p:nvPr>
            <p:ph type="title"/>
          </p:nvPr>
        </p:nvSpPr>
        <p:spPr>
          <a:xfrm>
            <a:off x="-1463040" y="-118576"/>
            <a:ext cx="7086600" cy="1143000"/>
          </a:xfrm>
        </p:spPr>
        <p:txBody>
          <a:bodyPr/>
          <a:lstStyle/>
          <a:p>
            <a:r>
              <a:rPr lang="en-US" sz="2400" dirty="0"/>
              <a:t>Tools for GRN inference from </a:t>
            </a:r>
            <a:br>
              <a:rPr lang="en-US" sz="2400" dirty="0"/>
            </a:br>
            <a:r>
              <a:rPr lang="en-US" sz="2400" dirty="0" err="1"/>
              <a:t>scRNA</a:t>
            </a:r>
            <a:r>
              <a:rPr lang="en-US" sz="2400" dirty="0"/>
              <a:t>-seq</a:t>
            </a:r>
          </a:p>
        </p:txBody>
      </p:sp>
      <p:sp>
        <p:nvSpPr>
          <p:cNvPr id="12" name="TextBox 11">
            <a:extLst>
              <a:ext uri="{FF2B5EF4-FFF2-40B4-BE49-F238E27FC236}">
                <a16:creationId xmlns:a16="http://schemas.microsoft.com/office/drawing/2014/main" id="{A4C24C2F-9F31-7D4C-A262-ADE6081A368A}"/>
              </a:ext>
            </a:extLst>
          </p:cNvPr>
          <p:cNvSpPr txBox="1"/>
          <p:nvPr/>
        </p:nvSpPr>
        <p:spPr>
          <a:xfrm>
            <a:off x="113675" y="1509198"/>
            <a:ext cx="2964180" cy="2554545"/>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Ground truth of GRNs is usually unknown. </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How do we evaluate the performance of existing GRN inference methods from </a:t>
            </a:r>
            <a:r>
              <a:rPr lang="en-US" dirty="0" err="1">
                <a:latin typeface="Arial" panose="020B0604020202020204" pitchFamily="34" charset="0"/>
                <a:cs typeface="Arial" panose="020B0604020202020204" pitchFamily="34" charset="0"/>
              </a:rPr>
              <a:t>scRNA</a:t>
            </a:r>
            <a:r>
              <a:rPr lang="en-US" dirty="0">
                <a:latin typeface="Arial" panose="020B0604020202020204" pitchFamily="34" charset="0"/>
                <a:cs typeface="Arial" panose="020B0604020202020204" pitchFamily="34" charset="0"/>
              </a:rPr>
              <a:t>-seq data?</a:t>
            </a:r>
          </a:p>
        </p:txBody>
      </p:sp>
      <p:pic>
        <p:nvPicPr>
          <p:cNvPr id="13" name="Picture 12" descr="A yellow and black bee&#10;&#10;Description automatically generated with low confidence">
            <a:extLst>
              <a:ext uri="{FF2B5EF4-FFF2-40B4-BE49-F238E27FC236}">
                <a16:creationId xmlns:a16="http://schemas.microsoft.com/office/drawing/2014/main" id="{9FEE05EE-C1D9-FF4F-ABB9-B3D83D9DF368}"/>
              </a:ext>
            </a:extLst>
          </p:cNvPr>
          <p:cNvPicPr>
            <a:picLocks noChangeAspect="1"/>
          </p:cNvPicPr>
          <p:nvPr/>
        </p:nvPicPr>
        <p:blipFill rotWithShape="1">
          <a:blip r:embed="rId4"/>
          <a:srcRect l="6773"/>
          <a:stretch/>
        </p:blipFill>
        <p:spPr>
          <a:xfrm>
            <a:off x="466547" y="4749800"/>
            <a:ext cx="674870" cy="660400"/>
          </a:xfrm>
          <a:prstGeom prst="rect">
            <a:avLst/>
          </a:prstGeom>
        </p:spPr>
      </p:pic>
      <p:sp>
        <p:nvSpPr>
          <p:cNvPr id="14" name="TextBox 13">
            <a:extLst>
              <a:ext uri="{FF2B5EF4-FFF2-40B4-BE49-F238E27FC236}">
                <a16:creationId xmlns:a16="http://schemas.microsoft.com/office/drawing/2014/main" id="{305D4E56-63E0-4648-8BDC-8584C8D7D0B1}"/>
              </a:ext>
            </a:extLst>
          </p:cNvPr>
          <p:cNvSpPr txBox="1"/>
          <p:nvPr/>
        </p:nvSpPr>
        <p:spPr>
          <a:xfrm>
            <a:off x="1092301" y="4879945"/>
            <a:ext cx="1269899" cy="400110"/>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BEELINE</a:t>
            </a:r>
          </a:p>
        </p:txBody>
      </p:sp>
      <p:pic>
        <p:nvPicPr>
          <p:cNvPr id="16" name="Graphic 15" descr="Back with solid fill">
            <a:extLst>
              <a:ext uri="{FF2B5EF4-FFF2-40B4-BE49-F238E27FC236}">
                <a16:creationId xmlns:a16="http://schemas.microsoft.com/office/drawing/2014/main" id="{0C564784-FDE9-0547-9004-44B47AC6EB0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9440040">
            <a:off x="1282291" y="4024725"/>
            <a:ext cx="914400" cy="914400"/>
          </a:xfrm>
          <a:prstGeom prst="rect">
            <a:avLst/>
          </a:prstGeom>
        </p:spPr>
      </p:pic>
      <p:sp>
        <p:nvSpPr>
          <p:cNvPr id="15" name="TextBox 14">
            <a:extLst>
              <a:ext uri="{FF2B5EF4-FFF2-40B4-BE49-F238E27FC236}">
                <a16:creationId xmlns:a16="http://schemas.microsoft.com/office/drawing/2014/main" id="{24AA19E2-0DEF-564C-8EE0-AFBDEE0DE4E7}"/>
              </a:ext>
            </a:extLst>
          </p:cNvPr>
          <p:cNvSpPr txBox="1"/>
          <p:nvPr/>
        </p:nvSpPr>
        <p:spPr>
          <a:xfrm>
            <a:off x="-24984" y="6195834"/>
            <a:ext cx="3065364" cy="707886"/>
          </a:xfrm>
          <a:prstGeom prst="rect">
            <a:avLst/>
          </a:prstGeom>
          <a:noFill/>
        </p:spPr>
        <p:txBody>
          <a:bodyPr wrap="square" rtlCol="0">
            <a:spAutoFit/>
          </a:bodyPr>
          <a:lstStyle/>
          <a:p>
            <a:r>
              <a:rPr lang="en-US" sz="800" dirty="0"/>
              <a:t>Mark W E J </a:t>
            </a:r>
            <a:r>
              <a:rPr lang="en-US" sz="800" dirty="0" err="1"/>
              <a:t>Fiers</a:t>
            </a:r>
            <a:r>
              <a:rPr lang="en-US" sz="800" dirty="0"/>
              <a:t>, </a:t>
            </a:r>
            <a:r>
              <a:rPr lang="en-US" sz="800" dirty="0" err="1"/>
              <a:t>Liesbeth</a:t>
            </a:r>
            <a:r>
              <a:rPr lang="en-US" sz="800" dirty="0"/>
              <a:t> </a:t>
            </a:r>
            <a:r>
              <a:rPr lang="en-US" sz="800" dirty="0" err="1"/>
              <a:t>Minnoye</a:t>
            </a:r>
            <a:r>
              <a:rPr lang="en-US" sz="800" dirty="0"/>
              <a:t>, Sara </a:t>
            </a:r>
            <a:r>
              <a:rPr lang="en-US" sz="800" dirty="0" err="1"/>
              <a:t>Aibar</a:t>
            </a:r>
            <a:r>
              <a:rPr lang="en-US" sz="800" dirty="0"/>
              <a:t>, Carmen Bravo González-Blas, Zeynep </a:t>
            </a:r>
            <a:r>
              <a:rPr lang="en-US" sz="800" dirty="0" err="1"/>
              <a:t>Kalender</a:t>
            </a:r>
            <a:r>
              <a:rPr lang="en-US" sz="800" dirty="0"/>
              <a:t> </a:t>
            </a:r>
            <a:r>
              <a:rPr lang="en-US" sz="800" dirty="0" err="1"/>
              <a:t>Atak</a:t>
            </a:r>
            <a:r>
              <a:rPr lang="en-US" sz="800" dirty="0"/>
              <a:t>, Stein </a:t>
            </a:r>
            <a:r>
              <a:rPr lang="en-US" sz="800" dirty="0" err="1"/>
              <a:t>Aerts</a:t>
            </a:r>
            <a:r>
              <a:rPr lang="en-US" sz="800" dirty="0"/>
              <a:t>, Mapping gene regulatory networks from single-cell omics data, </a:t>
            </a:r>
            <a:r>
              <a:rPr lang="en-US" sz="800" i="1" dirty="0"/>
              <a:t>Briefings in Functional Genomics</a:t>
            </a:r>
            <a:r>
              <a:rPr lang="en-US" sz="800" dirty="0"/>
              <a:t>, Volume 17, Issue 4, July 2018, Pages 246–254, </a:t>
            </a:r>
            <a:r>
              <a:rPr lang="en-US" sz="800" dirty="0">
                <a:hlinkClick r:id="rId7"/>
              </a:rPr>
              <a:t>https://doi.org/10.1093/bfgp/elx046</a:t>
            </a:r>
            <a:endParaRPr lang="en-US" sz="800" dirty="0"/>
          </a:p>
        </p:txBody>
      </p:sp>
      <p:sp>
        <p:nvSpPr>
          <p:cNvPr id="4" name="Slide Number Placeholder 3">
            <a:extLst>
              <a:ext uri="{FF2B5EF4-FFF2-40B4-BE49-F238E27FC236}">
                <a16:creationId xmlns:a16="http://schemas.microsoft.com/office/drawing/2014/main" id="{46071DB8-A1D5-2640-B5C8-B0B2AF8998E5}"/>
              </a:ext>
            </a:extLst>
          </p:cNvPr>
          <p:cNvSpPr>
            <a:spLocks noGrp="1"/>
          </p:cNvSpPr>
          <p:nvPr>
            <p:ph type="sldNum" sz="quarter" idx="12"/>
          </p:nvPr>
        </p:nvSpPr>
        <p:spPr>
          <a:xfrm>
            <a:off x="7239000" y="6127807"/>
            <a:ext cx="1905000" cy="457200"/>
          </a:xfrm>
        </p:spPr>
        <p:txBody>
          <a:bodyPr/>
          <a:lstStyle/>
          <a:p>
            <a:pPr>
              <a:defRPr/>
            </a:pPr>
            <a:fld id="{4D71D4ED-2DA9-9F40-A068-D189D5533483}" type="slidenum">
              <a:rPr lang="en-US" smtClean="0"/>
              <a:pPr>
                <a:defRPr/>
              </a:pPr>
              <a:t>40</a:t>
            </a:fld>
            <a:endParaRPr lang="en-US" dirty="0"/>
          </a:p>
        </p:txBody>
      </p:sp>
    </p:spTree>
    <p:extLst>
      <p:ext uri="{BB962C8B-B14F-4D97-AF65-F5344CB8AC3E}">
        <p14:creationId xmlns:p14="http://schemas.microsoft.com/office/powerpoint/2010/main" val="35374833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6" name="Picture 2">
            <a:extLst>
              <a:ext uri="{FF2B5EF4-FFF2-40B4-BE49-F238E27FC236}">
                <a16:creationId xmlns:a16="http://schemas.microsoft.com/office/drawing/2014/main" id="{BFBD9970-E423-0043-A789-C071BF7AC1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2563177"/>
            <a:ext cx="6172200" cy="429482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AF11667-8377-2045-A368-58F7D3FA1C8A}"/>
              </a:ext>
            </a:extLst>
          </p:cNvPr>
          <p:cNvSpPr>
            <a:spLocks noGrp="1"/>
          </p:cNvSpPr>
          <p:nvPr>
            <p:ph type="title"/>
          </p:nvPr>
        </p:nvSpPr>
        <p:spPr>
          <a:xfrm>
            <a:off x="685800" y="152400"/>
            <a:ext cx="7772400" cy="1143000"/>
          </a:xfrm>
        </p:spPr>
        <p:txBody>
          <a:bodyPr/>
          <a:lstStyle/>
          <a:p>
            <a:r>
              <a:rPr lang="en-US" dirty="0"/>
              <a:t>BEELINE</a:t>
            </a:r>
            <a:br>
              <a:rPr lang="en-US" dirty="0"/>
            </a:br>
            <a:r>
              <a:rPr lang="en-US" sz="2400" b="1" dirty="0"/>
              <a:t>B</a:t>
            </a:r>
            <a:r>
              <a:rPr lang="en-US" sz="2400" dirty="0"/>
              <a:t>enchmarking g</a:t>
            </a:r>
            <a:r>
              <a:rPr lang="en-US" sz="2400" b="1" dirty="0"/>
              <a:t>e</a:t>
            </a:r>
            <a:r>
              <a:rPr lang="en-US" sz="2400" dirty="0"/>
              <a:t>n</a:t>
            </a:r>
            <a:r>
              <a:rPr lang="en-US" sz="2400" b="1" dirty="0"/>
              <a:t>e</a:t>
            </a:r>
            <a:r>
              <a:rPr lang="en-US" sz="2400" dirty="0"/>
              <a:t> regu</a:t>
            </a:r>
            <a:r>
              <a:rPr lang="en-US" sz="2400" b="1" dirty="0"/>
              <a:t>l</a:t>
            </a:r>
            <a:r>
              <a:rPr lang="en-US" sz="2400" dirty="0"/>
              <a:t>atory network </a:t>
            </a:r>
            <a:r>
              <a:rPr lang="en-US" sz="2400" b="1" dirty="0"/>
              <a:t>i</a:t>
            </a:r>
            <a:r>
              <a:rPr lang="en-US" sz="2400" dirty="0"/>
              <a:t>nference from si</a:t>
            </a:r>
            <a:r>
              <a:rPr lang="en-US" sz="2400" b="1" dirty="0"/>
              <a:t>n</a:t>
            </a:r>
            <a:r>
              <a:rPr lang="en-US" sz="2400" dirty="0"/>
              <a:t>gle-c</a:t>
            </a:r>
            <a:r>
              <a:rPr lang="en-US" sz="2400" b="1" dirty="0"/>
              <a:t>e</a:t>
            </a:r>
            <a:r>
              <a:rPr lang="en-US" sz="2400" dirty="0"/>
              <a:t>ll transcriptomic data</a:t>
            </a:r>
            <a:endParaRPr lang="en-US" dirty="0"/>
          </a:p>
        </p:txBody>
      </p:sp>
      <p:sp>
        <p:nvSpPr>
          <p:cNvPr id="4" name="Slide Number Placeholder 3">
            <a:extLst>
              <a:ext uri="{FF2B5EF4-FFF2-40B4-BE49-F238E27FC236}">
                <a16:creationId xmlns:a16="http://schemas.microsoft.com/office/drawing/2014/main" id="{3C6522CC-8040-CF49-B66A-182C2E295312}"/>
              </a:ext>
            </a:extLst>
          </p:cNvPr>
          <p:cNvSpPr>
            <a:spLocks noGrp="1"/>
          </p:cNvSpPr>
          <p:nvPr>
            <p:ph type="sldNum" sz="quarter" idx="12"/>
          </p:nvPr>
        </p:nvSpPr>
        <p:spPr/>
        <p:txBody>
          <a:bodyPr/>
          <a:lstStyle/>
          <a:p>
            <a:pPr>
              <a:defRPr/>
            </a:pPr>
            <a:fld id="{4D71D4ED-2DA9-9F40-A068-D189D5533483}" type="slidenum">
              <a:rPr lang="en-US" smtClean="0"/>
              <a:pPr>
                <a:defRPr/>
              </a:pPr>
              <a:t>41</a:t>
            </a:fld>
            <a:endParaRPr lang="en-US"/>
          </a:p>
        </p:txBody>
      </p:sp>
      <p:sp>
        <p:nvSpPr>
          <p:cNvPr id="6" name="Content Placeholder 2">
            <a:extLst>
              <a:ext uri="{FF2B5EF4-FFF2-40B4-BE49-F238E27FC236}">
                <a16:creationId xmlns:a16="http://schemas.microsoft.com/office/drawing/2014/main" id="{5FEF8393-B080-AE44-8283-88FBF4C350D5}"/>
              </a:ext>
            </a:extLst>
          </p:cNvPr>
          <p:cNvSpPr>
            <a:spLocks noGrp="1"/>
          </p:cNvSpPr>
          <p:nvPr>
            <p:ph idx="1"/>
          </p:nvPr>
        </p:nvSpPr>
        <p:spPr>
          <a:xfrm>
            <a:off x="457200" y="1447800"/>
            <a:ext cx="8610600" cy="4114800"/>
          </a:xfrm>
        </p:spPr>
        <p:txBody>
          <a:bodyPr/>
          <a:lstStyle/>
          <a:p>
            <a:r>
              <a:rPr lang="en-US" sz="1600" dirty="0"/>
              <a:t>BEELINE is an evaluation framework incorporating 12 diverse GRN inference algorithms to assess the accuracy, robustness, and efficiency of GRN inference techniques for single-cell gene expression data based on well-defined benchmark datasets. </a:t>
            </a:r>
          </a:p>
          <a:p>
            <a:r>
              <a:rPr lang="en-US" sz="1600" dirty="0"/>
              <a:t>BoolODE is developed for  accurate simulations of Boolean models with predictable trajectories.</a:t>
            </a:r>
          </a:p>
          <a:p>
            <a:endParaRPr lang="en-US" sz="1200" dirty="0"/>
          </a:p>
        </p:txBody>
      </p:sp>
      <p:sp>
        <p:nvSpPr>
          <p:cNvPr id="5" name="TextBox 4">
            <a:extLst>
              <a:ext uri="{FF2B5EF4-FFF2-40B4-BE49-F238E27FC236}">
                <a16:creationId xmlns:a16="http://schemas.microsoft.com/office/drawing/2014/main" id="{0C1000AF-5DC4-2C46-B424-6BC44593DEAA}"/>
              </a:ext>
            </a:extLst>
          </p:cNvPr>
          <p:cNvSpPr txBox="1"/>
          <p:nvPr/>
        </p:nvSpPr>
        <p:spPr>
          <a:xfrm>
            <a:off x="0" y="6520934"/>
            <a:ext cx="6629400" cy="338554"/>
          </a:xfrm>
          <a:prstGeom prst="rect">
            <a:avLst/>
          </a:prstGeom>
          <a:noFill/>
        </p:spPr>
        <p:txBody>
          <a:bodyPr wrap="square" rtlCol="0">
            <a:spAutoFit/>
          </a:bodyPr>
          <a:lstStyle/>
          <a:p>
            <a:r>
              <a:rPr lang="en-US" sz="800" dirty="0"/>
              <a:t>Pratapa A, </a:t>
            </a:r>
            <a:r>
              <a:rPr lang="en-US" sz="800" dirty="0" err="1"/>
              <a:t>Jalihal</a:t>
            </a:r>
            <a:r>
              <a:rPr lang="en-US" sz="800" dirty="0"/>
              <a:t> AP, Law JN, Bharadwaj A, Murali TM. Benchmarking algorithms for gene regulatory network inference from single-cell transcriptomic data. </a:t>
            </a:r>
            <a:r>
              <a:rPr lang="en-US" sz="800" i="1" dirty="0"/>
              <a:t>Nat Methods</a:t>
            </a:r>
            <a:r>
              <a:rPr lang="en-US" sz="800" dirty="0"/>
              <a:t>. 2020;17(2):147-154. doi:10.1038/s41592-019-0690-6</a:t>
            </a:r>
          </a:p>
        </p:txBody>
      </p:sp>
    </p:spTree>
    <p:extLst>
      <p:ext uri="{BB962C8B-B14F-4D97-AF65-F5344CB8AC3E}">
        <p14:creationId xmlns:p14="http://schemas.microsoft.com/office/powerpoint/2010/main" val="37172048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4ADEA06-AE57-AF41-A785-D71FA29DEE62}"/>
              </a:ext>
            </a:extLst>
          </p:cNvPr>
          <p:cNvSpPr>
            <a:spLocks noGrp="1"/>
          </p:cNvSpPr>
          <p:nvPr>
            <p:ph type="sldNum" sz="quarter" idx="12"/>
          </p:nvPr>
        </p:nvSpPr>
        <p:spPr/>
        <p:txBody>
          <a:bodyPr/>
          <a:lstStyle/>
          <a:p>
            <a:pPr>
              <a:defRPr/>
            </a:pPr>
            <a:fld id="{4D71D4ED-2DA9-9F40-A068-D189D5533483}" type="slidenum">
              <a:rPr lang="en-US" smtClean="0"/>
              <a:pPr>
                <a:defRPr/>
              </a:pPr>
              <a:t>42</a:t>
            </a:fld>
            <a:endParaRPr lang="en-US"/>
          </a:p>
        </p:txBody>
      </p:sp>
      <p:sp>
        <p:nvSpPr>
          <p:cNvPr id="11" name="TextBox 10">
            <a:extLst>
              <a:ext uri="{FF2B5EF4-FFF2-40B4-BE49-F238E27FC236}">
                <a16:creationId xmlns:a16="http://schemas.microsoft.com/office/drawing/2014/main" id="{9C37DE7F-A2DF-E045-B58B-514B72A1A4A5}"/>
              </a:ext>
            </a:extLst>
          </p:cNvPr>
          <p:cNvSpPr txBox="1"/>
          <p:nvPr/>
        </p:nvSpPr>
        <p:spPr>
          <a:xfrm>
            <a:off x="-47193" y="6624494"/>
            <a:ext cx="8706230" cy="230832"/>
          </a:xfrm>
          <a:prstGeom prst="rect">
            <a:avLst/>
          </a:prstGeom>
          <a:noFill/>
        </p:spPr>
        <p:txBody>
          <a:bodyPr wrap="none" rtlCol="0">
            <a:spAutoFit/>
          </a:bodyPr>
          <a:lstStyle/>
          <a:p>
            <a:r>
              <a:rPr lang="en-US" sz="900" dirty="0" err="1"/>
              <a:t>Saelens</a:t>
            </a:r>
            <a:r>
              <a:rPr lang="en-US" sz="900" dirty="0"/>
              <a:t>, W., </a:t>
            </a:r>
            <a:r>
              <a:rPr lang="en-US" sz="900" dirty="0" err="1"/>
              <a:t>Cannoodt</a:t>
            </a:r>
            <a:r>
              <a:rPr lang="en-US" sz="900" dirty="0"/>
              <a:t>, R., Todorov, H. </a:t>
            </a:r>
            <a:r>
              <a:rPr lang="en-US" sz="900" i="1" dirty="0"/>
              <a:t>et al.</a:t>
            </a:r>
            <a:r>
              <a:rPr lang="en-US" sz="900" dirty="0"/>
              <a:t> A comparison of single-cell trajectory inference methods. </a:t>
            </a:r>
            <a:r>
              <a:rPr lang="en-US" sz="900" i="1" dirty="0"/>
              <a:t>Nat </a:t>
            </a:r>
            <a:r>
              <a:rPr lang="en-US" sz="900" i="1" dirty="0" err="1"/>
              <a:t>Biotechnol</a:t>
            </a:r>
            <a:r>
              <a:rPr lang="en-US" sz="900" dirty="0"/>
              <a:t> </a:t>
            </a:r>
            <a:r>
              <a:rPr lang="en-US" sz="900" b="1" dirty="0"/>
              <a:t>37, </a:t>
            </a:r>
            <a:r>
              <a:rPr lang="en-US" sz="900" dirty="0"/>
              <a:t>547–554 (2019). https://</a:t>
            </a:r>
            <a:r>
              <a:rPr lang="en-US" sz="900" dirty="0" err="1"/>
              <a:t>doi.org</a:t>
            </a:r>
            <a:r>
              <a:rPr lang="en-US" sz="900" dirty="0"/>
              <a:t>/10.1038/s41587-019-0071-9</a:t>
            </a:r>
          </a:p>
        </p:txBody>
      </p:sp>
      <p:sp>
        <p:nvSpPr>
          <p:cNvPr id="19" name="Title 1">
            <a:extLst>
              <a:ext uri="{FF2B5EF4-FFF2-40B4-BE49-F238E27FC236}">
                <a16:creationId xmlns:a16="http://schemas.microsoft.com/office/drawing/2014/main" id="{E7EB89E6-261C-3144-8DE7-D32FDBC1F16C}"/>
              </a:ext>
            </a:extLst>
          </p:cNvPr>
          <p:cNvSpPr>
            <a:spLocks noGrp="1"/>
          </p:cNvSpPr>
          <p:nvPr>
            <p:ph type="title"/>
          </p:nvPr>
        </p:nvSpPr>
        <p:spPr>
          <a:xfrm>
            <a:off x="129288" y="0"/>
            <a:ext cx="8885423" cy="1143000"/>
          </a:xfrm>
        </p:spPr>
        <p:txBody>
          <a:bodyPr/>
          <a:lstStyle/>
          <a:p>
            <a:r>
              <a:rPr lang="en-US" sz="3200" dirty="0"/>
              <a:t>Input type 1: </a:t>
            </a:r>
            <a:br>
              <a:rPr lang="en-US" sz="3200" dirty="0"/>
            </a:br>
            <a:r>
              <a:rPr lang="en-US" sz="2400" dirty="0"/>
              <a:t>Simulated datasets from synthetic networks</a:t>
            </a:r>
            <a:endParaRPr lang="en-US" sz="4000" dirty="0"/>
          </a:p>
        </p:txBody>
      </p:sp>
      <p:pic>
        <p:nvPicPr>
          <p:cNvPr id="25" name="Picture 2">
            <a:extLst>
              <a:ext uri="{FF2B5EF4-FFF2-40B4-BE49-F238E27FC236}">
                <a16:creationId xmlns:a16="http://schemas.microsoft.com/office/drawing/2014/main" id="{556AECC0-085F-3745-BFA9-08349F340202}"/>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44444"/>
          <a:stretch/>
        </p:blipFill>
        <p:spPr bwMode="auto">
          <a:xfrm>
            <a:off x="392865" y="1269410"/>
            <a:ext cx="3709442" cy="2064196"/>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0D75C145-9267-EC47-B855-B7F396992C62}"/>
              </a:ext>
            </a:extLst>
          </p:cNvPr>
          <p:cNvSpPr/>
          <p:nvPr/>
        </p:nvSpPr>
        <p:spPr bwMode="auto">
          <a:xfrm>
            <a:off x="164265" y="1253920"/>
            <a:ext cx="685800" cy="320290"/>
          </a:xfrm>
          <a:prstGeom prst="rect">
            <a:avLst/>
          </a:prstGeom>
          <a:solidFill>
            <a:schemeClr val="bg1"/>
          </a:solidFill>
          <a:ln w="28575" cap="flat" cmpd="sng" algn="ctr">
            <a:no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97" charset="0"/>
            </a:endParaRPr>
          </a:p>
        </p:txBody>
      </p:sp>
      <p:sp>
        <p:nvSpPr>
          <p:cNvPr id="27" name="TextBox 26">
            <a:extLst>
              <a:ext uri="{FF2B5EF4-FFF2-40B4-BE49-F238E27FC236}">
                <a16:creationId xmlns:a16="http://schemas.microsoft.com/office/drawing/2014/main" id="{D9051D5B-2675-B843-A733-1A9527D04616}"/>
              </a:ext>
            </a:extLst>
          </p:cNvPr>
          <p:cNvSpPr txBox="1"/>
          <p:nvPr/>
        </p:nvSpPr>
        <p:spPr>
          <a:xfrm>
            <a:off x="322161" y="1404933"/>
            <a:ext cx="639919"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GRN</a:t>
            </a:r>
          </a:p>
        </p:txBody>
      </p:sp>
      <p:sp>
        <p:nvSpPr>
          <p:cNvPr id="18" name="TextBox 17">
            <a:extLst>
              <a:ext uri="{FF2B5EF4-FFF2-40B4-BE49-F238E27FC236}">
                <a16:creationId xmlns:a16="http://schemas.microsoft.com/office/drawing/2014/main" id="{02BA478C-5E02-1441-8085-FC4CB56149F8}"/>
              </a:ext>
            </a:extLst>
          </p:cNvPr>
          <p:cNvSpPr txBox="1"/>
          <p:nvPr/>
        </p:nvSpPr>
        <p:spPr>
          <a:xfrm>
            <a:off x="4325316" y="2167479"/>
            <a:ext cx="1311578" cy="400110"/>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BoolODE</a:t>
            </a:r>
          </a:p>
        </p:txBody>
      </p:sp>
      <p:sp>
        <p:nvSpPr>
          <p:cNvPr id="21" name="Right Arrow 20">
            <a:extLst>
              <a:ext uri="{FF2B5EF4-FFF2-40B4-BE49-F238E27FC236}">
                <a16:creationId xmlns:a16="http://schemas.microsoft.com/office/drawing/2014/main" id="{3DF5703D-C6A4-614C-B43B-EB7B31F4B98F}"/>
              </a:ext>
            </a:extLst>
          </p:cNvPr>
          <p:cNvSpPr/>
          <p:nvPr/>
        </p:nvSpPr>
        <p:spPr bwMode="auto">
          <a:xfrm>
            <a:off x="3715716" y="2348907"/>
            <a:ext cx="556581" cy="74677"/>
          </a:xfrm>
          <a:prstGeom prst="rightArrow">
            <a:avLst/>
          </a:prstGeom>
          <a:solidFill>
            <a:schemeClr val="tx1"/>
          </a:solidFill>
          <a:ln w="28575" cap="flat" cmpd="sng" algn="ctr">
            <a:no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97" charset="0"/>
            </a:endParaRPr>
          </a:p>
        </p:txBody>
      </p:sp>
      <p:sp>
        <p:nvSpPr>
          <p:cNvPr id="31" name="Right Arrow 30">
            <a:extLst>
              <a:ext uri="{FF2B5EF4-FFF2-40B4-BE49-F238E27FC236}">
                <a16:creationId xmlns:a16="http://schemas.microsoft.com/office/drawing/2014/main" id="{388C0DD0-FB6B-9C47-8665-7F9C39CE2CD0}"/>
              </a:ext>
            </a:extLst>
          </p:cNvPr>
          <p:cNvSpPr/>
          <p:nvPr/>
        </p:nvSpPr>
        <p:spPr bwMode="auto">
          <a:xfrm>
            <a:off x="5773116" y="2348907"/>
            <a:ext cx="556581" cy="74677"/>
          </a:xfrm>
          <a:prstGeom prst="rightArrow">
            <a:avLst/>
          </a:prstGeom>
          <a:solidFill>
            <a:schemeClr val="tx1"/>
          </a:solidFill>
          <a:ln w="28575" cap="flat" cmpd="sng" algn="ctr">
            <a:no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97" charset="0"/>
            </a:endParaRPr>
          </a:p>
        </p:txBody>
      </p:sp>
      <p:pic>
        <p:nvPicPr>
          <p:cNvPr id="32" name="Picture 2">
            <a:extLst>
              <a:ext uri="{FF2B5EF4-FFF2-40B4-BE49-F238E27FC236}">
                <a16:creationId xmlns:a16="http://schemas.microsoft.com/office/drawing/2014/main" id="{E7CA487E-3478-C44C-B944-495F41CF8E9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530" t="66463" r="66793" b="20211"/>
          <a:stretch/>
        </p:blipFill>
        <p:spPr bwMode="auto">
          <a:xfrm>
            <a:off x="6678225" y="1196556"/>
            <a:ext cx="2450221" cy="2347944"/>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28AC3103-0612-4148-A0B7-8D23AF9C7496}"/>
              </a:ext>
            </a:extLst>
          </p:cNvPr>
          <p:cNvSpPr txBox="1"/>
          <p:nvPr/>
        </p:nvSpPr>
        <p:spPr>
          <a:xfrm rot="16200000">
            <a:off x="6132284" y="2257728"/>
            <a:ext cx="712054"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Genes</a:t>
            </a:r>
          </a:p>
        </p:txBody>
      </p:sp>
      <p:sp>
        <p:nvSpPr>
          <p:cNvPr id="36" name="TextBox 35">
            <a:extLst>
              <a:ext uri="{FF2B5EF4-FFF2-40B4-BE49-F238E27FC236}">
                <a16:creationId xmlns:a16="http://schemas.microsoft.com/office/drawing/2014/main" id="{EE516A1D-B1E4-0E4D-9CDE-23485F4C7A4B}"/>
              </a:ext>
            </a:extLst>
          </p:cNvPr>
          <p:cNvSpPr txBox="1"/>
          <p:nvPr/>
        </p:nvSpPr>
        <p:spPr>
          <a:xfrm>
            <a:off x="7683386" y="3467025"/>
            <a:ext cx="583814"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Cells</a:t>
            </a:r>
          </a:p>
        </p:txBody>
      </p:sp>
      <p:pic>
        <p:nvPicPr>
          <p:cNvPr id="38" name="Picture 2" descr="A comparison of datasets from synthetic networks simulated using BoolODE and GeneNetWeaver. Each row corresponds to the network indicated by the label on the left. (a) The network itself with red edges representing inhibition while blue edges representing activation. (b) A 2D t-SNE visualization of the BoolODE output. The colour of each point indicates the simulation time: blue for earlier, green for intermediate, and and yellow for later times. (c) Each colour corresponds to a different subset of cells obtained by using k-means clustering with k set to the number of expected trajectories. (d) t-SNE visualization of data simulated using GeneNetWeaver.">
            <a:extLst>
              <a:ext uri="{FF2B5EF4-FFF2-40B4-BE49-F238E27FC236}">
                <a16:creationId xmlns:a16="http://schemas.microsoft.com/office/drawing/2014/main" id="{7542A9E4-2394-BD4A-95BD-CE2136A3E20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182" t="18597" r="70752" b="65009"/>
          <a:stretch/>
        </p:blipFill>
        <p:spPr bwMode="auto">
          <a:xfrm>
            <a:off x="3951345" y="4166368"/>
            <a:ext cx="1175479" cy="112426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A comparison of datasets from synthetic networks simulated using BoolODE and GeneNetWeaver. Each row corresponds to the network indicated by the label on the left. (a) The network itself with red edges representing inhibition while blue edges representing activation. (b) A 2D t-SNE visualization of the BoolODE output. The colour of each point indicates the simulation time: blue for earlier, green for intermediate, and and yellow for later times. (c) Each colour corresponds to a different subset of cells obtained by using k-means clustering with k set to the number of expected trajectories. (d) t-SNE visualization of data simulated using GeneNetWeaver.">
            <a:extLst>
              <a:ext uri="{FF2B5EF4-FFF2-40B4-BE49-F238E27FC236}">
                <a16:creationId xmlns:a16="http://schemas.microsoft.com/office/drawing/2014/main" id="{A2A4DCBF-6F3C-3248-B0F3-2450ECB7BC0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700" t="49708" r="70752" b="32514"/>
          <a:stretch/>
        </p:blipFill>
        <p:spPr bwMode="auto">
          <a:xfrm>
            <a:off x="7655101" y="4166368"/>
            <a:ext cx="1104277" cy="12192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A comparison of datasets from synthetic networks simulated using BoolODE and GeneNetWeaver. Each row corresponds to the network indicated by the label on the left. (a) The network itself with red edges representing inhibition while blue edges representing activation. (b) A 2D t-SNE visualization of the BoolODE output. The colour of each point indicates the simulation time: blue for earlier, green for intermediate, and and yellow for later times. (c) Each colour corresponds to a different subset of cells obtained by using k-means clustering with k set to the number of expected trajectories. (d) t-SNE visualization of data simulated using GeneNetWeaver.">
            <a:extLst>
              <a:ext uri="{FF2B5EF4-FFF2-40B4-BE49-F238E27FC236}">
                <a16:creationId xmlns:a16="http://schemas.microsoft.com/office/drawing/2014/main" id="{0D14CD03-5EE3-A24B-B0CE-F3B571B4A31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700" t="83260" r="70752"/>
          <a:stretch/>
        </p:blipFill>
        <p:spPr bwMode="auto">
          <a:xfrm>
            <a:off x="1552150" y="5476499"/>
            <a:ext cx="1104278" cy="114799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A comparison of datasets from synthetic networks simulated using BoolODE and GeneNetWeaver. Each row corresponds to the network indicated by the label on the left. (a) The network itself with red edges representing inhibition while blue edges representing activation. (b) A 2D t-SNE visualization of the BoolODE output. The colour of each point indicates the simulation time: blue for earlier, green for intermediate, and and yellow for later times. (c) Each colour corresponds to a different subset of cells obtained by using k-means clustering with k set to the number of expected trajectories. (d) t-SNE visualization of data simulated using GeneNetWeaver.">
            <a:extLst>
              <a:ext uri="{FF2B5EF4-FFF2-40B4-BE49-F238E27FC236}">
                <a16:creationId xmlns:a16="http://schemas.microsoft.com/office/drawing/2014/main" id="{6D1B2FAE-331F-154E-BC5A-DB8F2A43097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700" t="66831" r="70752" b="16503"/>
          <a:stretch/>
        </p:blipFill>
        <p:spPr bwMode="auto">
          <a:xfrm>
            <a:off x="348911" y="5533172"/>
            <a:ext cx="1104277" cy="1143001"/>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A comparison of datasets from synthetic networks simulated using BoolODE and GeneNetWeaver. Each row corresponds to the network indicated by the label on the left. (a) The network itself with red edges representing inhibition while blue edges representing activation. (b) A 2D t-SNE visualization of the BoolODE output. The colour of each point indicates the simulation time: blue for earlier, green for intermediate, and and yellow for later times. (c) Each colour corresponds to a different subset of cells obtained by using k-means clustering with k set to the number of expected trajectories. (d) t-SNE visualization of data simulated using GeneNetWeaver.">
            <a:extLst>
              <a:ext uri="{FF2B5EF4-FFF2-40B4-BE49-F238E27FC236}">
                <a16:creationId xmlns:a16="http://schemas.microsoft.com/office/drawing/2014/main" id="{CD7557D4-AD6B-D44A-BA01-0505941679E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700" t="34152" r="70752" b="49455"/>
          <a:stretch/>
        </p:blipFill>
        <p:spPr bwMode="auto">
          <a:xfrm>
            <a:off x="5847429" y="4031051"/>
            <a:ext cx="1239760" cy="126220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A comparison of datasets from synthetic networks simulated using BoolODE and GeneNetWeaver. Each row corresponds to the network indicated by the label on the left. (a) The network itself with red edges representing inhibition while blue edges representing activation. (b) A 2D t-SNE visualization of the BoolODE output. The colour of each point indicates the simulation time: blue for earlier, green for intermediate, and and yellow for later times. (c) Each colour corresponds to a different subset of cells obtained by using k-means clustering with k set to the number of expected trajectories. (d) t-SNE visualization of data simulated using GeneNetWeaver.">
            <a:extLst>
              <a:ext uri="{FF2B5EF4-FFF2-40B4-BE49-F238E27FC236}">
                <a16:creationId xmlns:a16="http://schemas.microsoft.com/office/drawing/2014/main" id="{4AC9BB50-2342-6C4D-B7F2-14E0ED9EE2E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500" t="1930" r="70752" b="81676"/>
          <a:stretch/>
        </p:blipFill>
        <p:spPr bwMode="auto">
          <a:xfrm>
            <a:off x="2358785" y="4048513"/>
            <a:ext cx="1066800" cy="1124264"/>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3D4E8290-85FA-3647-89A0-B561C3FAE75A}"/>
              </a:ext>
            </a:extLst>
          </p:cNvPr>
          <p:cNvSpPr txBox="1"/>
          <p:nvPr/>
        </p:nvSpPr>
        <p:spPr>
          <a:xfrm>
            <a:off x="2493285" y="3780104"/>
            <a:ext cx="825867" cy="369332"/>
          </a:xfrm>
          <a:prstGeom prst="rect">
            <a:avLst/>
          </a:prstGeom>
          <a:noFill/>
        </p:spPr>
        <p:txBody>
          <a:bodyPr wrap="none" rtlCol="0">
            <a:spAutoFit/>
          </a:bodyPr>
          <a:lstStyle/>
          <a:p>
            <a:r>
              <a:rPr lang="en-US" sz="1800" dirty="0">
                <a:latin typeface="Arial" panose="020B0604020202020204" pitchFamily="34" charset="0"/>
                <a:cs typeface="Arial" panose="020B0604020202020204" pitchFamily="34" charset="0"/>
              </a:rPr>
              <a:t>Linear</a:t>
            </a:r>
          </a:p>
        </p:txBody>
      </p:sp>
      <p:sp>
        <p:nvSpPr>
          <p:cNvPr id="45" name="TextBox 44">
            <a:extLst>
              <a:ext uri="{FF2B5EF4-FFF2-40B4-BE49-F238E27FC236}">
                <a16:creationId xmlns:a16="http://schemas.microsoft.com/office/drawing/2014/main" id="{688CEAA6-7F0E-5445-9176-E838F57231CB}"/>
              </a:ext>
            </a:extLst>
          </p:cNvPr>
          <p:cNvSpPr txBox="1"/>
          <p:nvPr/>
        </p:nvSpPr>
        <p:spPr>
          <a:xfrm>
            <a:off x="3851016" y="3780104"/>
            <a:ext cx="1326004" cy="369332"/>
          </a:xfrm>
          <a:prstGeom prst="rect">
            <a:avLst/>
          </a:prstGeom>
          <a:noFill/>
        </p:spPr>
        <p:txBody>
          <a:bodyPr wrap="none" rtlCol="0">
            <a:spAutoFit/>
          </a:bodyPr>
          <a:lstStyle/>
          <a:p>
            <a:r>
              <a:rPr lang="en-US" sz="1800" dirty="0">
                <a:latin typeface="Arial" panose="020B0604020202020204" pitchFamily="34" charset="0"/>
                <a:cs typeface="Arial" panose="020B0604020202020204" pitchFamily="34" charset="0"/>
              </a:rPr>
              <a:t>Linear long</a:t>
            </a:r>
          </a:p>
        </p:txBody>
      </p:sp>
      <p:sp>
        <p:nvSpPr>
          <p:cNvPr id="46" name="TextBox 45">
            <a:extLst>
              <a:ext uri="{FF2B5EF4-FFF2-40B4-BE49-F238E27FC236}">
                <a16:creationId xmlns:a16="http://schemas.microsoft.com/office/drawing/2014/main" id="{A9EB9ED0-8B0A-4749-B7FB-C68493DFCF26}"/>
              </a:ext>
            </a:extLst>
          </p:cNvPr>
          <p:cNvSpPr txBox="1"/>
          <p:nvPr/>
        </p:nvSpPr>
        <p:spPr>
          <a:xfrm>
            <a:off x="6019342" y="3733800"/>
            <a:ext cx="761747" cy="369332"/>
          </a:xfrm>
          <a:prstGeom prst="rect">
            <a:avLst/>
          </a:prstGeom>
          <a:noFill/>
        </p:spPr>
        <p:txBody>
          <a:bodyPr wrap="none" rtlCol="0">
            <a:spAutoFit/>
          </a:bodyPr>
          <a:lstStyle/>
          <a:p>
            <a:r>
              <a:rPr lang="en-US" sz="1800" dirty="0">
                <a:latin typeface="Arial" panose="020B0604020202020204" pitchFamily="34" charset="0"/>
                <a:cs typeface="Arial" panose="020B0604020202020204" pitchFamily="34" charset="0"/>
              </a:rPr>
              <a:t>Cycle</a:t>
            </a:r>
          </a:p>
        </p:txBody>
      </p:sp>
      <p:sp>
        <p:nvSpPr>
          <p:cNvPr id="47" name="TextBox 46">
            <a:extLst>
              <a:ext uri="{FF2B5EF4-FFF2-40B4-BE49-F238E27FC236}">
                <a16:creationId xmlns:a16="http://schemas.microsoft.com/office/drawing/2014/main" id="{D59BEE9D-A146-0549-8F63-42F947C66CFD}"/>
              </a:ext>
            </a:extLst>
          </p:cNvPr>
          <p:cNvSpPr txBox="1"/>
          <p:nvPr/>
        </p:nvSpPr>
        <p:spPr>
          <a:xfrm>
            <a:off x="7569885" y="3785509"/>
            <a:ext cx="1274708" cy="369332"/>
          </a:xfrm>
          <a:prstGeom prst="rect">
            <a:avLst/>
          </a:prstGeom>
          <a:noFill/>
        </p:spPr>
        <p:txBody>
          <a:bodyPr wrap="none" rtlCol="0">
            <a:spAutoFit/>
          </a:bodyPr>
          <a:lstStyle/>
          <a:p>
            <a:r>
              <a:rPr lang="en-US" sz="1800" dirty="0">
                <a:latin typeface="Arial" panose="020B0604020202020204" pitchFamily="34" charset="0"/>
                <a:cs typeface="Arial" panose="020B0604020202020204" pitchFamily="34" charset="0"/>
              </a:rPr>
              <a:t>Bifurcating</a:t>
            </a:r>
          </a:p>
        </p:txBody>
      </p:sp>
      <p:sp>
        <p:nvSpPr>
          <p:cNvPr id="48" name="TextBox 47">
            <a:extLst>
              <a:ext uri="{FF2B5EF4-FFF2-40B4-BE49-F238E27FC236}">
                <a16:creationId xmlns:a16="http://schemas.microsoft.com/office/drawing/2014/main" id="{13136440-2A23-A04B-B82E-A0F8096E7F41}"/>
              </a:ext>
            </a:extLst>
          </p:cNvPr>
          <p:cNvSpPr txBox="1"/>
          <p:nvPr/>
        </p:nvSpPr>
        <p:spPr>
          <a:xfrm>
            <a:off x="231054" y="4761332"/>
            <a:ext cx="1364476" cy="646331"/>
          </a:xfrm>
          <a:prstGeom prst="rect">
            <a:avLst/>
          </a:prstGeom>
          <a:noFill/>
        </p:spPr>
        <p:txBody>
          <a:bodyPr wrap="none" rtlCol="0">
            <a:spAutoFit/>
          </a:bodyPr>
          <a:lstStyle/>
          <a:p>
            <a:r>
              <a:rPr lang="en-US" sz="1800" dirty="0">
                <a:latin typeface="Arial" panose="020B0604020202020204" pitchFamily="34" charset="0"/>
                <a:cs typeface="Arial" panose="020B0604020202020204" pitchFamily="34" charset="0"/>
              </a:rPr>
              <a:t>Bifurcating </a:t>
            </a:r>
          </a:p>
          <a:p>
            <a:r>
              <a:rPr lang="en-US" sz="1800" dirty="0">
                <a:latin typeface="Arial" panose="020B0604020202020204" pitchFamily="34" charset="0"/>
                <a:cs typeface="Arial" panose="020B0604020202020204" pitchFamily="34" charset="0"/>
              </a:rPr>
              <a:t>Converging</a:t>
            </a:r>
          </a:p>
        </p:txBody>
      </p:sp>
      <p:sp>
        <p:nvSpPr>
          <p:cNvPr id="49" name="TextBox 48">
            <a:extLst>
              <a:ext uri="{FF2B5EF4-FFF2-40B4-BE49-F238E27FC236}">
                <a16:creationId xmlns:a16="http://schemas.microsoft.com/office/drawing/2014/main" id="{0D3EE04C-3A3F-9A42-A6BE-78740F2B0582}"/>
              </a:ext>
            </a:extLst>
          </p:cNvPr>
          <p:cNvSpPr txBox="1"/>
          <p:nvPr/>
        </p:nvSpPr>
        <p:spPr>
          <a:xfrm>
            <a:off x="1589582" y="4988111"/>
            <a:ext cx="1330236" cy="369332"/>
          </a:xfrm>
          <a:prstGeom prst="rect">
            <a:avLst/>
          </a:prstGeom>
          <a:noFill/>
        </p:spPr>
        <p:txBody>
          <a:bodyPr wrap="none" rtlCol="0">
            <a:spAutoFit/>
          </a:bodyPr>
          <a:lstStyle/>
          <a:p>
            <a:r>
              <a:rPr lang="en-US" sz="1800" dirty="0">
                <a:latin typeface="Arial" panose="020B0604020202020204" pitchFamily="34" charset="0"/>
                <a:cs typeface="Arial" panose="020B0604020202020204" pitchFamily="34" charset="0"/>
              </a:rPr>
              <a:t>Trifurcating</a:t>
            </a:r>
          </a:p>
        </p:txBody>
      </p:sp>
      <p:pic>
        <p:nvPicPr>
          <p:cNvPr id="50" name="Picture 2">
            <a:extLst>
              <a:ext uri="{FF2B5EF4-FFF2-40B4-BE49-F238E27FC236}">
                <a16:creationId xmlns:a16="http://schemas.microsoft.com/office/drawing/2014/main" id="{B780C91D-1536-E148-A869-7C7F65F128D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8385" r="65836" b="60509"/>
          <a:stretch/>
        </p:blipFill>
        <p:spPr bwMode="auto">
          <a:xfrm>
            <a:off x="0" y="3866166"/>
            <a:ext cx="2104289" cy="904645"/>
          </a:xfrm>
          <a:prstGeom prst="rect">
            <a:avLst/>
          </a:prstGeom>
          <a:noFill/>
          <a:extLst>
            <a:ext uri="{909E8E84-426E-40DD-AFC4-6F175D3DCCD1}">
              <a14:hiddenFill xmlns:a14="http://schemas.microsoft.com/office/drawing/2010/main">
                <a:solidFill>
                  <a:srgbClr val="FFFFFF"/>
                </a:solidFill>
              </a14:hiddenFill>
            </a:ext>
          </a:extLst>
        </p:spPr>
      </p:pic>
      <p:pic>
        <p:nvPicPr>
          <p:cNvPr id="210950" name="Picture 6" descr="A comparison of datasets from synthetic networks simulated using BoolODE and GeneNetWeaver. Each row corresponds to the network indicated by the label on the left. (a) The network itself with red edges representing inhibition while blue edges representing activation. (b) A 2D t-SNE visualization of the BoolODE output. The colour of each point indicates the simulation time: blue for earlier, green for intermediate, and and yellow for later times. (c) Each colour corresponds to a different subset of cells obtained by using k-means clustering with k set to the number of expected trajectories. (d) t-SNE visualization of data simulated using GeneNetWeaver.">
            <a:extLst>
              <a:ext uri="{FF2B5EF4-FFF2-40B4-BE49-F238E27FC236}">
                <a16:creationId xmlns:a16="http://schemas.microsoft.com/office/drawing/2014/main" id="{C7AB33F7-12E5-F24C-A06C-E8B57351340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0273" r="71724" b="33333"/>
          <a:stretch/>
        </p:blipFill>
        <p:spPr bwMode="auto">
          <a:xfrm>
            <a:off x="3520592" y="5346686"/>
            <a:ext cx="1515507" cy="1284935"/>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descr="A comparison of datasets from synthetic networks simulated using BoolODE and GeneNetWeaver. Each row corresponds to the network indicated by the label on the left. (a) The network itself with red edges representing inhibition while blue edges representing activation. (b) A 2D t-SNE visualization of the BoolODE output. The colour of each point indicates the simulation time: blue for earlier, green for intermediate, and and yellow for later times. (c) Each colour corresponds to a different subset of cells obtained by using k-means clustering with k set to the number of expected trajectories. (d) t-SNE visualization of data simulated using GeneNetWeaver.">
            <a:extLst>
              <a:ext uri="{FF2B5EF4-FFF2-40B4-BE49-F238E27FC236}">
                <a16:creationId xmlns:a16="http://schemas.microsoft.com/office/drawing/2014/main" id="{99DB13E9-38BF-E748-8C91-F9704F4E992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8390" t="50273" r="47751" b="33333"/>
          <a:stretch/>
        </p:blipFill>
        <p:spPr bwMode="auto">
          <a:xfrm>
            <a:off x="7457943" y="5251797"/>
            <a:ext cx="1373171" cy="1379824"/>
          </a:xfrm>
          <a:prstGeom prst="rect">
            <a:avLst/>
          </a:prstGeom>
          <a:noFill/>
          <a:extLst>
            <a:ext uri="{909E8E84-426E-40DD-AFC4-6F175D3DCCD1}">
              <a14:hiddenFill xmlns:a14="http://schemas.microsoft.com/office/drawing/2010/main">
                <a:solidFill>
                  <a:srgbClr val="FFFFFF"/>
                </a:solidFill>
              </a14:hiddenFill>
            </a:ext>
          </a:extLst>
        </p:spPr>
      </p:pic>
      <p:sp>
        <p:nvSpPr>
          <p:cNvPr id="53" name="TextBox 52">
            <a:extLst>
              <a:ext uri="{FF2B5EF4-FFF2-40B4-BE49-F238E27FC236}">
                <a16:creationId xmlns:a16="http://schemas.microsoft.com/office/drawing/2014/main" id="{F2230197-231F-BE47-8E89-221BFD2F117D}"/>
              </a:ext>
            </a:extLst>
          </p:cNvPr>
          <p:cNvSpPr txBox="1"/>
          <p:nvPr/>
        </p:nvSpPr>
        <p:spPr>
          <a:xfrm>
            <a:off x="5779359" y="5783513"/>
            <a:ext cx="1083951" cy="338554"/>
          </a:xfrm>
          <a:prstGeom prst="rect">
            <a:avLst/>
          </a:prstGeom>
          <a:noFill/>
        </p:spPr>
        <p:txBody>
          <a:bodyPr wrap="none" rtlCol="0">
            <a:spAutoFit/>
          </a:bodyPr>
          <a:lstStyle/>
          <a:p>
            <a:r>
              <a:rPr lang="en-US" sz="1600" b="1" dirty="0">
                <a:latin typeface="Arial" panose="020B0604020202020204" pitchFamily="34" charset="0"/>
                <a:cs typeface="Arial" panose="020B0604020202020204" pitchFamily="34" charset="0"/>
              </a:rPr>
              <a:t>BoolODE</a:t>
            </a:r>
            <a:endParaRPr lang="en-US" b="1" dirty="0">
              <a:latin typeface="Arial" panose="020B0604020202020204" pitchFamily="34" charset="0"/>
              <a:cs typeface="Arial" panose="020B0604020202020204" pitchFamily="34" charset="0"/>
            </a:endParaRPr>
          </a:p>
        </p:txBody>
      </p:sp>
      <p:sp>
        <p:nvSpPr>
          <p:cNvPr id="54" name="Right Arrow 53">
            <a:extLst>
              <a:ext uri="{FF2B5EF4-FFF2-40B4-BE49-F238E27FC236}">
                <a16:creationId xmlns:a16="http://schemas.microsoft.com/office/drawing/2014/main" id="{47721C61-0BB3-374B-A12D-86B40E3BFD69}"/>
              </a:ext>
            </a:extLst>
          </p:cNvPr>
          <p:cNvSpPr/>
          <p:nvPr/>
        </p:nvSpPr>
        <p:spPr bwMode="auto">
          <a:xfrm>
            <a:off x="5126824" y="5952790"/>
            <a:ext cx="556581" cy="74677"/>
          </a:xfrm>
          <a:prstGeom prst="rightArrow">
            <a:avLst/>
          </a:prstGeom>
          <a:solidFill>
            <a:schemeClr val="tx1"/>
          </a:solidFill>
          <a:ln w="28575" cap="flat" cmpd="sng" algn="ctr">
            <a:no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97" charset="0"/>
            </a:endParaRPr>
          </a:p>
        </p:txBody>
      </p:sp>
      <p:sp>
        <p:nvSpPr>
          <p:cNvPr id="55" name="Right Arrow 54">
            <a:extLst>
              <a:ext uri="{FF2B5EF4-FFF2-40B4-BE49-F238E27FC236}">
                <a16:creationId xmlns:a16="http://schemas.microsoft.com/office/drawing/2014/main" id="{B25BA0A8-4324-8D40-9DB0-F992842932EE}"/>
              </a:ext>
            </a:extLst>
          </p:cNvPr>
          <p:cNvSpPr/>
          <p:nvPr/>
        </p:nvSpPr>
        <p:spPr bwMode="auto">
          <a:xfrm>
            <a:off x="6821046" y="5935352"/>
            <a:ext cx="556581" cy="74677"/>
          </a:xfrm>
          <a:prstGeom prst="rightArrow">
            <a:avLst/>
          </a:prstGeom>
          <a:solidFill>
            <a:schemeClr val="tx1"/>
          </a:solidFill>
          <a:ln w="28575" cap="flat" cmpd="sng" algn="ctr">
            <a:no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97" charset="0"/>
            </a:endParaRPr>
          </a:p>
        </p:txBody>
      </p:sp>
      <p:sp>
        <p:nvSpPr>
          <p:cNvPr id="33" name="Rounded Rectangle 32">
            <a:extLst>
              <a:ext uri="{FF2B5EF4-FFF2-40B4-BE49-F238E27FC236}">
                <a16:creationId xmlns:a16="http://schemas.microsoft.com/office/drawing/2014/main" id="{73DF2C1E-A58E-3B43-A927-49321A913CFE}"/>
              </a:ext>
            </a:extLst>
          </p:cNvPr>
          <p:cNvSpPr/>
          <p:nvPr/>
        </p:nvSpPr>
        <p:spPr bwMode="auto">
          <a:xfrm>
            <a:off x="3200400" y="5251797"/>
            <a:ext cx="5715000" cy="1424376"/>
          </a:xfrm>
          <a:prstGeom prst="roundRect">
            <a:avLst/>
          </a:prstGeom>
          <a:noFill/>
          <a:ln w="28575" cap="flat" cmpd="sng" algn="ctr">
            <a:solidFill>
              <a:schemeClr val="accent3">
                <a:lumMod val="75000"/>
              </a:schemeClr>
            </a:solidFill>
            <a:prstDash val="dash"/>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97" charset="0"/>
            </a:endParaRPr>
          </a:p>
        </p:txBody>
      </p:sp>
    </p:spTree>
    <p:extLst>
      <p:ext uri="{BB962C8B-B14F-4D97-AF65-F5344CB8AC3E}">
        <p14:creationId xmlns:p14="http://schemas.microsoft.com/office/powerpoint/2010/main" val="20532671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4ADEA06-AE57-AF41-A785-D71FA29DEE62}"/>
              </a:ext>
            </a:extLst>
          </p:cNvPr>
          <p:cNvSpPr>
            <a:spLocks noGrp="1"/>
          </p:cNvSpPr>
          <p:nvPr>
            <p:ph type="sldNum" sz="quarter" idx="12"/>
          </p:nvPr>
        </p:nvSpPr>
        <p:spPr/>
        <p:txBody>
          <a:bodyPr/>
          <a:lstStyle/>
          <a:p>
            <a:pPr>
              <a:defRPr/>
            </a:pPr>
            <a:fld id="{4D71D4ED-2DA9-9F40-A068-D189D5533483}" type="slidenum">
              <a:rPr lang="en-US" smtClean="0"/>
              <a:pPr>
                <a:defRPr/>
              </a:pPr>
              <a:t>43</a:t>
            </a:fld>
            <a:endParaRPr lang="en-US"/>
          </a:p>
        </p:txBody>
      </p:sp>
      <p:sp>
        <p:nvSpPr>
          <p:cNvPr id="19" name="Title 1">
            <a:extLst>
              <a:ext uri="{FF2B5EF4-FFF2-40B4-BE49-F238E27FC236}">
                <a16:creationId xmlns:a16="http://schemas.microsoft.com/office/drawing/2014/main" id="{E7EB89E6-261C-3144-8DE7-D32FDBC1F16C}"/>
              </a:ext>
            </a:extLst>
          </p:cNvPr>
          <p:cNvSpPr>
            <a:spLocks noGrp="1"/>
          </p:cNvSpPr>
          <p:nvPr>
            <p:ph type="title"/>
          </p:nvPr>
        </p:nvSpPr>
        <p:spPr>
          <a:xfrm>
            <a:off x="129288" y="0"/>
            <a:ext cx="8885423" cy="1143000"/>
          </a:xfrm>
        </p:spPr>
        <p:txBody>
          <a:bodyPr/>
          <a:lstStyle/>
          <a:p>
            <a:r>
              <a:rPr lang="en-US" sz="3200" dirty="0"/>
              <a:t>Input type 2: </a:t>
            </a:r>
            <a:br>
              <a:rPr lang="en-US" sz="3200" dirty="0"/>
            </a:br>
            <a:r>
              <a:rPr lang="en-US" sz="2400" dirty="0"/>
              <a:t>Simulated datasets from curated models (Boolean)</a:t>
            </a:r>
            <a:endParaRPr lang="en-US" sz="4000" dirty="0"/>
          </a:p>
        </p:txBody>
      </p:sp>
      <p:pic>
        <p:nvPicPr>
          <p:cNvPr id="20" name="Picture 2">
            <a:extLst>
              <a:ext uri="{FF2B5EF4-FFF2-40B4-BE49-F238E27FC236}">
                <a16:creationId xmlns:a16="http://schemas.microsoft.com/office/drawing/2014/main" id="{F5D4311A-FDCE-8249-9259-F9729B73D2F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8764" r="65836" b="40130"/>
          <a:stretch/>
        </p:blipFill>
        <p:spPr bwMode="auto">
          <a:xfrm>
            <a:off x="14991" y="990600"/>
            <a:ext cx="2042410" cy="878043"/>
          </a:xfrm>
          <a:prstGeom prst="rect">
            <a:avLst/>
          </a:prstGeom>
          <a:noFill/>
          <a:extLst>
            <a:ext uri="{909E8E84-426E-40DD-AFC4-6F175D3DCCD1}">
              <a14:hiddenFill xmlns:a14="http://schemas.microsoft.com/office/drawing/2010/main">
                <a:solidFill>
                  <a:srgbClr val="FFFFFF"/>
                </a:solidFill>
              </a14:hiddenFill>
            </a:ext>
          </a:extLst>
        </p:spPr>
      </p:pic>
      <p:pic>
        <p:nvPicPr>
          <p:cNvPr id="211970" name="Picture 2">
            <a:extLst>
              <a:ext uri="{FF2B5EF4-FFF2-40B4-BE49-F238E27FC236}">
                <a16:creationId xmlns:a16="http://schemas.microsoft.com/office/drawing/2014/main" id="{9D636509-996E-A247-8545-B63D5FDC9CC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73" r="43427" b="55725"/>
          <a:stretch/>
        </p:blipFill>
        <p:spPr bwMode="auto">
          <a:xfrm>
            <a:off x="6640690" y="1609715"/>
            <a:ext cx="2321521" cy="1521449"/>
          </a:xfrm>
          <a:prstGeom prst="rect">
            <a:avLst/>
          </a:prstGeom>
          <a:noFill/>
          <a:extLst>
            <a:ext uri="{909E8E84-426E-40DD-AFC4-6F175D3DCCD1}">
              <a14:hiddenFill xmlns:a14="http://schemas.microsoft.com/office/drawing/2010/main">
                <a:solidFill>
                  <a:srgbClr val="FFFFFF"/>
                </a:solidFill>
              </a14:hiddenFill>
            </a:ext>
          </a:extLst>
        </p:spPr>
      </p:pic>
      <p:pic>
        <p:nvPicPr>
          <p:cNvPr id="211972" name="Picture 4">
            <a:extLst>
              <a:ext uri="{FF2B5EF4-FFF2-40B4-BE49-F238E27FC236}">
                <a16:creationId xmlns:a16="http://schemas.microsoft.com/office/drawing/2014/main" id="{1D766AEE-EEE6-2B40-B8CE-A9F338B1903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49795"/>
          <a:stretch/>
        </p:blipFill>
        <p:spPr bwMode="auto">
          <a:xfrm>
            <a:off x="3763005" y="4295995"/>
            <a:ext cx="2518115" cy="1805913"/>
          </a:xfrm>
          <a:prstGeom prst="rect">
            <a:avLst/>
          </a:prstGeom>
          <a:noFill/>
          <a:extLst>
            <a:ext uri="{909E8E84-426E-40DD-AFC4-6F175D3DCCD1}">
              <a14:hiddenFill xmlns:a14="http://schemas.microsoft.com/office/drawing/2010/main">
                <a:solidFill>
                  <a:srgbClr val="FFFFFF"/>
                </a:solidFill>
              </a14:hiddenFill>
            </a:ext>
          </a:extLst>
        </p:spPr>
      </p:pic>
      <p:pic>
        <p:nvPicPr>
          <p:cNvPr id="211974" name="Picture 6">
            <a:extLst>
              <a:ext uri="{FF2B5EF4-FFF2-40B4-BE49-F238E27FC236}">
                <a16:creationId xmlns:a16="http://schemas.microsoft.com/office/drawing/2014/main" id="{FA895279-8EC2-B04E-883E-8DBC0FBB2AB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44631"/>
          <a:stretch/>
        </p:blipFill>
        <p:spPr bwMode="auto">
          <a:xfrm>
            <a:off x="228605" y="4467388"/>
            <a:ext cx="2900524" cy="1609804"/>
          </a:xfrm>
          <a:prstGeom prst="rect">
            <a:avLst/>
          </a:prstGeom>
          <a:noFill/>
          <a:extLst>
            <a:ext uri="{909E8E84-426E-40DD-AFC4-6F175D3DCCD1}">
              <a14:hiddenFill xmlns:a14="http://schemas.microsoft.com/office/drawing/2010/main">
                <a:solidFill>
                  <a:srgbClr val="FFFFFF"/>
                </a:solidFill>
              </a14:hiddenFill>
            </a:ext>
          </a:extLst>
        </p:spPr>
      </p:pic>
      <p:pic>
        <p:nvPicPr>
          <p:cNvPr id="211976" name="Picture 8">
            <a:extLst>
              <a:ext uri="{FF2B5EF4-FFF2-40B4-BE49-F238E27FC236}">
                <a16:creationId xmlns:a16="http://schemas.microsoft.com/office/drawing/2014/main" id="{9DB4FD7F-53C9-9342-A697-5DDC73B759A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27778"/>
          <a:stretch/>
        </p:blipFill>
        <p:spPr bwMode="auto">
          <a:xfrm>
            <a:off x="6505265" y="3392269"/>
            <a:ext cx="2509446" cy="28194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8E9C0F8-ABAC-F048-ACD7-D2DB87947F05}"/>
              </a:ext>
            </a:extLst>
          </p:cNvPr>
          <p:cNvSpPr txBox="1"/>
          <p:nvPr/>
        </p:nvSpPr>
        <p:spPr>
          <a:xfrm>
            <a:off x="0" y="6211669"/>
            <a:ext cx="8283037" cy="584775"/>
          </a:xfrm>
          <a:prstGeom prst="rect">
            <a:avLst/>
          </a:prstGeom>
          <a:noFill/>
        </p:spPr>
        <p:txBody>
          <a:bodyPr wrap="none" rtlCol="0">
            <a:spAutoFit/>
          </a:bodyPr>
          <a:lstStyle/>
          <a:p>
            <a:pPr marL="342900" indent="-342900">
              <a:buFont typeface="Arial" panose="020B0604020202020204" pitchFamily="34" charset="0"/>
              <a:buChar char="•"/>
            </a:pPr>
            <a:r>
              <a:rPr lang="en-US" sz="800" dirty="0" err="1"/>
              <a:t>Giacomantonio</a:t>
            </a:r>
            <a:r>
              <a:rPr lang="en-US" sz="800" dirty="0"/>
              <a:t> CE &amp; </a:t>
            </a:r>
            <a:r>
              <a:rPr lang="en-US" sz="800" dirty="0" err="1"/>
              <a:t>Goodhill</a:t>
            </a:r>
            <a:r>
              <a:rPr lang="en-US" sz="800" dirty="0"/>
              <a:t> GJ A </a:t>
            </a:r>
            <a:r>
              <a:rPr lang="en-US" sz="800" dirty="0" err="1"/>
              <a:t>boolean</a:t>
            </a:r>
            <a:r>
              <a:rPr lang="en-US" sz="800" dirty="0"/>
              <a:t> model of the gene regulatory network underlying mammalian cortical area development. </a:t>
            </a:r>
            <a:r>
              <a:rPr lang="en-US" sz="800" i="1" dirty="0" err="1"/>
              <a:t>PLoS</a:t>
            </a:r>
            <a:r>
              <a:rPr lang="en-US" sz="800" i="1" dirty="0"/>
              <a:t> </a:t>
            </a:r>
            <a:r>
              <a:rPr lang="en-US" sz="800" i="1" dirty="0" err="1"/>
              <a:t>Comput</a:t>
            </a:r>
            <a:r>
              <a:rPr lang="en-US" sz="800" i="1" dirty="0"/>
              <a:t>. Biol.</a:t>
            </a:r>
            <a:r>
              <a:rPr lang="en-US" sz="800" dirty="0"/>
              <a:t> 6, e1000936 (2010). </a:t>
            </a:r>
          </a:p>
          <a:p>
            <a:pPr marL="342900" indent="-342900">
              <a:buFont typeface="Arial" panose="020B0604020202020204" pitchFamily="34" charset="0"/>
              <a:buChar char="•"/>
            </a:pPr>
            <a:r>
              <a:rPr lang="en-US" sz="800" dirty="0" err="1"/>
              <a:t>Lovrics</a:t>
            </a:r>
            <a:r>
              <a:rPr lang="en-US" sz="800" dirty="0"/>
              <a:t> A et al. Boolean Modelling reveals new regulatory connections between transcription factors orchestrating the development of the ventral spinal cord. </a:t>
            </a:r>
            <a:r>
              <a:rPr lang="en-US" sz="800" i="1" dirty="0" err="1"/>
              <a:t>PLoS</a:t>
            </a:r>
            <a:r>
              <a:rPr lang="en-US" sz="800" i="1" dirty="0"/>
              <a:t> One</a:t>
            </a:r>
            <a:r>
              <a:rPr lang="en-US" sz="800" dirty="0"/>
              <a:t> 9, e111430 (2014). </a:t>
            </a:r>
          </a:p>
          <a:p>
            <a:pPr marL="342900" indent="-342900">
              <a:buFont typeface="Arial" panose="020B0604020202020204" pitchFamily="34" charset="0"/>
              <a:buChar char="•"/>
            </a:pPr>
            <a:r>
              <a:rPr lang="en-US" sz="800" dirty="0" err="1"/>
              <a:t>Krumsiek</a:t>
            </a:r>
            <a:r>
              <a:rPr lang="en-US" sz="800" dirty="0"/>
              <a:t> J, Marr C, Schroeder T &amp; Theis FJ Hierarchical Differentiation of Myeloid Progenitors Is Encoded in the Transcription Tactor Network. </a:t>
            </a:r>
            <a:r>
              <a:rPr lang="en-US" sz="800" i="1" dirty="0" err="1"/>
              <a:t>PLoS</a:t>
            </a:r>
            <a:r>
              <a:rPr lang="en-US" sz="800" i="1" dirty="0"/>
              <a:t> One</a:t>
            </a:r>
            <a:r>
              <a:rPr lang="en-US" sz="800" dirty="0"/>
              <a:t> 6, e22649 (2011). </a:t>
            </a:r>
          </a:p>
          <a:p>
            <a:pPr marL="342900" indent="-342900">
              <a:buFont typeface="Arial" panose="020B0604020202020204" pitchFamily="34" charset="0"/>
              <a:buChar char="•"/>
            </a:pPr>
            <a:r>
              <a:rPr lang="en-US" sz="800" dirty="0"/>
              <a:t>Ríos O et al. A Boolean network model of human gonadal sex determination. </a:t>
            </a:r>
            <a:r>
              <a:rPr lang="en-US" sz="800" i="1" dirty="0" err="1"/>
              <a:t>Theor</a:t>
            </a:r>
            <a:r>
              <a:rPr lang="en-US" sz="800" i="1" dirty="0"/>
              <a:t>. Biol. Med. Model.</a:t>
            </a:r>
            <a:r>
              <a:rPr lang="en-US" sz="800" dirty="0"/>
              <a:t> 12, 26 (2015). </a:t>
            </a:r>
          </a:p>
        </p:txBody>
      </p:sp>
      <p:sp>
        <p:nvSpPr>
          <p:cNvPr id="18" name="Rectangle 17">
            <a:extLst>
              <a:ext uri="{FF2B5EF4-FFF2-40B4-BE49-F238E27FC236}">
                <a16:creationId xmlns:a16="http://schemas.microsoft.com/office/drawing/2014/main" id="{6BA49E9C-097F-3243-9C5A-9932F7D099D4}"/>
              </a:ext>
            </a:extLst>
          </p:cNvPr>
          <p:cNvSpPr/>
          <p:nvPr/>
        </p:nvSpPr>
        <p:spPr bwMode="auto">
          <a:xfrm>
            <a:off x="6497770" y="1470338"/>
            <a:ext cx="762000" cy="455428"/>
          </a:xfrm>
          <a:prstGeom prst="rect">
            <a:avLst/>
          </a:prstGeom>
          <a:solidFill>
            <a:schemeClr val="bg1"/>
          </a:solidFill>
          <a:ln w="28575" cap="flat" cmpd="sng" algn="ctr">
            <a:no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97" charset="0"/>
            </a:endParaRPr>
          </a:p>
        </p:txBody>
      </p:sp>
      <p:sp>
        <p:nvSpPr>
          <p:cNvPr id="30" name="Rectangle 29">
            <a:extLst>
              <a:ext uri="{FF2B5EF4-FFF2-40B4-BE49-F238E27FC236}">
                <a16:creationId xmlns:a16="http://schemas.microsoft.com/office/drawing/2014/main" id="{26999202-2E3C-B64A-98B6-7BFBAFCA34CA}"/>
              </a:ext>
            </a:extLst>
          </p:cNvPr>
          <p:cNvSpPr/>
          <p:nvPr/>
        </p:nvSpPr>
        <p:spPr bwMode="auto">
          <a:xfrm>
            <a:off x="6177354" y="2973572"/>
            <a:ext cx="762000" cy="455428"/>
          </a:xfrm>
          <a:prstGeom prst="rect">
            <a:avLst/>
          </a:prstGeom>
          <a:solidFill>
            <a:schemeClr val="bg1"/>
          </a:solidFill>
          <a:ln w="28575" cap="flat" cmpd="sng" algn="ctr">
            <a:no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97" charset="0"/>
            </a:endParaRPr>
          </a:p>
        </p:txBody>
      </p:sp>
      <p:sp>
        <p:nvSpPr>
          <p:cNvPr id="31" name="Rectangle 30">
            <a:extLst>
              <a:ext uri="{FF2B5EF4-FFF2-40B4-BE49-F238E27FC236}">
                <a16:creationId xmlns:a16="http://schemas.microsoft.com/office/drawing/2014/main" id="{28A2E81D-ADFD-6847-A79B-43C0156E0256}"/>
              </a:ext>
            </a:extLst>
          </p:cNvPr>
          <p:cNvSpPr/>
          <p:nvPr/>
        </p:nvSpPr>
        <p:spPr bwMode="auto">
          <a:xfrm>
            <a:off x="3157860" y="3992320"/>
            <a:ext cx="762000" cy="455428"/>
          </a:xfrm>
          <a:prstGeom prst="rect">
            <a:avLst/>
          </a:prstGeom>
          <a:solidFill>
            <a:schemeClr val="bg1"/>
          </a:solidFill>
          <a:ln w="28575" cap="flat" cmpd="sng" algn="ctr">
            <a:no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97" charset="0"/>
            </a:endParaRPr>
          </a:p>
        </p:txBody>
      </p:sp>
      <p:sp>
        <p:nvSpPr>
          <p:cNvPr id="32" name="Rectangle 31">
            <a:extLst>
              <a:ext uri="{FF2B5EF4-FFF2-40B4-BE49-F238E27FC236}">
                <a16:creationId xmlns:a16="http://schemas.microsoft.com/office/drawing/2014/main" id="{2E26BFCC-85B5-2F41-ADFF-65F713DE6D37}"/>
              </a:ext>
            </a:extLst>
          </p:cNvPr>
          <p:cNvSpPr/>
          <p:nvPr/>
        </p:nvSpPr>
        <p:spPr bwMode="auto">
          <a:xfrm>
            <a:off x="5796354" y="3100243"/>
            <a:ext cx="762000" cy="455428"/>
          </a:xfrm>
          <a:prstGeom prst="rect">
            <a:avLst/>
          </a:prstGeom>
          <a:solidFill>
            <a:schemeClr val="bg1"/>
          </a:solidFill>
          <a:ln w="28575" cap="flat" cmpd="sng" algn="ctr">
            <a:no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97" charset="0"/>
            </a:endParaRPr>
          </a:p>
        </p:txBody>
      </p:sp>
      <p:sp>
        <p:nvSpPr>
          <p:cNvPr id="33" name="Rectangle 32">
            <a:extLst>
              <a:ext uri="{FF2B5EF4-FFF2-40B4-BE49-F238E27FC236}">
                <a16:creationId xmlns:a16="http://schemas.microsoft.com/office/drawing/2014/main" id="{9BECEAFB-89E1-BE4C-B0D3-43A55649B280}"/>
              </a:ext>
            </a:extLst>
          </p:cNvPr>
          <p:cNvSpPr/>
          <p:nvPr/>
        </p:nvSpPr>
        <p:spPr bwMode="auto">
          <a:xfrm>
            <a:off x="-16802" y="4296927"/>
            <a:ext cx="762000" cy="455428"/>
          </a:xfrm>
          <a:prstGeom prst="rect">
            <a:avLst/>
          </a:prstGeom>
          <a:solidFill>
            <a:schemeClr val="bg1"/>
          </a:solidFill>
          <a:ln w="28575" cap="flat" cmpd="sng" algn="ctr">
            <a:no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97" charset="0"/>
            </a:endParaRPr>
          </a:p>
        </p:txBody>
      </p:sp>
      <p:sp>
        <p:nvSpPr>
          <p:cNvPr id="25" name="TextBox 24">
            <a:extLst>
              <a:ext uri="{FF2B5EF4-FFF2-40B4-BE49-F238E27FC236}">
                <a16:creationId xmlns:a16="http://schemas.microsoft.com/office/drawing/2014/main" id="{BEAC2A82-3C19-374C-937D-52D7EA350795}"/>
              </a:ext>
            </a:extLst>
          </p:cNvPr>
          <p:cNvSpPr txBox="1"/>
          <p:nvPr/>
        </p:nvSpPr>
        <p:spPr>
          <a:xfrm>
            <a:off x="7402690" y="1235482"/>
            <a:ext cx="864339" cy="369332"/>
          </a:xfrm>
          <a:prstGeom prst="rect">
            <a:avLst/>
          </a:prstGeom>
          <a:noFill/>
        </p:spPr>
        <p:txBody>
          <a:bodyPr wrap="none" rtlCol="0">
            <a:spAutoFit/>
          </a:bodyPr>
          <a:lstStyle/>
          <a:p>
            <a:r>
              <a:rPr lang="en-US" sz="1800" dirty="0" err="1">
                <a:latin typeface="Arial" panose="020B0604020202020204" pitchFamily="34" charset="0"/>
                <a:cs typeface="Arial" panose="020B0604020202020204" pitchFamily="34" charset="0"/>
              </a:rPr>
              <a:t>mCAD</a:t>
            </a:r>
            <a:endParaRPr lang="en-US" dirty="0"/>
          </a:p>
        </p:txBody>
      </p:sp>
      <p:sp>
        <p:nvSpPr>
          <p:cNvPr id="36" name="TextBox 35">
            <a:extLst>
              <a:ext uri="{FF2B5EF4-FFF2-40B4-BE49-F238E27FC236}">
                <a16:creationId xmlns:a16="http://schemas.microsoft.com/office/drawing/2014/main" id="{97D95DBB-0F0E-F640-8030-232CD8AB13F0}"/>
              </a:ext>
            </a:extLst>
          </p:cNvPr>
          <p:cNvSpPr txBox="1"/>
          <p:nvPr/>
        </p:nvSpPr>
        <p:spPr>
          <a:xfrm>
            <a:off x="-9668" y="4339975"/>
            <a:ext cx="671979" cy="369332"/>
          </a:xfrm>
          <a:prstGeom prst="rect">
            <a:avLst/>
          </a:prstGeom>
          <a:noFill/>
        </p:spPr>
        <p:txBody>
          <a:bodyPr wrap="none" rtlCol="0">
            <a:spAutoFit/>
          </a:bodyPr>
          <a:lstStyle/>
          <a:p>
            <a:r>
              <a:rPr lang="en-US" sz="1800" dirty="0">
                <a:latin typeface="Arial" panose="020B0604020202020204" pitchFamily="34" charset="0"/>
                <a:cs typeface="Arial" panose="020B0604020202020204" pitchFamily="34" charset="0"/>
              </a:rPr>
              <a:t>HSC</a:t>
            </a:r>
            <a:endParaRPr lang="en-US" dirty="0"/>
          </a:p>
        </p:txBody>
      </p:sp>
      <p:sp>
        <p:nvSpPr>
          <p:cNvPr id="37" name="TextBox 36">
            <a:extLst>
              <a:ext uri="{FF2B5EF4-FFF2-40B4-BE49-F238E27FC236}">
                <a16:creationId xmlns:a16="http://schemas.microsoft.com/office/drawing/2014/main" id="{DE1E1945-4D57-0845-AFC6-917011DEF595}"/>
              </a:ext>
            </a:extLst>
          </p:cNvPr>
          <p:cNvSpPr txBox="1"/>
          <p:nvPr/>
        </p:nvSpPr>
        <p:spPr>
          <a:xfrm>
            <a:off x="3260705" y="4278868"/>
            <a:ext cx="659155" cy="369332"/>
          </a:xfrm>
          <a:prstGeom prst="rect">
            <a:avLst/>
          </a:prstGeom>
          <a:noFill/>
        </p:spPr>
        <p:txBody>
          <a:bodyPr wrap="none" rtlCol="0">
            <a:spAutoFit/>
          </a:bodyPr>
          <a:lstStyle/>
          <a:p>
            <a:r>
              <a:rPr lang="en-US" sz="1800" dirty="0">
                <a:latin typeface="Arial" panose="020B0604020202020204" pitchFamily="34" charset="0"/>
                <a:cs typeface="Arial" panose="020B0604020202020204" pitchFamily="34" charset="0"/>
              </a:rPr>
              <a:t>VSC</a:t>
            </a:r>
            <a:endParaRPr lang="en-US" dirty="0"/>
          </a:p>
        </p:txBody>
      </p:sp>
      <p:sp>
        <p:nvSpPr>
          <p:cNvPr id="38" name="TextBox 37">
            <a:extLst>
              <a:ext uri="{FF2B5EF4-FFF2-40B4-BE49-F238E27FC236}">
                <a16:creationId xmlns:a16="http://schemas.microsoft.com/office/drawing/2014/main" id="{97FDBA67-3243-4F4E-9BDD-3E5EC2DF5DC5}"/>
              </a:ext>
            </a:extLst>
          </p:cNvPr>
          <p:cNvSpPr txBox="1"/>
          <p:nvPr/>
        </p:nvSpPr>
        <p:spPr>
          <a:xfrm>
            <a:off x="6362255" y="3131164"/>
            <a:ext cx="684803" cy="369332"/>
          </a:xfrm>
          <a:prstGeom prst="rect">
            <a:avLst/>
          </a:prstGeom>
          <a:noFill/>
        </p:spPr>
        <p:txBody>
          <a:bodyPr wrap="none" rtlCol="0">
            <a:spAutoFit/>
          </a:bodyPr>
          <a:lstStyle/>
          <a:p>
            <a:r>
              <a:rPr lang="en-US" sz="1800" dirty="0">
                <a:latin typeface="Arial" panose="020B0604020202020204" pitchFamily="34" charset="0"/>
                <a:cs typeface="Arial" panose="020B0604020202020204" pitchFamily="34" charset="0"/>
              </a:rPr>
              <a:t>GSD</a:t>
            </a:r>
            <a:endParaRPr lang="en-US" dirty="0"/>
          </a:p>
        </p:txBody>
      </p:sp>
      <p:sp>
        <p:nvSpPr>
          <p:cNvPr id="2" name="TextBox 1">
            <a:extLst>
              <a:ext uri="{FF2B5EF4-FFF2-40B4-BE49-F238E27FC236}">
                <a16:creationId xmlns:a16="http://schemas.microsoft.com/office/drawing/2014/main" id="{90BB6711-8335-F946-99D2-7E8F26442A9A}"/>
              </a:ext>
            </a:extLst>
          </p:cNvPr>
          <p:cNvSpPr txBox="1"/>
          <p:nvPr/>
        </p:nvSpPr>
        <p:spPr>
          <a:xfrm>
            <a:off x="2021879" y="1005690"/>
            <a:ext cx="5486400" cy="1241365"/>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Mammalian Cortical Area Development (</a:t>
            </a:r>
            <a:r>
              <a:rPr lang="en-US" sz="1600" dirty="0" err="1">
                <a:latin typeface="Arial" panose="020B0604020202020204" pitchFamily="34" charset="0"/>
                <a:cs typeface="Arial" panose="020B0604020202020204" pitchFamily="34" charset="0"/>
              </a:rPr>
              <a:t>mCAD</a:t>
            </a:r>
            <a:r>
              <a:rPr lang="en-US" sz="1600" dirty="0">
                <a:latin typeface="Arial" panose="020B0604020202020204" pitchFamily="34" charset="0"/>
                <a:cs typeface="Arial" panose="020B0604020202020204" pitchFamily="34" charset="0"/>
              </a:rPr>
              <a:t>)</a:t>
            </a:r>
            <a:r>
              <a:rPr lang="en-US" sz="1600" baseline="30000" dirty="0">
                <a:latin typeface="Arial" panose="020B0604020202020204" pitchFamily="34" charset="0"/>
                <a:cs typeface="Arial" panose="020B0604020202020204" pitchFamily="34" charset="0"/>
              </a:rPr>
              <a:t>1</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Ventral Spinal Cord Development (VSC)</a:t>
            </a:r>
            <a:r>
              <a:rPr lang="en-US" sz="1600" baseline="30000" dirty="0">
                <a:latin typeface="Arial" panose="020B0604020202020204" pitchFamily="34" charset="0"/>
                <a:cs typeface="Arial" panose="020B0604020202020204" pitchFamily="34" charset="0"/>
              </a:rPr>
              <a:t>2</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Hematopoietic Stem Cell Differentiation (HSC)</a:t>
            </a:r>
            <a:r>
              <a:rPr lang="en-US" sz="1600" baseline="30000" dirty="0">
                <a:latin typeface="Arial" panose="020B0604020202020204" pitchFamily="34" charset="0"/>
                <a:cs typeface="Arial" panose="020B0604020202020204" pitchFamily="34" charset="0"/>
              </a:rPr>
              <a:t>3</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Gonadal Sex Determination (GSD)</a:t>
            </a:r>
            <a:r>
              <a:rPr lang="en-US" sz="1600" baseline="30000" dirty="0">
                <a:latin typeface="Arial" panose="020B0604020202020204" pitchFamily="34" charset="0"/>
                <a:cs typeface="Arial" panose="020B0604020202020204" pitchFamily="34" charset="0"/>
              </a:rPr>
              <a:t>4</a:t>
            </a:r>
          </a:p>
          <a:p>
            <a:pPr marL="285750" indent="-285750">
              <a:buFont typeface="Arial" panose="020B0604020202020204" pitchFamily="34" charset="0"/>
              <a:buChar char="•"/>
            </a:pPr>
            <a:endParaRPr lang="en-US" sz="1400" baseline="30000" dirty="0">
              <a:latin typeface="Arial" panose="020B0604020202020204" pitchFamily="34" charset="0"/>
              <a:cs typeface="Arial" panose="020B0604020202020204" pitchFamily="34" charset="0"/>
            </a:endParaRPr>
          </a:p>
        </p:txBody>
      </p:sp>
      <p:pic>
        <p:nvPicPr>
          <p:cNvPr id="40" name="Picture 2">
            <a:extLst>
              <a:ext uri="{FF2B5EF4-FFF2-40B4-BE49-F238E27FC236}">
                <a16:creationId xmlns:a16="http://schemas.microsoft.com/office/drawing/2014/main" id="{A6E57074-F5BF-504D-9AA1-68237E5F508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73" r="43427" b="55725"/>
          <a:stretch/>
        </p:blipFill>
        <p:spPr bwMode="auto">
          <a:xfrm>
            <a:off x="268637" y="2451249"/>
            <a:ext cx="2017363" cy="1322114"/>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a:extLst>
              <a:ext uri="{FF2B5EF4-FFF2-40B4-BE49-F238E27FC236}">
                <a16:creationId xmlns:a16="http://schemas.microsoft.com/office/drawing/2014/main" id="{F786958A-C668-1742-9B5C-7020C1CBCBCD}"/>
              </a:ext>
            </a:extLst>
          </p:cNvPr>
          <p:cNvSpPr/>
          <p:nvPr/>
        </p:nvSpPr>
        <p:spPr bwMode="auto">
          <a:xfrm>
            <a:off x="103668" y="2247133"/>
            <a:ext cx="429731" cy="455428"/>
          </a:xfrm>
          <a:prstGeom prst="rect">
            <a:avLst/>
          </a:prstGeom>
          <a:solidFill>
            <a:schemeClr val="bg1"/>
          </a:solidFill>
          <a:ln w="28575" cap="flat" cmpd="sng" algn="ctr">
            <a:no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97" charset="0"/>
            </a:endParaRPr>
          </a:p>
        </p:txBody>
      </p:sp>
      <p:sp>
        <p:nvSpPr>
          <p:cNvPr id="42" name="Rectangle 41">
            <a:extLst>
              <a:ext uri="{FF2B5EF4-FFF2-40B4-BE49-F238E27FC236}">
                <a16:creationId xmlns:a16="http://schemas.microsoft.com/office/drawing/2014/main" id="{8233AE21-9FCC-3D4D-BF2B-1EFE1104775E}"/>
              </a:ext>
            </a:extLst>
          </p:cNvPr>
          <p:cNvSpPr/>
          <p:nvPr/>
        </p:nvSpPr>
        <p:spPr bwMode="auto">
          <a:xfrm>
            <a:off x="27468" y="3629470"/>
            <a:ext cx="429732" cy="455428"/>
          </a:xfrm>
          <a:prstGeom prst="rect">
            <a:avLst/>
          </a:prstGeom>
          <a:solidFill>
            <a:schemeClr val="bg1"/>
          </a:solidFill>
          <a:ln w="28575" cap="flat" cmpd="sng" algn="ctr">
            <a:no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97" charset="0"/>
            </a:endParaRPr>
          </a:p>
        </p:txBody>
      </p:sp>
      <p:sp>
        <p:nvSpPr>
          <p:cNvPr id="43" name="TextBox 42">
            <a:extLst>
              <a:ext uri="{FF2B5EF4-FFF2-40B4-BE49-F238E27FC236}">
                <a16:creationId xmlns:a16="http://schemas.microsoft.com/office/drawing/2014/main" id="{4B7E3211-A6AB-694A-994E-23E6586CDF2F}"/>
              </a:ext>
            </a:extLst>
          </p:cNvPr>
          <p:cNvSpPr txBox="1"/>
          <p:nvPr/>
        </p:nvSpPr>
        <p:spPr>
          <a:xfrm>
            <a:off x="27468" y="2407055"/>
            <a:ext cx="787395" cy="338554"/>
          </a:xfrm>
          <a:prstGeom prst="rect">
            <a:avLst/>
          </a:prstGeom>
          <a:noFill/>
        </p:spPr>
        <p:txBody>
          <a:bodyPr wrap="none" rtlCol="0">
            <a:spAutoFit/>
          </a:bodyPr>
          <a:lstStyle/>
          <a:p>
            <a:r>
              <a:rPr lang="en-US" sz="1600" dirty="0" err="1">
                <a:latin typeface="Arial" panose="020B0604020202020204" pitchFamily="34" charset="0"/>
                <a:cs typeface="Arial" panose="020B0604020202020204" pitchFamily="34" charset="0"/>
              </a:rPr>
              <a:t>mCAD</a:t>
            </a:r>
            <a:endParaRPr lang="en-US" dirty="0"/>
          </a:p>
        </p:txBody>
      </p:sp>
      <p:sp>
        <p:nvSpPr>
          <p:cNvPr id="45" name="TextBox 44">
            <a:extLst>
              <a:ext uri="{FF2B5EF4-FFF2-40B4-BE49-F238E27FC236}">
                <a16:creationId xmlns:a16="http://schemas.microsoft.com/office/drawing/2014/main" id="{B56C51FA-D3A5-9F48-ADAF-3200089FCBDC}"/>
              </a:ext>
            </a:extLst>
          </p:cNvPr>
          <p:cNvSpPr txBox="1"/>
          <p:nvPr/>
        </p:nvSpPr>
        <p:spPr>
          <a:xfrm>
            <a:off x="2926933" y="2914191"/>
            <a:ext cx="1083951" cy="338554"/>
          </a:xfrm>
          <a:prstGeom prst="rect">
            <a:avLst/>
          </a:prstGeom>
          <a:noFill/>
        </p:spPr>
        <p:txBody>
          <a:bodyPr wrap="none" rtlCol="0">
            <a:spAutoFit/>
          </a:bodyPr>
          <a:lstStyle/>
          <a:p>
            <a:r>
              <a:rPr lang="en-US" sz="1600" b="1" dirty="0">
                <a:latin typeface="Arial" panose="020B0604020202020204" pitchFamily="34" charset="0"/>
                <a:cs typeface="Arial" panose="020B0604020202020204" pitchFamily="34" charset="0"/>
              </a:rPr>
              <a:t>BoolODE</a:t>
            </a:r>
            <a:endParaRPr lang="en-US" b="1" dirty="0">
              <a:latin typeface="Arial" panose="020B0604020202020204" pitchFamily="34" charset="0"/>
              <a:cs typeface="Arial" panose="020B0604020202020204" pitchFamily="34" charset="0"/>
            </a:endParaRPr>
          </a:p>
        </p:txBody>
      </p:sp>
      <p:sp>
        <p:nvSpPr>
          <p:cNvPr id="46" name="Right Arrow 45">
            <a:extLst>
              <a:ext uri="{FF2B5EF4-FFF2-40B4-BE49-F238E27FC236}">
                <a16:creationId xmlns:a16="http://schemas.microsoft.com/office/drawing/2014/main" id="{24D582F2-37D0-D847-8E69-4D865C35B653}"/>
              </a:ext>
            </a:extLst>
          </p:cNvPr>
          <p:cNvSpPr/>
          <p:nvPr/>
        </p:nvSpPr>
        <p:spPr bwMode="auto">
          <a:xfrm>
            <a:off x="2274398" y="3083468"/>
            <a:ext cx="556581" cy="74677"/>
          </a:xfrm>
          <a:prstGeom prst="rightArrow">
            <a:avLst/>
          </a:prstGeom>
          <a:solidFill>
            <a:schemeClr val="tx1"/>
          </a:solidFill>
          <a:ln w="28575" cap="flat" cmpd="sng" algn="ctr">
            <a:no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97" charset="0"/>
            </a:endParaRPr>
          </a:p>
        </p:txBody>
      </p:sp>
      <p:sp>
        <p:nvSpPr>
          <p:cNvPr id="47" name="Right Arrow 46">
            <a:extLst>
              <a:ext uri="{FF2B5EF4-FFF2-40B4-BE49-F238E27FC236}">
                <a16:creationId xmlns:a16="http://schemas.microsoft.com/office/drawing/2014/main" id="{1C271F4D-858A-7A4C-B15F-0EC026D488D4}"/>
              </a:ext>
            </a:extLst>
          </p:cNvPr>
          <p:cNvSpPr/>
          <p:nvPr/>
        </p:nvSpPr>
        <p:spPr bwMode="auto">
          <a:xfrm>
            <a:off x="3968620" y="3066030"/>
            <a:ext cx="556581" cy="74677"/>
          </a:xfrm>
          <a:prstGeom prst="rightArrow">
            <a:avLst/>
          </a:prstGeom>
          <a:solidFill>
            <a:schemeClr val="tx1"/>
          </a:solidFill>
          <a:ln w="28575" cap="flat" cmpd="sng" algn="ctr">
            <a:no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97" charset="0"/>
            </a:endParaRPr>
          </a:p>
        </p:txBody>
      </p:sp>
      <p:pic>
        <p:nvPicPr>
          <p:cNvPr id="211980" name="Picture 12">
            <a:extLst>
              <a:ext uri="{FF2B5EF4-FFF2-40B4-BE49-F238E27FC236}">
                <a16:creationId xmlns:a16="http://schemas.microsoft.com/office/drawing/2014/main" id="{10A841CB-FEF5-A04F-9866-F070EF3868B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8222" t="2683" r="46733" b="73228"/>
          <a:stretch/>
        </p:blipFill>
        <p:spPr bwMode="auto">
          <a:xfrm>
            <a:off x="4579634" y="2368714"/>
            <a:ext cx="1703014" cy="1605292"/>
          </a:xfrm>
          <a:prstGeom prst="rect">
            <a:avLst/>
          </a:prstGeom>
          <a:noFill/>
          <a:extLst>
            <a:ext uri="{909E8E84-426E-40DD-AFC4-6F175D3DCCD1}">
              <a14:hiddenFill xmlns:a14="http://schemas.microsoft.com/office/drawing/2010/main">
                <a:solidFill>
                  <a:srgbClr val="FFFFFF"/>
                </a:solidFill>
              </a14:hiddenFill>
            </a:ext>
          </a:extLst>
        </p:spPr>
      </p:pic>
      <p:sp>
        <p:nvSpPr>
          <p:cNvPr id="44" name="Rounded Rectangle 43">
            <a:extLst>
              <a:ext uri="{FF2B5EF4-FFF2-40B4-BE49-F238E27FC236}">
                <a16:creationId xmlns:a16="http://schemas.microsoft.com/office/drawing/2014/main" id="{6E79CFA8-AE9A-6C47-999E-AC1698B8FCA6}"/>
              </a:ext>
            </a:extLst>
          </p:cNvPr>
          <p:cNvSpPr/>
          <p:nvPr/>
        </p:nvSpPr>
        <p:spPr bwMode="auto">
          <a:xfrm>
            <a:off x="103669" y="2357108"/>
            <a:ext cx="6176250" cy="1605291"/>
          </a:xfrm>
          <a:prstGeom prst="roundRect">
            <a:avLst/>
          </a:prstGeom>
          <a:noFill/>
          <a:ln w="28575" cap="flat" cmpd="sng" algn="ctr">
            <a:solidFill>
              <a:schemeClr val="accent3">
                <a:lumMod val="75000"/>
              </a:schemeClr>
            </a:solidFill>
            <a:prstDash val="dash"/>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97" charset="0"/>
            </a:endParaRPr>
          </a:p>
        </p:txBody>
      </p:sp>
    </p:spTree>
    <p:extLst>
      <p:ext uri="{BB962C8B-B14F-4D97-AF65-F5344CB8AC3E}">
        <p14:creationId xmlns:p14="http://schemas.microsoft.com/office/powerpoint/2010/main" val="26679204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4ADEA06-AE57-AF41-A785-D71FA29DEE62}"/>
              </a:ext>
            </a:extLst>
          </p:cNvPr>
          <p:cNvSpPr>
            <a:spLocks noGrp="1"/>
          </p:cNvSpPr>
          <p:nvPr>
            <p:ph type="sldNum" sz="quarter" idx="12"/>
          </p:nvPr>
        </p:nvSpPr>
        <p:spPr/>
        <p:txBody>
          <a:bodyPr/>
          <a:lstStyle/>
          <a:p>
            <a:pPr>
              <a:defRPr/>
            </a:pPr>
            <a:fld id="{4D71D4ED-2DA9-9F40-A068-D189D5533483}" type="slidenum">
              <a:rPr lang="en-US" smtClean="0"/>
              <a:pPr>
                <a:defRPr/>
              </a:pPr>
              <a:t>44</a:t>
            </a:fld>
            <a:endParaRPr lang="en-US"/>
          </a:p>
        </p:txBody>
      </p:sp>
      <p:sp>
        <p:nvSpPr>
          <p:cNvPr id="19" name="Title 1">
            <a:extLst>
              <a:ext uri="{FF2B5EF4-FFF2-40B4-BE49-F238E27FC236}">
                <a16:creationId xmlns:a16="http://schemas.microsoft.com/office/drawing/2014/main" id="{E7EB89E6-261C-3144-8DE7-D32FDBC1F16C}"/>
              </a:ext>
            </a:extLst>
          </p:cNvPr>
          <p:cNvSpPr>
            <a:spLocks noGrp="1"/>
          </p:cNvSpPr>
          <p:nvPr>
            <p:ph type="title"/>
          </p:nvPr>
        </p:nvSpPr>
        <p:spPr>
          <a:xfrm>
            <a:off x="129288" y="0"/>
            <a:ext cx="8885423" cy="1143000"/>
          </a:xfrm>
        </p:spPr>
        <p:txBody>
          <a:bodyPr/>
          <a:lstStyle/>
          <a:p>
            <a:r>
              <a:rPr lang="en-US" sz="3200" dirty="0"/>
              <a:t>Input type 3: </a:t>
            </a:r>
            <a:br>
              <a:rPr lang="en-US" sz="3200" dirty="0"/>
            </a:br>
            <a:r>
              <a:rPr lang="en-US" sz="2400" dirty="0"/>
              <a:t>Experimental </a:t>
            </a:r>
            <a:r>
              <a:rPr lang="en-US" sz="2400" dirty="0" err="1"/>
              <a:t>scRNA</a:t>
            </a:r>
            <a:r>
              <a:rPr lang="en-US" sz="2400" dirty="0"/>
              <a:t>-seq datasets</a:t>
            </a:r>
            <a:endParaRPr lang="en-US" sz="4000" dirty="0"/>
          </a:p>
        </p:txBody>
      </p:sp>
      <p:pic>
        <p:nvPicPr>
          <p:cNvPr id="20" name="Picture 2">
            <a:extLst>
              <a:ext uri="{FF2B5EF4-FFF2-40B4-BE49-F238E27FC236}">
                <a16:creationId xmlns:a16="http://schemas.microsoft.com/office/drawing/2014/main" id="{F5D4311A-FDCE-8249-9259-F9729B73D2F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8913" r="65836" b="19107"/>
          <a:stretch/>
        </p:blipFill>
        <p:spPr bwMode="auto">
          <a:xfrm>
            <a:off x="0" y="10095"/>
            <a:ext cx="2057400" cy="92111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6BA49E9C-097F-3243-9C5A-9932F7D099D4}"/>
              </a:ext>
            </a:extLst>
          </p:cNvPr>
          <p:cNvSpPr/>
          <p:nvPr/>
        </p:nvSpPr>
        <p:spPr bwMode="auto">
          <a:xfrm>
            <a:off x="6456905" y="1490911"/>
            <a:ext cx="1655630" cy="455428"/>
          </a:xfrm>
          <a:prstGeom prst="rect">
            <a:avLst/>
          </a:prstGeom>
          <a:solidFill>
            <a:schemeClr val="bg1"/>
          </a:solidFill>
          <a:ln w="28575" cap="flat" cmpd="sng" algn="ctr">
            <a:no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r>
              <a:rPr lang="en-US" sz="1600" dirty="0">
                <a:solidFill>
                  <a:schemeClr val="tx2"/>
                </a:solidFill>
                <a:latin typeface="Arial" panose="020B0604020202020204" pitchFamily="34" charset="0"/>
                <a:cs typeface="Arial" panose="020B0604020202020204" pitchFamily="34" charset="0"/>
              </a:rPr>
              <a:t>hepatocytes</a:t>
            </a:r>
            <a:endParaRPr kumimoji="0" lang="en-US" sz="1600" b="0" i="0" u="none" strike="noStrike" cap="none" normalizeH="0" baseline="0" dirty="0">
              <a:ln>
                <a:noFill/>
              </a:ln>
              <a:solidFill>
                <a:schemeClr val="tx2"/>
              </a:solidFill>
              <a:effectLst/>
              <a:latin typeface="Arial" panose="020B060402020202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id="{28A2E81D-ADFD-6847-A79B-43C0156E0256}"/>
              </a:ext>
            </a:extLst>
          </p:cNvPr>
          <p:cNvSpPr/>
          <p:nvPr/>
        </p:nvSpPr>
        <p:spPr bwMode="auto">
          <a:xfrm>
            <a:off x="3056033" y="1661562"/>
            <a:ext cx="1642740" cy="455428"/>
          </a:xfrm>
          <a:prstGeom prst="rect">
            <a:avLst/>
          </a:prstGeom>
          <a:solidFill>
            <a:schemeClr val="bg1"/>
          </a:solidFill>
          <a:ln w="28575" cap="flat" cmpd="sng" algn="ctr">
            <a:no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r>
              <a:rPr lang="en-US" sz="1600" dirty="0">
                <a:solidFill>
                  <a:schemeClr val="tx2"/>
                </a:solidFill>
                <a:latin typeface="Arial" panose="020B0604020202020204" pitchFamily="34" charset="0"/>
                <a:cs typeface="Arial" panose="020B0604020202020204" pitchFamily="34" charset="0"/>
              </a:rPr>
              <a:t>dendritic cells</a:t>
            </a:r>
            <a:endParaRPr kumimoji="0" lang="en-US" sz="1600" b="0" i="0" u="none" strike="noStrike" cap="none" normalizeH="0" baseline="0" dirty="0">
              <a:ln>
                <a:noFill/>
              </a:ln>
              <a:solidFill>
                <a:schemeClr val="tx2"/>
              </a:solidFill>
              <a:effectLst/>
              <a:latin typeface="Arial" panose="020B0604020202020204" pitchFamily="34" charset="0"/>
              <a:cs typeface="Arial" panose="020B0604020202020204" pitchFamily="34" charset="0"/>
            </a:endParaRPr>
          </a:p>
        </p:txBody>
      </p:sp>
      <p:sp>
        <p:nvSpPr>
          <p:cNvPr id="41" name="Rectangle 40">
            <a:extLst>
              <a:ext uri="{FF2B5EF4-FFF2-40B4-BE49-F238E27FC236}">
                <a16:creationId xmlns:a16="http://schemas.microsoft.com/office/drawing/2014/main" id="{F786958A-C668-1742-9B5C-7020C1CBCBCD}"/>
              </a:ext>
            </a:extLst>
          </p:cNvPr>
          <p:cNvSpPr/>
          <p:nvPr/>
        </p:nvSpPr>
        <p:spPr bwMode="auto">
          <a:xfrm>
            <a:off x="103668" y="2247133"/>
            <a:ext cx="429731" cy="455428"/>
          </a:xfrm>
          <a:prstGeom prst="rect">
            <a:avLst/>
          </a:prstGeom>
          <a:solidFill>
            <a:schemeClr val="bg1"/>
          </a:solidFill>
          <a:ln w="28575" cap="flat" cmpd="sng" algn="ctr">
            <a:no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97" charset="0"/>
            </a:endParaRPr>
          </a:p>
        </p:txBody>
      </p:sp>
      <p:sp>
        <p:nvSpPr>
          <p:cNvPr id="7" name="TextBox 6">
            <a:extLst>
              <a:ext uri="{FF2B5EF4-FFF2-40B4-BE49-F238E27FC236}">
                <a16:creationId xmlns:a16="http://schemas.microsoft.com/office/drawing/2014/main" id="{76705973-75A7-7D4B-9CC1-E39F3AA90BDA}"/>
              </a:ext>
            </a:extLst>
          </p:cNvPr>
          <p:cNvSpPr txBox="1"/>
          <p:nvPr/>
        </p:nvSpPr>
        <p:spPr>
          <a:xfrm>
            <a:off x="-17929" y="6114465"/>
            <a:ext cx="7183377" cy="707886"/>
          </a:xfrm>
          <a:prstGeom prst="rect">
            <a:avLst/>
          </a:prstGeom>
          <a:noFill/>
        </p:spPr>
        <p:txBody>
          <a:bodyPr wrap="none" rtlCol="0">
            <a:spAutoFit/>
          </a:bodyPr>
          <a:lstStyle/>
          <a:p>
            <a:pPr marL="342900" indent="-342900" eaLnBrk="1" fontAlgn="ctr" hangingPunct="1">
              <a:buFont typeface="Arial" panose="020B0604020202020204" pitchFamily="34" charset="0"/>
              <a:buChar char="•"/>
            </a:pPr>
            <a:r>
              <a:rPr lang="en-US" sz="800" dirty="0" err="1"/>
              <a:t>Nestorowa</a:t>
            </a:r>
            <a:r>
              <a:rPr lang="en-US" sz="800" dirty="0"/>
              <a:t>, S. et al. A single-cell resolution map of mouse hematopoietic stem and progenitor cell differentiation. Blood 128, 20–31 (2016).</a:t>
            </a:r>
          </a:p>
          <a:p>
            <a:pPr marL="342900" indent="-342900" eaLnBrk="1" fontAlgn="ctr" hangingPunct="1">
              <a:buFont typeface="Arial" panose="020B0604020202020204" pitchFamily="34" charset="0"/>
              <a:buChar char="•"/>
            </a:pPr>
            <a:r>
              <a:rPr lang="en-US" sz="800" dirty="0"/>
              <a:t>Hayashi, T. et al. Single-cell full-length total RNA sequencing uncovers dynamics of recursive splicing and enhancer RNAs. Nat. </a:t>
            </a:r>
            <a:r>
              <a:rPr lang="en-US" sz="800" dirty="0" err="1"/>
              <a:t>Commun</a:t>
            </a:r>
            <a:r>
              <a:rPr lang="en-US" sz="800" dirty="0"/>
              <a:t>. 9, 619 (2018).</a:t>
            </a:r>
          </a:p>
          <a:p>
            <a:pPr marL="342900" indent="-342900" eaLnBrk="1" fontAlgn="ctr" hangingPunct="1">
              <a:buFont typeface="Arial" panose="020B0604020202020204" pitchFamily="34" charset="0"/>
              <a:buChar char="•"/>
            </a:pPr>
            <a:r>
              <a:rPr lang="en-US" sz="800" dirty="0" err="1"/>
              <a:t>Shalek</a:t>
            </a:r>
            <a:r>
              <a:rPr lang="en-US" sz="800" dirty="0"/>
              <a:t>, A. K. et al. Single-cell RNA-seq reveals dynamic paracrine control of cellular variation. Nature 510, 363–369 (2014).</a:t>
            </a:r>
          </a:p>
          <a:p>
            <a:pPr marL="342900" indent="-342900" eaLnBrk="1" fontAlgn="ctr" hangingPunct="1">
              <a:buFont typeface="Arial" panose="020B0604020202020204" pitchFamily="34" charset="0"/>
              <a:buChar char="•"/>
            </a:pPr>
            <a:r>
              <a:rPr lang="en-US" sz="800" dirty="0"/>
              <a:t>Camp, J. G. et al. Multilineage communication regulates human liver bud development from pluripotency. Nature 546, 533–538 (2017).</a:t>
            </a:r>
          </a:p>
          <a:p>
            <a:pPr marL="342900" indent="-342900" eaLnBrk="1" fontAlgn="ctr" hangingPunct="1">
              <a:buFont typeface="Arial" panose="020B0604020202020204" pitchFamily="34" charset="0"/>
              <a:buChar char="•"/>
            </a:pPr>
            <a:r>
              <a:rPr lang="en-US" sz="800" dirty="0"/>
              <a:t>Chu, L. F. et al. Single-cell RNA-seq reveals novel regulators of human embryonic stem cell differentiation to definitive endoderm. Genome Biol. 17, 173 (2016).</a:t>
            </a:r>
          </a:p>
        </p:txBody>
      </p:sp>
      <p:sp>
        <p:nvSpPr>
          <p:cNvPr id="9" name="TextBox 8">
            <a:extLst>
              <a:ext uri="{FF2B5EF4-FFF2-40B4-BE49-F238E27FC236}">
                <a16:creationId xmlns:a16="http://schemas.microsoft.com/office/drawing/2014/main" id="{A29146AC-F199-DE4E-A507-A4D71E6A9770}"/>
              </a:ext>
            </a:extLst>
          </p:cNvPr>
          <p:cNvSpPr txBox="1"/>
          <p:nvPr/>
        </p:nvSpPr>
        <p:spPr>
          <a:xfrm>
            <a:off x="1828800" y="1070228"/>
            <a:ext cx="954107" cy="400110"/>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Mouse</a:t>
            </a:r>
          </a:p>
        </p:txBody>
      </p:sp>
      <p:sp>
        <p:nvSpPr>
          <p:cNvPr id="35" name="TextBox 34">
            <a:extLst>
              <a:ext uri="{FF2B5EF4-FFF2-40B4-BE49-F238E27FC236}">
                <a16:creationId xmlns:a16="http://schemas.microsoft.com/office/drawing/2014/main" id="{AD237622-A6C4-FD40-88B9-74BDBDA784A1}"/>
              </a:ext>
            </a:extLst>
          </p:cNvPr>
          <p:cNvSpPr txBox="1"/>
          <p:nvPr/>
        </p:nvSpPr>
        <p:spPr>
          <a:xfrm>
            <a:off x="6705600" y="1082046"/>
            <a:ext cx="1011815" cy="400110"/>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Human</a:t>
            </a:r>
          </a:p>
        </p:txBody>
      </p:sp>
      <p:sp>
        <p:nvSpPr>
          <p:cNvPr id="10" name="TextBox 9">
            <a:extLst>
              <a:ext uri="{FF2B5EF4-FFF2-40B4-BE49-F238E27FC236}">
                <a16:creationId xmlns:a16="http://schemas.microsoft.com/office/drawing/2014/main" id="{B60F3EFD-644A-474E-B24F-F7280491DFEE}"/>
              </a:ext>
            </a:extLst>
          </p:cNvPr>
          <p:cNvSpPr txBox="1"/>
          <p:nvPr/>
        </p:nvSpPr>
        <p:spPr>
          <a:xfrm>
            <a:off x="3118221" y="3687373"/>
            <a:ext cx="1518364" cy="584775"/>
          </a:xfrm>
          <a:prstGeom prst="rect">
            <a:avLst/>
          </a:prstGeom>
          <a:noFill/>
        </p:spPr>
        <p:txBody>
          <a:bodyPr wrap="none" rtlCol="0">
            <a:spAutoFit/>
          </a:bodyPr>
          <a:lstStyle/>
          <a:p>
            <a:r>
              <a:rPr lang="en-US" sz="1600" dirty="0">
                <a:solidFill>
                  <a:schemeClr val="tx2"/>
                </a:solidFill>
                <a:latin typeface="Arial" panose="020B0604020202020204" pitchFamily="34" charset="0"/>
                <a:cs typeface="Arial" panose="020B0604020202020204" pitchFamily="34" charset="0"/>
              </a:rPr>
              <a:t>hematopoietic </a:t>
            </a:r>
          </a:p>
          <a:p>
            <a:r>
              <a:rPr lang="en-US" sz="1600" dirty="0">
                <a:solidFill>
                  <a:schemeClr val="tx2"/>
                </a:solidFill>
                <a:latin typeface="Arial" panose="020B0604020202020204" pitchFamily="34" charset="0"/>
                <a:cs typeface="Arial" panose="020B0604020202020204" pitchFamily="34" charset="0"/>
              </a:rPr>
              <a:t>  stem cells</a:t>
            </a:r>
          </a:p>
        </p:txBody>
      </p:sp>
      <p:pic>
        <p:nvPicPr>
          <p:cNvPr id="39" name="Picture 2" descr="Fig. 3">
            <a:extLst>
              <a:ext uri="{FF2B5EF4-FFF2-40B4-BE49-F238E27FC236}">
                <a16:creationId xmlns:a16="http://schemas.microsoft.com/office/drawing/2014/main" id="{60F8E8A3-F1E7-844C-AD4B-3BBBEF4B142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9901" b="70222"/>
          <a:stretch/>
        </p:blipFill>
        <p:spPr bwMode="auto">
          <a:xfrm>
            <a:off x="66688" y="2022265"/>
            <a:ext cx="2773856" cy="296917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8327373D-AEFB-3942-A57D-D6D045CD3340}"/>
              </a:ext>
            </a:extLst>
          </p:cNvPr>
          <p:cNvSpPr/>
          <p:nvPr/>
        </p:nvSpPr>
        <p:spPr>
          <a:xfrm>
            <a:off x="318533" y="1713213"/>
            <a:ext cx="2122697" cy="338554"/>
          </a:xfrm>
          <a:prstGeom prst="rect">
            <a:avLst/>
          </a:prstGeom>
        </p:spPr>
        <p:txBody>
          <a:bodyPr wrap="none">
            <a:spAutoFit/>
          </a:bodyPr>
          <a:lstStyle/>
          <a:p>
            <a:r>
              <a:rPr lang="en-US" sz="1600" dirty="0">
                <a:solidFill>
                  <a:schemeClr val="tx2"/>
                </a:solidFill>
                <a:latin typeface="Arial" panose="020B0604020202020204" pitchFamily="34" charset="0"/>
                <a:cs typeface="Arial" panose="020B0604020202020204" pitchFamily="34" charset="0"/>
              </a:rPr>
              <a:t>Embryonic stem cells</a:t>
            </a:r>
          </a:p>
        </p:txBody>
      </p:sp>
      <p:pic>
        <p:nvPicPr>
          <p:cNvPr id="48" name="New picture">
            <a:extLst>
              <a:ext uri="{FF2B5EF4-FFF2-40B4-BE49-F238E27FC236}">
                <a16:creationId xmlns:a16="http://schemas.microsoft.com/office/drawing/2014/main" id="{C1523346-4D08-2F49-A866-970FA645953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5253" t="850" r="3523" b="76661"/>
          <a:stretch/>
        </p:blipFill>
        <p:spPr bwMode="auto">
          <a:xfrm>
            <a:off x="2773966" y="4191000"/>
            <a:ext cx="2100042" cy="171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pic>
        <p:nvPicPr>
          <p:cNvPr id="214024" name="Picture 8" descr="figure1">
            <a:extLst>
              <a:ext uri="{FF2B5EF4-FFF2-40B4-BE49-F238E27FC236}">
                <a16:creationId xmlns:a16="http://schemas.microsoft.com/office/drawing/2014/main" id="{B1897EE9-1572-4C49-93CB-00EF8177F02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7793" b="71919"/>
          <a:stretch/>
        </p:blipFill>
        <p:spPr bwMode="auto">
          <a:xfrm>
            <a:off x="5410200" y="3877061"/>
            <a:ext cx="3308212" cy="182497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787E00CA-790F-414A-933E-211ED1975DA2}"/>
              </a:ext>
            </a:extLst>
          </p:cNvPr>
          <p:cNvSpPr txBox="1"/>
          <p:nvPr/>
        </p:nvSpPr>
        <p:spPr>
          <a:xfrm>
            <a:off x="6031536" y="3510765"/>
            <a:ext cx="2122697" cy="338554"/>
          </a:xfrm>
          <a:prstGeom prst="rect">
            <a:avLst/>
          </a:prstGeom>
          <a:noFill/>
        </p:spPr>
        <p:txBody>
          <a:bodyPr wrap="none" rtlCol="0">
            <a:spAutoFit/>
          </a:bodyPr>
          <a:lstStyle/>
          <a:p>
            <a:r>
              <a:rPr lang="en-US" sz="1600" dirty="0">
                <a:solidFill>
                  <a:schemeClr val="tx2"/>
                </a:solidFill>
                <a:latin typeface="Arial" panose="020B0604020202020204" pitchFamily="34" charset="0"/>
                <a:cs typeface="Arial" panose="020B0604020202020204" pitchFamily="34" charset="0"/>
              </a:rPr>
              <a:t>Embryonic stem cells</a:t>
            </a:r>
          </a:p>
        </p:txBody>
      </p:sp>
      <p:pic>
        <p:nvPicPr>
          <p:cNvPr id="214026" name="Picture 10" descr="Figure 1">
            <a:extLst>
              <a:ext uri="{FF2B5EF4-FFF2-40B4-BE49-F238E27FC236}">
                <a16:creationId xmlns:a16="http://schemas.microsoft.com/office/drawing/2014/main" id="{D791FD4A-75A3-7C44-BB95-933F501A095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78333" b="76645"/>
          <a:stretch/>
        </p:blipFill>
        <p:spPr bwMode="auto">
          <a:xfrm>
            <a:off x="5918401" y="1916562"/>
            <a:ext cx="2359507" cy="1508350"/>
          </a:xfrm>
          <a:prstGeom prst="rect">
            <a:avLst/>
          </a:prstGeom>
          <a:noFill/>
          <a:extLst>
            <a:ext uri="{909E8E84-426E-40DD-AFC4-6F175D3DCCD1}">
              <a14:hiddenFill xmlns:a14="http://schemas.microsoft.com/office/drawing/2010/main">
                <a:solidFill>
                  <a:srgbClr val="FFFFFF"/>
                </a:solidFill>
              </a14:hiddenFill>
            </a:ext>
          </a:extLst>
        </p:spPr>
      </p:pic>
      <p:pic>
        <p:nvPicPr>
          <p:cNvPr id="214028" name="Picture 12" descr="Extended Data Figure 4">
            <a:extLst>
              <a:ext uri="{FF2B5EF4-FFF2-40B4-BE49-F238E27FC236}">
                <a16:creationId xmlns:a16="http://schemas.microsoft.com/office/drawing/2014/main" id="{E7CF46C5-09A6-2B43-97A8-C253D1B39CA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662" t="60219" r="61735" b="18078"/>
          <a:stretch/>
        </p:blipFill>
        <p:spPr bwMode="auto">
          <a:xfrm>
            <a:off x="2818675" y="1950736"/>
            <a:ext cx="1865750" cy="1768238"/>
          </a:xfrm>
          <a:prstGeom prst="rect">
            <a:avLst/>
          </a:prstGeom>
          <a:noFill/>
          <a:extLst>
            <a:ext uri="{909E8E84-426E-40DD-AFC4-6F175D3DCCD1}">
              <a14:hiddenFill xmlns:a14="http://schemas.microsoft.com/office/drawing/2010/main">
                <a:solidFill>
                  <a:srgbClr val="FFFFFF"/>
                </a:solidFill>
              </a14:hiddenFill>
            </a:ext>
          </a:extLst>
        </p:spPr>
      </p:pic>
      <p:sp>
        <p:nvSpPr>
          <p:cNvPr id="34" name="Rounded Rectangle 33">
            <a:extLst>
              <a:ext uri="{FF2B5EF4-FFF2-40B4-BE49-F238E27FC236}">
                <a16:creationId xmlns:a16="http://schemas.microsoft.com/office/drawing/2014/main" id="{691601DC-CB0A-624E-93C8-E3C15FF654F2}"/>
              </a:ext>
            </a:extLst>
          </p:cNvPr>
          <p:cNvSpPr/>
          <p:nvPr/>
        </p:nvSpPr>
        <p:spPr bwMode="auto">
          <a:xfrm>
            <a:off x="5181600" y="1470338"/>
            <a:ext cx="3833111" cy="4397062"/>
          </a:xfrm>
          <a:prstGeom prst="roundRect">
            <a:avLst/>
          </a:prstGeom>
          <a:noFill/>
          <a:ln w="28575" cap="flat" cmpd="sng" algn="ctr">
            <a:solidFill>
              <a:schemeClr val="accent3">
                <a:lumMod val="75000"/>
              </a:schemeClr>
            </a:solidFill>
            <a:prstDash val="dash"/>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97" charset="0"/>
            </a:endParaRPr>
          </a:p>
        </p:txBody>
      </p:sp>
      <p:sp>
        <p:nvSpPr>
          <p:cNvPr id="13" name="Rectangle 12">
            <a:extLst>
              <a:ext uri="{FF2B5EF4-FFF2-40B4-BE49-F238E27FC236}">
                <a16:creationId xmlns:a16="http://schemas.microsoft.com/office/drawing/2014/main" id="{24D470CE-3901-CB4D-933E-017E552DEBB4}"/>
              </a:ext>
            </a:extLst>
          </p:cNvPr>
          <p:cNvSpPr/>
          <p:nvPr/>
        </p:nvSpPr>
        <p:spPr bwMode="auto">
          <a:xfrm>
            <a:off x="44202" y="2040806"/>
            <a:ext cx="415485" cy="360234"/>
          </a:xfrm>
          <a:prstGeom prst="rect">
            <a:avLst/>
          </a:prstGeom>
          <a:solidFill>
            <a:schemeClr val="bg1"/>
          </a:solidFill>
          <a:ln w="28575" cap="flat" cmpd="sng" algn="ctr">
            <a:no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97" charset="0"/>
            </a:endParaRPr>
          </a:p>
        </p:txBody>
      </p:sp>
      <p:sp>
        <p:nvSpPr>
          <p:cNvPr id="8" name="Rounded Rectangle 7">
            <a:extLst>
              <a:ext uri="{FF2B5EF4-FFF2-40B4-BE49-F238E27FC236}">
                <a16:creationId xmlns:a16="http://schemas.microsoft.com/office/drawing/2014/main" id="{B481941E-B228-294B-9225-9AAE0F4BA0E2}"/>
              </a:ext>
            </a:extLst>
          </p:cNvPr>
          <p:cNvSpPr/>
          <p:nvPr/>
        </p:nvSpPr>
        <p:spPr bwMode="auto">
          <a:xfrm>
            <a:off x="67442" y="1470338"/>
            <a:ext cx="4876800" cy="4397062"/>
          </a:xfrm>
          <a:prstGeom prst="roundRect">
            <a:avLst/>
          </a:prstGeom>
          <a:noFill/>
          <a:ln w="28575" cap="flat" cmpd="sng" algn="ctr">
            <a:solidFill>
              <a:schemeClr val="accent3">
                <a:lumMod val="75000"/>
              </a:schemeClr>
            </a:solidFill>
            <a:prstDash val="dash"/>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97" charset="0"/>
            </a:endParaRPr>
          </a:p>
        </p:txBody>
      </p:sp>
      <p:sp>
        <p:nvSpPr>
          <p:cNvPr id="14" name="Rectangle 13">
            <a:extLst>
              <a:ext uri="{FF2B5EF4-FFF2-40B4-BE49-F238E27FC236}">
                <a16:creationId xmlns:a16="http://schemas.microsoft.com/office/drawing/2014/main" id="{013FF282-54B1-334E-AE8C-2B07423826CB}"/>
              </a:ext>
            </a:extLst>
          </p:cNvPr>
          <p:cNvSpPr/>
          <p:nvPr/>
        </p:nvSpPr>
        <p:spPr bwMode="auto">
          <a:xfrm>
            <a:off x="5715000" y="1779773"/>
            <a:ext cx="381000" cy="493904"/>
          </a:xfrm>
          <a:prstGeom prst="rect">
            <a:avLst/>
          </a:prstGeom>
          <a:solidFill>
            <a:schemeClr val="bg1"/>
          </a:solidFill>
          <a:ln w="28575" cap="flat" cmpd="sng" algn="ctr">
            <a:no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97" charset="0"/>
            </a:endParaRPr>
          </a:p>
        </p:txBody>
      </p:sp>
      <p:sp>
        <p:nvSpPr>
          <p:cNvPr id="15" name="Rectangle 14">
            <a:extLst>
              <a:ext uri="{FF2B5EF4-FFF2-40B4-BE49-F238E27FC236}">
                <a16:creationId xmlns:a16="http://schemas.microsoft.com/office/drawing/2014/main" id="{8FCE1908-B129-6E40-B8B8-7D43A6BC7763}"/>
              </a:ext>
            </a:extLst>
          </p:cNvPr>
          <p:cNvSpPr/>
          <p:nvPr/>
        </p:nvSpPr>
        <p:spPr bwMode="auto">
          <a:xfrm>
            <a:off x="5334000" y="3733666"/>
            <a:ext cx="152400" cy="328019"/>
          </a:xfrm>
          <a:prstGeom prst="rect">
            <a:avLst/>
          </a:prstGeom>
          <a:solidFill>
            <a:schemeClr val="bg1"/>
          </a:solidFill>
          <a:ln w="28575" cap="flat" cmpd="sng" algn="ctr">
            <a:no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97" charset="0"/>
            </a:endParaRPr>
          </a:p>
        </p:txBody>
      </p:sp>
    </p:spTree>
    <p:extLst>
      <p:ext uri="{BB962C8B-B14F-4D97-AF65-F5344CB8AC3E}">
        <p14:creationId xmlns:p14="http://schemas.microsoft.com/office/powerpoint/2010/main" val="6386883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4672A16-2CF2-7F46-985F-C78EDFB5D30B}"/>
              </a:ext>
            </a:extLst>
          </p:cNvPr>
          <p:cNvSpPr>
            <a:spLocks noGrp="1"/>
          </p:cNvSpPr>
          <p:nvPr>
            <p:ph type="sldNum" sz="quarter" idx="12"/>
          </p:nvPr>
        </p:nvSpPr>
        <p:spPr/>
        <p:txBody>
          <a:bodyPr/>
          <a:lstStyle/>
          <a:p>
            <a:pPr>
              <a:defRPr/>
            </a:pPr>
            <a:fld id="{4D71D4ED-2DA9-9F40-A068-D189D5533483}" type="slidenum">
              <a:rPr lang="en-US" smtClean="0"/>
              <a:pPr>
                <a:defRPr/>
              </a:pPr>
              <a:t>45</a:t>
            </a:fld>
            <a:endParaRPr lang="en-US"/>
          </a:p>
        </p:txBody>
      </p:sp>
      <p:pic>
        <p:nvPicPr>
          <p:cNvPr id="215042" name="Picture 2">
            <a:extLst>
              <a:ext uri="{FF2B5EF4-FFF2-40B4-BE49-F238E27FC236}">
                <a16:creationId xmlns:a16="http://schemas.microsoft.com/office/drawing/2014/main" id="{7B8C70A9-6A2C-E848-8CF7-3D0E3DE002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711" y="1650471"/>
            <a:ext cx="7540000" cy="477795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10CCADE-0EAB-7F46-830F-C37365D6CE52}"/>
              </a:ext>
            </a:extLst>
          </p:cNvPr>
          <p:cNvSpPr txBox="1"/>
          <p:nvPr/>
        </p:nvSpPr>
        <p:spPr>
          <a:xfrm>
            <a:off x="0" y="6520934"/>
            <a:ext cx="6629400" cy="338554"/>
          </a:xfrm>
          <a:prstGeom prst="rect">
            <a:avLst/>
          </a:prstGeom>
          <a:noFill/>
        </p:spPr>
        <p:txBody>
          <a:bodyPr wrap="square" rtlCol="0">
            <a:spAutoFit/>
          </a:bodyPr>
          <a:lstStyle/>
          <a:p>
            <a:r>
              <a:rPr lang="en-US" sz="800" dirty="0"/>
              <a:t>Pratapa A, </a:t>
            </a:r>
            <a:r>
              <a:rPr lang="en-US" sz="800" dirty="0" err="1"/>
              <a:t>Jalihal</a:t>
            </a:r>
            <a:r>
              <a:rPr lang="en-US" sz="800" dirty="0"/>
              <a:t> AP, Law JN, Bharadwaj A, Murali TM. Benchmarking algorithms for gene regulatory network inference from single-cell transcriptomic data. </a:t>
            </a:r>
            <a:r>
              <a:rPr lang="en-US" sz="800" i="1" dirty="0"/>
              <a:t>Nat Methods</a:t>
            </a:r>
            <a:r>
              <a:rPr lang="en-US" sz="800" dirty="0"/>
              <a:t>. 2020;17(2):147-154. doi:10.1038/s41592-019-0690-6</a:t>
            </a:r>
          </a:p>
        </p:txBody>
      </p:sp>
      <p:sp>
        <p:nvSpPr>
          <p:cNvPr id="7" name="Title 1">
            <a:extLst>
              <a:ext uri="{FF2B5EF4-FFF2-40B4-BE49-F238E27FC236}">
                <a16:creationId xmlns:a16="http://schemas.microsoft.com/office/drawing/2014/main" id="{71A27889-F6F1-0044-880D-B3C20DB45917}"/>
              </a:ext>
            </a:extLst>
          </p:cNvPr>
          <p:cNvSpPr>
            <a:spLocks noGrp="1"/>
          </p:cNvSpPr>
          <p:nvPr>
            <p:ph type="title"/>
          </p:nvPr>
        </p:nvSpPr>
        <p:spPr>
          <a:xfrm>
            <a:off x="129288" y="76200"/>
            <a:ext cx="8885423" cy="1143000"/>
          </a:xfrm>
        </p:spPr>
        <p:txBody>
          <a:bodyPr/>
          <a:lstStyle/>
          <a:p>
            <a:r>
              <a:rPr lang="en-US" sz="3200" dirty="0"/>
              <a:t>BEELINE summary</a:t>
            </a:r>
            <a:endParaRPr lang="en-US" sz="4000" dirty="0"/>
          </a:p>
        </p:txBody>
      </p:sp>
      <p:pic>
        <p:nvPicPr>
          <p:cNvPr id="8" name="Picture 2">
            <a:extLst>
              <a:ext uri="{FF2B5EF4-FFF2-40B4-BE49-F238E27FC236}">
                <a16:creationId xmlns:a16="http://schemas.microsoft.com/office/drawing/2014/main" id="{E99EE090-D221-D846-B537-9BFE37031EB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1481"/>
          <a:stretch/>
        </p:blipFill>
        <p:spPr bwMode="auto">
          <a:xfrm>
            <a:off x="0" y="2133600"/>
            <a:ext cx="1143000" cy="42948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00165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48F43-AD15-184A-8A67-3A7D20659612}"/>
              </a:ext>
            </a:extLst>
          </p:cNvPr>
          <p:cNvSpPr>
            <a:spLocks noGrp="1"/>
          </p:cNvSpPr>
          <p:nvPr>
            <p:ph type="title"/>
          </p:nvPr>
        </p:nvSpPr>
        <p:spPr>
          <a:xfrm>
            <a:off x="685800" y="-76200"/>
            <a:ext cx="7772400" cy="1143000"/>
          </a:xfrm>
        </p:spPr>
        <p:txBody>
          <a:bodyPr/>
          <a:lstStyle/>
          <a:p>
            <a:r>
              <a:rPr lang="en-US" dirty="0"/>
              <a:t>ATAC-seq</a:t>
            </a:r>
            <a:br>
              <a:rPr lang="en-US" dirty="0"/>
            </a:br>
            <a:r>
              <a:rPr lang="en-US" sz="2000" b="1" dirty="0"/>
              <a:t>A</a:t>
            </a:r>
            <a:r>
              <a:rPr lang="en-US" sz="2000" dirty="0"/>
              <a:t>ssay for </a:t>
            </a:r>
            <a:r>
              <a:rPr lang="en-US" sz="2000" b="1" dirty="0"/>
              <a:t>T</a:t>
            </a:r>
            <a:r>
              <a:rPr lang="en-US" sz="2000" dirty="0"/>
              <a:t>ransposase-</a:t>
            </a:r>
            <a:r>
              <a:rPr lang="en-US" sz="2000" b="1" dirty="0"/>
              <a:t>A</a:t>
            </a:r>
            <a:r>
              <a:rPr lang="en-US" sz="2000" dirty="0"/>
              <a:t>ccessible </a:t>
            </a:r>
            <a:r>
              <a:rPr lang="en-US" sz="2000" b="1" dirty="0"/>
              <a:t>C</a:t>
            </a:r>
            <a:r>
              <a:rPr lang="en-US" sz="2000" dirty="0"/>
              <a:t>hromatin using sequencing</a:t>
            </a:r>
            <a:endParaRPr lang="en-US" dirty="0"/>
          </a:p>
        </p:txBody>
      </p:sp>
      <p:sp>
        <p:nvSpPr>
          <p:cNvPr id="4" name="Slide Number Placeholder 3">
            <a:extLst>
              <a:ext uri="{FF2B5EF4-FFF2-40B4-BE49-F238E27FC236}">
                <a16:creationId xmlns:a16="http://schemas.microsoft.com/office/drawing/2014/main" id="{AFBB84AA-B155-C54A-B673-5CC9B1FD15F4}"/>
              </a:ext>
            </a:extLst>
          </p:cNvPr>
          <p:cNvSpPr>
            <a:spLocks noGrp="1"/>
          </p:cNvSpPr>
          <p:nvPr>
            <p:ph type="sldNum" sz="quarter" idx="12"/>
          </p:nvPr>
        </p:nvSpPr>
        <p:spPr/>
        <p:txBody>
          <a:bodyPr/>
          <a:lstStyle/>
          <a:p>
            <a:pPr>
              <a:defRPr/>
            </a:pPr>
            <a:fld id="{4D71D4ED-2DA9-9F40-A068-D189D5533483}" type="slidenum">
              <a:rPr lang="en-US" smtClean="0"/>
              <a:pPr>
                <a:defRPr/>
              </a:pPr>
              <a:t>46</a:t>
            </a:fld>
            <a:endParaRPr lang="en-US"/>
          </a:p>
        </p:txBody>
      </p:sp>
      <p:pic>
        <p:nvPicPr>
          <p:cNvPr id="228356" name="Picture 4" descr="ATAC-Seq Protocol">
            <a:extLst>
              <a:ext uri="{FF2B5EF4-FFF2-40B4-BE49-F238E27FC236}">
                <a16:creationId xmlns:a16="http://schemas.microsoft.com/office/drawing/2014/main" id="{6E9E08ED-BA1E-E341-BC7A-45FB4F3E706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790"/>
          <a:stretch/>
        </p:blipFill>
        <p:spPr bwMode="auto">
          <a:xfrm>
            <a:off x="76200" y="5100479"/>
            <a:ext cx="8960747" cy="91932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ATAC-Seq Protocol">
            <a:extLst>
              <a:ext uri="{FF2B5EF4-FFF2-40B4-BE49-F238E27FC236}">
                <a16:creationId xmlns:a16="http://schemas.microsoft.com/office/drawing/2014/main" id="{14321144-6843-8C41-A19E-4DEE3FFD640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19" r="82252"/>
          <a:stretch/>
        </p:blipFill>
        <p:spPr bwMode="auto">
          <a:xfrm>
            <a:off x="228600" y="4038600"/>
            <a:ext cx="1700771" cy="762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393E403B-3A81-E049-9180-311452DFB4B6}"/>
              </a:ext>
            </a:extLst>
          </p:cNvPr>
          <p:cNvSpPr/>
          <p:nvPr/>
        </p:nvSpPr>
        <p:spPr>
          <a:xfrm>
            <a:off x="533400" y="1752600"/>
            <a:ext cx="8382000" cy="1938992"/>
          </a:xfrm>
          <a:prstGeom prst="rect">
            <a:avLst/>
          </a:prstGeom>
        </p:spPr>
        <p:txBody>
          <a:bodyPr wrap="square">
            <a:spAutoFit/>
          </a:bodyPr>
          <a:lstStyle/>
          <a:p>
            <a:pPr marL="342900" indent="-342900">
              <a:buFont typeface="Arial" panose="020B0604020202020204" pitchFamily="34" charset="0"/>
              <a:buChar char="•"/>
            </a:pPr>
            <a:r>
              <a:rPr lang="en-US" dirty="0">
                <a:solidFill>
                  <a:schemeClr val="accent4"/>
                </a:solidFill>
                <a:latin typeface="Inter"/>
              </a:rPr>
              <a:t>In ATAC-Seq, genomic DNA is exposed to Tn5, a highly active transposase</a:t>
            </a:r>
          </a:p>
          <a:p>
            <a:pPr marL="342900" indent="-342900">
              <a:buFont typeface="Arial" panose="020B0604020202020204" pitchFamily="34" charset="0"/>
              <a:buChar char="•"/>
            </a:pPr>
            <a:r>
              <a:rPr lang="en-US" dirty="0">
                <a:solidFill>
                  <a:schemeClr val="accent4"/>
                </a:solidFill>
                <a:latin typeface="Inter"/>
              </a:rPr>
              <a:t>Tn5 simultaneously fragments DNA, preferentially inserts into open chromatin sites, and adds sequencing primers (a process known as </a:t>
            </a:r>
            <a:r>
              <a:rPr lang="en-US" dirty="0" err="1">
                <a:solidFill>
                  <a:schemeClr val="accent4"/>
                </a:solidFill>
                <a:latin typeface="Inter"/>
              </a:rPr>
              <a:t>tagmentation</a:t>
            </a:r>
            <a:r>
              <a:rPr lang="en-US" dirty="0">
                <a:solidFill>
                  <a:schemeClr val="accent4"/>
                </a:solidFill>
                <a:latin typeface="Inter"/>
              </a:rPr>
              <a:t>)</a:t>
            </a:r>
          </a:p>
          <a:p>
            <a:pPr marL="342900" indent="-342900">
              <a:buFont typeface="Arial" panose="020B0604020202020204" pitchFamily="34" charset="0"/>
              <a:buChar char="•"/>
            </a:pPr>
            <a:r>
              <a:rPr lang="en-US" dirty="0">
                <a:solidFill>
                  <a:schemeClr val="accent4"/>
                </a:solidFill>
                <a:latin typeface="Inter"/>
              </a:rPr>
              <a:t>The sequenced DNA identifies the open chromatin and data analysis can provide insight into gene regulation</a:t>
            </a:r>
            <a:endParaRPr lang="en-US" dirty="0">
              <a:solidFill>
                <a:schemeClr val="accent4"/>
              </a:solidFill>
            </a:endParaRPr>
          </a:p>
        </p:txBody>
      </p:sp>
      <p:sp>
        <p:nvSpPr>
          <p:cNvPr id="6" name="TextBox 5">
            <a:extLst>
              <a:ext uri="{FF2B5EF4-FFF2-40B4-BE49-F238E27FC236}">
                <a16:creationId xmlns:a16="http://schemas.microsoft.com/office/drawing/2014/main" id="{C403BC8D-115C-BD41-BADB-0C840DA52380}"/>
              </a:ext>
            </a:extLst>
          </p:cNvPr>
          <p:cNvSpPr txBox="1"/>
          <p:nvPr/>
        </p:nvSpPr>
        <p:spPr>
          <a:xfrm>
            <a:off x="27735" y="6642556"/>
            <a:ext cx="4655442" cy="215444"/>
          </a:xfrm>
          <a:prstGeom prst="rect">
            <a:avLst/>
          </a:prstGeom>
          <a:noFill/>
        </p:spPr>
        <p:txBody>
          <a:bodyPr wrap="none" rtlCol="0">
            <a:spAutoFit/>
          </a:bodyPr>
          <a:lstStyle/>
          <a:p>
            <a:r>
              <a:rPr lang="en-US" sz="800" dirty="0"/>
              <a:t>https://</a:t>
            </a:r>
            <a:r>
              <a:rPr lang="en-US" sz="800" dirty="0" err="1"/>
              <a:t>www.illumina.com</a:t>
            </a:r>
            <a:r>
              <a:rPr lang="en-US" sz="800" dirty="0"/>
              <a:t>/techniques/popular-applications/epigenetics/</a:t>
            </a:r>
            <a:r>
              <a:rPr lang="en-US" sz="800" dirty="0" err="1"/>
              <a:t>atac</a:t>
            </a:r>
            <a:r>
              <a:rPr lang="en-US" sz="800" dirty="0"/>
              <a:t>-seq-chromatin-</a:t>
            </a:r>
            <a:r>
              <a:rPr lang="en-US" sz="800" dirty="0" err="1"/>
              <a:t>accessibility.html</a:t>
            </a:r>
            <a:endParaRPr lang="en-US" sz="800" dirty="0"/>
          </a:p>
        </p:txBody>
      </p:sp>
    </p:spTree>
    <p:extLst>
      <p:ext uri="{BB962C8B-B14F-4D97-AF65-F5344CB8AC3E}">
        <p14:creationId xmlns:p14="http://schemas.microsoft.com/office/powerpoint/2010/main" val="7276487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718EE-79BF-8848-B166-F3F03FD5BF13}"/>
              </a:ext>
            </a:extLst>
          </p:cNvPr>
          <p:cNvSpPr>
            <a:spLocks noGrp="1"/>
          </p:cNvSpPr>
          <p:nvPr>
            <p:ph type="title"/>
          </p:nvPr>
        </p:nvSpPr>
        <p:spPr>
          <a:xfrm>
            <a:off x="564630" y="46220"/>
            <a:ext cx="7772400" cy="1143000"/>
          </a:xfrm>
        </p:spPr>
        <p:txBody>
          <a:bodyPr/>
          <a:lstStyle/>
          <a:p>
            <a:r>
              <a:rPr lang="en-US" dirty="0"/>
              <a:t>Single-Cell ATAC-seq</a:t>
            </a:r>
          </a:p>
        </p:txBody>
      </p:sp>
      <p:sp>
        <p:nvSpPr>
          <p:cNvPr id="4" name="Slide Number Placeholder 3">
            <a:extLst>
              <a:ext uri="{FF2B5EF4-FFF2-40B4-BE49-F238E27FC236}">
                <a16:creationId xmlns:a16="http://schemas.microsoft.com/office/drawing/2014/main" id="{D6EAE5C0-E970-7240-A127-8ABF666C0065}"/>
              </a:ext>
            </a:extLst>
          </p:cNvPr>
          <p:cNvSpPr>
            <a:spLocks noGrp="1"/>
          </p:cNvSpPr>
          <p:nvPr>
            <p:ph type="sldNum" sz="quarter" idx="12"/>
          </p:nvPr>
        </p:nvSpPr>
        <p:spPr/>
        <p:txBody>
          <a:bodyPr/>
          <a:lstStyle/>
          <a:p>
            <a:pPr>
              <a:defRPr/>
            </a:pPr>
            <a:fld id="{4D71D4ED-2DA9-9F40-A068-D189D5533483}" type="slidenum">
              <a:rPr lang="en-US" smtClean="0"/>
              <a:pPr>
                <a:defRPr/>
              </a:pPr>
              <a:t>47</a:t>
            </a:fld>
            <a:endParaRPr lang="en-US"/>
          </a:p>
        </p:txBody>
      </p:sp>
      <p:pic>
        <p:nvPicPr>
          <p:cNvPr id="229378" name="Picture 2" descr="Single-Cell ATAC-Seq">
            <a:extLst>
              <a:ext uri="{FF2B5EF4-FFF2-40B4-BE49-F238E27FC236}">
                <a16:creationId xmlns:a16="http://schemas.microsoft.com/office/drawing/2014/main" id="{94E29232-5A2E-E24B-BEB8-FA85FAAC64A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2145"/>
          <a:stretch/>
        </p:blipFill>
        <p:spPr bwMode="auto">
          <a:xfrm>
            <a:off x="281" y="3352800"/>
            <a:ext cx="1632679" cy="91598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Single-Cell ATAC-Seq">
            <a:extLst>
              <a:ext uri="{FF2B5EF4-FFF2-40B4-BE49-F238E27FC236}">
                <a16:creationId xmlns:a16="http://schemas.microsoft.com/office/drawing/2014/main" id="{8A93E44C-5729-4842-A0FC-6D8C2553804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667" r="1035"/>
          <a:stretch/>
        </p:blipFill>
        <p:spPr bwMode="auto">
          <a:xfrm>
            <a:off x="-1" y="4754380"/>
            <a:ext cx="9144001" cy="1113020"/>
          </a:xfrm>
          <a:prstGeom prst="rect">
            <a:avLst/>
          </a:prstGeom>
          <a:noFill/>
          <a:extLst>
            <a:ext uri="{909E8E84-426E-40DD-AFC4-6F175D3DCCD1}">
              <a14:hiddenFill xmlns:a14="http://schemas.microsoft.com/office/drawing/2010/main">
                <a:solidFill>
                  <a:srgbClr val="FFFFFF"/>
                </a:solidFill>
              </a14:hiddenFill>
            </a:ext>
          </a:extLst>
        </p:spPr>
      </p:pic>
      <p:sp>
        <p:nvSpPr>
          <p:cNvPr id="5" name="Chord 4">
            <a:extLst>
              <a:ext uri="{FF2B5EF4-FFF2-40B4-BE49-F238E27FC236}">
                <a16:creationId xmlns:a16="http://schemas.microsoft.com/office/drawing/2014/main" id="{D1C46DE3-0179-AF4C-8C69-1A2B1B14112E}"/>
              </a:ext>
            </a:extLst>
          </p:cNvPr>
          <p:cNvSpPr/>
          <p:nvPr/>
        </p:nvSpPr>
        <p:spPr bwMode="auto">
          <a:xfrm>
            <a:off x="1442460" y="3443138"/>
            <a:ext cx="381000" cy="685800"/>
          </a:xfrm>
          <a:prstGeom prst="chord">
            <a:avLst/>
          </a:prstGeom>
          <a:solidFill>
            <a:schemeClr val="bg1"/>
          </a:solidFill>
          <a:ln w="28575" cap="flat" cmpd="sng" algn="ctr">
            <a:no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97" charset="0"/>
            </a:endParaRPr>
          </a:p>
        </p:txBody>
      </p:sp>
      <p:sp>
        <p:nvSpPr>
          <p:cNvPr id="8" name="Chord 7">
            <a:extLst>
              <a:ext uri="{FF2B5EF4-FFF2-40B4-BE49-F238E27FC236}">
                <a16:creationId xmlns:a16="http://schemas.microsoft.com/office/drawing/2014/main" id="{144064BB-879F-814F-894D-E716745763AD}"/>
              </a:ext>
            </a:extLst>
          </p:cNvPr>
          <p:cNvSpPr/>
          <p:nvPr/>
        </p:nvSpPr>
        <p:spPr bwMode="auto">
          <a:xfrm rot="20595442">
            <a:off x="-137893" y="5391009"/>
            <a:ext cx="381000" cy="685800"/>
          </a:xfrm>
          <a:prstGeom prst="chord">
            <a:avLst/>
          </a:prstGeom>
          <a:solidFill>
            <a:schemeClr val="bg1"/>
          </a:solidFill>
          <a:ln w="28575" cap="flat" cmpd="sng" algn="ctr">
            <a:no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Times New Roman" pitchFamily="-97" charset="0"/>
            </a:endParaRPr>
          </a:p>
        </p:txBody>
      </p:sp>
      <p:sp>
        <p:nvSpPr>
          <p:cNvPr id="10" name="Rectangle 9">
            <a:extLst>
              <a:ext uri="{FF2B5EF4-FFF2-40B4-BE49-F238E27FC236}">
                <a16:creationId xmlns:a16="http://schemas.microsoft.com/office/drawing/2014/main" id="{E22F3DEA-5C62-8C41-B8F5-A8E93F8BA110}"/>
              </a:ext>
            </a:extLst>
          </p:cNvPr>
          <p:cNvSpPr/>
          <p:nvPr/>
        </p:nvSpPr>
        <p:spPr>
          <a:xfrm>
            <a:off x="457200" y="1403919"/>
            <a:ext cx="8382000" cy="1631216"/>
          </a:xfrm>
          <a:prstGeom prst="rect">
            <a:avLst/>
          </a:prstGeom>
        </p:spPr>
        <p:txBody>
          <a:bodyPr wrap="square">
            <a:spAutoFit/>
          </a:bodyPr>
          <a:lstStyle/>
          <a:p>
            <a:pPr marL="342900" indent="-342900">
              <a:buFont typeface="Arial" panose="020B0604020202020204" pitchFamily="34" charset="0"/>
              <a:buChar char="•"/>
            </a:pPr>
            <a:r>
              <a:rPr lang="en-US" dirty="0" err="1">
                <a:solidFill>
                  <a:schemeClr val="accent4"/>
                </a:solidFill>
                <a:latin typeface="Inter"/>
              </a:rPr>
              <a:t>scATAC</a:t>
            </a:r>
            <a:r>
              <a:rPr lang="en-US" dirty="0">
                <a:solidFill>
                  <a:schemeClr val="accent4"/>
                </a:solidFill>
                <a:latin typeface="Inter"/>
              </a:rPr>
              <a:t>-Seq utilizes Tn5 transposase and barcoding of individual cells to profile chromatin accessibility at single cell resolution</a:t>
            </a:r>
          </a:p>
          <a:p>
            <a:endParaRPr lang="en-US" dirty="0">
              <a:solidFill>
                <a:schemeClr val="accent4"/>
              </a:solidFill>
              <a:latin typeface="Inter"/>
            </a:endParaRPr>
          </a:p>
          <a:p>
            <a:pPr marL="342900" indent="-342900">
              <a:buFont typeface="Arial" panose="020B0604020202020204" pitchFamily="34" charset="0"/>
              <a:buChar char="•"/>
            </a:pPr>
            <a:r>
              <a:rPr lang="en-US" dirty="0">
                <a:solidFill>
                  <a:schemeClr val="accent4"/>
                </a:solidFill>
                <a:latin typeface="Inter"/>
              </a:rPr>
              <a:t>Single cells could be captured by combinatorial cell indexing strategies or with use of a microfluidic device </a:t>
            </a:r>
            <a:endParaRPr lang="en-US" dirty="0">
              <a:solidFill>
                <a:schemeClr val="accent4"/>
              </a:solidFill>
            </a:endParaRPr>
          </a:p>
        </p:txBody>
      </p:sp>
      <p:sp>
        <p:nvSpPr>
          <p:cNvPr id="11" name="TextBox 10">
            <a:extLst>
              <a:ext uri="{FF2B5EF4-FFF2-40B4-BE49-F238E27FC236}">
                <a16:creationId xmlns:a16="http://schemas.microsoft.com/office/drawing/2014/main" id="{CD1E38CD-075D-1B48-BCBF-A6103CF60B45}"/>
              </a:ext>
            </a:extLst>
          </p:cNvPr>
          <p:cNvSpPr txBox="1"/>
          <p:nvPr/>
        </p:nvSpPr>
        <p:spPr>
          <a:xfrm>
            <a:off x="27735" y="6642556"/>
            <a:ext cx="4655442" cy="215444"/>
          </a:xfrm>
          <a:prstGeom prst="rect">
            <a:avLst/>
          </a:prstGeom>
          <a:noFill/>
        </p:spPr>
        <p:txBody>
          <a:bodyPr wrap="none" rtlCol="0">
            <a:spAutoFit/>
          </a:bodyPr>
          <a:lstStyle/>
          <a:p>
            <a:r>
              <a:rPr lang="en-US" sz="800" dirty="0"/>
              <a:t>https://</a:t>
            </a:r>
            <a:r>
              <a:rPr lang="en-US" sz="800" dirty="0" err="1"/>
              <a:t>www.illumina.com</a:t>
            </a:r>
            <a:r>
              <a:rPr lang="en-US" sz="800" dirty="0"/>
              <a:t>/techniques/popular-applications/epigenetics/</a:t>
            </a:r>
            <a:r>
              <a:rPr lang="en-US" sz="800" dirty="0" err="1"/>
              <a:t>atac</a:t>
            </a:r>
            <a:r>
              <a:rPr lang="en-US" sz="800" dirty="0"/>
              <a:t>-seq-chromatin-</a:t>
            </a:r>
            <a:r>
              <a:rPr lang="en-US" sz="800" dirty="0" err="1"/>
              <a:t>accessibility.html</a:t>
            </a:r>
            <a:endParaRPr lang="en-US" sz="800" dirty="0"/>
          </a:p>
        </p:txBody>
      </p:sp>
    </p:spTree>
    <p:extLst>
      <p:ext uri="{BB962C8B-B14F-4D97-AF65-F5344CB8AC3E}">
        <p14:creationId xmlns:p14="http://schemas.microsoft.com/office/powerpoint/2010/main" val="41206851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8404C-4E29-654E-BBE6-520EF3B298F3}"/>
              </a:ext>
            </a:extLst>
          </p:cNvPr>
          <p:cNvSpPr>
            <a:spLocks noGrp="1"/>
          </p:cNvSpPr>
          <p:nvPr>
            <p:ph type="title"/>
          </p:nvPr>
        </p:nvSpPr>
        <p:spPr>
          <a:xfrm>
            <a:off x="685800" y="76200"/>
            <a:ext cx="7772400" cy="1143000"/>
          </a:xfrm>
        </p:spPr>
        <p:txBody>
          <a:bodyPr/>
          <a:lstStyle/>
          <a:p>
            <a:r>
              <a:rPr lang="en-US" dirty="0" err="1"/>
              <a:t>scATAC</a:t>
            </a:r>
            <a:r>
              <a:rPr lang="en-US" dirty="0"/>
              <a:t>-seq </a:t>
            </a:r>
            <a:br>
              <a:rPr lang="en-US" dirty="0"/>
            </a:br>
            <a:r>
              <a:rPr lang="en-US" sz="4000" dirty="0"/>
              <a:t>using 10x Genomics technology</a:t>
            </a:r>
            <a:endParaRPr lang="en-US" dirty="0"/>
          </a:p>
        </p:txBody>
      </p:sp>
      <p:sp>
        <p:nvSpPr>
          <p:cNvPr id="4" name="Slide Number Placeholder 3">
            <a:extLst>
              <a:ext uri="{FF2B5EF4-FFF2-40B4-BE49-F238E27FC236}">
                <a16:creationId xmlns:a16="http://schemas.microsoft.com/office/drawing/2014/main" id="{7400F43F-8027-CD43-9D75-0D135D94B322}"/>
              </a:ext>
            </a:extLst>
          </p:cNvPr>
          <p:cNvSpPr>
            <a:spLocks noGrp="1"/>
          </p:cNvSpPr>
          <p:nvPr>
            <p:ph type="sldNum" sz="quarter" idx="12"/>
          </p:nvPr>
        </p:nvSpPr>
        <p:spPr/>
        <p:txBody>
          <a:bodyPr/>
          <a:lstStyle/>
          <a:p>
            <a:pPr>
              <a:defRPr/>
            </a:pPr>
            <a:fld id="{4D71D4ED-2DA9-9F40-A068-D189D5533483}" type="slidenum">
              <a:rPr lang="en-US" smtClean="0"/>
              <a:pPr>
                <a:defRPr/>
              </a:pPr>
              <a:t>48</a:t>
            </a:fld>
            <a:endParaRPr lang="en-US"/>
          </a:p>
        </p:txBody>
      </p:sp>
      <p:pic>
        <p:nvPicPr>
          <p:cNvPr id="216066" name="Picture 2" descr="Fig. 1">
            <a:extLst>
              <a:ext uri="{FF2B5EF4-FFF2-40B4-BE49-F238E27FC236}">
                <a16:creationId xmlns:a16="http://schemas.microsoft.com/office/drawing/2014/main" id="{5CE6DA77-2365-5D4C-804A-57919B6D694D}"/>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3270" r="42212" b="64815"/>
          <a:stretch/>
        </p:blipFill>
        <p:spPr bwMode="auto">
          <a:xfrm>
            <a:off x="684551" y="1278978"/>
            <a:ext cx="7748337" cy="35052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6C1A4D8-21AD-1042-8C71-3614752BACBD}"/>
              </a:ext>
            </a:extLst>
          </p:cNvPr>
          <p:cNvSpPr txBox="1"/>
          <p:nvPr/>
        </p:nvSpPr>
        <p:spPr>
          <a:xfrm>
            <a:off x="0" y="6324600"/>
            <a:ext cx="5731056" cy="461665"/>
          </a:xfrm>
          <a:prstGeom prst="rect">
            <a:avLst/>
          </a:prstGeom>
          <a:noFill/>
        </p:spPr>
        <p:txBody>
          <a:bodyPr wrap="none" rtlCol="0">
            <a:spAutoFit/>
          </a:bodyPr>
          <a:lstStyle/>
          <a:p>
            <a:r>
              <a:rPr lang="en-US" sz="800" dirty="0" err="1"/>
              <a:t>Satpathy</a:t>
            </a:r>
            <a:r>
              <a:rPr lang="en-US" sz="800" dirty="0"/>
              <a:t>, A.T., Granja, J.M., Yost, K.E. </a:t>
            </a:r>
            <a:r>
              <a:rPr lang="en-US" sz="800" i="1" dirty="0"/>
              <a:t>et al.</a:t>
            </a:r>
            <a:r>
              <a:rPr lang="en-US" sz="800" dirty="0"/>
              <a:t> Massively parallel single-cell chromatin landscapes of human immune cell development </a:t>
            </a:r>
          </a:p>
          <a:p>
            <a:r>
              <a:rPr lang="en-US" sz="800" dirty="0"/>
              <a:t>and </a:t>
            </a:r>
            <a:r>
              <a:rPr lang="en-US" sz="800" dirty="0" err="1"/>
              <a:t>intratumoral</a:t>
            </a:r>
            <a:r>
              <a:rPr lang="en-US" sz="800" dirty="0"/>
              <a:t> T cell exhaustion. </a:t>
            </a:r>
            <a:r>
              <a:rPr lang="en-US" sz="800" i="1" dirty="0"/>
              <a:t>Nat </a:t>
            </a:r>
            <a:r>
              <a:rPr lang="en-US" sz="800" i="1" dirty="0" err="1"/>
              <a:t>Biotechnol</a:t>
            </a:r>
            <a:r>
              <a:rPr lang="en-US" sz="800" dirty="0"/>
              <a:t> </a:t>
            </a:r>
            <a:r>
              <a:rPr lang="en-US" sz="800" b="1" dirty="0"/>
              <a:t>37, </a:t>
            </a:r>
            <a:r>
              <a:rPr lang="en-US" sz="800" dirty="0"/>
              <a:t>925–936 (2019). </a:t>
            </a:r>
            <a:r>
              <a:rPr lang="en-US" sz="800" dirty="0">
                <a:hlinkClick r:id="rId4"/>
              </a:rPr>
              <a:t>https://doi.org/10.1038/s41587-019-0206-z</a:t>
            </a:r>
            <a:endParaRPr lang="en-US" sz="800" dirty="0"/>
          </a:p>
          <a:p>
            <a:r>
              <a:rPr lang="en-US" sz="800" dirty="0"/>
              <a:t>https://www.10xgenomics.com/videos/ef93x01cw0?autoplay=true</a:t>
            </a:r>
          </a:p>
        </p:txBody>
      </p:sp>
      <p:pic>
        <p:nvPicPr>
          <p:cNvPr id="7" name="Picture 6" descr="Diagram&#10;&#10;Description automatically generated">
            <a:extLst>
              <a:ext uri="{FF2B5EF4-FFF2-40B4-BE49-F238E27FC236}">
                <a16:creationId xmlns:a16="http://schemas.microsoft.com/office/drawing/2014/main" id="{BF4616DD-4BF7-CF4C-B410-41879092DE9E}"/>
              </a:ext>
            </a:extLst>
          </p:cNvPr>
          <p:cNvPicPr>
            <a:picLocks/>
          </p:cNvPicPr>
          <p:nvPr/>
        </p:nvPicPr>
        <p:blipFill rotWithShape="1">
          <a:blip r:embed="rId5"/>
          <a:srcRect l="52096" t="42442" r="-763" b="24225"/>
          <a:stretch/>
        </p:blipFill>
        <p:spPr>
          <a:xfrm>
            <a:off x="6477000" y="6324600"/>
            <a:ext cx="2362200" cy="457200"/>
          </a:xfrm>
          <a:prstGeom prst="rect">
            <a:avLst/>
          </a:prstGeom>
        </p:spPr>
      </p:pic>
      <p:pic>
        <p:nvPicPr>
          <p:cNvPr id="17" name="Picture 16" descr="Diagram&#10;&#10;Description automatically generated">
            <a:extLst>
              <a:ext uri="{FF2B5EF4-FFF2-40B4-BE49-F238E27FC236}">
                <a16:creationId xmlns:a16="http://schemas.microsoft.com/office/drawing/2014/main" id="{76C8016F-E981-7548-B957-48F8C33253F9}"/>
              </a:ext>
            </a:extLst>
          </p:cNvPr>
          <p:cNvPicPr>
            <a:picLocks noChangeAspect="1"/>
          </p:cNvPicPr>
          <p:nvPr/>
        </p:nvPicPr>
        <p:blipFill rotWithShape="1">
          <a:blip r:embed="rId6"/>
          <a:srcRect t="2575" r="9021"/>
          <a:stretch/>
        </p:blipFill>
        <p:spPr>
          <a:xfrm>
            <a:off x="5334000" y="4649040"/>
            <a:ext cx="3531494" cy="1751760"/>
          </a:xfrm>
          <a:prstGeom prst="rect">
            <a:avLst/>
          </a:prstGeom>
        </p:spPr>
      </p:pic>
      <p:sp>
        <p:nvSpPr>
          <p:cNvPr id="18" name="Rectangle 17">
            <a:extLst>
              <a:ext uri="{FF2B5EF4-FFF2-40B4-BE49-F238E27FC236}">
                <a16:creationId xmlns:a16="http://schemas.microsoft.com/office/drawing/2014/main" id="{4E55B09F-246F-374F-AED2-D42053127B0E}"/>
              </a:ext>
            </a:extLst>
          </p:cNvPr>
          <p:cNvSpPr/>
          <p:nvPr/>
        </p:nvSpPr>
        <p:spPr bwMode="auto">
          <a:xfrm>
            <a:off x="5474103" y="4665995"/>
            <a:ext cx="1066800" cy="228600"/>
          </a:xfrm>
          <a:prstGeom prst="rect">
            <a:avLst/>
          </a:prstGeom>
          <a:solidFill>
            <a:schemeClr val="bg1"/>
          </a:solidFill>
          <a:ln w="28575" cap="flat" cmpd="sng" algn="ctr">
            <a:no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97" charset="0"/>
            </a:endParaRPr>
          </a:p>
        </p:txBody>
      </p:sp>
      <p:cxnSp>
        <p:nvCxnSpPr>
          <p:cNvPr id="11" name="Straight Connector 10">
            <a:extLst>
              <a:ext uri="{FF2B5EF4-FFF2-40B4-BE49-F238E27FC236}">
                <a16:creationId xmlns:a16="http://schemas.microsoft.com/office/drawing/2014/main" id="{38D38C05-5CF9-504C-9913-B31C99AA6143}"/>
              </a:ext>
            </a:extLst>
          </p:cNvPr>
          <p:cNvCxnSpPr>
            <a:cxnSpLocks/>
          </p:cNvCxnSpPr>
          <p:nvPr/>
        </p:nvCxnSpPr>
        <p:spPr bwMode="auto">
          <a:xfrm>
            <a:off x="5791200" y="4074190"/>
            <a:ext cx="1066800" cy="1412210"/>
          </a:xfrm>
          <a:prstGeom prst="line">
            <a:avLst/>
          </a:prstGeom>
          <a:noFill/>
          <a:ln w="9525" cap="flat" cmpd="sng" algn="ctr">
            <a:solidFill>
              <a:schemeClr val="bg1">
                <a:lumMod val="85000"/>
                <a:alpha val="89000"/>
              </a:schemeClr>
            </a:solidFill>
            <a:prstDash val="solid"/>
            <a:round/>
            <a:headEnd type="none" w="med" len="med"/>
            <a:tailEnd type="none" w="lg" len="med"/>
          </a:ln>
          <a:effectLst/>
        </p:spPr>
      </p:cxnSp>
      <p:sp>
        <p:nvSpPr>
          <p:cNvPr id="25" name="Rectangle 24">
            <a:extLst>
              <a:ext uri="{FF2B5EF4-FFF2-40B4-BE49-F238E27FC236}">
                <a16:creationId xmlns:a16="http://schemas.microsoft.com/office/drawing/2014/main" id="{C27D4058-D3E8-D04D-9E8E-15EBC2FAC08A}"/>
              </a:ext>
            </a:extLst>
          </p:cNvPr>
          <p:cNvSpPr/>
          <p:nvPr/>
        </p:nvSpPr>
        <p:spPr>
          <a:xfrm>
            <a:off x="72539" y="4703804"/>
            <a:ext cx="5648610" cy="1631216"/>
          </a:xfrm>
          <a:prstGeom prst="rect">
            <a:avLst/>
          </a:prstGeom>
        </p:spPr>
        <p:txBody>
          <a:bodyPr wrap="square">
            <a:spAutoFit/>
          </a:bodyPr>
          <a:lstStyle/>
          <a:p>
            <a:pPr marL="342900" indent="-342900">
              <a:buFont typeface="Arial" panose="020B0604020202020204" pitchFamily="34" charset="0"/>
              <a:buChar char="•"/>
            </a:pPr>
            <a:r>
              <a:rPr lang="en-US" dirty="0">
                <a:solidFill>
                  <a:schemeClr val="accent4"/>
                </a:solidFill>
                <a:latin typeface="Inter"/>
              </a:rPr>
              <a:t>Single nucleus GEMs undergo barcoding</a:t>
            </a:r>
          </a:p>
          <a:p>
            <a:pPr marL="342900" indent="-342900">
              <a:buFont typeface="Arial" panose="020B0604020202020204" pitchFamily="34" charset="0"/>
              <a:buChar char="•"/>
            </a:pPr>
            <a:r>
              <a:rPr lang="en-US" dirty="0">
                <a:solidFill>
                  <a:schemeClr val="accent4"/>
                </a:solidFill>
                <a:latin typeface="Inter"/>
              </a:rPr>
              <a:t>Each Gel Bead contains oligos with a unique 10x Genomics barcode </a:t>
            </a:r>
          </a:p>
          <a:p>
            <a:pPr marL="342900" indent="-342900">
              <a:buFont typeface="Arial" panose="020B0604020202020204" pitchFamily="34" charset="0"/>
              <a:buChar char="•"/>
            </a:pPr>
            <a:r>
              <a:rPr lang="en-US" dirty="0">
                <a:solidFill>
                  <a:schemeClr val="accent4"/>
                </a:solidFill>
                <a:latin typeface="Inter"/>
              </a:rPr>
              <a:t>All accessible DNA fragments from a individual nucleus share a common 10x Genomics barcode</a:t>
            </a:r>
          </a:p>
        </p:txBody>
      </p:sp>
    </p:spTree>
    <p:extLst>
      <p:ext uri="{BB962C8B-B14F-4D97-AF65-F5344CB8AC3E}">
        <p14:creationId xmlns:p14="http://schemas.microsoft.com/office/powerpoint/2010/main" val="42278767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1045F-233D-F640-A707-C3AC93D18B57}"/>
              </a:ext>
            </a:extLst>
          </p:cNvPr>
          <p:cNvSpPr>
            <a:spLocks noGrp="1"/>
          </p:cNvSpPr>
          <p:nvPr>
            <p:ph type="title"/>
          </p:nvPr>
        </p:nvSpPr>
        <p:spPr>
          <a:xfrm>
            <a:off x="533400" y="0"/>
            <a:ext cx="7772400" cy="1143000"/>
          </a:xfrm>
        </p:spPr>
        <p:txBody>
          <a:bodyPr/>
          <a:lstStyle/>
          <a:p>
            <a:r>
              <a:rPr lang="en-US" sz="3600" dirty="0" err="1"/>
              <a:t>scATAC</a:t>
            </a:r>
            <a:r>
              <a:rPr lang="en-US" sz="3600" dirty="0"/>
              <a:t>-seq</a:t>
            </a:r>
            <a:br>
              <a:rPr lang="en-US" sz="2000" dirty="0"/>
            </a:br>
            <a:r>
              <a:rPr lang="en-US" sz="1800" dirty="0"/>
              <a:t>Workflow for measuring single epigenomes using </a:t>
            </a:r>
            <a:r>
              <a:rPr lang="en-US" sz="1800" dirty="0" err="1"/>
              <a:t>scATAC</a:t>
            </a:r>
            <a:r>
              <a:rPr lang="en-US" sz="1800" dirty="0"/>
              <a:t>-seq on a microfluidic device</a:t>
            </a:r>
            <a:endParaRPr lang="en-US" dirty="0"/>
          </a:p>
        </p:txBody>
      </p:sp>
      <p:sp>
        <p:nvSpPr>
          <p:cNvPr id="3" name="Content Placeholder 2">
            <a:extLst>
              <a:ext uri="{FF2B5EF4-FFF2-40B4-BE49-F238E27FC236}">
                <a16:creationId xmlns:a16="http://schemas.microsoft.com/office/drawing/2014/main" id="{F07CAAE8-B122-7045-88F3-7E96DAEAAA07}"/>
              </a:ext>
            </a:extLst>
          </p:cNvPr>
          <p:cNvSpPr>
            <a:spLocks noGrp="1"/>
          </p:cNvSpPr>
          <p:nvPr>
            <p:ph idx="1"/>
          </p:nvPr>
        </p:nvSpPr>
        <p:spPr>
          <a:xfrm>
            <a:off x="304800" y="1219200"/>
            <a:ext cx="8697508" cy="4114800"/>
          </a:xfrm>
        </p:spPr>
        <p:txBody>
          <a:bodyPr/>
          <a:lstStyle/>
          <a:p>
            <a:r>
              <a:rPr lang="en-US" sz="2000" dirty="0"/>
              <a:t>Develop technology for single cell epigenomic</a:t>
            </a:r>
          </a:p>
          <a:p>
            <a:r>
              <a:rPr lang="en-US" sz="2000" dirty="0"/>
              <a:t>Single-cell ATAC-seq provides an accurate measure of chromatin accessibility genome-wide </a:t>
            </a:r>
          </a:p>
        </p:txBody>
      </p:sp>
      <p:sp>
        <p:nvSpPr>
          <p:cNvPr id="4" name="Slide Number Placeholder 3">
            <a:extLst>
              <a:ext uri="{FF2B5EF4-FFF2-40B4-BE49-F238E27FC236}">
                <a16:creationId xmlns:a16="http://schemas.microsoft.com/office/drawing/2014/main" id="{A96C5C52-EAF6-4849-A9F3-FEBA473882A2}"/>
              </a:ext>
            </a:extLst>
          </p:cNvPr>
          <p:cNvSpPr>
            <a:spLocks noGrp="1"/>
          </p:cNvSpPr>
          <p:nvPr>
            <p:ph type="sldNum" sz="quarter" idx="12"/>
          </p:nvPr>
        </p:nvSpPr>
        <p:spPr/>
        <p:txBody>
          <a:bodyPr/>
          <a:lstStyle/>
          <a:p>
            <a:pPr>
              <a:defRPr/>
            </a:pPr>
            <a:fld id="{4D71D4ED-2DA9-9F40-A068-D189D5533483}" type="slidenum">
              <a:rPr lang="en-US" smtClean="0"/>
              <a:pPr>
                <a:defRPr/>
              </a:pPr>
              <a:t>49</a:t>
            </a:fld>
            <a:endParaRPr lang="en-US"/>
          </a:p>
        </p:txBody>
      </p:sp>
      <p:pic>
        <p:nvPicPr>
          <p:cNvPr id="5" name="Picture 2" descr="Figure 1">
            <a:extLst>
              <a:ext uri="{FF2B5EF4-FFF2-40B4-BE49-F238E27FC236}">
                <a16:creationId xmlns:a16="http://schemas.microsoft.com/office/drawing/2014/main" id="{B659476D-A0BF-A54C-9A5C-04450D7CF0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591" y="2438401"/>
            <a:ext cx="8697509" cy="424305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1FA4313-39CF-E747-B676-1F85B54D6D2C}"/>
              </a:ext>
            </a:extLst>
          </p:cNvPr>
          <p:cNvSpPr txBox="1"/>
          <p:nvPr/>
        </p:nvSpPr>
        <p:spPr>
          <a:xfrm>
            <a:off x="9993" y="6628815"/>
            <a:ext cx="7952818" cy="215444"/>
          </a:xfrm>
          <a:prstGeom prst="rect">
            <a:avLst/>
          </a:prstGeom>
          <a:noFill/>
        </p:spPr>
        <p:txBody>
          <a:bodyPr wrap="none" rtlCol="0">
            <a:spAutoFit/>
          </a:bodyPr>
          <a:lstStyle/>
          <a:p>
            <a:r>
              <a:rPr lang="en-US" sz="800" dirty="0" err="1"/>
              <a:t>Buenrostro</a:t>
            </a:r>
            <a:r>
              <a:rPr lang="en-US" sz="800" dirty="0"/>
              <a:t>, J., Wu, B., </a:t>
            </a:r>
            <a:r>
              <a:rPr lang="en-US" sz="800" dirty="0" err="1"/>
              <a:t>Litzenburger</a:t>
            </a:r>
            <a:r>
              <a:rPr lang="en-US" sz="800" dirty="0"/>
              <a:t>, U. </a:t>
            </a:r>
            <a:r>
              <a:rPr lang="en-US" sz="800" i="1" dirty="0"/>
              <a:t>et al.</a:t>
            </a:r>
            <a:r>
              <a:rPr lang="en-US" sz="800" dirty="0"/>
              <a:t> Single-cell chromatin accessibility reveals principles of regulatory variation. </a:t>
            </a:r>
            <a:r>
              <a:rPr lang="en-US" sz="800" i="1" dirty="0"/>
              <a:t>Nature</a:t>
            </a:r>
            <a:r>
              <a:rPr lang="en-US" sz="800" dirty="0"/>
              <a:t> </a:t>
            </a:r>
            <a:r>
              <a:rPr lang="en-US" sz="800" b="1" dirty="0"/>
              <a:t>523, </a:t>
            </a:r>
            <a:r>
              <a:rPr lang="en-US" sz="800" dirty="0"/>
              <a:t>486–490 (2015). https://</a:t>
            </a:r>
            <a:r>
              <a:rPr lang="en-US" sz="800" dirty="0" err="1"/>
              <a:t>doi.org</a:t>
            </a:r>
            <a:r>
              <a:rPr lang="en-US" sz="800" dirty="0"/>
              <a:t>/10.1038/nature14590</a:t>
            </a:r>
          </a:p>
        </p:txBody>
      </p:sp>
    </p:spTree>
    <p:extLst>
      <p:ext uri="{BB962C8B-B14F-4D97-AF65-F5344CB8AC3E}">
        <p14:creationId xmlns:p14="http://schemas.microsoft.com/office/powerpoint/2010/main" val="10658596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4F7F7-8CCD-8E4F-97F6-B5B79CE6DC2E}"/>
              </a:ext>
            </a:extLst>
          </p:cNvPr>
          <p:cNvSpPr>
            <a:spLocks noGrp="1"/>
          </p:cNvSpPr>
          <p:nvPr>
            <p:ph type="title"/>
          </p:nvPr>
        </p:nvSpPr>
        <p:spPr>
          <a:xfrm>
            <a:off x="585955" y="17805"/>
            <a:ext cx="7772400" cy="1143000"/>
          </a:xfrm>
        </p:spPr>
        <p:txBody>
          <a:bodyPr/>
          <a:lstStyle/>
          <a:p>
            <a:r>
              <a:rPr lang="en-US" dirty="0"/>
              <a:t>Bulk vs </a:t>
            </a:r>
            <a:r>
              <a:rPr lang="en-US" dirty="0" err="1"/>
              <a:t>scRNA</a:t>
            </a:r>
            <a:r>
              <a:rPr lang="en-US" dirty="0"/>
              <a:t>-seq</a:t>
            </a:r>
          </a:p>
        </p:txBody>
      </p:sp>
      <p:sp>
        <p:nvSpPr>
          <p:cNvPr id="4" name="Slide Number Placeholder 3">
            <a:extLst>
              <a:ext uri="{FF2B5EF4-FFF2-40B4-BE49-F238E27FC236}">
                <a16:creationId xmlns:a16="http://schemas.microsoft.com/office/drawing/2014/main" id="{EFF6990D-F9C7-A245-8DDB-5909CC4C3FCC}"/>
              </a:ext>
            </a:extLst>
          </p:cNvPr>
          <p:cNvSpPr>
            <a:spLocks noGrp="1"/>
          </p:cNvSpPr>
          <p:nvPr>
            <p:ph type="sldNum" sz="quarter" idx="12"/>
          </p:nvPr>
        </p:nvSpPr>
        <p:spPr/>
        <p:txBody>
          <a:bodyPr/>
          <a:lstStyle/>
          <a:p>
            <a:pPr>
              <a:defRPr/>
            </a:pPr>
            <a:fld id="{4D71D4ED-2DA9-9F40-A068-D189D5533483}" type="slidenum">
              <a:rPr lang="en-US" smtClean="0"/>
              <a:pPr>
                <a:defRPr/>
              </a:pPr>
              <a:t>5</a:t>
            </a:fld>
            <a:endParaRPr lang="en-US" dirty="0"/>
          </a:p>
        </p:txBody>
      </p:sp>
      <p:sp>
        <p:nvSpPr>
          <p:cNvPr id="6" name="object 6">
            <a:extLst>
              <a:ext uri="{FF2B5EF4-FFF2-40B4-BE49-F238E27FC236}">
                <a16:creationId xmlns:a16="http://schemas.microsoft.com/office/drawing/2014/main" id="{2C3F6B2C-CCA6-FC42-A774-9CDC3B90470F}"/>
              </a:ext>
            </a:extLst>
          </p:cNvPr>
          <p:cNvSpPr/>
          <p:nvPr/>
        </p:nvSpPr>
        <p:spPr>
          <a:xfrm>
            <a:off x="2787921" y="1647284"/>
            <a:ext cx="850392" cy="247582"/>
          </a:xfrm>
          <a:prstGeom prst="rect">
            <a:avLst/>
          </a:prstGeom>
          <a:blipFill>
            <a:blip r:embed="rId3" cstate="print"/>
            <a:stretch>
              <a:fillRect/>
            </a:stretch>
          </a:blipFill>
        </p:spPr>
        <p:txBody>
          <a:bodyPr wrap="square" lIns="0" tIns="0" rIns="0" bIns="0" rtlCol="0"/>
          <a:lstStyle/>
          <a:p>
            <a:endParaRPr/>
          </a:p>
        </p:txBody>
      </p:sp>
      <p:sp>
        <p:nvSpPr>
          <p:cNvPr id="7" name="object 7">
            <a:extLst>
              <a:ext uri="{FF2B5EF4-FFF2-40B4-BE49-F238E27FC236}">
                <a16:creationId xmlns:a16="http://schemas.microsoft.com/office/drawing/2014/main" id="{08730BB5-1A2D-2044-855D-04F40D5364FC}"/>
              </a:ext>
            </a:extLst>
          </p:cNvPr>
          <p:cNvSpPr/>
          <p:nvPr/>
        </p:nvSpPr>
        <p:spPr>
          <a:xfrm>
            <a:off x="2814489" y="1720394"/>
            <a:ext cx="683260" cy="99832"/>
          </a:xfrm>
          <a:custGeom>
            <a:avLst/>
            <a:gdLst/>
            <a:ahLst/>
            <a:cxnLst/>
            <a:rect l="l" t="t" r="r" b="b"/>
            <a:pathLst>
              <a:path w="683260" h="114300">
                <a:moveTo>
                  <a:pt x="568744" y="0"/>
                </a:moveTo>
                <a:lnTo>
                  <a:pt x="568744" y="114300"/>
                </a:lnTo>
                <a:lnTo>
                  <a:pt x="644969" y="76187"/>
                </a:lnTo>
                <a:lnTo>
                  <a:pt x="587794" y="76187"/>
                </a:lnTo>
                <a:lnTo>
                  <a:pt x="587794" y="38100"/>
                </a:lnTo>
                <a:lnTo>
                  <a:pt x="644944" y="38100"/>
                </a:lnTo>
                <a:lnTo>
                  <a:pt x="568744" y="0"/>
                </a:lnTo>
                <a:close/>
              </a:path>
              <a:path w="683260" h="114300">
                <a:moveTo>
                  <a:pt x="568744" y="38100"/>
                </a:moveTo>
                <a:lnTo>
                  <a:pt x="0" y="38100"/>
                </a:lnTo>
                <a:lnTo>
                  <a:pt x="0" y="76187"/>
                </a:lnTo>
                <a:lnTo>
                  <a:pt x="568744" y="76187"/>
                </a:lnTo>
                <a:lnTo>
                  <a:pt x="568744" y="38100"/>
                </a:lnTo>
                <a:close/>
              </a:path>
              <a:path w="683260" h="114300">
                <a:moveTo>
                  <a:pt x="644944" y="38100"/>
                </a:moveTo>
                <a:lnTo>
                  <a:pt x="587794" y="38100"/>
                </a:lnTo>
                <a:lnTo>
                  <a:pt x="587794" y="76187"/>
                </a:lnTo>
                <a:lnTo>
                  <a:pt x="644969" y="76187"/>
                </a:lnTo>
                <a:lnTo>
                  <a:pt x="683044" y="57150"/>
                </a:lnTo>
                <a:lnTo>
                  <a:pt x="644944" y="38100"/>
                </a:lnTo>
                <a:close/>
              </a:path>
            </a:pathLst>
          </a:custGeom>
          <a:solidFill>
            <a:srgbClr val="151618"/>
          </a:solidFill>
        </p:spPr>
        <p:txBody>
          <a:bodyPr wrap="square" lIns="0" tIns="0" rIns="0" bIns="0" rtlCol="0"/>
          <a:lstStyle/>
          <a:p>
            <a:endParaRPr/>
          </a:p>
        </p:txBody>
      </p:sp>
      <p:sp>
        <p:nvSpPr>
          <p:cNvPr id="8" name="object 8">
            <a:extLst>
              <a:ext uri="{FF2B5EF4-FFF2-40B4-BE49-F238E27FC236}">
                <a16:creationId xmlns:a16="http://schemas.microsoft.com/office/drawing/2014/main" id="{C3772E46-E565-484B-8F71-782598BDBB9F}"/>
              </a:ext>
            </a:extLst>
          </p:cNvPr>
          <p:cNvSpPr/>
          <p:nvPr/>
        </p:nvSpPr>
        <p:spPr>
          <a:xfrm>
            <a:off x="4506968" y="1680109"/>
            <a:ext cx="850392" cy="247582"/>
          </a:xfrm>
          <a:prstGeom prst="rect">
            <a:avLst/>
          </a:prstGeom>
          <a:blipFill>
            <a:blip r:embed="rId4" cstate="print"/>
            <a:stretch>
              <a:fillRect/>
            </a:stretch>
          </a:blipFill>
        </p:spPr>
        <p:txBody>
          <a:bodyPr wrap="square" lIns="0" tIns="0" rIns="0" bIns="0" rtlCol="0"/>
          <a:lstStyle/>
          <a:p>
            <a:endParaRPr/>
          </a:p>
        </p:txBody>
      </p:sp>
      <p:sp>
        <p:nvSpPr>
          <p:cNvPr id="9" name="object 9">
            <a:extLst>
              <a:ext uri="{FF2B5EF4-FFF2-40B4-BE49-F238E27FC236}">
                <a16:creationId xmlns:a16="http://schemas.microsoft.com/office/drawing/2014/main" id="{B176F0C6-D55C-8849-874A-07B9A814F16E}"/>
              </a:ext>
            </a:extLst>
          </p:cNvPr>
          <p:cNvSpPr/>
          <p:nvPr/>
        </p:nvSpPr>
        <p:spPr>
          <a:xfrm>
            <a:off x="4532546" y="1752875"/>
            <a:ext cx="683260" cy="99832"/>
          </a:xfrm>
          <a:custGeom>
            <a:avLst/>
            <a:gdLst/>
            <a:ahLst/>
            <a:cxnLst/>
            <a:rect l="l" t="t" r="r" b="b"/>
            <a:pathLst>
              <a:path w="683259" h="114300">
                <a:moveTo>
                  <a:pt x="568744" y="0"/>
                </a:moveTo>
                <a:lnTo>
                  <a:pt x="568744" y="114300"/>
                </a:lnTo>
                <a:lnTo>
                  <a:pt x="644944" y="76200"/>
                </a:lnTo>
                <a:lnTo>
                  <a:pt x="587794" y="76200"/>
                </a:lnTo>
                <a:lnTo>
                  <a:pt x="587794" y="38100"/>
                </a:lnTo>
                <a:lnTo>
                  <a:pt x="644944" y="38100"/>
                </a:lnTo>
                <a:lnTo>
                  <a:pt x="568744" y="0"/>
                </a:lnTo>
                <a:close/>
              </a:path>
              <a:path w="683259" h="114300">
                <a:moveTo>
                  <a:pt x="568744" y="38100"/>
                </a:moveTo>
                <a:lnTo>
                  <a:pt x="0" y="38100"/>
                </a:lnTo>
                <a:lnTo>
                  <a:pt x="0" y="76200"/>
                </a:lnTo>
                <a:lnTo>
                  <a:pt x="568744" y="76200"/>
                </a:lnTo>
                <a:lnTo>
                  <a:pt x="568744" y="38100"/>
                </a:lnTo>
                <a:close/>
              </a:path>
              <a:path w="683259" h="114300">
                <a:moveTo>
                  <a:pt x="644944" y="38100"/>
                </a:moveTo>
                <a:lnTo>
                  <a:pt x="587794" y="38100"/>
                </a:lnTo>
                <a:lnTo>
                  <a:pt x="587794" y="76200"/>
                </a:lnTo>
                <a:lnTo>
                  <a:pt x="644944" y="76200"/>
                </a:lnTo>
                <a:lnTo>
                  <a:pt x="683044" y="57150"/>
                </a:lnTo>
                <a:lnTo>
                  <a:pt x="644944" y="38100"/>
                </a:lnTo>
                <a:close/>
              </a:path>
            </a:pathLst>
          </a:custGeom>
          <a:solidFill>
            <a:srgbClr val="151618"/>
          </a:solidFill>
        </p:spPr>
        <p:txBody>
          <a:bodyPr wrap="square" lIns="0" tIns="0" rIns="0" bIns="0" rtlCol="0"/>
          <a:lstStyle/>
          <a:p>
            <a:endParaRPr/>
          </a:p>
        </p:txBody>
      </p:sp>
      <p:sp>
        <p:nvSpPr>
          <p:cNvPr id="10" name="object 10">
            <a:extLst>
              <a:ext uri="{FF2B5EF4-FFF2-40B4-BE49-F238E27FC236}">
                <a16:creationId xmlns:a16="http://schemas.microsoft.com/office/drawing/2014/main" id="{ED42A9EA-DB9A-1941-BBAA-DE6F483F3654}"/>
              </a:ext>
            </a:extLst>
          </p:cNvPr>
          <p:cNvSpPr/>
          <p:nvPr/>
        </p:nvSpPr>
        <p:spPr>
          <a:xfrm>
            <a:off x="2516462" y="3886647"/>
            <a:ext cx="1143000" cy="700153"/>
          </a:xfrm>
          <a:prstGeom prst="rect">
            <a:avLst/>
          </a:prstGeom>
          <a:blipFill>
            <a:blip r:embed="rId5" cstate="print"/>
            <a:stretch>
              <a:fillRect/>
            </a:stretch>
          </a:blipFill>
        </p:spPr>
        <p:txBody>
          <a:bodyPr wrap="square" lIns="0" tIns="0" rIns="0" bIns="0" rtlCol="0"/>
          <a:lstStyle/>
          <a:p>
            <a:endParaRPr/>
          </a:p>
        </p:txBody>
      </p:sp>
      <p:sp>
        <p:nvSpPr>
          <p:cNvPr id="11" name="object 11">
            <a:extLst>
              <a:ext uri="{FF2B5EF4-FFF2-40B4-BE49-F238E27FC236}">
                <a16:creationId xmlns:a16="http://schemas.microsoft.com/office/drawing/2014/main" id="{1C7BCAFB-A0E3-5246-81EB-2185F4BB3CDF}"/>
              </a:ext>
            </a:extLst>
          </p:cNvPr>
          <p:cNvSpPr/>
          <p:nvPr/>
        </p:nvSpPr>
        <p:spPr>
          <a:xfrm>
            <a:off x="2554257" y="3928112"/>
            <a:ext cx="1059815" cy="620620"/>
          </a:xfrm>
          <a:custGeom>
            <a:avLst/>
            <a:gdLst/>
            <a:ahLst/>
            <a:cxnLst/>
            <a:rect l="l" t="t" r="r" b="b"/>
            <a:pathLst>
              <a:path w="1059814" h="710565">
                <a:moveTo>
                  <a:pt x="0" y="710131"/>
                </a:moveTo>
                <a:lnTo>
                  <a:pt x="1059320" y="0"/>
                </a:lnTo>
              </a:path>
            </a:pathLst>
          </a:custGeom>
          <a:ln w="38100">
            <a:solidFill>
              <a:srgbClr val="151618"/>
            </a:solidFill>
          </a:ln>
        </p:spPr>
        <p:txBody>
          <a:bodyPr wrap="square" lIns="0" tIns="0" rIns="0" bIns="0" rtlCol="0"/>
          <a:lstStyle/>
          <a:p>
            <a:endParaRPr/>
          </a:p>
        </p:txBody>
      </p:sp>
      <p:sp>
        <p:nvSpPr>
          <p:cNvPr id="12" name="object 12">
            <a:extLst>
              <a:ext uri="{FF2B5EF4-FFF2-40B4-BE49-F238E27FC236}">
                <a16:creationId xmlns:a16="http://schemas.microsoft.com/office/drawing/2014/main" id="{4C5CFD2D-E6E1-2241-A3D4-5DF11372D03F}"/>
              </a:ext>
            </a:extLst>
          </p:cNvPr>
          <p:cNvSpPr/>
          <p:nvPr/>
        </p:nvSpPr>
        <p:spPr>
          <a:xfrm>
            <a:off x="2522558" y="4288635"/>
            <a:ext cx="1136903" cy="298163"/>
          </a:xfrm>
          <a:prstGeom prst="rect">
            <a:avLst/>
          </a:prstGeom>
          <a:blipFill>
            <a:blip r:embed="rId6" cstate="print"/>
            <a:stretch>
              <a:fillRect/>
            </a:stretch>
          </a:blipFill>
        </p:spPr>
        <p:txBody>
          <a:bodyPr wrap="square" lIns="0" tIns="0" rIns="0" bIns="0" rtlCol="0"/>
          <a:lstStyle/>
          <a:p>
            <a:endParaRPr/>
          </a:p>
        </p:txBody>
      </p:sp>
      <p:sp>
        <p:nvSpPr>
          <p:cNvPr id="13" name="object 13">
            <a:extLst>
              <a:ext uri="{FF2B5EF4-FFF2-40B4-BE49-F238E27FC236}">
                <a16:creationId xmlns:a16="http://schemas.microsoft.com/office/drawing/2014/main" id="{21B298BC-B64A-3843-8C79-724D8CE6BFEF}"/>
              </a:ext>
            </a:extLst>
          </p:cNvPr>
          <p:cNvSpPr/>
          <p:nvPr/>
        </p:nvSpPr>
        <p:spPr>
          <a:xfrm>
            <a:off x="2554257" y="4327924"/>
            <a:ext cx="1059815" cy="220738"/>
          </a:xfrm>
          <a:custGeom>
            <a:avLst/>
            <a:gdLst/>
            <a:ahLst/>
            <a:cxnLst/>
            <a:rect l="l" t="t" r="r" b="b"/>
            <a:pathLst>
              <a:path w="1059814" h="252729">
                <a:moveTo>
                  <a:pt x="0" y="252375"/>
                </a:moveTo>
                <a:lnTo>
                  <a:pt x="1059320" y="0"/>
                </a:lnTo>
              </a:path>
            </a:pathLst>
          </a:custGeom>
          <a:ln w="38100">
            <a:solidFill>
              <a:srgbClr val="151618"/>
            </a:solidFill>
          </a:ln>
        </p:spPr>
        <p:txBody>
          <a:bodyPr wrap="square" lIns="0" tIns="0" rIns="0" bIns="0" rtlCol="0"/>
          <a:lstStyle/>
          <a:p>
            <a:endParaRPr/>
          </a:p>
        </p:txBody>
      </p:sp>
      <p:sp>
        <p:nvSpPr>
          <p:cNvPr id="14" name="object 14">
            <a:extLst>
              <a:ext uri="{FF2B5EF4-FFF2-40B4-BE49-F238E27FC236}">
                <a16:creationId xmlns:a16="http://schemas.microsoft.com/office/drawing/2014/main" id="{4A2A517A-3598-794E-B606-85F9F3758ED3}"/>
              </a:ext>
            </a:extLst>
          </p:cNvPr>
          <p:cNvSpPr/>
          <p:nvPr/>
        </p:nvSpPr>
        <p:spPr>
          <a:xfrm>
            <a:off x="2522558" y="4506935"/>
            <a:ext cx="1136903" cy="284853"/>
          </a:xfrm>
          <a:prstGeom prst="rect">
            <a:avLst/>
          </a:prstGeom>
          <a:blipFill>
            <a:blip r:embed="rId7" cstate="print"/>
            <a:stretch>
              <a:fillRect/>
            </a:stretch>
          </a:blipFill>
        </p:spPr>
        <p:txBody>
          <a:bodyPr wrap="square" lIns="0" tIns="0" rIns="0" bIns="0" rtlCol="0"/>
          <a:lstStyle/>
          <a:p>
            <a:endParaRPr/>
          </a:p>
        </p:txBody>
      </p:sp>
      <p:sp>
        <p:nvSpPr>
          <p:cNvPr id="15" name="object 15">
            <a:extLst>
              <a:ext uri="{FF2B5EF4-FFF2-40B4-BE49-F238E27FC236}">
                <a16:creationId xmlns:a16="http://schemas.microsoft.com/office/drawing/2014/main" id="{7837B405-2D67-B440-AF36-85617A357AA6}"/>
              </a:ext>
            </a:extLst>
          </p:cNvPr>
          <p:cNvSpPr/>
          <p:nvPr/>
        </p:nvSpPr>
        <p:spPr>
          <a:xfrm>
            <a:off x="2528654" y="4522908"/>
            <a:ext cx="1130808" cy="686842"/>
          </a:xfrm>
          <a:prstGeom prst="rect">
            <a:avLst/>
          </a:prstGeom>
          <a:blipFill>
            <a:blip r:embed="rId8" cstate="print"/>
            <a:stretch>
              <a:fillRect/>
            </a:stretch>
          </a:blipFill>
        </p:spPr>
        <p:txBody>
          <a:bodyPr wrap="square" lIns="0" tIns="0" rIns="0" bIns="0" rtlCol="0"/>
          <a:lstStyle/>
          <a:p>
            <a:endParaRPr/>
          </a:p>
        </p:txBody>
      </p:sp>
      <p:sp>
        <p:nvSpPr>
          <p:cNvPr id="16" name="object 16">
            <a:extLst>
              <a:ext uri="{FF2B5EF4-FFF2-40B4-BE49-F238E27FC236}">
                <a16:creationId xmlns:a16="http://schemas.microsoft.com/office/drawing/2014/main" id="{31C58745-48D6-3644-9F2C-2CDA79C8416B}"/>
              </a:ext>
            </a:extLst>
          </p:cNvPr>
          <p:cNvSpPr/>
          <p:nvPr/>
        </p:nvSpPr>
        <p:spPr>
          <a:xfrm>
            <a:off x="2566690" y="4560111"/>
            <a:ext cx="1047115" cy="609528"/>
          </a:xfrm>
          <a:custGeom>
            <a:avLst/>
            <a:gdLst/>
            <a:ahLst/>
            <a:cxnLst/>
            <a:rect l="l" t="t" r="r" b="b"/>
            <a:pathLst>
              <a:path w="1047114" h="697865">
                <a:moveTo>
                  <a:pt x="0" y="0"/>
                </a:moveTo>
                <a:lnTo>
                  <a:pt x="1046890" y="697794"/>
                </a:lnTo>
              </a:path>
            </a:pathLst>
          </a:custGeom>
          <a:ln w="38100">
            <a:solidFill>
              <a:srgbClr val="151618"/>
            </a:solidFill>
          </a:ln>
        </p:spPr>
        <p:txBody>
          <a:bodyPr wrap="square" lIns="0" tIns="0" rIns="0" bIns="0" rtlCol="0"/>
          <a:lstStyle/>
          <a:p>
            <a:endParaRPr/>
          </a:p>
        </p:txBody>
      </p:sp>
      <p:sp>
        <p:nvSpPr>
          <p:cNvPr id="17" name="object 17">
            <a:extLst>
              <a:ext uri="{FF2B5EF4-FFF2-40B4-BE49-F238E27FC236}">
                <a16:creationId xmlns:a16="http://schemas.microsoft.com/office/drawing/2014/main" id="{D10120AF-0297-F047-B3B7-44A48AB38958}"/>
              </a:ext>
            </a:extLst>
          </p:cNvPr>
          <p:cNvSpPr/>
          <p:nvPr/>
        </p:nvSpPr>
        <p:spPr>
          <a:xfrm>
            <a:off x="3586310" y="3804119"/>
            <a:ext cx="621792" cy="247582"/>
          </a:xfrm>
          <a:prstGeom prst="rect">
            <a:avLst/>
          </a:prstGeom>
          <a:blipFill>
            <a:blip r:embed="rId9" cstate="print"/>
            <a:stretch>
              <a:fillRect/>
            </a:stretch>
          </a:blipFill>
        </p:spPr>
        <p:txBody>
          <a:bodyPr wrap="square" lIns="0" tIns="0" rIns="0" bIns="0" rtlCol="0"/>
          <a:lstStyle/>
          <a:p>
            <a:endParaRPr/>
          </a:p>
        </p:txBody>
      </p:sp>
      <p:sp>
        <p:nvSpPr>
          <p:cNvPr id="18" name="object 18">
            <a:extLst>
              <a:ext uri="{FF2B5EF4-FFF2-40B4-BE49-F238E27FC236}">
                <a16:creationId xmlns:a16="http://schemas.microsoft.com/office/drawing/2014/main" id="{CE0A8389-AFF3-864A-A26E-06EB1902B101}"/>
              </a:ext>
            </a:extLst>
          </p:cNvPr>
          <p:cNvSpPr/>
          <p:nvPr/>
        </p:nvSpPr>
        <p:spPr>
          <a:xfrm>
            <a:off x="3613576" y="3878194"/>
            <a:ext cx="451484" cy="99832"/>
          </a:xfrm>
          <a:custGeom>
            <a:avLst/>
            <a:gdLst/>
            <a:ahLst/>
            <a:cxnLst/>
            <a:rect l="l" t="t" r="r" b="b"/>
            <a:pathLst>
              <a:path w="451484" h="114300">
                <a:moveTo>
                  <a:pt x="337032" y="0"/>
                </a:moveTo>
                <a:lnTo>
                  <a:pt x="337032" y="114300"/>
                </a:lnTo>
                <a:lnTo>
                  <a:pt x="413232" y="76200"/>
                </a:lnTo>
                <a:lnTo>
                  <a:pt x="356082" y="76200"/>
                </a:lnTo>
                <a:lnTo>
                  <a:pt x="356082" y="38100"/>
                </a:lnTo>
                <a:lnTo>
                  <a:pt x="413232" y="38100"/>
                </a:lnTo>
                <a:lnTo>
                  <a:pt x="337032" y="0"/>
                </a:lnTo>
                <a:close/>
              </a:path>
              <a:path w="451484" h="114300">
                <a:moveTo>
                  <a:pt x="337032" y="38100"/>
                </a:moveTo>
                <a:lnTo>
                  <a:pt x="0" y="38100"/>
                </a:lnTo>
                <a:lnTo>
                  <a:pt x="0" y="76200"/>
                </a:lnTo>
                <a:lnTo>
                  <a:pt x="337032" y="76200"/>
                </a:lnTo>
                <a:lnTo>
                  <a:pt x="337032" y="38100"/>
                </a:lnTo>
                <a:close/>
              </a:path>
              <a:path w="451484" h="114300">
                <a:moveTo>
                  <a:pt x="413232" y="38100"/>
                </a:moveTo>
                <a:lnTo>
                  <a:pt x="356082" y="38100"/>
                </a:lnTo>
                <a:lnTo>
                  <a:pt x="356082" y="76200"/>
                </a:lnTo>
                <a:lnTo>
                  <a:pt x="413232" y="76200"/>
                </a:lnTo>
                <a:lnTo>
                  <a:pt x="451332" y="57150"/>
                </a:lnTo>
                <a:lnTo>
                  <a:pt x="413232" y="38100"/>
                </a:lnTo>
                <a:close/>
              </a:path>
            </a:pathLst>
          </a:custGeom>
          <a:solidFill>
            <a:srgbClr val="151618"/>
          </a:solidFill>
        </p:spPr>
        <p:txBody>
          <a:bodyPr wrap="square" lIns="0" tIns="0" rIns="0" bIns="0" rtlCol="0"/>
          <a:lstStyle/>
          <a:p>
            <a:endParaRPr/>
          </a:p>
        </p:txBody>
      </p:sp>
      <p:sp>
        <p:nvSpPr>
          <p:cNvPr id="19" name="object 19">
            <a:extLst>
              <a:ext uri="{FF2B5EF4-FFF2-40B4-BE49-F238E27FC236}">
                <a16:creationId xmlns:a16="http://schemas.microsoft.com/office/drawing/2014/main" id="{F212E1CE-72DC-8842-A6A2-7CEE0FB1C16B}"/>
              </a:ext>
            </a:extLst>
          </p:cNvPr>
          <p:cNvSpPr/>
          <p:nvPr/>
        </p:nvSpPr>
        <p:spPr>
          <a:xfrm>
            <a:off x="3586310" y="4206109"/>
            <a:ext cx="621792" cy="250245"/>
          </a:xfrm>
          <a:prstGeom prst="rect">
            <a:avLst/>
          </a:prstGeom>
          <a:blipFill>
            <a:blip r:embed="rId10" cstate="print"/>
            <a:stretch>
              <a:fillRect/>
            </a:stretch>
          </a:blipFill>
        </p:spPr>
        <p:txBody>
          <a:bodyPr wrap="square" lIns="0" tIns="0" rIns="0" bIns="0" rtlCol="0"/>
          <a:lstStyle/>
          <a:p>
            <a:endParaRPr/>
          </a:p>
        </p:txBody>
      </p:sp>
      <p:sp>
        <p:nvSpPr>
          <p:cNvPr id="20" name="object 20">
            <a:extLst>
              <a:ext uri="{FF2B5EF4-FFF2-40B4-BE49-F238E27FC236}">
                <a16:creationId xmlns:a16="http://schemas.microsoft.com/office/drawing/2014/main" id="{5CC78FEF-35CA-4648-AB06-D9F4693F6475}"/>
              </a:ext>
            </a:extLst>
          </p:cNvPr>
          <p:cNvSpPr/>
          <p:nvPr/>
        </p:nvSpPr>
        <p:spPr>
          <a:xfrm>
            <a:off x="3613576" y="4281248"/>
            <a:ext cx="451484" cy="99832"/>
          </a:xfrm>
          <a:custGeom>
            <a:avLst/>
            <a:gdLst/>
            <a:ahLst/>
            <a:cxnLst/>
            <a:rect l="l" t="t" r="r" b="b"/>
            <a:pathLst>
              <a:path w="451484" h="114300">
                <a:moveTo>
                  <a:pt x="337032" y="0"/>
                </a:moveTo>
                <a:lnTo>
                  <a:pt x="337032" y="114299"/>
                </a:lnTo>
                <a:lnTo>
                  <a:pt x="413224" y="76199"/>
                </a:lnTo>
                <a:lnTo>
                  <a:pt x="356069" y="76199"/>
                </a:lnTo>
                <a:lnTo>
                  <a:pt x="356069" y="38099"/>
                </a:lnTo>
                <a:lnTo>
                  <a:pt x="413224" y="38099"/>
                </a:lnTo>
                <a:lnTo>
                  <a:pt x="337032" y="0"/>
                </a:lnTo>
                <a:close/>
              </a:path>
              <a:path w="451484" h="114300">
                <a:moveTo>
                  <a:pt x="337032" y="38099"/>
                </a:moveTo>
                <a:lnTo>
                  <a:pt x="0" y="38099"/>
                </a:lnTo>
                <a:lnTo>
                  <a:pt x="0" y="76199"/>
                </a:lnTo>
                <a:lnTo>
                  <a:pt x="337032" y="76199"/>
                </a:lnTo>
                <a:lnTo>
                  <a:pt x="337032" y="38099"/>
                </a:lnTo>
                <a:close/>
              </a:path>
              <a:path w="451484" h="114300">
                <a:moveTo>
                  <a:pt x="413224" y="38099"/>
                </a:moveTo>
                <a:lnTo>
                  <a:pt x="356069" y="38099"/>
                </a:lnTo>
                <a:lnTo>
                  <a:pt x="356069" y="76199"/>
                </a:lnTo>
                <a:lnTo>
                  <a:pt x="413224" y="76199"/>
                </a:lnTo>
                <a:lnTo>
                  <a:pt x="451319" y="57149"/>
                </a:lnTo>
                <a:lnTo>
                  <a:pt x="413224" y="38099"/>
                </a:lnTo>
                <a:close/>
              </a:path>
            </a:pathLst>
          </a:custGeom>
          <a:solidFill>
            <a:srgbClr val="151618"/>
          </a:solidFill>
        </p:spPr>
        <p:txBody>
          <a:bodyPr wrap="square" lIns="0" tIns="0" rIns="0" bIns="0" rtlCol="0"/>
          <a:lstStyle/>
          <a:p>
            <a:endParaRPr/>
          </a:p>
        </p:txBody>
      </p:sp>
      <p:sp>
        <p:nvSpPr>
          <p:cNvPr id="21" name="object 21">
            <a:extLst>
              <a:ext uri="{FF2B5EF4-FFF2-40B4-BE49-F238E27FC236}">
                <a16:creationId xmlns:a16="http://schemas.microsoft.com/office/drawing/2014/main" id="{A4AD971F-C504-4C45-AB7B-AA79B05BADCD}"/>
              </a:ext>
            </a:extLst>
          </p:cNvPr>
          <p:cNvSpPr/>
          <p:nvPr/>
        </p:nvSpPr>
        <p:spPr>
          <a:xfrm>
            <a:off x="3574824" y="4623372"/>
            <a:ext cx="646176" cy="247582"/>
          </a:xfrm>
          <a:prstGeom prst="rect">
            <a:avLst/>
          </a:prstGeom>
          <a:blipFill>
            <a:blip r:embed="rId11" cstate="print"/>
            <a:stretch>
              <a:fillRect/>
            </a:stretch>
          </a:blipFill>
        </p:spPr>
        <p:txBody>
          <a:bodyPr wrap="square" lIns="0" tIns="0" rIns="0" bIns="0" rtlCol="0"/>
          <a:lstStyle/>
          <a:p>
            <a:endParaRPr/>
          </a:p>
        </p:txBody>
      </p:sp>
      <p:sp>
        <p:nvSpPr>
          <p:cNvPr id="22" name="object 22">
            <a:extLst>
              <a:ext uri="{FF2B5EF4-FFF2-40B4-BE49-F238E27FC236}">
                <a16:creationId xmlns:a16="http://schemas.microsoft.com/office/drawing/2014/main" id="{6B5920F9-7B59-5048-A7C0-3EEA2B8C154C}"/>
              </a:ext>
            </a:extLst>
          </p:cNvPr>
          <p:cNvSpPr/>
          <p:nvPr/>
        </p:nvSpPr>
        <p:spPr>
          <a:xfrm>
            <a:off x="3599899" y="4698860"/>
            <a:ext cx="480059" cy="99832"/>
          </a:xfrm>
          <a:custGeom>
            <a:avLst/>
            <a:gdLst/>
            <a:ahLst/>
            <a:cxnLst/>
            <a:rect l="l" t="t" r="r" b="b"/>
            <a:pathLst>
              <a:path w="480059" h="114300">
                <a:moveTo>
                  <a:pt x="365620" y="0"/>
                </a:moveTo>
                <a:lnTo>
                  <a:pt x="365620" y="114299"/>
                </a:lnTo>
                <a:lnTo>
                  <a:pt x="441820" y="76199"/>
                </a:lnTo>
                <a:lnTo>
                  <a:pt x="384670" y="76199"/>
                </a:lnTo>
                <a:lnTo>
                  <a:pt x="384670" y="38099"/>
                </a:lnTo>
                <a:lnTo>
                  <a:pt x="441820" y="38099"/>
                </a:lnTo>
                <a:lnTo>
                  <a:pt x="365620" y="0"/>
                </a:lnTo>
                <a:close/>
              </a:path>
              <a:path w="480059" h="114300">
                <a:moveTo>
                  <a:pt x="365620" y="38099"/>
                </a:moveTo>
                <a:lnTo>
                  <a:pt x="0" y="38099"/>
                </a:lnTo>
                <a:lnTo>
                  <a:pt x="0" y="76199"/>
                </a:lnTo>
                <a:lnTo>
                  <a:pt x="365620" y="76199"/>
                </a:lnTo>
                <a:lnTo>
                  <a:pt x="365620" y="38099"/>
                </a:lnTo>
                <a:close/>
              </a:path>
              <a:path w="480059" h="114300">
                <a:moveTo>
                  <a:pt x="441820" y="38099"/>
                </a:moveTo>
                <a:lnTo>
                  <a:pt x="384670" y="38099"/>
                </a:lnTo>
                <a:lnTo>
                  <a:pt x="384670" y="76199"/>
                </a:lnTo>
                <a:lnTo>
                  <a:pt x="441820" y="76199"/>
                </a:lnTo>
                <a:lnTo>
                  <a:pt x="479920" y="57149"/>
                </a:lnTo>
                <a:lnTo>
                  <a:pt x="441820" y="38099"/>
                </a:lnTo>
                <a:close/>
              </a:path>
            </a:pathLst>
          </a:custGeom>
          <a:solidFill>
            <a:srgbClr val="151618"/>
          </a:solidFill>
        </p:spPr>
        <p:txBody>
          <a:bodyPr wrap="square" lIns="0" tIns="0" rIns="0" bIns="0" rtlCol="0"/>
          <a:lstStyle/>
          <a:p>
            <a:endParaRPr/>
          </a:p>
        </p:txBody>
      </p:sp>
      <p:sp>
        <p:nvSpPr>
          <p:cNvPr id="23" name="object 23">
            <a:extLst>
              <a:ext uri="{FF2B5EF4-FFF2-40B4-BE49-F238E27FC236}">
                <a16:creationId xmlns:a16="http://schemas.microsoft.com/office/drawing/2014/main" id="{B6502771-BBB4-3741-AFC2-AA4885C5DC96}"/>
              </a:ext>
            </a:extLst>
          </p:cNvPr>
          <p:cNvSpPr/>
          <p:nvPr/>
        </p:nvSpPr>
        <p:spPr>
          <a:xfrm>
            <a:off x="3586310" y="5044694"/>
            <a:ext cx="621792" cy="247582"/>
          </a:xfrm>
          <a:prstGeom prst="rect">
            <a:avLst/>
          </a:prstGeom>
          <a:blipFill>
            <a:blip r:embed="rId12" cstate="print"/>
            <a:stretch>
              <a:fillRect/>
            </a:stretch>
          </a:blipFill>
        </p:spPr>
        <p:txBody>
          <a:bodyPr wrap="square" lIns="0" tIns="0" rIns="0" bIns="0" rtlCol="0"/>
          <a:lstStyle/>
          <a:p>
            <a:endParaRPr/>
          </a:p>
        </p:txBody>
      </p:sp>
      <p:sp>
        <p:nvSpPr>
          <p:cNvPr id="24" name="object 24">
            <a:extLst>
              <a:ext uri="{FF2B5EF4-FFF2-40B4-BE49-F238E27FC236}">
                <a16:creationId xmlns:a16="http://schemas.microsoft.com/office/drawing/2014/main" id="{CE0C2982-F230-9E45-A45D-0CCDD105809F}"/>
              </a:ext>
            </a:extLst>
          </p:cNvPr>
          <p:cNvSpPr/>
          <p:nvPr/>
        </p:nvSpPr>
        <p:spPr>
          <a:xfrm>
            <a:off x="3613564" y="5119656"/>
            <a:ext cx="451484" cy="99832"/>
          </a:xfrm>
          <a:custGeom>
            <a:avLst/>
            <a:gdLst/>
            <a:ahLst/>
            <a:cxnLst/>
            <a:rect l="l" t="t" r="r" b="b"/>
            <a:pathLst>
              <a:path w="451484" h="114300">
                <a:moveTo>
                  <a:pt x="337032" y="0"/>
                </a:moveTo>
                <a:lnTo>
                  <a:pt x="337032" y="114300"/>
                </a:lnTo>
                <a:lnTo>
                  <a:pt x="413232" y="76200"/>
                </a:lnTo>
                <a:lnTo>
                  <a:pt x="356082" y="76200"/>
                </a:lnTo>
                <a:lnTo>
                  <a:pt x="356082" y="38100"/>
                </a:lnTo>
                <a:lnTo>
                  <a:pt x="413232" y="38100"/>
                </a:lnTo>
                <a:lnTo>
                  <a:pt x="337032" y="0"/>
                </a:lnTo>
                <a:close/>
              </a:path>
              <a:path w="451484" h="114300">
                <a:moveTo>
                  <a:pt x="337032" y="38100"/>
                </a:moveTo>
                <a:lnTo>
                  <a:pt x="0" y="38100"/>
                </a:lnTo>
                <a:lnTo>
                  <a:pt x="0" y="76200"/>
                </a:lnTo>
                <a:lnTo>
                  <a:pt x="337032" y="76200"/>
                </a:lnTo>
                <a:lnTo>
                  <a:pt x="337032" y="38100"/>
                </a:lnTo>
                <a:close/>
              </a:path>
              <a:path w="451484" h="114300">
                <a:moveTo>
                  <a:pt x="413232" y="38100"/>
                </a:moveTo>
                <a:lnTo>
                  <a:pt x="356082" y="38100"/>
                </a:lnTo>
                <a:lnTo>
                  <a:pt x="356082" y="76200"/>
                </a:lnTo>
                <a:lnTo>
                  <a:pt x="413232" y="76200"/>
                </a:lnTo>
                <a:lnTo>
                  <a:pt x="451332" y="57150"/>
                </a:lnTo>
                <a:lnTo>
                  <a:pt x="413232" y="38100"/>
                </a:lnTo>
                <a:close/>
              </a:path>
            </a:pathLst>
          </a:custGeom>
          <a:solidFill>
            <a:srgbClr val="151618"/>
          </a:solidFill>
        </p:spPr>
        <p:txBody>
          <a:bodyPr wrap="square" lIns="0" tIns="0" rIns="0" bIns="0" rtlCol="0"/>
          <a:lstStyle/>
          <a:p>
            <a:endParaRPr/>
          </a:p>
        </p:txBody>
      </p:sp>
      <p:grpSp>
        <p:nvGrpSpPr>
          <p:cNvPr id="61" name="Group 60">
            <a:extLst>
              <a:ext uri="{FF2B5EF4-FFF2-40B4-BE49-F238E27FC236}">
                <a16:creationId xmlns:a16="http://schemas.microsoft.com/office/drawing/2014/main" id="{4B246DE3-724F-3A49-A8C5-E220A79A503A}"/>
              </a:ext>
            </a:extLst>
          </p:cNvPr>
          <p:cNvGrpSpPr/>
          <p:nvPr/>
        </p:nvGrpSpPr>
        <p:grpSpPr>
          <a:xfrm>
            <a:off x="5336110" y="1419028"/>
            <a:ext cx="390144" cy="167717"/>
            <a:chOff x="8089710" y="3862129"/>
            <a:chExt cx="390144" cy="167717"/>
          </a:xfrm>
        </p:grpSpPr>
        <p:sp>
          <p:nvSpPr>
            <p:cNvPr id="40" name="object 40">
              <a:extLst>
                <a:ext uri="{FF2B5EF4-FFF2-40B4-BE49-F238E27FC236}">
                  <a16:creationId xmlns:a16="http://schemas.microsoft.com/office/drawing/2014/main" id="{F14976CF-F1DA-CE4E-B2EC-59970D787EDC}"/>
                </a:ext>
              </a:extLst>
            </p:cNvPr>
            <p:cNvSpPr/>
            <p:nvPr/>
          </p:nvSpPr>
          <p:spPr>
            <a:xfrm>
              <a:off x="8089710" y="3862129"/>
              <a:ext cx="390144" cy="167717"/>
            </a:xfrm>
            <a:prstGeom prst="rect">
              <a:avLst/>
            </a:prstGeom>
            <a:blipFill>
              <a:blip r:embed="rId13" cstate="print"/>
              <a:stretch>
                <a:fillRect/>
              </a:stretch>
            </a:blipFill>
          </p:spPr>
          <p:txBody>
            <a:bodyPr wrap="square" lIns="0" tIns="0" rIns="0" bIns="0" rtlCol="0"/>
            <a:lstStyle/>
            <a:p>
              <a:endParaRPr/>
            </a:p>
          </p:txBody>
        </p:sp>
        <p:sp>
          <p:nvSpPr>
            <p:cNvPr id="44" name="object 44">
              <a:extLst>
                <a:ext uri="{FF2B5EF4-FFF2-40B4-BE49-F238E27FC236}">
                  <a16:creationId xmlns:a16="http://schemas.microsoft.com/office/drawing/2014/main" id="{19CA88BB-EAAD-254D-881F-72C7CECC4FFF}"/>
                </a:ext>
              </a:extLst>
            </p:cNvPr>
            <p:cNvSpPr/>
            <p:nvPr/>
          </p:nvSpPr>
          <p:spPr>
            <a:xfrm>
              <a:off x="8130477" y="3886200"/>
              <a:ext cx="308610" cy="87075"/>
            </a:xfrm>
            <a:custGeom>
              <a:avLst/>
              <a:gdLst/>
              <a:ahLst/>
              <a:cxnLst/>
              <a:rect l="l" t="t" r="r" b="b"/>
              <a:pathLst>
                <a:path w="308609" h="99695">
                  <a:moveTo>
                    <a:pt x="0" y="77118"/>
                  </a:moveTo>
                  <a:lnTo>
                    <a:pt x="10521" y="57593"/>
                  </a:lnTo>
                  <a:lnTo>
                    <a:pt x="24876" y="33106"/>
                  </a:lnTo>
                  <a:lnTo>
                    <a:pt x="43318" y="11346"/>
                  </a:lnTo>
                  <a:lnTo>
                    <a:pt x="66101" y="0"/>
                  </a:lnTo>
                  <a:lnTo>
                    <a:pt x="77244" y="301"/>
                  </a:lnTo>
                  <a:lnTo>
                    <a:pt x="88247" y="3328"/>
                  </a:lnTo>
                  <a:lnTo>
                    <a:pt x="99193" y="7445"/>
                  </a:lnTo>
                  <a:lnTo>
                    <a:pt x="110168" y="11017"/>
                  </a:lnTo>
                  <a:lnTo>
                    <a:pt x="131311" y="64579"/>
                  </a:lnTo>
                  <a:lnTo>
                    <a:pt x="183655" y="92750"/>
                  </a:lnTo>
                  <a:lnTo>
                    <a:pt x="209320" y="99152"/>
                  </a:lnTo>
                  <a:lnTo>
                    <a:pt x="220800" y="97283"/>
                  </a:lnTo>
                  <a:lnTo>
                    <a:pt x="232589" y="96005"/>
                  </a:lnTo>
                  <a:lnTo>
                    <a:pt x="243760" y="93546"/>
                  </a:lnTo>
                  <a:lnTo>
                    <a:pt x="253388" y="88135"/>
                  </a:lnTo>
                  <a:lnTo>
                    <a:pt x="289422" y="48631"/>
                  </a:lnTo>
                  <a:lnTo>
                    <a:pt x="294794" y="29150"/>
                  </a:lnTo>
                  <a:lnTo>
                    <a:pt x="293233" y="22637"/>
                  </a:lnTo>
                  <a:lnTo>
                    <a:pt x="308472" y="22034"/>
                  </a:lnTo>
                </a:path>
              </a:pathLst>
            </a:custGeom>
            <a:ln w="38100">
              <a:solidFill>
                <a:schemeClr val="bg2">
                  <a:lumMod val="75000"/>
                </a:schemeClr>
              </a:solidFill>
            </a:ln>
          </p:spPr>
          <p:txBody>
            <a:bodyPr wrap="square" lIns="0" tIns="0" rIns="0" bIns="0" rtlCol="0"/>
            <a:lstStyle/>
            <a:p>
              <a:endParaRPr/>
            </a:p>
          </p:txBody>
        </p:sp>
      </p:grpSp>
      <p:sp>
        <p:nvSpPr>
          <p:cNvPr id="45" name="object 45">
            <a:extLst>
              <a:ext uri="{FF2B5EF4-FFF2-40B4-BE49-F238E27FC236}">
                <a16:creationId xmlns:a16="http://schemas.microsoft.com/office/drawing/2014/main" id="{886C7F7C-9935-3B48-886B-A387DB0BE1EE}"/>
              </a:ext>
            </a:extLst>
          </p:cNvPr>
          <p:cNvSpPr/>
          <p:nvPr/>
        </p:nvSpPr>
        <p:spPr>
          <a:xfrm>
            <a:off x="4592150" y="3753538"/>
            <a:ext cx="630935" cy="247582"/>
          </a:xfrm>
          <a:prstGeom prst="rect">
            <a:avLst/>
          </a:prstGeom>
          <a:blipFill>
            <a:blip r:embed="rId14" cstate="print"/>
            <a:stretch>
              <a:fillRect/>
            </a:stretch>
          </a:blipFill>
        </p:spPr>
        <p:txBody>
          <a:bodyPr wrap="square" lIns="0" tIns="0" rIns="0" bIns="0" rtlCol="0"/>
          <a:lstStyle/>
          <a:p>
            <a:endParaRPr/>
          </a:p>
        </p:txBody>
      </p:sp>
      <p:sp>
        <p:nvSpPr>
          <p:cNvPr id="46" name="object 46">
            <a:extLst>
              <a:ext uri="{FF2B5EF4-FFF2-40B4-BE49-F238E27FC236}">
                <a16:creationId xmlns:a16="http://schemas.microsoft.com/office/drawing/2014/main" id="{C971C0BA-F711-FD4C-8195-35CC4D211A64}"/>
              </a:ext>
            </a:extLst>
          </p:cNvPr>
          <p:cNvSpPr/>
          <p:nvPr/>
        </p:nvSpPr>
        <p:spPr>
          <a:xfrm>
            <a:off x="4618731" y="3826815"/>
            <a:ext cx="462915" cy="99832"/>
          </a:xfrm>
          <a:custGeom>
            <a:avLst/>
            <a:gdLst/>
            <a:ahLst/>
            <a:cxnLst/>
            <a:rect l="l" t="t" r="r" b="b"/>
            <a:pathLst>
              <a:path w="462915" h="114300">
                <a:moveTo>
                  <a:pt x="348411" y="0"/>
                </a:moveTo>
                <a:lnTo>
                  <a:pt x="348411" y="114299"/>
                </a:lnTo>
                <a:lnTo>
                  <a:pt x="424611" y="76199"/>
                </a:lnTo>
                <a:lnTo>
                  <a:pt x="367461" y="76199"/>
                </a:lnTo>
                <a:lnTo>
                  <a:pt x="367461" y="38099"/>
                </a:lnTo>
                <a:lnTo>
                  <a:pt x="424611" y="38099"/>
                </a:lnTo>
                <a:lnTo>
                  <a:pt x="348411" y="0"/>
                </a:lnTo>
                <a:close/>
              </a:path>
              <a:path w="462915" h="114300">
                <a:moveTo>
                  <a:pt x="348411" y="38099"/>
                </a:moveTo>
                <a:lnTo>
                  <a:pt x="0" y="38099"/>
                </a:lnTo>
                <a:lnTo>
                  <a:pt x="0" y="76199"/>
                </a:lnTo>
                <a:lnTo>
                  <a:pt x="348411" y="76199"/>
                </a:lnTo>
                <a:lnTo>
                  <a:pt x="348411" y="38099"/>
                </a:lnTo>
                <a:close/>
              </a:path>
              <a:path w="462915" h="114300">
                <a:moveTo>
                  <a:pt x="424611" y="38099"/>
                </a:moveTo>
                <a:lnTo>
                  <a:pt x="367461" y="38099"/>
                </a:lnTo>
                <a:lnTo>
                  <a:pt x="367461" y="76199"/>
                </a:lnTo>
                <a:lnTo>
                  <a:pt x="424611" y="76199"/>
                </a:lnTo>
                <a:lnTo>
                  <a:pt x="462711" y="57149"/>
                </a:lnTo>
                <a:lnTo>
                  <a:pt x="424611" y="38099"/>
                </a:lnTo>
                <a:close/>
              </a:path>
            </a:pathLst>
          </a:custGeom>
          <a:solidFill>
            <a:srgbClr val="151618"/>
          </a:solidFill>
        </p:spPr>
        <p:txBody>
          <a:bodyPr wrap="square" lIns="0" tIns="0" rIns="0" bIns="0" rtlCol="0"/>
          <a:lstStyle/>
          <a:p>
            <a:endParaRPr/>
          </a:p>
        </p:txBody>
      </p:sp>
      <p:sp>
        <p:nvSpPr>
          <p:cNvPr id="47" name="object 47">
            <a:extLst>
              <a:ext uri="{FF2B5EF4-FFF2-40B4-BE49-F238E27FC236}">
                <a16:creationId xmlns:a16="http://schemas.microsoft.com/office/drawing/2014/main" id="{B6380DF9-43EF-814A-8A74-6612A6FC18C2}"/>
              </a:ext>
            </a:extLst>
          </p:cNvPr>
          <p:cNvSpPr/>
          <p:nvPr/>
        </p:nvSpPr>
        <p:spPr>
          <a:xfrm>
            <a:off x="4592150" y="4237861"/>
            <a:ext cx="630935" cy="250245"/>
          </a:xfrm>
          <a:prstGeom prst="rect">
            <a:avLst/>
          </a:prstGeom>
          <a:blipFill>
            <a:blip r:embed="rId15" cstate="print"/>
            <a:stretch>
              <a:fillRect/>
            </a:stretch>
          </a:blipFill>
        </p:spPr>
        <p:txBody>
          <a:bodyPr wrap="square" lIns="0" tIns="0" rIns="0" bIns="0" rtlCol="0"/>
          <a:lstStyle/>
          <a:p>
            <a:endParaRPr/>
          </a:p>
        </p:txBody>
      </p:sp>
      <p:sp>
        <p:nvSpPr>
          <p:cNvPr id="48" name="object 48">
            <a:extLst>
              <a:ext uri="{FF2B5EF4-FFF2-40B4-BE49-F238E27FC236}">
                <a16:creationId xmlns:a16="http://schemas.microsoft.com/office/drawing/2014/main" id="{D0A57241-2DEC-BC46-B350-37A91E4A25B2}"/>
              </a:ext>
            </a:extLst>
          </p:cNvPr>
          <p:cNvSpPr/>
          <p:nvPr/>
        </p:nvSpPr>
        <p:spPr>
          <a:xfrm>
            <a:off x="4618731" y="4313112"/>
            <a:ext cx="462915" cy="99832"/>
          </a:xfrm>
          <a:custGeom>
            <a:avLst/>
            <a:gdLst/>
            <a:ahLst/>
            <a:cxnLst/>
            <a:rect l="l" t="t" r="r" b="b"/>
            <a:pathLst>
              <a:path w="462915" h="114300">
                <a:moveTo>
                  <a:pt x="348411" y="0"/>
                </a:moveTo>
                <a:lnTo>
                  <a:pt x="348411" y="114300"/>
                </a:lnTo>
                <a:lnTo>
                  <a:pt x="424611" y="76200"/>
                </a:lnTo>
                <a:lnTo>
                  <a:pt x="367461" y="76200"/>
                </a:lnTo>
                <a:lnTo>
                  <a:pt x="367461" y="38100"/>
                </a:lnTo>
                <a:lnTo>
                  <a:pt x="424611" y="38100"/>
                </a:lnTo>
                <a:lnTo>
                  <a:pt x="348411" y="0"/>
                </a:lnTo>
                <a:close/>
              </a:path>
              <a:path w="462915" h="114300">
                <a:moveTo>
                  <a:pt x="348411" y="38100"/>
                </a:moveTo>
                <a:lnTo>
                  <a:pt x="0" y="38100"/>
                </a:lnTo>
                <a:lnTo>
                  <a:pt x="0" y="76200"/>
                </a:lnTo>
                <a:lnTo>
                  <a:pt x="348411" y="76200"/>
                </a:lnTo>
                <a:lnTo>
                  <a:pt x="348411" y="38100"/>
                </a:lnTo>
                <a:close/>
              </a:path>
              <a:path w="462915" h="114300">
                <a:moveTo>
                  <a:pt x="424611" y="38100"/>
                </a:moveTo>
                <a:lnTo>
                  <a:pt x="367461" y="38100"/>
                </a:lnTo>
                <a:lnTo>
                  <a:pt x="367461" y="76200"/>
                </a:lnTo>
                <a:lnTo>
                  <a:pt x="424611" y="76200"/>
                </a:lnTo>
                <a:lnTo>
                  <a:pt x="462711" y="57150"/>
                </a:lnTo>
                <a:lnTo>
                  <a:pt x="424611" y="38100"/>
                </a:lnTo>
                <a:close/>
              </a:path>
            </a:pathLst>
          </a:custGeom>
          <a:solidFill>
            <a:srgbClr val="151618"/>
          </a:solidFill>
        </p:spPr>
        <p:txBody>
          <a:bodyPr wrap="square" lIns="0" tIns="0" rIns="0" bIns="0" rtlCol="0"/>
          <a:lstStyle/>
          <a:p>
            <a:endParaRPr/>
          </a:p>
        </p:txBody>
      </p:sp>
      <p:sp>
        <p:nvSpPr>
          <p:cNvPr id="49" name="object 49">
            <a:extLst>
              <a:ext uri="{FF2B5EF4-FFF2-40B4-BE49-F238E27FC236}">
                <a16:creationId xmlns:a16="http://schemas.microsoft.com/office/drawing/2014/main" id="{E243C589-C6ED-7E4B-962C-843EA98888E4}"/>
              </a:ext>
            </a:extLst>
          </p:cNvPr>
          <p:cNvSpPr/>
          <p:nvPr/>
        </p:nvSpPr>
        <p:spPr>
          <a:xfrm>
            <a:off x="4592150" y="4634718"/>
            <a:ext cx="630935" cy="247582"/>
          </a:xfrm>
          <a:prstGeom prst="rect">
            <a:avLst/>
          </a:prstGeom>
          <a:blipFill>
            <a:blip r:embed="rId16" cstate="print"/>
            <a:stretch>
              <a:fillRect/>
            </a:stretch>
          </a:blipFill>
        </p:spPr>
        <p:txBody>
          <a:bodyPr wrap="square" lIns="0" tIns="0" rIns="0" bIns="0" rtlCol="0"/>
          <a:lstStyle/>
          <a:p>
            <a:endParaRPr/>
          </a:p>
        </p:txBody>
      </p:sp>
      <p:sp>
        <p:nvSpPr>
          <p:cNvPr id="50" name="object 50">
            <a:extLst>
              <a:ext uri="{FF2B5EF4-FFF2-40B4-BE49-F238E27FC236}">
                <a16:creationId xmlns:a16="http://schemas.microsoft.com/office/drawing/2014/main" id="{7B31A62A-E1AB-654A-B7C1-098F86200A15}"/>
              </a:ext>
            </a:extLst>
          </p:cNvPr>
          <p:cNvSpPr/>
          <p:nvPr/>
        </p:nvSpPr>
        <p:spPr>
          <a:xfrm>
            <a:off x="4618731" y="4707740"/>
            <a:ext cx="462915" cy="99832"/>
          </a:xfrm>
          <a:custGeom>
            <a:avLst/>
            <a:gdLst/>
            <a:ahLst/>
            <a:cxnLst/>
            <a:rect l="l" t="t" r="r" b="b"/>
            <a:pathLst>
              <a:path w="462915" h="114300">
                <a:moveTo>
                  <a:pt x="348411" y="0"/>
                </a:moveTo>
                <a:lnTo>
                  <a:pt x="348411" y="114300"/>
                </a:lnTo>
                <a:lnTo>
                  <a:pt x="424611" y="76200"/>
                </a:lnTo>
                <a:lnTo>
                  <a:pt x="367461" y="76200"/>
                </a:lnTo>
                <a:lnTo>
                  <a:pt x="367461" y="38100"/>
                </a:lnTo>
                <a:lnTo>
                  <a:pt x="424611" y="38100"/>
                </a:lnTo>
                <a:lnTo>
                  <a:pt x="348411" y="0"/>
                </a:lnTo>
                <a:close/>
              </a:path>
              <a:path w="462915" h="114300">
                <a:moveTo>
                  <a:pt x="348411" y="38100"/>
                </a:moveTo>
                <a:lnTo>
                  <a:pt x="0" y="38100"/>
                </a:lnTo>
                <a:lnTo>
                  <a:pt x="0" y="76200"/>
                </a:lnTo>
                <a:lnTo>
                  <a:pt x="348411" y="76200"/>
                </a:lnTo>
                <a:lnTo>
                  <a:pt x="348411" y="38100"/>
                </a:lnTo>
                <a:close/>
              </a:path>
              <a:path w="462915" h="114300">
                <a:moveTo>
                  <a:pt x="424611" y="38100"/>
                </a:moveTo>
                <a:lnTo>
                  <a:pt x="367461" y="38100"/>
                </a:lnTo>
                <a:lnTo>
                  <a:pt x="367461" y="76200"/>
                </a:lnTo>
                <a:lnTo>
                  <a:pt x="424611" y="76200"/>
                </a:lnTo>
                <a:lnTo>
                  <a:pt x="462711" y="57150"/>
                </a:lnTo>
                <a:lnTo>
                  <a:pt x="424611" y="38100"/>
                </a:lnTo>
                <a:close/>
              </a:path>
            </a:pathLst>
          </a:custGeom>
          <a:solidFill>
            <a:srgbClr val="151618"/>
          </a:solidFill>
        </p:spPr>
        <p:txBody>
          <a:bodyPr wrap="square" lIns="0" tIns="0" rIns="0" bIns="0" rtlCol="0"/>
          <a:lstStyle/>
          <a:p>
            <a:endParaRPr/>
          </a:p>
        </p:txBody>
      </p:sp>
      <p:sp>
        <p:nvSpPr>
          <p:cNvPr id="51" name="object 51">
            <a:extLst>
              <a:ext uri="{FF2B5EF4-FFF2-40B4-BE49-F238E27FC236}">
                <a16:creationId xmlns:a16="http://schemas.microsoft.com/office/drawing/2014/main" id="{7133C705-C4CB-724F-9ACB-95C0CC1AAD5C}"/>
              </a:ext>
            </a:extLst>
          </p:cNvPr>
          <p:cNvSpPr/>
          <p:nvPr/>
        </p:nvSpPr>
        <p:spPr>
          <a:xfrm>
            <a:off x="4592150" y="5116572"/>
            <a:ext cx="630935" cy="250245"/>
          </a:xfrm>
          <a:prstGeom prst="rect">
            <a:avLst/>
          </a:prstGeom>
          <a:blipFill>
            <a:blip r:embed="rId17" cstate="print"/>
            <a:stretch>
              <a:fillRect/>
            </a:stretch>
          </a:blipFill>
        </p:spPr>
        <p:txBody>
          <a:bodyPr wrap="square" lIns="0" tIns="0" rIns="0" bIns="0" rtlCol="0"/>
          <a:lstStyle/>
          <a:p>
            <a:endParaRPr/>
          </a:p>
        </p:txBody>
      </p:sp>
      <p:sp>
        <p:nvSpPr>
          <p:cNvPr id="52" name="object 52">
            <a:extLst>
              <a:ext uri="{FF2B5EF4-FFF2-40B4-BE49-F238E27FC236}">
                <a16:creationId xmlns:a16="http://schemas.microsoft.com/office/drawing/2014/main" id="{5964F92E-175F-ED46-9A9A-5214E5457B6A}"/>
              </a:ext>
            </a:extLst>
          </p:cNvPr>
          <p:cNvSpPr/>
          <p:nvPr/>
        </p:nvSpPr>
        <p:spPr>
          <a:xfrm>
            <a:off x="4618731" y="5191790"/>
            <a:ext cx="462915" cy="99832"/>
          </a:xfrm>
          <a:custGeom>
            <a:avLst/>
            <a:gdLst/>
            <a:ahLst/>
            <a:cxnLst/>
            <a:rect l="l" t="t" r="r" b="b"/>
            <a:pathLst>
              <a:path w="462915" h="114300">
                <a:moveTo>
                  <a:pt x="348411" y="0"/>
                </a:moveTo>
                <a:lnTo>
                  <a:pt x="348411" y="114299"/>
                </a:lnTo>
                <a:lnTo>
                  <a:pt x="424611" y="76199"/>
                </a:lnTo>
                <a:lnTo>
                  <a:pt x="367461" y="76199"/>
                </a:lnTo>
                <a:lnTo>
                  <a:pt x="367461" y="38099"/>
                </a:lnTo>
                <a:lnTo>
                  <a:pt x="424611" y="38099"/>
                </a:lnTo>
                <a:lnTo>
                  <a:pt x="348411" y="0"/>
                </a:lnTo>
                <a:close/>
              </a:path>
              <a:path w="462915" h="114300">
                <a:moveTo>
                  <a:pt x="348411" y="38099"/>
                </a:moveTo>
                <a:lnTo>
                  <a:pt x="0" y="38099"/>
                </a:lnTo>
                <a:lnTo>
                  <a:pt x="0" y="76199"/>
                </a:lnTo>
                <a:lnTo>
                  <a:pt x="348411" y="76199"/>
                </a:lnTo>
                <a:lnTo>
                  <a:pt x="348411" y="38099"/>
                </a:lnTo>
                <a:close/>
              </a:path>
              <a:path w="462915" h="114300">
                <a:moveTo>
                  <a:pt x="424611" y="38099"/>
                </a:moveTo>
                <a:lnTo>
                  <a:pt x="367461" y="38099"/>
                </a:lnTo>
                <a:lnTo>
                  <a:pt x="367461" y="76199"/>
                </a:lnTo>
                <a:lnTo>
                  <a:pt x="424611" y="76199"/>
                </a:lnTo>
                <a:lnTo>
                  <a:pt x="462711" y="57149"/>
                </a:lnTo>
                <a:lnTo>
                  <a:pt x="424611" y="38099"/>
                </a:lnTo>
                <a:close/>
              </a:path>
            </a:pathLst>
          </a:custGeom>
          <a:solidFill>
            <a:srgbClr val="151618"/>
          </a:solidFill>
        </p:spPr>
        <p:txBody>
          <a:bodyPr wrap="square" lIns="0" tIns="0" rIns="0" bIns="0" rtlCol="0"/>
          <a:lstStyle/>
          <a:p>
            <a:endParaRPr/>
          </a:p>
        </p:txBody>
      </p:sp>
      <p:sp>
        <p:nvSpPr>
          <p:cNvPr id="53" name="object 3">
            <a:extLst>
              <a:ext uri="{FF2B5EF4-FFF2-40B4-BE49-F238E27FC236}">
                <a16:creationId xmlns:a16="http://schemas.microsoft.com/office/drawing/2014/main" id="{44522289-7573-AB41-90D7-7077BC9A9D4A}"/>
              </a:ext>
            </a:extLst>
          </p:cNvPr>
          <p:cNvSpPr txBox="1"/>
          <p:nvPr/>
        </p:nvSpPr>
        <p:spPr>
          <a:xfrm>
            <a:off x="46293" y="1492846"/>
            <a:ext cx="2662555" cy="320601"/>
          </a:xfrm>
          <a:prstGeom prst="rect">
            <a:avLst/>
          </a:prstGeom>
        </p:spPr>
        <p:txBody>
          <a:bodyPr vert="horz" wrap="square" lIns="0" tIns="12700" rIns="0" bIns="0" rtlCol="0">
            <a:spAutoFit/>
          </a:bodyPr>
          <a:lstStyle/>
          <a:p>
            <a:pPr marL="12700">
              <a:lnSpc>
                <a:spcPct val="100000"/>
              </a:lnSpc>
              <a:spcBef>
                <a:spcPts val="100"/>
              </a:spcBef>
            </a:pPr>
            <a:r>
              <a:rPr spc="-55" dirty="0">
                <a:solidFill>
                  <a:srgbClr val="151618"/>
                </a:solidFill>
                <a:latin typeface="Arial"/>
                <a:cs typeface="Arial"/>
              </a:rPr>
              <a:t>Bulk</a:t>
            </a:r>
            <a:r>
              <a:rPr spc="-70" dirty="0">
                <a:solidFill>
                  <a:srgbClr val="151618"/>
                </a:solidFill>
                <a:latin typeface="Arial"/>
                <a:cs typeface="Arial"/>
              </a:rPr>
              <a:t> </a:t>
            </a:r>
            <a:r>
              <a:rPr spc="-60" dirty="0">
                <a:solidFill>
                  <a:srgbClr val="151618"/>
                </a:solidFill>
                <a:latin typeface="Arial"/>
                <a:cs typeface="Arial"/>
              </a:rPr>
              <a:t>RNA-seq</a:t>
            </a:r>
            <a:endParaRPr dirty="0">
              <a:latin typeface="Arial"/>
              <a:cs typeface="Arial"/>
            </a:endParaRPr>
          </a:p>
        </p:txBody>
      </p:sp>
      <p:sp>
        <p:nvSpPr>
          <p:cNvPr id="54" name="object 4">
            <a:extLst>
              <a:ext uri="{FF2B5EF4-FFF2-40B4-BE49-F238E27FC236}">
                <a16:creationId xmlns:a16="http://schemas.microsoft.com/office/drawing/2014/main" id="{0799BE30-F306-054F-B00B-0AB1968B28CC}"/>
              </a:ext>
            </a:extLst>
          </p:cNvPr>
          <p:cNvSpPr txBox="1"/>
          <p:nvPr/>
        </p:nvSpPr>
        <p:spPr>
          <a:xfrm>
            <a:off x="146770" y="4204256"/>
            <a:ext cx="2159635" cy="320601"/>
          </a:xfrm>
          <a:prstGeom prst="rect">
            <a:avLst/>
          </a:prstGeom>
        </p:spPr>
        <p:txBody>
          <a:bodyPr vert="horz" wrap="square" lIns="0" tIns="12700" rIns="0" bIns="0" rtlCol="0">
            <a:spAutoFit/>
          </a:bodyPr>
          <a:lstStyle/>
          <a:p>
            <a:pPr marL="12700">
              <a:lnSpc>
                <a:spcPct val="100000"/>
              </a:lnSpc>
              <a:spcBef>
                <a:spcPts val="100"/>
              </a:spcBef>
            </a:pPr>
            <a:r>
              <a:rPr spc="-50" dirty="0">
                <a:solidFill>
                  <a:srgbClr val="151618"/>
                </a:solidFill>
                <a:latin typeface="Arial"/>
                <a:cs typeface="Arial"/>
              </a:rPr>
              <a:t>scRNA-seq</a:t>
            </a:r>
            <a:endParaRPr dirty="0">
              <a:latin typeface="Arial"/>
              <a:cs typeface="Arial"/>
            </a:endParaRPr>
          </a:p>
        </p:txBody>
      </p:sp>
      <p:pic>
        <p:nvPicPr>
          <p:cNvPr id="56" name="Picture 55" descr="A picture containing icon&#10;&#10;Description automatically generated">
            <a:extLst>
              <a:ext uri="{FF2B5EF4-FFF2-40B4-BE49-F238E27FC236}">
                <a16:creationId xmlns:a16="http://schemas.microsoft.com/office/drawing/2014/main" id="{77E9E59D-281D-DF49-BEF4-9FB425D675C8}"/>
              </a:ext>
            </a:extLst>
          </p:cNvPr>
          <p:cNvPicPr>
            <a:picLocks noChangeAspect="1"/>
          </p:cNvPicPr>
          <p:nvPr/>
        </p:nvPicPr>
        <p:blipFill>
          <a:blip r:embed="rId18"/>
          <a:stretch>
            <a:fillRect/>
          </a:stretch>
        </p:blipFill>
        <p:spPr>
          <a:xfrm>
            <a:off x="1434084" y="4069574"/>
            <a:ext cx="1071710" cy="973688"/>
          </a:xfrm>
          <a:prstGeom prst="rect">
            <a:avLst/>
          </a:prstGeom>
        </p:spPr>
      </p:pic>
      <p:pic>
        <p:nvPicPr>
          <p:cNvPr id="57" name="Picture 56" descr="A picture containing icon&#10;&#10;Description automatically generated">
            <a:extLst>
              <a:ext uri="{FF2B5EF4-FFF2-40B4-BE49-F238E27FC236}">
                <a16:creationId xmlns:a16="http://schemas.microsoft.com/office/drawing/2014/main" id="{81680BEF-9BB3-0D40-84EF-CD0A9FD39E3D}"/>
              </a:ext>
            </a:extLst>
          </p:cNvPr>
          <p:cNvPicPr>
            <a:picLocks noChangeAspect="1"/>
          </p:cNvPicPr>
          <p:nvPr/>
        </p:nvPicPr>
        <p:blipFill>
          <a:blip r:embed="rId18"/>
          <a:stretch>
            <a:fillRect/>
          </a:stretch>
        </p:blipFill>
        <p:spPr>
          <a:xfrm>
            <a:off x="1600200" y="1346537"/>
            <a:ext cx="1071710" cy="973688"/>
          </a:xfrm>
          <a:prstGeom prst="rect">
            <a:avLst/>
          </a:prstGeom>
        </p:spPr>
      </p:pic>
      <p:pic>
        <p:nvPicPr>
          <p:cNvPr id="59" name="Picture 58">
            <a:extLst>
              <a:ext uri="{FF2B5EF4-FFF2-40B4-BE49-F238E27FC236}">
                <a16:creationId xmlns:a16="http://schemas.microsoft.com/office/drawing/2014/main" id="{7892BDE7-DC5F-A345-975D-CCD4D4E86E21}"/>
              </a:ext>
            </a:extLst>
          </p:cNvPr>
          <p:cNvPicPr>
            <a:picLocks noChangeAspect="1"/>
          </p:cNvPicPr>
          <p:nvPr/>
        </p:nvPicPr>
        <p:blipFill rotWithShape="1">
          <a:blip r:embed="rId19"/>
          <a:srcRect l="11539"/>
          <a:stretch/>
        </p:blipFill>
        <p:spPr>
          <a:xfrm>
            <a:off x="3479293" y="1236842"/>
            <a:ext cx="1071709" cy="1118306"/>
          </a:xfrm>
          <a:prstGeom prst="rect">
            <a:avLst/>
          </a:prstGeom>
        </p:spPr>
      </p:pic>
      <p:grpSp>
        <p:nvGrpSpPr>
          <p:cNvPr id="62" name="Group 61">
            <a:extLst>
              <a:ext uri="{FF2B5EF4-FFF2-40B4-BE49-F238E27FC236}">
                <a16:creationId xmlns:a16="http://schemas.microsoft.com/office/drawing/2014/main" id="{63BB2094-1306-DD47-91B2-1258C5E90095}"/>
              </a:ext>
            </a:extLst>
          </p:cNvPr>
          <p:cNvGrpSpPr/>
          <p:nvPr/>
        </p:nvGrpSpPr>
        <p:grpSpPr>
          <a:xfrm>
            <a:off x="5166822" y="1449642"/>
            <a:ext cx="390144" cy="167717"/>
            <a:chOff x="8089710" y="3862129"/>
            <a:chExt cx="390144" cy="167717"/>
          </a:xfrm>
        </p:grpSpPr>
        <p:sp>
          <p:nvSpPr>
            <p:cNvPr id="63" name="object 40">
              <a:extLst>
                <a:ext uri="{FF2B5EF4-FFF2-40B4-BE49-F238E27FC236}">
                  <a16:creationId xmlns:a16="http://schemas.microsoft.com/office/drawing/2014/main" id="{55625A3A-DA64-0246-850A-C9F336EEFE13}"/>
                </a:ext>
              </a:extLst>
            </p:cNvPr>
            <p:cNvSpPr/>
            <p:nvPr/>
          </p:nvSpPr>
          <p:spPr>
            <a:xfrm>
              <a:off x="8089710" y="3862129"/>
              <a:ext cx="390144" cy="167717"/>
            </a:xfrm>
            <a:prstGeom prst="rect">
              <a:avLst/>
            </a:prstGeom>
            <a:blipFill>
              <a:blip r:embed="rId13" cstate="print"/>
              <a:stretch>
                <a:fillRect/>
              </a:stretch>
            </a:blipFill>
          </p:spPr>
          <p:txBody>
            <a:bodyPr wrap="square" lIns="0" tIns="0" rIns="0" bIns="0" rtlCol="0"/>
            <a:lstStyle/>
            <a:p>
              <a:endParaRPr/>
            </a:p>
          </p:txBody>
        </p:sp>
        <p:sp>
          <p:nvSpPr>
            <p:cNvPr id="64" name="object 44">
              <a:extLst>
                <a:ext uri="{FF2B5EF4-FFF2-40B4-BE49-F238E27FC236}">
                  <a16:creationId xmlns:a16="http://schemas.microsoft.com/office/drawing/2014/main" id="{80D71201-A94B-4B4E-89C5-64E103A5A6FA}"/>
                </a:ext>
              </a:extLst>
            </p:cNvPr>
            <p:cNvSpPr/>
            <p:nvPr/>
          </p:nvSpPr>
          <p:spPr>
            <a:xfrm>
              <a:off x="8130477" y="3886200"/>
              <a:ext cx="308610" cy="87075"/>
            </a:xfrm>
            <a:custGeom>
              <a:avLst/>
              <a:gdLst/>
              <a:ahLst/>
              <a:cxnLst/>
              <a:rect l="l" t="t" r="r" b="b"/>
              <a:pathLst>
                <a:path w="308609" h="99695">
                  <a:moveTo>
                    <a:pt x="0" y="77118"/>
                  </a:moveTo>
                  <a:lnTo>
                    <a:pt x="10521" y="57593"/>
                  </a:lnTo>
                  <a:lnTo>
                    <a:pt x="24876" y="33106"/>
                  </a:lnTo>
                  <a:lnTo>
                    <a:pt x="43318" y="11346"/>
                  </a:lnTo>
                  <a:lnTo>
                    <a:pt x="66101" y="0"/>
                  </a:lnTo>
                  <a:lnTo>
                    <a:pt x="77244" y="301"/>
                  </a:lnTo>
                  <a:lnTo>
                    <a:pt x="88247" y="3328"/>
                  </a:lnTo>
                  <a:lnTo>
                    <a:pt x="99193" y="7445"/>
                  </a:lnTo>
                  <a:lnTo>
                    <a:pt x="110168" y="11017"/>
                  </a:lnTo>
                  <a:lnTo>
                    <a:pt x="131311" y="64579"/>
                  </a:lnTo>
                  <a:lnTo>
                    <a:pt x="183655" y="92750"/>
                  </a:lnTo>
                  <a:lnTo>
                    <a:pt x="209320" y="99152"/>
                  </a:lnTo>
                  <a:lnTo>
                    <a:pt x="220800" y="97283"/>
                  </a:lnTo>
                  <a:lnTo>
                    <a:pt x="232589" y="96005"/>
                  </a:lnTo>
                  <a:lnTo>
                    <a:pt x="243760" y="93546"/>
                  </a:lnTo>
                  <a:lnTo>
                    <a:pt x="253388" y="88135"/>
                  </a:lnTo>
                  <a:lnTo>
                    <a:pt x="289422" y="48631"/>
                  </a:lnTo>
                  <a:lnTo>
                    <a:pt x="294794" y="29150"/>
                  </a:lnTo>
                  <a:lnTo>
                    <a:pt x="293233" y="22637"/>
                  </a:lnTo>
                  <a:lnTo>
                    <a:pt x="308472" y="22034"/>
                  </a:lnTo>
                </a:path>
              </a:pathLst>
            </a:custGeom>
            <a:ln w="38100">
              <a:solidFill>
                <a:schemeClr val="bg2">
                  <a:lumMod val="75000"/>
                </a:schemeClr>
              </a:solidFill>
            </a:ln>
          </p:spPr>
          <p:txBody>
            <a:bodyPr wrap="square" lIns="0" tIns="0" rIns="0" bIns="0" rtlCol="0"/>
            <a:lstStyle/>
            <a:p>
              <a:endParaRPr/>
            </a:p>
          </p:txBody>
        </p:sp>
      </p:grpSp>
      <p:grpSp>
        <p:nvGrpSpPr>
          <p:cNvPr id="65" name="Group 64">
            <a:extLst>
              <a:ext uri="{FF2B5EF4-FFF2-40B4-BE49-F238E27FC236}">
                <a16:creationId xmlns:a16="http://schemas.microsoft.com/office/drawing/2014/main" id="{1B0207FC-682F-9C4A-99BD-723A8FE8A910}"/>
              </a:ext>
            </a:extLst>
          </p:cNvPr>
          <p:cNvGrpSpPr/>
          <p:nvPr/>
        </p:nvGrpSpPr>
        <p:grpSpPr>
          <a:xfrm>
            <a:off x="5488510" y="1571428"/>
            <a:ext cx="390144" cy="167717"/>
            <a:chOff x="8089710" y="3862129"/>
            <a:chExt cx="390144" cy="167717"/>
          </a:xfrm>
        </p:grpSpPr>
        <p:sp>
          <p:nvSpPr>
            <p:cNvPr id="66" name="object 40">
              <a:extLst>
                <a:ext uri="{FF2B5EF4-FFF2-40B4-BE49-F238E27FC236}">
                  <a16:creationId xmlns:a16="http://schemas.microsoft.com/office/drawing/2014/main" id="{C5D578D7-2B6C-A54B-8359-A32443522825}"/>
                </a:ext>
              </a:extLst>
            </p:cNvPr>
            <p:cNvSpPr/>
            <p:nvPr/>
          </p:nvSpPr>
          <p:spPr>
            <a:xfrm>
              <a:off x="8089710" y="3862129"/>
              <a:ext cx="390144" cy="167717"/>
            </a:xfrm>
            <a:prstGeom prst="rect">
              <a:avLst/>
            </a:prstGeom>
            <a:blipFill>
              <a:blip r:embed="rId13" cstate="print"/>
              <a:stretch>
                <a:fillRect/>
              </a:stretch>
            </a:blipFill>
          </p:spPr>
          <p:txBody>
            <a:bodyPr wrap="square" lIns="0" tIns="0" rIns="0" bIns="0" rtlCol="0"/>
            <a:lstStyle/>
            <a:p>
              <a:endParaRPr/>
            </a:p>
          </p:txBody>
        </p:sp>
        <p:sp>
          <p:nvSpPr>
            <p:cNvPr id="67" name="object 44">
              <a:extLst>
                <a:ext uri="{FF2B5EF4-FFF2-40B4-BE49-F238E27FC236}">
                  <a16:creationId xmlns:a16="http://schemas.microsoft.com/office/drawing/2014/main" id="{7115EC97-C2F9-7D42-BD62-7FBE4AD64689}"/>
                </a:ext>
              </a:extLst>
            </p:cNvPr>
            <p:cNvSpPr/>
            <p:nvPr/>
          </p:nvSpPr>
          <p:spPr>
            <a:xfrm>
              <a:off x="8130477" y="3886200"/>
              <a:ext cx="308610" cy="87075"/>
            </a:xfrm>
            <a:custGeom>
              <a:avLst/>
              <a:gdLst/>
              <a:ahLst/>
              <a:cxnLst/>
              <a:rect l="l" t="t" r="r" b="b"/>
              <a:pathLst>
                <a:path w="308609" h="99695">
                  <a:moveTo>
                    <a:pt x="0" y="77118"/>
                  </a:moveTo>
                  <a:lnTo>
                    <a:pt x="10521" y="57593"/>
                  </a:lnTo>
                  <a:lnTo>
                    <a:pt x="24876" y="33106"/>
                  </a:lnTo>
                  <a:lnTo>
                    <a:pt x="43318" y="11346"/>
                  </a:lnTo>
                  <a:lnTo>
                    <a:pt x="66101" y="0"/>
                  </a:lnTo>
                  <a:lnTo>
                    <a:pt x="77244" y="301"/>
                  </a:lnTo>
                  <a:lnTo>
                    <a:pt x="88247" y="3328"/>
                  </a:lnTo>
                  <a:lnTo>
                    <a:pt x="99193" y="7445"/>
                  </a:lnTo>
                  <a:lnTo>
                    <a:pt x="110168" y="11017"/>
                  </a:lnTo>
                  <a:lnTo>
                    <a:pt x="131311" y="64579"/>
                  </a:lnTo>
                  <a:lnTo>
                    <a:pt x="183655" y="92750"/>
                  </a:lnTo>
                  <a:lnTo>
                    <a:pt x="209320" y="99152"/>
                  </a:lnTo>
                  <a:lnTo>
                    <a:pt x="220800" y="97283"/>
                  </a:lnTo>
                  <a:lnTo>
                    <a:pt x="232589" y="96005"/>
                  </a:lnTo>
                  <a:lnTo>
                    <a:pt x="243760" y="93546"/>
                  </a:lnTo>
                  <a:lnTo>
                    <a:pt x="253388" y="88135"/>
                  </a:lnTo>
                  <a:lnTo>
                    <a:pt x="289422" y="48631"/>
                  </a:lnTo>
                  <a:lnTo>
                    <a:pt x="294794" y="29150"/>
                  </a:lnTo>
                  <a:lnTo>
                    <a:pt x="293233" y="22637"/>
                  </a:lnTo>
                  <a:lnTo>
                    <a:pt x="308472" y="22034"/>
                  </a:lnTo>
                </a:path>
              </a:pathLst>
            </a:custGeom>
            <a:ln w="38100">
              <a:solidFill>
                <a:schemeClr val="bg2">
                  <a:lumMod val="75000"/>
                </a:schemeClr>
              </a:solidFill>
            </a:ln>
          </p:spPr>
          <p:txBody>
            <a:bodyPr wrap="square" lIns="0" tIns="0" rIns="0" bIns="0" rtlCol="0"/>
            <a:lstStyle/>
            <a:p>
              <a:endParaRPr/>
            </a:p>
          </p:txBody>
        </p:sp>
      </p:grpSp>
      <p:grpSp>
        <p:nvGrpSpPr>
          <p:cNvPr id="68" name="Group 67">
            <a:extLst>
              <a:ext uri="{FF2B5EF4-FFF2-40B4-BE49-F238E27FC236}">
                <a16:creationId xmlns:a16="http://schemas.microsoft.com/office/drawing/2014/main" id="{EDFA430E-CFA7-2C42-B4B9-4B846E8015A8}"/>
              </a:ext>
            </a:extLst>
          </p:cNvPr>
          <p:cNvGrpSpPr/>
          <p:nvPr/>
        </p:nvGrpSpPr>
        <p:grpSpPr>
          <a:xfrm>
            <a:off x="5640910" y="1723828"/>
            <a:ext cx="390144" cy="167717"/>
            <a:chOff x="8089710" y="3862129"/>
            <a:chExt cx="390144" cy="167717"/>
          </a:xfrm>
        </p:grpSpPr>
        <p:sp>
          <p:nvSpPr>
            <p:cNvPr id="69" name="object 40">
              <a:extLst>
                <a:ext uri="{FF2B5EF4-FFF2-40B4-BE49-F238E27FC236}">
                  <a16:creationId xmlns:a16="http://schemas.microsoft.com/office/drawing/2014/main" id="{62574E52-92B7-374F-B2E8-17E579AA4AA0}"/>
                </a:ext>
              </a:extLst>
            </p:cNvPr>
            <p:cNvSpPr/>
            <p:nvPr/>
          </p:nvSpPr>
          <p:spPr>
            <a:xfrm>
              <a:off x="8089710" y="3862129"/>
              <a:ext cx="390144" cy="167717"/>
            </a:xfrm>
            <a:prstGeom prst="rect">
              <a:avLst/>
            </a:prstGeom>
            <a:blipFill>
              <a:blip r:embed="rId13" cstate="print"/>
              <a:stretch>
                <a:fillRect/>
              </a:stretch>
            </a:blipFill>
          </p:spPr>
          <p:txBody>
            <a:bodyPr wrap="square" lIns="0" tIns="0" rIns="0" bIns="0" rtlCol="0"/>
            <a:lstStyle/>
            <a:p>
              <a:endParaRPr/>
            </a:p>
          </p:txBody>
        </p:sp>
        <p:sp>
          <p:nvSpPr>
            <p:cNvPr id="70" name="object 44">
              <a:extLst>
                <a:ext uri="{FF2B5EF4-FFF2-40B4-BE49-F238E27FC236}">
                  <a16:creationId xmlns:a16="http://schemas.microsoft.com/office/drawing/2014/main" id="{33127EC7-6A0F-C044-BDC3-F79D963CD2D7}"/>
                </a:ext>
              </a:extLst>
            </p:cNvPr>
            <p:cNvSpPr/>
            <p:nvPr/>
          </p:nvSpPr>
          <p:spPr>
            <a:xfrm>
              <a:off x="8130477" y="3886200"/>
              <a:ext cx="308610" cy="87075"/>
            </a:xfrm>
            <a:custGeom>
              <a:avLst/>
              <a:gdLst/>
              <a:ahLst/>
              <a:cxnLst/>
              <a:rect l="l" t="t" r="r" b="b"/>
              <a:pathLst>
                <a:path w="308609" h="99695">
                  <a:moveTo>
                    <a:pt x="0" y="77118"/>
                  </a:moveTo>
                  <a:lnTo>
                    <a:pt x="10521" y="57593"/>
                  </a:lnTo>
                  <a:lnTo>
                    <a:pt x="24876" y="33106"/>
                  </a:lnTo>
                  <a:lnTo>
                    <a:pt x="43318" y="11346"/>
                  </a:lnTo>
                  <a:lnTo>
                    <a:pt x="66101" y="0"/>
                  </a:lnTo>
                  <a:lnTo>
                    <a:pt x="77244" y="301"/>
                  </a:lnTo>
                  <a:lnTo>
                    <a:pt x="88247" y="3328"/>
                  </a:lnTo>
                  <a:lnTo>
                    <a:pt x="99193" y="7445"/>
                  </a:lnTo>
                  <a:lnTo>
                    <a:pt x="110168" y="11017"/>
                  </a:lnTo>
                  <a:lnTo>
                    <a:pt x="131311" y="64579"/>
                  </a:lnTo>
                  <a:lnTo>
                    <a:pt x="183655" y="92750"/>
                  </a:lnTo>
                  <a:lnTo>
                    <a:pt x="209320" y="99152"/>
                  </a:lnTo>
                  <a:lnTo>
                    <a:pt x="220800" y="97283"/>
                  </a:lnTo>
                  <a:lnTo>
                    <a:pt x="232589" y="96005"/>
                  </a:lnTo>
                  <a:lnTo>
                    <a:pt x="243760" y="93546"/>
                  </a:lnTo>
                  <a:lnTo>
                    <a:pt x="253388" y="88135"/>
                  </a:lnTo>
                  <a:lnTo>
                    <a:pt x="289422" y="48631"/>
                  </a:lnTo>
                  <a:lnTo>
                    <a:pt x="294794" y="29150"/>
                  </a:lnTo>
                  <a:lnTo>
                    <a:pt x="293233" y="22637"/>
                  </a:lnTo>
                  <a:lnTo>
                    <a:pt x="308472" y="22034"/>
                  </a:lnTo>
                </a:path>
              </a:pathLst>
            </a:custGeom>
            <a:ln w="38100">
              <a:solidFill>
                <a:schemeClr val="bg2">
                  <a:lumMod val="75000"/>
                </a:schemeClr>
              </a:solidFill>
            </a:ln>
          </p:spPr>
          <p:txBody>
            <a:bodyPr wrap="square" lIns="0" tIns="0" rIns="0" bIns="0" rtlCol="0"/>
            <a:lstStyle/>
            <a:p>
              <a:endParaRPr/>
            </a:p>
          </p:txBody>
        </p:sp>
      </p:grpSp>
      <p:grpSp>
        <p:nvGrpSpPr>
          <p:cNvPr id="71" name="Group 70">
            <a:extLst>
              <a:ext uri="{FF2B5EF4-FFF2-40B4-BE49-F238E27FC236}">
                <a16:creationId xmlns:a16="http://schemas.microsoft.com/office/drawing/2014/main" id="{5826FCCA-BC8D-CD44-862D-EF63F731A34A}"/>
              </a:ext>
            </a:extLst>
          </p:cNvPr>
          <p:cNvGrpSpPr/>
          <p:nvPr/>
        </p:nvGrpSpPr>
        <p:grpSpPr>
          <a:xfrm>
            <a:off x="5873834" y="1922812"/>
            <a:ext cx="390144" cy="167717"/>
            <a:chOff x="8089710" y="3862129"/>
            <a:chExt cx="390144" cy="167717"/>
          </a:xfrm>
        </p:grpSpPr>
        <p:sp>
          <p:nvSpPr>
            <p:cNvPr id="72" name="object 40">
              <a:extLst>
                <a:ext uri="{FF2B5EF4-FFF2-40B4-BE49-F238E27FC236}">
                  <a16:creationId xmlns:a16="http://schemas.microsoft.com/office/drawing/2014/main" id="{B21A8FFB-AB2B-914C-B1EF-0CFD67AFE2C9}"/>
                </a:ext>
              </a:extLst>
            </p:cNvPr>
            <p:cNvSpPr/>
            <p:nvPr/>
          </p:nvSpPr>
          <p:spPr>
            <a:xfrm>
              <a:off x="8089710" y="3862129"/>
              <a:ext cx="390144" cy="167717"/>
            </a:xfrm>
            <a:prstGeom prst="rect">
              <a:avLst/>
            </a:prstGeom>
            <a:blipFill>
              <a:blip r:embed="rId13" cstate="print"/>
              <a:stretch>
                <a:fillRect/>
              </a:stretch>
            </a:blipFill>
          </p:spPr>
          <p:txBody>
            <a:bodyPr wrap="square" lIns="0" tIns="0" rIns="0" bIns="0" rtlCol="0"/>
            <a:lstStyle/>
            <a:p>
              <a:endParaRPr/>
            </a:p>
          </p:txBody>
        </p:sp>
        <p:sp>
          <p:nvSpPr>
            <p:cNvPr id="73" name="object 44">
              <a:extLst>
                <a:ext uri="{FF2B5EF4-FFF2-40B4-BE49-F238E27FC236}">
                  <a16:creationId xmlns:a16="http://schemas.microsoft.com/office/drawing/2014/main" id="{4AD5EC77-158A-3549-B331-78BFCCBBC4F2}"/>
                </a:ext>
              </a:extLst>
            </p:cNvPr>
            <p:cNvSpPr/>
            <p:nvPr/>
          </p:nvSpPr>
          <p:spPr>
            <a:xfrm>
              <a:off x="8130477" y="3886200"/>
              <a:ext cx="308610" cy="87075"/>
            </a:xfrm>
            <a:custGeom>
              <a:avLst/>
              <a:gdLst/>
              <a:ahLst/>
              <a:cxnLst/>
              <a:rect l="l" t="t" r="r" b="b"/>
              <a:pathLst>
                <a:path w="308609" h="99695">
                  <a:moveTo>
                    <a:pt x="0" y="77118"/>
                  </a:moveTo>
                  <a:lnTo>
                    <a:pt x="10521" y="57593"/>
                  </a:lnTo>
                  <a:lnTo>
                    <a:pt x="24876" y="33106"/>
                  </a:lnTo>
                  <a:lnTo>
                    <a:pt x="43318" y="11346"/>
                  </a:lnTo>
                  <a:lnTo>
                    <a:pt x="66101" y="0"/>
                  </a:lnTo>
                  <a:lnTo>
                    <a:pt x="77244" y="301"/>
                  </a:lnTo>
                  <a:lnTo>
                    <a:pt x="88247" y="3328"/>
                  </a:lnTo>
                  <a:lnTo>
                    <a:pt x="99193" y="7445"/>
                  </a:lnTo>
                  <a:lnTo>
                    <a:pt x="110168" y="11017"/>
                  </a:lnTo>
                  <a:lnTo>
                    <a:pt x="131311" y="64579"/>
                  </a:lnTo>
                  <a:lnTo>
                    <a:pt x="183655" y="92750"/>
                  </a:lnTo>
                  <a:lnTo>
                    <a:pt x="209320" y="99152"/>
                  </a:lnTo>
                  <a:lnTo>
                    <a:pt x="220800" y="97283"/>
                  </a:lnTo>
                  <a:lnTo>
                    <a:pt x="232589" y="96005"/>
                  </a:lnTo>
                  <a:lnTo>
                    <a:pt x="243760" y="93546"/>
                  </a:lnTo>
                  <a:lnTo>
                    <a:pt x="253388" y="88135"/>
                  </a:lnTo>
                  <a:lnTo>
                    <a:pt x="289422" y="48631"/>
                  </a:lnTo>
                  <a:lnTo>
                    <a:pt x="294794" y="29150"/>
                  </a:lnTo>
                  <a:lnTo>
                    <a:pt x="293233" y="22637"/>
                  </a:lnTo>
                  <a:lnTo>
                    <a:pt x="308472" y="22034"/>
                  </a:lnTo>
                </a:path>
              </a:pathLst>
            </a:custGeom>
            <a:ln w="38100">
              <a:solidFill>
                <a:schemeClr val="bg2">
                  <a:lumMod val="75000"/>
                </a:schemeClr>
              </a:solidFill>
            </a:ln>
          </p:spPr>
          <p:txBody>
            <a:bodyPr wrap="square" lIns="0" tIns="0" rIns="0" bIns="0" rtlCol="0"/>
            <a:lstStyle/>
            <a:p>
              <a:endParaRPr/>
            </a:p>
          </p:txBody>
        </p:sp>
      </p:grpSp>
      <p:grpSp>
        <p:nvGrpSpPr>
          <p:cNvPr id="74" name="Group 73">
            <a:extLst>
              <a:ext uri="{FF2B5EF4-FFF2-40B4-BE49-F238E27FC236}">
                <a16:creationId xmlns:a16="http://schemas.microsoft.com/office/drawing/2014/main" id="{2252CCA8-B165-CF4F-A75F-5B48E4A83AD6}"/>
              </a:ext>
            </a:extLst>
          </p:cNvPr>
          <p:cNvGrpSpPr/>
          <p:nvPr/>
        </p:nvGrpSpPr>
        <p:grpSpPr>
          <a:xfrm>
            <a:off x="5258879" y="1929586"/>
            <a:ext cx="390144" cy="167717"/>
            <a:chOff x="8089710" y="3862129"/>
            <a:chExt cx="390144" cy="167717"/>
          </a:xfrm>
        </p:grpSpPr>
        <p:sp>
          <p:nvSpPr>
            <p:cNvPr id="75" name="object 40">
              <a:extLst>
                <a:ext uri="{FF2B5EF4-FFF2-40B4-BE49-F238E27FC236}">
                  <a16:creationId xmlns:a16="http://schemas.microsoft.com/office/drawing/2014/main" id="{00F585FB-42EA-684E-9C45-8CFEFE125278}"/>
                </a:ext>
              </a:extLst>
            </p:cNvPr>
            <p:cNvSpPr/>
            <p:nvPr/>
          </p:nvSpPr>
          <p:spPr>
            <a:xfrm>
              <a:off x="8089710" y="3862129"/>
              <a:ext cx="390144" cy="167717"/>
            </a:xfrm>
            <a:prstGeom prst="rect">
              <a:avLst/>
            </a:prstGeom>
            <a:blipFill>
              <a:blip r:embed="rId13" cstate="print"/>
              <a:stretch>
                <a:fillRect/>
              </a:stretch>
            </a:blipFill>
          </p:spPr>
          <p:txBody>
            <a:bodyPr wrap="square" lIns="0" tIns="0" rIns="0" bIns="0" rtlCol="0"/>
            <a:lstStyle/>
            <a:p>
              <a:endParaRPr/>
            </a:p>
          </p:txBody>
        </p:sp>
        <p:sp>
          <p:nvSpPr>
            <p:cNvPr id="76" name="object 44">
              <a:extLst>
                <a:ext uri="{FF2B5EF4-FFF2-40B4-BE49-F238E27FC236}">
                  <a16:creationId xmlns:a16="http://schemas.microsoft.com/office/drawing/2014/main" id="{076400C5-3A1F-EE4B-8780-6B639E242A0C}"/>
                </a:ext>
              </a:extLst>
            </p:cNvPr>
            <p:cNvSpPr/>
            <p:nvPr/>
          </p:nvSpPr>
          <p:spPr>
            <a:xfrm>
              <a:off x="8130477" y="3886200"/>
              <a:ext cx="308610" cy="87075"/>
            </a:xfrm>
            <a:custGeom>
              <a:avLst/>
              <a:gdLst/>
              <a:ahLst/>
              <a:cxnLst/>
              <a:rect l="l" t="t" r="r" b="b"/>
              <a:pathLst>
                <a:path w="308609" h="99695">
                  <a:moveTo>
                    <a:pt x="0" y="77118"/>
                  </a:moveTo>
                  <a:lnTo>
                    <a:pt x="10521" y="57593"/>
                  </a:lnTo>
                  <a:lnTo>
                    <a:pt x="24876" y="33106"/>
                  </a:lnTo>
                  <a:lnTo>
                    <a:pt x="43318" y="11346"/>
                  </a:lnTo>
                  <a:lnTo>
                    <a:pt x="66101" y="0"/>
                  </a:lnTo>
                  <a:lnTo>
                    <a:pt x="77244" y="301"/>
                  </a:lnTo>
                  <a:lnTo>
                    <a:pt x="88247" y="3328"/>
                  </a:lnTo>
                  <a:lnTo>
                    <a:pt x="99193" y="7445"/>
                  </a:lnTo>
                  <a:lnTo>
                    <a:pt x="110168" y="11017"/>
                  </a:lnTo>
                  <a:lnTo>
                    <a:pt x="131311" y="64579"/>
                  </a:lnTo>
                  <a:lnTo>
                    <a:pt x="183655" y="92750"/>
                  </a:lnTo>
                  <a:lnTo>
                    <a:pt x="209320" y="99152"/>
                  </a:lnTo>
                  <a:lnTo>
                    <a:pt x="220800" y="97283"/>
                  </a:lnTo>
                  <a:lnTo>
                    <a:pt x="232589" y="96005"/>
                  </a:lnTo>
                  <a:lnTo>
                    <a:pt x="243760" y="93546"/>
                  </a:lnTo>
                  <a:lnTo>
                    <a:pt x="253388" y="88135"/>
                  </a:lnTo>
                  <a:lnTo>
                    <a:pt x="289422" y="48631"/>
                  </a:lnTo>
                  <a:lnTo>
                    <a:pt x="294794" y="29150"/>
                  </a:lnTo>
                  <a:lnTo>
                    <a:pt x="293233" y="22637"/>
                  </a:lnTo>
                  <a:lnTo>
                    <a:pt x="308472" y="22034"/>
                  </a:lnTo>
                </a:path>
              </a:pathLst>
            </a:custGeom>
            <a:ln w="38100">
              <a:solidFill>
                <a:schemeClr val="bg2">
                  <a:lumMod val="75000"/>
                </a:schemeClr>
              </a:solidFill>
            </a:ln>
          </p:spPr>
          <p:txBody>
            <a:bodyPr wrap="square" lIns="0" tIns="0" rIns="0" bIns="0" rtlCol="0"/>
            <a:lstStyle/>
            <a:p>
              <a:endParaRPr/>
            </a:p>
          </p:txBody>
        </p:sp>
      </p:grpSp>
      <p:grpSp>
        <p:nvGrpSpPr>
          <p:cNvPr id="77" name="Group 76">
            <a:extLst>
              <a:ext uri="{FF2B5EF4-FFF2-40B4-BE49-F238E27FC236}">
                <a16:creationId xmlns:a16="http://schemas.microsoft.com/office/drawing/2014/main" id="{A5D35B00-E82C-464A-901E-55A2FAD13A51}"/>
              </a:ext>
            </a:extLst>
          </p:cNvPr>
          <p:cNvGrpSpPr/>
          <p:nvPr/>
        </p:nvGrpSpPr>
        <p:grpSpPr>
          <a:xfrm>
            <a:off x="5416921" y="1796651"/>
            <a:ext cx="390144" cy="167717"/>
            <a:chOff x="8089710" y="3862129"/>
            <a:chExt cx="390144" cy="167717"/>
          </a:xfrm>
        </p:grpSpPr>
        <p:sp>
          <p:nvSpPr>
            <p:cNvPr id="78" name="object 40">
              <a:extLst>
                <a:ext uri="{FF2B5EF4-FFF2-40B4-BE49-F238E27FC236}">
                  <a16:creationId xmlns:a16="http://schemas.microsoft.com/office/drawing/2014/main" id="{6C910A53-91CF-B643-A001-B3A3AF04214A}"/>
                </a:ext>
              </a:extLst>
            </p:cNvPr>
            <p:cNvSpPr/>
            <p:nvPr/>
          </p:nvSpPr>
          <p:spPr>
            <a:xfrm>
              <a:off x="8089710" y="3862129"/>
              <a:ext cx="390144" cy="167717"/>
            </a:xfrm>
            <a:prstGeom prst="rect">
              <a:avLst/>
            </a:prstGeom>
            <a:blipFill>
              <a:blip r:embed="rId13" cstate="print"/>
              <a:stretch>
                <a:fillRect/>
              </a:stretch>
            </a:blipFill>
          </p:spPr>
          <p:txBody>
            <a:bodyPr wrap="square" lIns="0" tIns="0" rIns="0" bIns="0" rtlCol="0"/>
            <a:lstStyle/>
            <a:p>
              <a:endParaRPr/>
            </a:p>
          </p:txBody>
        </p:sp>
        <p:sp>
          <p:nvSpPr>
            <p:cNvPr id="79" name="object 44">
              <a:extLst>
                <a:ext uri="{FF2B5EF4-FFF2-40B4-BE49-F238E27FC236}">
                  <a16:creationId xmlns:a16="http://schemas.microsoft.com/office/drawing/2014/main" id="{62187D02-09FD-A245-A118-2FFB895822CD}"/>
                </a:ext>
              </a:extLst>
            </p:cNvPr>
            <p:cNvSpPr/>
            <p:nvPr/>
          </p:nvSpPr>
          <p:spPr>
            <a:xfrm>
              <a:off x="8130477" y="3886200"/>
              <a:ext cx="308610" cy="87075"/>
            </a:xfrm>
            <a:custGeom>
              <a:avLst/>
              <a:gdLst/>
              <a:ahLst/>
              <a:cxnLst/>
              <a:rect l="l" t="t" r="r" b="b"/>
              <a:pathLst>
                <a:path w="308609" h="99695">
                  <a:moveTo>
                    <a:pt x="0" y="77118"/>
                  </a:moveTo>
                  <a:lnTo>
                    <a:pt x="10521" y="57593"/>
                  </a:lnTo>
                  <a:lnTo>
                    <a:pt x="24876" y="33106"/>
                  </a:lnTo>
                  <a:lnTo>
                    <a:pt x="43318" y="11346"/>
                  </a:lnTo>
                  <a:lnTo>
                    <a:pt x="66101" y="0"/>
                  </a:lnTo>
                  <a:lnTo>
                    <a:pt x="77244" y="301"/>
                  </a:lnTo>
                  <a:lnTo>
                    <a:pt x="88247" y="3328"/>
                  </a:lnTo>
                  <a:lnTo>
                    <a:pt x="99193" y="7445"/>
                  </a:lnTo>
                  <a:lnTo>
                    <a:pt x="110168" y="11017"/>
                  </a:lnTo>
                  <a:lnTo>
                    <a:pt x="131311" y="64579"/>
                  </a:lnTo>
                  <a:lnTo>
                    <a:pt x="183655" y="92750"/>
                  </a:lnTo>
                  <a:lnTo>
                    <a:pt x="209320" y="99152"/>
                  </a:lnTo>
                  <a:lnTo>
                    <a:pt x="220800" y="97283"/>
                  </a:lnTo>
                  <a:lnTo>
                    <a:pt x="232589" y="96005"/>
                  </a:lnTo>
                  <a:lnTo>
                    <a:pt x="243760" y="93546"/>
                  </a:lnTo>
                  <a:lnTo>
                    <a:pt x="253388" y="88135"/>
                  </a:lnTo>
                  <a:lnTo>
                    <a:pt x="289422" y="48631"/>
                  </a:lnTo>
                  <a:lnTo>
                    <a:pt x="294794" y="29150"/>
                  </a:lnTo>
                  <a:lnTo>
                    <a:pt x="293233" y="22637"/>
                  </a:lnTo>
                  <a:lnTo>
                    <a:pt x="308472" y="22034"/>
                  </a:lnTo>
                </a:path>
              </a:pathLst>
            </a:custGeom>
            <a:ln w="38100">
              <a:solidFill>
                <a:schemeClr val="bg2">
                  <a:lumMod val="75000"/>
                </a:schemeClr>
              </a:solidFill>
            </a:ln>
          </p:spPr>
          <p:txBody>
            <a:bodyPr wrap="square" lIns="0" tIns="0" rIns="0" bIns="0" rtlCol="0"/>
            <a:lstStyle/>
            <a:p>
              <a:endParaRPr/>
            </a:p>
          </p:txBody>
        </p:sp>
      </p:grpSp>
      <p:grpSp>
        <p:nvGrpSpPr>
          <p:cNvPr id="80" name="Group 79">
            <a:extLst>
              <a:ext uri="{FF2B5EF4-FFF2-40B4-BE49-F238E27FC236}">
                <a16:creationId xmlns:a16="http://schemas.microsoft.com/office/drawing/2014/main" id="{F069247F-B6DC-E744-9BAB-BCCB5DAA343B}"/>
              </a:ext>
            </a:extLst>
          </p:cNvPr>
          <p:cNvGrpSpPr/>
          <p:nvPr/>
        </p:nvGrpSpPr>
        <p:grpSpPr>
          <a:xfrm>
            <a:off x="5187711" y="1761107"/>
            <a:ext cx="390144" cy="167717"/>
            <a:chOff x="8089710" y="3862129"/>
            <a:chExt cx="390144" cy="167717"/>
          </a:xfrm>
        </p:grpSpPr>
        <p:sp>
          <p:nvSpPr>
            <p:cNvPr id="81" name="object 40">
              <a:extLst>
                <a:ext uri="{FF2B5EF4-FFF2-40B4-BE49-F238E27FC236}">
                  <a16:creationId xmlns:a16="http://schemas.microsoft.com/office/drawing/2014/main" id="{FBF8207D-DBA7-FA4C-875E-BAEDEB58008C}"/>
                </a:ext>
              </a:extLst>
            </p:cNvPr>
            <p:cNvSpPr/>
            <p:nvPr/>
          </p:nvSpPr>
          <p:spPr>
            <a:xfrm>
              <a:off x="8089710" y="3862129"/>
              <a:ext cx="390144" cy="167717"/>
            </a:xfrm>
            <a:prstGeom prst="rect">
              <a:avLst/>
            </a:prstGeom>
            <a:blipFill>
              <a:blip r:embed="rId13" cstate="print"/>
              <a:stretch>
                <a:fillRect/>
              </a:stretch>
            </a:blipFill>
          </p:spPr>
          <p:txBody>
            <a:bodyPr wrap="square" lIns="0" tIns="0" rIns="0" bIns="0" rtlCol="0"/>
            <a:lstStyle/>
            <a:p>
              <a:endParaRPr/>
            </a:p>
          </p:txBody>
        </p:sp>
        <p:sp>
          <p:nvSpPr>
            <p:cNvPr id="82" name="object 44">
              <a:extLst>
                <a:ext uri="{FF2B5EF4-FFF2-40B4-BE49-F238E27FC236}">
                  <a16:creationId xmlns:a16="http://schemas.microsoft.com/office/drawing/2014/main" id="{02B6DB61-F4AF-274E-A956-A1A6A4C3BB61}"/>
                </a:ext>
              </a:extLst>
            </p:cNvPr>
            <p:cNvSpPr/>
            <p:nvPr/>
          </p:nvSpPr>
          <p:spPr>
            <a:xfrm>
              <a:off x="8130477" y="3886200"/>
              <a:ext cx="308610" cy="87075"/>
            </a:xfrm>
            <a:custGeom>
              <a:avLst/>
              <a:gdLst/>
              <a:ahLst/>
              <a:cxnLst/>
              <a:rect l="l" t="t" r="r" b="b"/>
              <a:pathLst>
                <a:path w="308609" h="99695">
                  <a:moveTo>
                    <a:pt x="0" y="77118"/>
                  </a:moveTo>
                  <a:lnTo>
                    <a:pt x="10521" y="57593"/>
                  </a:lnTo>
                  <a:lnTo>
                    <a:pt x="24876" y="33106"/>
                  </a:lnTo>
                  <a:lnTo>
                    <a:pt x="43318" y="11346"/>
                  </a:lnTo>
                  <a:lnTo>
                    <a:pt x="66101" y="0"/>
                  </a:lnTo>
                  <a:lnTo>
                    <a:pt x="77244" y="301"/>
                  </a:lnTo>
                  <a:lnTo>
                    <a:pt x="88247" y="3328"/>
                  </a:lnTo>
                  <a:lnTo>
                    <a:pt x="99193" y="7445"/>
                  </a:lnTo>
                  <a:lnTo>
                    <a:pt x="110168" y="11017"/>
                  </a:lnTo>
                  <a:lnTo>
                    <a:pt x="131311" y="64579"/>
                  </a:lnTo>
                  <a:lnTo>
                    <a:pt x="183655" y="92750"/>
                  </a:lnTo>
                  <a:lnTo>
                    <a:pt x="209320" y="99152"/>
                  </a:lnTo>
                  <a:lnTo>
                    <a:pt x="220800" y="97283"/>
                  </a:lnTo>
                  <a:lnTo>
                    <a:pt x="232589" y="96005"/>
                  </a:lnTo>
                  <a:lnTo>
                    <a:pt x="243760" y="93546"/>
                  </a:lnTo>
                  <a:lnTo>
                    <a:pt x="253388" y="88135"/>
                  </a:lnTo>
                  <a:lnTo>
                    <a:pt x="289422" y="48631"/>
                  </a:lnTo>
                  <a:lnTo>
                    <a:pt x="294794" y="29150"/>
                  </a:lnTo>
                  <a:lnTo>
                    <a:pt x="293233" y="22637"/>
                  </a:lnTo>
                  <a:lnTo>
                    <a:pt x="308472" y="22034"/>
                  </a:lnTo>
                </a:path>
              </a:pathLst>
            </a:custGeom>
            <a:ln w="38100">
              <a:solidFill>
                <a:schemeClr val="bg2">
                  <a:lumMod val="75000"/>
                </a:schemeClr>
              </a:solidFill>
            </a:ln>
          </p:spPr>
          <p:txBody>
            <a:bodyPr wrap="square" lIns="0" tIns="0" rIns="0" bIns="0" rtlCol="0"/>
            <a:lstStyle/>
            <a:p>
              <a:endParaRPr/>
            </a:p>
          </p:txBody>
        </p:sp>
      </p:grpSp>
      <p:grpSp>
        <p:nvGrpSpPr>
          <p:cNvPr id="83" name="Group 82">
            <a:extLst>
              <a:ext uri="{FF2B5EF4-FFF2-40B4-BE49-F238E27FC236}">
                <a16:creationId xmlns:a16="http://schemas.microsoft.com/office/drawing/2014/main" id="{AEEE2EFC-7C8A-0847-8D67-C601E6A6BB4F}"/>
              </a:ext>
            </a:extLst>
          </p:cNvPr>
          <p:cNvGrpSpPr/>
          <p:nvPr/>
        </p:nvGrpSpPr>
        <p:grpSpPr>
          <a:xfrm>
            <a:off x="5737637" y="1523611"/>
            <a:ext cx="390144" cy="167717"/>
            <a:chOff x="8089710" y="3862129"/>
            <a:chExt cx="390144" cy="167717"/>
          </a:xfrm>
        </p:grpSpPr>
        <p:sp>
          <p:nvSpPr>
            <p:cNvPr id="84" name="object 40">
              <a:extLst>
                <a:ext uri="{FF2B5EF4-FFF2-40B4-BE49-F238E27FC236}">
                  <a16:creationId xmlns:a16="http://schemas.microsoft.com/office/drawing/2014/main" id="{15A5FC04-3716-844D-A442-A1E73A998C63}"/>
                </a:ext>
              </a:extLst>
            </p:cNvPr>
            <p:cNvSpPr/>
            <p:nvPr/>
          </p:nvSpPr>
          <p:spPr>
            <a:xfrm>
              <a:off x="8089710" y="3862129"/>
              <a:ext cx="390144" cy="167717"/>
            </a:xfrm>
            <a:prstGeom prst="rect">
              <a:avLst/>
            </a:prstGeom>
            <a:blipFill>
              <a:blip r:embed="rId13" cstate="print"/>
              <a:stretch>
                <a:fillRect/>
              </a:stretch>
            </a:blipFill>
          </p:spPr>
          <p:txBody>
            <a:bodyPr wrap="square" lIns="0" tIns="0" rIns="0" bIns="0" rtlCol="0"/>
            <a:lstStyle/>
            <a:p>
              <a:endParaRPr/>
            </a:p>
          </p:txBody>
        </p:sp>
        <p:sp>
          <p:nvSpPr>
            <p:cNvPr id="85" name="object 44">
              <a:extLst>
                <a:ext uri="{FF2B5EF4-FFF2-40B4-BE49-F238E27FC236}">
                  <a16:creationId xmlns:a16="http://schemas.microsoft.com/office/drawing/2014/main" id="{2D014A47-E95B-5B4D-BB1D-054C9B8159AD}"/>
                </a:ext>
              </a:extLst>
            </p:cNvPr>
            <p:cNvSpPr/>
            <p:nvPr/>
          </p:nvSpPr>
          <p:spPr>
            <a:xfrm>
              <a:off x="8130477" y="3886200"/>
              <a:ext cx="308610" cy="87075"/>
            </a:xfrm>
            <a:custGeom>
              <a:avLst/>
              <a:gdLst/>
              <a:ahLst/>
              <a:cxnLst/>
              <a:rect l="l" t="t" r="r" b="b"/>
              <a:pathLst>
                <a:path w="308609" h="99695">
                  <a:moveTo>
                    <a:pt x="0" y="77118"/>
                  </a:moveTo>
                  <a:lnTo>
                    <a:pt x="10521" y="57593"/>
                  </a:lnTo>
                  <a:lnTo>
                    <a:pt x="24876" y="33106"/>
                  </a:lnTo>
                  <a:lnTo>
                    <a:pt x="43318" y="11346"/>
                  </a:lnTo>
                  <a:lnTo>
                    <a:pt x="66101" y="0"/>
                  </a:lnTo>
                  <a:lnTo>
                    <a:pt x="77244" y="301"/>
                  </a:lnTo>
                  <a:lnTo>
                    <a:pt x="88247" y="3328"/>
                  </a:lnTo>
                  <a:lnTo>
                    <a:pt x="99193" y="7445"/>
                  </a:lnTo>
                  <a:lnTo>
                    <a:pt x="110168" y="11017"/>
                  </a:lnTo>
                  <a:lnTo>
                    <a:pt x="131311" y="64579"/>
                  </a:lnTo>
                  <a:lnTo>
                    <a:pt x="183655" y="92750"/>
                  </a:lnTo>
                  <a:lnTo>
                    <a:pt x="209320" y="99152"/>
                  </a:lnTo>
                  <a:lnTo>
                    <a:pt x="220800" y="97283"/>
                  </a:lnTo>
                  <a:lnTo>
                    <a:pt x="232589" y="96005"/>
                  </a:lnTo>
                  <a:lnTo>
                    <a:pt x="243760" y="93546"/>
                  </a:lnTo>
                  <a:lnTo>
                    <a:pt x="253388" y="88135"/>
                  </a:lnTo>
                  <a:lnTo>
                    <a:pt x="289422" y="48631"/>
                  </a:lnTo>
                  <a:lnTo>
                    <a:pt x="294794" y="29150"/>
                  </a:lnTo>
                  <a:lnTo>
                    <a:pt x="293233" y="22637"/>
                  </a:lnTo>
                  <a:lnTo>
                    <a:pt x="308472" y="22034"/>
                  </a:lnTo>
                </a:path>
              </a:pathLst>
            </a:custGeom>
            <a:ln w="38100">
              <a:solidFill>
                <a:schemeClr val="bg2">
                  <a:lumMod val="75000"/>
                </a:schemeClr>
              </a:solidFill>
            </a:ln>
          </p:spPr>
          <p:txBody>
            <a:bodyPr wrap="square" lIns="0" tIns="0" rIns="0" bIns="0" rtlCol="0"/>
            <a:lstStyle/>
            <a:p>
              <a:endParaRPr/>
            </a:p>
          </p:txBody>
        </p:sp>
      </p:grpSp>
      <p:grpSp>
        <p:nvGrpSpPr>
          <p:cNvPr id="86" name="Group 85">
            <a:extLst>
              <a:ext uri="{FF2B5EF4-FFF2-40B4-BE49-F238E27FC236}">
                <a16:creationId xmlns:a16="http://schemas.microsoft.com/office/drawing/2014/main" id="{25188D9F-D65B-FF40-AC07-3B2B94F1C014}"/>
              </a:ext>
            </a:extLst>
          </p:cNvPr>
          <p:cNvGrpSpPr/>
          <p:nvPr/>
        </p:nvGrpSpPr>
        <p:grpSpPr>
          <a:xfrm>
            <a:off x="5064271" y="1571428"/>
            <a:ext cx="390144" cy="167717"/>
            <a:chOff x="8089710" y="3862129"/>
            <a:chExt cx="390144" cy="167717"/>
          </a:xfrm>
        </p:grpSpPr>
        <p:sp>
          <p:nvSpPr>
            <p:cNvPr id="87" name="object 40">
              <a:extLst>
                <a:ext uri="{FF2B5EF4-FFF2-40B4-BE49-F238E27FC236}">
                  <a16:creationId xmlns:a16="http://schemas.microsoft.com/office/drawing/2014/main" id="{1F6FF30F-0210-7440-9487-61F8C0F12372}"/>
                </a:ext>
              </a:extLst>
            </p:cNvPr>
            <p:cNvSpPr/>
            <p:nvPr/>
          </p:nvSpPr>
          <p:spPr>
            <a:xfrm>
              <a:off x="8089710" y="3862129"/>
              <a:ext cx="390144" cy="167717"/>
            </a:xfrm>
            <a:prstGeom prst="rect">
              <a:avLst/>
            </a:prstGeom>
            <a:blipFill>
              <a:blip r:embed="rId13" cstate="print"/>
              <a:stretch>
                <a:fillRect/>
              </a:stretch>
            </a:blipFill>
          </p:spPr>
          <p:txBody>
            <a:bodyPr wrap="square" lIns="0" tIns="0" rIns="0" bIns="0" rtlCol="0"/>
            <a:lstStyle/>
            <a:p>
              <a:endParaRPr/>
            </a:p>
          </p:txBody>
        </p:sp>
        <p:sp>
          <p:nvSpPr>
            <p:cNvPr id="88" name="object 44">
              <a:extLst>
                <a:ext uri="{FF2B5EF4-FFF2-40B4-BE49-F238E27FC236}">
                  <a16:creationId xmlns:a16="http://schemas.microsoft.com/office/drawing/2014/main" id="{6033961D-AC08-E440-A8C1-EC30A2991FDA}"/>
                </a:ext>
              </a:extLst>
            </p:cNvPr>
            <p:cNvSpPr/>
            <p:nvPr/>
          </p:nvSpPr>
          <p:spPr>
            <a:xfrm>
              <a:off x="8130477" y="3886200"/>
              <a:ext cx="308610" cy="87075"/>
            </a:xfrm>
            <a:custGeom>
              <a:avLst/>
              <a:gdLst/>
              <a:ahLst/>
              <a:cxnLst/>
              <a:rect l="l" t="t" r="r" b="b"/>
              <a:pathLst>
                <a:path w="308609" h="99695">
                  <a:moveTo>
                    <a:pt x="0" y="77118"/>
                  </a:moveTo>
                  <a:lnTo>
                    <a:pt x="10521" y="57593"/>
                  </a:lnTo>
                  <a:lnTo>
                    <a:pt x="24876" y="33106"/>
                  </a:lnTo>
                  <a:lnTo>
                    <a:pt x="43318" y="11346"/>
                  </a:lnTo>
                  <a:lnTo>
                    <a:pt x="66101" y="0"/>
                  </a:lnTo>
                  <a:lnTo>
                    <a:pt x="77244" y="301"/>
                  </a:lnTo>
                  <a:lnTo>
                    <a:pt x="88247" y="3328"/>
                  </a:lnTo>
                  <a:lnTo>
                    <a:pt x="99193" y="7445"/>
                  </a:lnTo>
                  <a:lnTo>
                    <a:pt x="110168" y="11017"/>
                  </a:lnTo>
                  <a:lnTo>
                    <a:pt x="131311" y="64579"/>
                  </a:lnTo>
                  <a:lnTo>
                    <a:pt x="183655" y="92750"/>
                  </a:lnTo>
                  <a:lnTo>
                    <a:pt x="209320" y="99152"/>
                  </a:lnTo>
                  <a:lnTo>
                    <a:pt x="220800" y="97283"/>
                  </a:lnTo>
                  <a:lnTo>
                    <a:pt x="232589" y="96005"/>
                  </a:lnTo>
                  <a:lnTo>
                    <a:pt x="243760" y="93546"/>
                  </a:lnTo>
                  <a:lnTo>
                    <a:pt x="253388" y="88135"/>
                  </a:lnTo>
                  <a:lnTo>
                    <a:pt x="289422" y="48631"/>
                  </a:lnTo>
                  <a:lnTo>
                    <a:pt x="294794" y="29150"/>
                  </a:lnTo>
                  <a:lnTo>
                    <a:pt x="293233" y="22637"/>
                  </a:lnTo>
                  <a:lnTo>
                    <a:pt x="308472" y="22034"/>
                  </a:lnTo>
                </a:path>
              </a:pathLst>
            </a:custGeom>
            <a:ln w="38100">
              <a:solidFill>
                <a:schemeClr val="bg2">
                  <a:lumMod val="75000"/>
                </a:schemeClr>
              </a:solidFill>
            </a:ln>
          </p:spPr>
          <p:txBody>
            <a:bodyPr wrap="square" lIns="0" tIns="0" rIns="0" bIns="0" rtlCol="0"/>
            <a:lstStyle/>
            <a:p>
              <a:endParaRPr/>
            </a:p>
          </p:txBody>
        </p:sp>
      </p:grpSp>
      <p:grpSp>
        <p:nvGrpSpPr>
          <p:cNvPr id="89" name="Group 88">
            <a:extLst>
              <a:ext uri="{FF2B5EF4-FFF2-40B4-BE49-F238E27FC236}">
                <a16:creationId xmlns:a16="http://schemas.microsoft.com/office/drawing/2014/main" id="{B59875C7-090C-EF47-8CBC-17C3F56C0237}"/>
              </a:ext>
            </a:extLst>
          </p:cNvPr>
          <p:cNvGrpSpPr/>
          <p:nvPr/>
        </p:nvGrpSpPr>
        <p:grpSpPr>
          <a:xfrm>
            <a:off x="5478230" y="1908528"/>
            <a:ext cx="390144" cy="167717"/>
            <a:chOff x="8089710" y="3862129"/>
            <a:chExt cx="390144" cy="167717"/>
          </a:xfrm>
        </p:grpSpPr>
        <p:sp>
          <p:nvSpPr>
            <p:cNvPr id="90" name="object 40">
              <a:extLst>
                <a:ext uri="{FF2B5EF4-FFF2-40B4-BE49-F238E27FC236}">
                  <a16:creationId xmlns:a16="http://schemas.microsoft.com/office/drawing/2014/main" id="{BDE54BDB-BD35-324B-B880-7DCA6DD11EA6}"/>
                </a:ext>
              </a:extLst>
            </p:cNvPr>
            <p:cNvSpPr/>
            <p:nvPr/>
          </p:nvSpPr>
          <p:spPr>
            <a:xfrm>
              <a:off x="8089710" y="3862129"/>
              <a:ext cx="390144" cy="167717"/>
            </a:xfrm>
            <a:prstGeom prst="rect">
              <a:avLst/>
            </a:prstGeom>
            <a:blipFill>
              <a:blip r:embed="rId13" cstate="print"/>
              <a:stretch>
                <a:fillRect/>
              </a:stretch>
            </a:blipFill>
          </p:spPr>
          <p:txBody>
            <a:bodyPr wrap="square" lIns="0" tIns="0" rIns="0" bIns="0" rtlCol="0"/>
            <a:lstStyle/>
            <a:p>
              <a:endParaRPr/>
            </a:p>
          </p:txBody>
        </p:sp>
        <p:sp>
          <p:nvSpPr>
            <p:cNvPr id="91" name="object 44">
              <a:extLst>
                <a:ext uri="{FF2B5EF4-FFF2-40B4-BE49-F238E27FC236}">
                  <a16:creationId xmlns:a16="http://schemas.microsoft.com/office/drawing/2014/main" id="{7C8241BF-B0B7-CB4A-A752-C1FBC903BE0C}"/>
                </a:ext>
              </a:extLst>
            </p:cNvPr>
            <p:cNvSpPr/>
            <p:nvPr/>
          </p:nvSpPr>
          <p:spPr>
            <a:xfrm>
              <a:off x="8130477" y="3886200"/>
              <a:ext cx="308610" cy="87075"/>
            </a:xfrm>
            <a:custGeom>
              <a:avLst/>
              <a:gdLst/>
              <a:ahLst/>
              <a:cxnLst/>
              <a:rect l="l" t="t" r="r" b="b"/>
              <a:pathLst>
                <a:path w="308609" h="99695">
                  <a:moveTo>
                    <a:pt x="0" y="77118"/>
                  </a:moveTo>
                  <a:lnTo>
                    <a:pt x="10521" y="57593"/>
                  </a:lnTo>
                  <a:lnTo>
                    <a:pt x="24876" y="33106"/>
                  </a:lnTo>
                  <a:lnTo>
                    <a:pt x="43318" y="11346"/>
                  </a:lnTo>
                  <a:lnTo>
                    <a:pt x="66101" y="0"/>
                  </a:lnTo>
                  <a:lnTo>
                    <a:pt x="77244" y="301"/>
                  </a:lnTo>
                  <a:lnTo>
                    <a:pt x="88247" y="3328"/>
                  </a:lnTo>
                  <a:lnTo>
                    <a:pt x="99193" y="7445"/>
                  </a:lnTo>
                  <a:lnTo>
                    <a:pt x="110168" y="11017"/>
                  </a:lnTo>
                  <a:lnTo>
                    <a:pt x="131311" y="64579"/>
                  </a:lnTo>
                  <a:lnTo>
                    <a:pt x="183655" y="92750"/>
                  </a:lnTo>
                  <a:lnTo>
                    <a:pt x="209320" y="99152"/>
                  </a:lnTo>
                  <a:lnTo>
                    <a:pt x="220800" y="97283"/>
                  </a:lnTo>
                  <a:lnTo>
                    <a:pt x="232589" y="96005"/>
                  </a:lnTo>
                  <a:lnTo>
                    <a:pt x="243760" y="93546"/>
                  </a:lnTo>
                  <a:lnTo>
                    <a:pt x="253388" y="88135"/>
                  </a:lnTo>
                  <a:lnTo>
                    <a:pt x="289422" y="48631"/>
                  </a:lnTo>
                  <a:lnTo>
                    <a:pt x="294794" y="29150"/>
                  </a:lnTo>
                  <a:lnTo>
                    <a:pt x="293233" y="22637"/>
                  </a:lnTo>
                  <a:lnTo>
                    <a:pt x="308472" y="22034"/>
                  </a:lnTo>
                </a:path>
              </a:pathLst>
            </a:custGeom>
            <a:ln w="38100">
              <a:solidFill>
                <a:schemeClr val="bg2">
                  <a:lumMod val="75000"/>
                </a:schemeClr>
              </a:solidFill>
            </a:ln>
          </p:spPr>
          <p:txBody>
            <a:bodyPr wrap="square" lIns="0" tIns="0" rIns="0" bIns="0" rtlCol="0"/>
            <a:lstStyle/>
            <a:p>
              <a:endParaRPr/>
            </a:p>
          </p:txBody>
        </p:sp>
      </p:grpSp>
      <p:grpSp>
        <p:nvGrpSpPr>
          <p:cNvPr id="92" name="Group 91">
            <a:extLst>
              <a:ext uri="{FF2B5EF4-FFF2-40B4-BE49-F238E27FC236}">
                <a16:creationId xmlns:a16="http://schemas.microsoft.com/office/drawing/2014/main" id="{29407A5F-2D4D-374E-BDBF-2E25B4A0368A}"/>
              </a:ext>
            </a:extLst>
          </p:cNvPr>
          <p:cNvGrpSpPr/>
          <p:nvPr/>
        </p:nvGrpSpPr>
        <p:grpSpPr>
          <a:xfrm>
            <a:off x="5299646" y="2037390"/>
            <a:ext cx="390144" cy="167717"/>
            <a:chOff x="8089710" y="3862129"/>
            <a:chExt cx="390144" cy="167717"/>
          </a:xfrm>
        </p:grpSpPr>
        <p:sp>
          <p:nvSpPr>
            <p:cNvPr id="93" name="object 40">
              <a:extLst>
                <a:ext uri="{FF2B5EF4-FFF2-40B4-BE49-F238E27FC236}">
                  <a16:creationId xmlns:a16="http://schemas.microsoft.com/office/drawing/2014/main" id="{EDD78E91-EA69-4046-BB39-2D134A764BA1}"/>
                </a:ext>
              </a:extLst>
            </p:cNvPr>
            <p:cNvSpPr/>
            <p:nvPr/>
          </p:nvSpPr>
          <p:spPr>
            <a:xfrm>
              <a:off x="8089710" y="3862129"/>
              <a:ext cx="390144" cy="167717"/>
            </a:xfrm>
            <a:prstGeom prst="rect">
              <a:avLst/>
            </a:prstGeom>
            <a:blipFill>
              <a:blip r:embed="rId13" cstate="print"/>
              <a:stretch>
                <a:fillRect/>
              </a:stretch>
            </a:blipFill>
          </p:spPr>
          <p:txBody>
            <a:bodyPr wrap="square" lIns="0" tIns="0" rIns="0" bIns="0" rtlCol="0"/>
            <a:lstStyle/>
            <a:p>
              <a:endParaRPr/>
            </a:p>
          </p:txBody>
        </p:sp>
        <p:sp>
          <p:nvSpPr>
            <p:cNvPr id="94" name="object 44">
              <a:extLst>
                <a:ext uri="{FF2B5EF4-FFF2-40B4-BE49-F238E27FC236}">
                  <a16:creationId xmlns:a16="http://schemas.microsoft.com/office/drawing/2014/main" id="{1044578B-8497-1D45-A382-CB0BF1754B66}"/>
                </a:ext>
              </a:extLst>
            </p:cNvPr>
            <p:cNvSpPr/>
            <p:nvPr/>
          </p:nvSpPr>
          <p:spPr>
            <a:xfrm>
              <a:off x="8130477" y="3886200"/>
              <a:ext cx="308610" cy="87075"/>
            </a:xfrm>
            <a:custGeom>
              <a:avLst/>
              <a:gdLst/>
              <a:ahLst/>
              <a:cxnLst/>
              <a:rect l="l" t="t" r="r" b="b"/>
              <a:pathLst>
                <a:path w="308609" h="99695">
                  <a:moveTo>
                    <a:pt x="0" y="77118"/>
                  </a:moveTo>
                  <a:lnTo>
                    <a:pt x="10521" y="57593"/>
                  </a:lnTo>
                  <a:lnTo>
                    <a:pt x="24876" y="33106"/>
                  </a:lnTo>
                  <a:lnTo>
                    <a:pt x="43318" y="11346"/>
                  </a:lnTo>
                  <a:lnTo>
                    <a:pt x="66101" y="0"/>
                  </a:lnTo>
                  <a:lnTo>
                    <a:pt x="77244" y="301"/>
                  </a:lnTo>
                  <a:lnTo>
                    <a:pt x="88247" y="3328"/>
                  </a:lnTo>
                  <a:lnTo>
                    <a:pt x="99193" y="7445"/>
                  </a:lnTo>
                  <a:lnTo>
                    <a:pt x="110168" y="11017"/>
                  </a:lnTo>
                  <a:lnTo>
                    <a:pt x="131311" y="64579"/>
                  </a:lnTo>
                  <a:lnTo>
                    <a:pt x="183655" y="92750"/>
                  </a:lnTo>
                  <a:lnTo>
                    <a:pt x="209320" y="99152"/>
                  </a:lnTo>
                  <a:lnTo>
                    <a:pt x="220800" y="97283"/>
                  </a:lnTo>
                  <a:lnTo>
                    <a:pt x="232589" y="96005"/>
                  </a:lnTo>
                  <a:lnTo>
                    <a:pt x="243760" y="93546"/>
                  </a:lnTo>
                  <a:lnTo>
                    <a:pt x="253388" y="88135"/>
                  </a:lnTo>
                  <a:lnTo>
                    <a:pt x="289422" y="48631"/>
                  </a:lnTo>
                  <a:lnTo>
                    <a:pt x="294794" y="29150"/>
                  </a:lnTo>
                  <a:lnTo>
                    <a:pt x="293233" y="22637"/>
                  </a:lnTo>
                  <a:lnTo>
                    <a:pt x="308472" y="22034"/>
                  </a:lnTo>
                </a:path>
              </a:pathLst>
            </a:custGeom>
            <a:ln w="38100">
              <a:solidFill>
                <a:schemeClr val="bg2">
                  <a:lumMod val="75000"/>
                </a:schemeClr>
              </a:solidFill>
            </a:ln>
          </p:spPr>
          <p:txBody>
            <a:bodyPr wrap="square" lIns="0" tIns="0" rIns="0" bIns="0" rtlCol="0"/>
            <a:lstStyle/>
            <a:p>
              <a:endParaRPr/>
            </a:p>
          </p:txBody>
        </p:sp>
      </p:grpSp>
      <p:grpSp>
        <p:nvGrpSpPr>
          <p:cNvPr id="95" name="Group 94">
            <a:extLst>
              <a:ext uri="{FF2B5EF4-FFF2-40B4-BE49-F238E27FC236}">
                <a16:creationId xmlns:a16="http://schemas.microsoft.com/office/drawing/2014/main" id="{47A3ED2F-AC3C-3A41-96C4-400349B65857}"/>
              </a:ext>
            </a:extLst>
          </p:cNvPr>
          <p:cNvGrpSpPr/>
          <p:nvPr/>
        </p:nvGrpSpPr>
        <p:grpSpPr>
          <a:xfrm>
            <a:off x="5866339" y="1678242"/>
            <a:ext cx="390144" cy="167717"/>
            <a:chOff x="8089710" y="3862129"/>
            <a:chExt cx="390144" cy="167717"/>
          </a:xfrm>
        </p:grpSpPr>
        <p:sp>
          <p:nvSpPr>
            <p:cNvPr id="96" name="object 40">
              <a:extLst>
                <a:ext uri="{FF2B5EF4-FFF2-40B4-BE49-F238E27FC236}">
                  <a16:creationId xmlns:a16="http://schemas.microsoft.com/office/drawing/2014/main" id="{0753352E-046B-D749-A8BE-A44BC217EBD8}"/>
                </a:ext>
              </a:extLst>
            </p:cNvPr>
            <p:cNvSpPr/>
            <p:nvPr/>
          </p:nvSpPr>
          <p:spPr>
            <a:xfrm>
              <a:off x="8089710" y="3862129"/>
              <a:ext cx="390144" cy="167717"/>
            </a:xfrm>
            <a:prstGeom prst="rect">
              <a:avLst/>
            </a:prstGeom>
            <a:blipFill>
              <a:blip r:embed="rId13" cstate="print"/>
              <a:stretch>
                <a:fillRect/>
              </a:stretch>
            </a:blipFill>
          </p:spPr>
          <p:txBody>
            <a:bodyPr wrap="square" lIns="0" tIns="0" rIns="0" bIns="0" rtlCol="0"/>
            <a:lstStyle/>
            <a:p>
              <a:endParaRPr/>
            </a:p>
          </p:txBody>
        </p:sp>
        <p:sp>
          <p:nvSpPr>
            <p:cNvPr id="97" name="object 44">
              <a:extLst>
                <a:ext uri="{FF2B5EF4-FFF2-40B4-BE49-F238E27FC236}">
                  <a16:creationId xmlns:a16="http://schemas.microsoft.com/office/drawing/2014/main" id="{3A0C5D8C-EFC5-5545-91F4-4F77B39C82FB}"/>
                </a:ext>
              </a:extLst>
            </p:cNvPr>
            <p:cNvSpPr/>
            <p:nvPr/>
          </p:nvSpPr>
          <p:spPr>
            <a:xfrm>
              <a:off x="8130477" y="3886200"/>
              <a:ext cx="308610" cy="87075"/>
            </a:xfrm>
            <a:custGeom>
              <a:avLst/>
              <a:gdLst/>
              <a:ahLst/>
              <a:cxnLst/>
              <a:rect l="l" t="t" r="r" b="b"/>
              <a:pathLst>
                <a:path w="308609" h="99695">
                  <a:moveTo>
                    <a:pt x="0" y="77118"/>
                  </a:moveTo>
                  <a:lnTo>
                    <a:pt x="10521" y="57593"/>
                  </a:lnTo>
                  <a:lnTo>
                    <a:pt x="24876" y="33106"/>
                  </a:lnTo>
                  <a:lnTo>
                    <a:pt x="43318" y="11346"/>
                  </a:lnTo>
                  <a:lnTo>
                    <a:pt x="66101" y="0"/>
                  </a:lnTo>
                  <a:lnTo>
                    <a:pt x="77244" y="301"/>
                  </a:lnTo>
                  <a:lnTo>
                    <a:pt x="88247" y="3328"/>
                  </a:lnTo>
                  <a:lnTo>
                    <a:pt x="99193" y="7445"/>
                  </a:lnTo>
                  <a:lnTo>
                    <a:pt x="110168" y="11017"/>
                  </a:lnTo>
                  <a:lnTo>
                    <a:pt x="131311" y="64579"/>
                  </a:lnTo>
                  <a:lnTo>
                    <a:pt x="183655" y="92750"/>
                  </a:lnTo>
                  <a:lnTo>
                    <a:pt x="209320" y="99152"/>
                  </a:lnTo>
                  <a:lnTo>
                    <a:pt x="220800" y="97283"/>
                  </a:lnTo>
                  <a:lnTo>
                    <a:pt x="232589" y="96005"/>
                  </a:lnTo>
                  <a:lnTo>
                    <a:pt x="243760" y="93546"/>
                  </a:lnTo>
                  <a:lnTo>
                    <a:pt x="253388" y="88135"/>
                  </a:lnTo>
                  <a:lnTo>
                    <a:pt x="289422" y="48631"/>
                  </a:lnTo>
                  <a:lnTo>
                    <a:pt x="294794" y="29150"/>
                  </a:lnTo>
                  <a:lnTo>
                    <a:pt x="293233" y="22637"/>
                  </a:lnTo>
                  <a:lnTo>
                    <a:pt x="308472" y="22034"/>
                  </a:lnTo>
                </a:path>
              </a:pathLst>
            </a:custGeom>
            <a:ln w="38100">
              <a:solidFill>
                <a:schemeClr val="bg2">
                  <a:lumMod val="75000"/>
                </a:schemeClr>
              </a:solidFill>
            </a:ln>
          </p:spPr>
          <p:txBody>
            <a:bodyPr wrap="square" lIns="0" tIns="0" rIns="0" bIns="0" rtlCol="0"/>
            <a:lstStyle/>
            <a:p>
              <a:endParaRPr/>
            </a:p>
          </p:txBody>
        </p:sp>
      </p:grpSp>
      <p:grpSp>
        <p:nvGrpSpPr>
          <p:cNvPr id="98" name="Group 97">
            <a:extLst>
              <a:ext uri="{FF2B5EF4-FFF2-40B4-BE49-F238E27FC236}">
                <a16:creationId xmlns:a16="http://schemas.microsoft.com/office/drawing/2014/main" id="{D6DEE200-EE80-E84A-9398-D159C65F3B2C}"/>
              </a:ext>
            </a:extLst>
          </p:cNvPr>
          <p:cNvGrpSpPr/>
          <p:nvPr/>
        </p:nvGrpSpPr>
        <p:grpSpPr>
          <a:xfrm>
            <a:off x="5616047" y="2053253"/>
            <a:ext cx="390144" cy="167717"/>
            <a:chOff x="8089710" y="3862129"/>
            <a:chExt cx="390144" cy="167717"/>
          </a:xfrm>
        </p:grpSpPr>
        <p:sp>
          <p:nvSpPr>
            <p:cNvPr id="99" name="object 40">
              <a:extLst>
                <a:ext uri="{FF2B5EF4-FFF2-40B4-BE49-F238E27FC236}">
                  <a16:creationId xmlns:a16="http://schemas.microsoft.com/office/drawing/2014/main" id="{95A3C0E9-849D-F143-9473-F427CA108B07}"/>
                </a:ext>
              </a:extLst>
            </p:cNvPr>
            <p:cNvSpPr/>
            <p:nvPr/>
          </p:nvSpPr>
          <p:spPr>
            <a:xfrm>
              <a:off x="8089710" y="3862129"/>
              <a:ext cx="390144" cy="167717"/>
            </a:xfrm>
            <a:prstGeom prst="rect">
              <a:avLst/>
            </a:prstGeom>
            <a:blipFill>
              <a:blip r:embed="rId13" cstate="print"/>
              <a:stretch>
                <a:fillRect/>
              </a:stretch>
            </a:blipFill>
          </p:spPr>
          <p:txBody>
            <a:bodyPr wrap="square" lIns="0" tIns="0" rIns="0" bIns="0" rtlCol="0"/>
            <a:lstStyle/>
            <a:p>
              <a:endParaRPr/>
            </a:p>
          </p:txBody>
        </p:sp>
        <p:sp>
          <p:nvSpPr>
            <p:cNvPr id="100" name="object 44">
              <a:extLst>
                <a:ext uri="{FF2B5EF4-FFF2-40B4-BE49-F238E27FC236}">
                  <a16:creationId xmlns:a16="http://schemas.microsoft.com/office/drawing/2014/main" id="{AFE67DEB-C722-A64B-BA20-BDE73F29C8E1}"/>
                </a:ext>
              </a:extLst>
            </p:cNvPr>
            <p:cNvSpPr/>
            <p:nvPr/>
          </p:nvSpPr>
          <p:spPr>
            <a:xfrm>
              <a:off x="8130477" y="3886200"/>
              <a:ext cx="308610" cy="87075"/>
            </a:xfrm>
            <a:custGeom>
              <a:avLst/>
              <a:gdLst/>
              <a:ahLst/>
              <a:cxnLst/>
              <a:rect l="l" t="t" r="r" b="b"/>
              <a:pathLst>
                <a:path w="308609" h="99695">
                  <a:moveTo>
                    <a:pt x="0" y="77118"/>
                  </a:moveTo>
                  <a:lnTo>
                    <a:pt x="10521" y="57593"/>
                  </a:lnTo>
                  <a:lnTo>
                    <a:pt x="24876" y="33106"/>
                  </a:lnTo>
                  <a:lnTo>
                    <a:pt x="43318" y="11346"/>
                  </a:lnTo>
                  <a:lnTo>
                    <a:pt x="66101" y="0"/>
                  </a:lnTo>
                  <a:lnTo>
                    <a:pt x="77244" y="301"/>
                  </a:lnTo>
                  <a:lnTo>
                    <a:pt x="88247" y="3328"/>
                  </a:lnTo>
                  <a:lnTo>
                    <a:pt x="99193" y="7445"/>
                  </a:lnTo>
                  <a:lnTo>
                    <a:pt x="110168" y="11017"/>
                  </a:lnTo>
                  <a:lnTo>
                    <a:pt x="131311" y="64579"/>
                  </a:lnTo>
                  <a:lnTo>
                    <a:pt x="183655" y="92750"/>
                  </a:lnTo>
                  <a:lnTo>
                    <a:pt x="209320" y="99152"/>
                  </a:lnTo>
                  <a:lnTo>
                    <a:pt x="220800" y="97283"/>
                  </a:lnTo>
                  <a:lnTo>
                    <a:pt x="232589" y="96005"/>
                  </a:lnTo>
                  <a:lnTo>
                    <a:pt x="243760" y="93546"/>
                  </a:lnTo>
                  <a:lnTo>
                    <a:pt x="253388" y="88135"/>
                  </a:lnTo>
                  <a:lnTo>
                    <a:pt x="289422" y="48631"/>
                  </a:lnTo>
                  <a:lnTo>
                    <a:pt x="294794" y="29150"/>
                  </a:lnTo>
                  <a:lnTo>
                    <a:pt x="293233" y="22637"/>
                  </a:lnTo>
                  <a:lnTo>
                    <a:pt x="308472" y="22034"/>
                  </a:lnTo>
                </a:path>
              </a:pathLst>
            </a:custGeom>
            <a:ln w="38100">
              <a:solidFill>
                <a:schemeClr val="bg2">
                  <a:lumMod val="75000"/>
                </a:schemeClr>
              </a:solidFill>
            </a:ln>
          </p:spPr>
          <p:txBody>
            <a:bodyPr wrap="square" lIns="0" tIns="0" rIns="0" bIns="0" rtlCol="0"/>
            <a:lstStyle/>
            <a:p>
              <a:endParaRPr/>
            </a:p>
          </p:txBody>
        </p:sp>
      </p:grpSp>
      <p:grpSp>
        <p:nvGrpSpPr>
          <p:cNvPr id="101" name="Group 100">
            <a:extLst>
              <a:ext uri="{FF2B5EF4-FFF2-40B4-BE49-F238E27FC236}">
                <a16:creationId xmlns:a16="http://schemas.microsoft.com/office/drawing/2014/main" id="{4CAEAF48-A189-6248-B101-2B74C3F2CC3C}"/>
              </a:ext>
            </a:extLst>
          </p:cNvPr>
          <p:cNvGrpSpPr/>
          <p:nvPr/>
        </p:nvGrpSpPr>
        <p:grpSpPr>
          <a:xfrm>
            <a:off x="5413458" y="1676011"/>
            <a:ext cx="390144" cy="167717"/>
            <a:chOff x="8089710" y="3862129"/>
            <a:chExt cx="390144" cy="167717"/>
          </a:xfrm>
        </p:grpSpPr>
        <p:sp>
          <p:nvSpPr>
            <p:cNvPr id="102" name="object 40">
              <a:extLst>
                <a:ext uri="{FF2B5EF4-FFF2-40B4-BE49-F238E27FC236}">
                  <a16:creationId xmlns:a16="http://schemas.microsoft.com/office/drawing/2014/main" id="{AAFFEA14-69A8-7746-B8A7-872EB4026B06}"/>
                </a:ext>
              </a:extLst>
            </p:cNvPr>
            <p:cNvSpPr/>
            <p:nvPr/>
          </p:nvSpPr>
          <p:spPr>
            <a:xfrm>
              <a:off x="8089710" y="3862129"/>
              <a:ext cx="390144" cy="167717"/>
            </a:xfrm>
            <a:prstGeom prst="rect">
              <a:avLst/>
            </a:prstGeom>
            <a:blipFill>
              <a:blip r:embed="rId13" cstate="print"/>
              <a:stretch>
                <a:fillRect/>
              </a:stretch>
            </a:blipFill>
          </p:spPr>
          <p:txBody>
            <a:bodyPr wrap="square" lIns="0" tIns="0" rIns="0" bIns="0" rtlCol="0"/>
            <a:lstStyle/>
            <a:p>
              <a:endParaRPr/>
            </a:p>
          </p:txBody>
        </p:sp>
        <p:sp>
          <p:nvSpPr>
            <p:cNvPr id="103" name="object 44">
              <a:extLst>
                <a:ext uri="{FF2B5EF4-FFF2-40B4-BE49-F238E27FC236}">
                  <a16:creationId xmlns:a16="http://schemas.microsoft.com/office/drawing/2014/main" id="{511B952C-6188-F34B-B2B4-A5C69150C5F3}"/>
                </a:ext>
              </a:extLst>
            </p:cNvPr>
            <p:cNvSpPr/>
            <p:nvPr/>
          </p:nvSpPr>
          <p:spPr>
            <a:xfrm>
              <a:off x="8130477" y="3886200"/>
              <a:ext cx="308610" cy="87075"/>
            </a:xfrm>
            <a:custGeom>
              <a:avLst/>
              <a:gdLst/>
              <a:ahLst/>
              <a:cxnLst/>
              <a:rect l="l" t="t" r="r" b="b"/>
              <a:pathLst>
                <a:path w="308609" h="99695">
                  <a:moveTo>
                    <a:pt x="0" y="77118"/>
                  </a:moveTo>
                  <a:lnTo>
                    <a:pt x="10521" y="57593"/>
                  </a:lnTo>
                  <a:lnTo>
                    <a:pt x="24876" y="33106"/>
                  </a:lnTo>
                  <a:lnTo>
                    <a:pt x="43318" y="11346"/>
                  </a:lnTo>
                  <a:lnTo>
                    <a:pt x="66101" y="0"/>
                  </a:lnTo>
                  <a:lnTo>
                    <a:pt x="77244" y="301"/>
                  </a:lnTo>
                  <a:lnTo>
                    <a:pt x="88247" y="3328"/>
                  </a:lnTo>
                  <a:lnTo>
                    <a:pt x="99193" y="7445"/>
                  </a:lnTo>
                  <a:lnTo>
                    <a:pt x="110168" y="11017"/>
                  </a:lnTo>
                  <a:lnTo>
                    <a:pt x="131311" y="64579"/>
                  </a:lnTo>
                  <a:lnTo>
                    <a:pt x="183655" y="92750"/>
                  </a:lnTo>
                  <a:lnTo>
                    <a:pt x="209320" y="99152"/>
                  </a:lnTo>
                  <a:lnTo>
                    <a:pt x="220800" y="97283"/>
                  </a:lnTo>
                  <a:lnTo>
                    <a:pt x="232589" y="96005"/>
                  </a:lnTo>
                  <a:lnTo>
                    <a:pt x="243760" y="93546"/>
                  </a:lnTo>
                  <a:lnTo>
                    <a:pt x="253388" y="88135"/>
                  </a:lnTo>
                  <a:lnTo>
                    <a:pt x="289422" y="48631"/>
                  </a:lnTo>
                  <a:lnTo>
                    <a:pt x="294794" y="29150"/>
                  </a:lnTo>
                  <a:lnTo>
                    <a:pt x="293233" y="22637"/>
                  </a:lnTo>
                  <a:lnTo>
                    <a:pt x="308472" y="22034"/>
                  </a:lnTo>
                </a:path>
              </a:pathLst>
            </a:custGeom>
            <a:ln w="38100">
              <a:solidFill>
                <a:schemeClr val="bg2">
                  <a:lumMod val="75000"/>
                </a:schemeClr>
              </a:solidFill>
            </a:ln>
          </p:spPr>
          <p:txBody>
            <a:bodyPr wrap="square" lIns="0" tIns="0" rIns="0" bIns="0" rtlCol="0"/>
            <a:lstStyle/>
            <a:p>
              <a:endParaRPr/>
            </a:p>
          </p:txBody>
        </p:sp>
      </p:grpSp>
      <p:grpSp>
        <p:nvGrpSpPr>
          <p:cNvPr id="104" name="Group 103">
            <a:extLst>
              <a:ext uri="{FF2B5EF4-FFF2-40B4-BE49-F238E27FC236}">
                <a16:creationId xmlns:a16="http://schemas.microsoft.com/office/drawing/2014/main" id="{B3B00D31-9550-1B40-964B-683C701589FF}"/>
              </a:ext>
            </a:extLst>
          </p:cNvPr>
          <p:cNvGrpSpPr/>
          <p:nvPr/>
        </p:nvGrpSpPr>
        <p:grpSpPr>
          <a:xfrm>
            <a:off x="5685763" y="1425328"/>
            <a:ext cx="390144" cy="167717"/>
            <a:chOff x="8089710" y="3862129"/>
            <a:chExt cx="390144" cy="167717"/>
          </a:xfrm>
        </p:grpSpPr>
        <p:sp>
          <p:nvSpPr>
            <p:cNvPr id="105" name="object 40">
              <a:extLst>
                <a:ext uri="{FF2B5EF4-FFF2-40B4-BE49-F238E27FC236}">
                  <a16:creationId xmlns:a16="http://schemas.microsoft.com/office/drawing/2014/main" id="{23FC180A-EA6C-AF4D-83C2-0806C123C8DD}"/>
                </a:ext>
              </a:extLst>
            </p:cNvPr>
            <p:cNvSpPr/>
            <p:nvPr/>
          </p:nvSpPr>
          <p:spPr>
            <a:xfrm>
              <a:off x="8089710" y="3862129"/>
              <a:ext cx="390144" cy="167717"/>
            </a:xfrm>
            <a:prstGeom prst="rect">
              <a:avLst/>
            </a:prstGeom>
            <a:blipFill>
              <a:blip r:embed="rId13" cstate="print"/>
              <a:stretch>
                <a:fillRect/>
              </a:stretch>
            </a:blipFill>
          </p:spPr>
          <p:txBody>
            <a:bodyPr wrap="square" lIns="0" tIns="0" rIns="0" bIns="0" rtlCol="0"/>
            <a:lstStyle/>
            <a:p>
              <a:endParaRPr/>
            </a:p>
          </p:txBody>
        </p:sp>
        <p:sp>
          <p:nvSpPr>
            <p:cNvPr id="106" name="object 44">
              <a:extLst>
                <a:ext uri="{FF2B5EF4-FFF2-40B4-BE49-F238E27FC236}">
                  <a16:creationId xmlns:a16="http://schemas.microsoft.com/office/drawing/2014/main" id="{B0B7B3C9-0D36-4443-AC7D-00AA460D9851}"/>
                </a:ext>
              </a:extLst>
            </p:cNvPr>
            <p:cNvSpPr/>
            <p:nvPr/>
          </p:nvSpPr>
          <p:spPr>
            <a:xfrm>
              <a:off x="8130477" y="3886200"/>
              <a:ext cx="308610" cy="87075"/>
            </a:xfrm>
            <a:custGeom>
              <a:avLst/>
              <a:gdLst/>
              <a:ahLst/>
              <a:cxnLst/>
              <a:rect l="l" t="t" r="r" b="b"/>
              <a:pathLst>
                <a:path w="308609" h="99695">
                  <a:moveTo>
                    <a:pt x="0" y="77118"/>
                  </a:moveTo>
                  <a:lnTo>
                    <a:pt x="10521" y="57593"/>
                  </a:lnTo>
                  <a:lnTo>
                    <a:pt x="24876" y="33106"/>
                  </a:lnTo>
                  <a:lnTo>
                    <a:pt x="43318" y="11346"/>
                  </a:lnTo>
                  <a:lnTo>
                    <a:pt x="66101" y="0"/>
                  </a:lnTo>
                  <a:lnTo>
                    <a:pt x="77244" y="301"/>
                  </a:lnTo>
                  <a:lnTo>
                    <a:pt x="88247" y="3328"/>
                  </a:lnTo>
                  <a:lnTo>
                    <a:pt x="99193" y="7445"/>
                  </a:lnTo>
                  <a:lnTo>
                    <a:pt x="110168" y="11017"/>
                  </a:lnTo>
                  <a:lnTo>
                    <a:pt x="131311" y="64579"/>
                  </a:lnTo>
                  <a:lnTo>
                    <a:pt x="183655" y="92750"/>
                  </a:lnTo>
                  <a:lnTo>
                    <a:pt x="209320" y="99152"/>
                  </a:lnTo>
                  <a:lnTo>
                    <a:pt x="220800" y="97283"/>
                  </a:lnTo>
                  <a:lnTo>
                    <a:pt x="232589" y="96005"/>
                  </a:lnTo>
                  <a:lnTo>
                    <a:pt x="243760" y="93546"/>
                  </a:lnTo>
                  <a:lnTo>
                    <a:pt x="253388" y="88135"/>
                  </a:lnTo>
                  <a:lnTo>
                    <a:pt x="289422" y="48631"/>
                  </a:lnTo>
                  <a:lnTo>
                    <a:pt x="294794" y="29150"/>
                  </a:lnTo>
                  <a:lnTo>
                    <a:pt x="293233" y="22637"/>
                  </a:lnTo>
                  <a:lnTo>
                    <a:pt x="308472" y="22034"/>
                  </a:lnTo>
                </a:path>
              </a:pathLst>
            </a:custGeom>
            <a:ln w="38100">
              <a:solidFill>
                <a:schemeClr val="bg2">
                  <a:lumMod val="75000"/>
                </a:schemeClr>
              </a:solidFill>
            </a:ln>
          </p:spPr>
          <p:txBody>
            <a:bodyPr wrap="square" lIns="0" tIns="0" rIns="0" bIns="0" rtlCol="0"/>
            <a:lstStyle/>
            <a:p>
              <a:endParaRPr/>
            </a:p>
          </p:txBody>
        </p:sp>
      </p:grpSp>
      <p:sp>
        <p:nvSpPr>
          <p:cNvPr id="130" name="object 25">
            <a:extLst>
              <a:ext uri="{FF2B5EF4-FFF2-40B4-BE49-F238E27FC236}">
                <a16:creationId xmlns:a16="http://schemas.microsoft.com/office/drawing/2014/main" id="{3C2D772A-D8E3-9742-8410-1CA3C5F7C729}"/>
              </a:ext>
            </a:extLst>
          </p:cNvPr>
          <p:cNvSpPr/>
          <p:nvPr/>
        </p:nvSpPr>
        <p:spPr>
          <a:xfrm>
            <a:off x="4128227" y="4137277"/>
            <a:ext cx="387096" cy="192024"/>
          </a:xfrm>
          <a:prstGeom prst="rect">
            <a:avLst/>
          </a:prstGeom>
          <a:blipFill>
            <a:blip r:embed="rId20" cstate="print"/>
            <a:stretch>
              <a:fillRect/>
            </a:stretch>
          </a:blipFill>
        </p:spPr>
        <p:txBody>
          <a:bodyPr wrap="square" lIns="0" tIns="0" rIns="0" bIns="0" rtlCol="0"/>
          <a:lstStyle/>
          <a:p>
            <a:endParaRPr/>
          </a:p>
        </p:txBody>
      </p:sp>
      <p:sp>
        <p:nvSpPr>
          <p:cNvPr id="131" name="object 26">
            <a:extLst>
              <a:ext uri="{FF2B5EF4-FFF2-40B4-BE49-F238E27FC236}">
                <a16:creationId xmlns:a16="http://schemas.microsoft.com/office/drawing/2014/main" id="{845A911E-8262-0A41-8A4E-BB653D85FE12}"/>
              </a:ext>
            </a:extLst>
          </p:cNvPr>
          <p:cNvSpPr/>
          <p:nvPr/>
        </p:nvSpPr>
        <p:spPr>
          <a:xfrm>
            <a:off x="4128227" y="4164435"/>
            <a:ext cx="387096" cy="228874"/>
          </a:xfrm>
          <a:prstGeom prst="rect">
            <a:avLst/>
          </a:prstGeom>
          <a:blipFill>
            <a:blip r:embed="rId21" cstate="print"/>
            <a:stretch>
              <a:fillRect/>
            </a:stretch>
          </a:blipFill>
        </p:spPr>
        <p:txBody>
          <a:bodyPr wrap="square" lIns="0" tIns="0" rIns="0" bIns="0" rtlCol="0"/>
          <a:lstStyle/>
          <a:p>
            <a:endParaRPr/>
          </a:p>
        </p:txBody>
      </p:sp>
      <p:sp>
        <p:nvSpPr>
          <p:cNvPr id="132" name="object 27">
            <a:extLst>
              <a:ext uri="{FF2B5EF4-FFF2-40B4-BE49-F238E27FC236}">
                <a16:creationId xmlns:a16="http://schemas.microsoft.com/office/drawing/2014/main" id="{FCD9170C-244A-F04F-9374-FEB5E323B64C}"/>
              </a:ext>
            </a:extLst>
          </p:cNvPr>
          <p:cNvSpPr/>
          <p:nvPr/>
        </p:nvSpPr>
        <p:spPr>
          <a:xfrm>
            <a:off x="4134323" y="4229955"/>
            <a:ext cx="387096" cy="239554"/>
          </a:xfrm>
          <a:prstGeom prst="rect">
            <a:avLst/>
          </a:prstGeom>
          <a:blipFill>
            <a:blip r:embed="rId22" cstate="print"/>
            <a:stretch>
              <a:fillRect/>
            </a:stretch>
          </a:blipFill>
        </p:spPr>
        <p:txBody>
          <a:bodyPr wrap="square" lIns="0" tIns="0" rIns="0" bIns="0" rtlCol="0"/>
          <a:lstStyle/>
          <a:p>
            <a:endParaRPr/>
          </a:p>
        </p:txBody>
      </p:sp>
      <p:sp>
        <p:nvSpPr>
          <p:cNvPr id="133" name="object 28">
            <a:extLst>
              <a:ext uri="{FF2B5EF4-FFF2-40B4-BE49-F238E27FC236}">
                <a16:creationId xmlns:a16="http://schemas.microsoft.com/office/drawing/2014/main" id="{B246031E-3157-9748-ADB8-C0448DAEE7A4}"/>
              </a:ext>
            </a:extLst>
          </p:cNvPr>
          <p:cNvSpPr/>
          <p:nvPr/>
        </p:nvSpPr>
        <p:spPr>
          <a:xfrm>
            <a:off x="4140418" y="4304796"/>
            <a:ext cx="387096" cy="237865"/>
          </a:xfrm>
          <a:prstGeom prst="rect">
            <a:avLst/>
          </a:prstGeom>
          <a:blipFill>
            <a:blip r:embed="rId23" cstate="print"/>
            <a:stretch>
              <a:fillRect/>
            </a:stretch>
          </a:blipFill>
        </p:spPr>
        <p:txBody>
          <a:bodyPr wrap="square" lIns="0" tIns="0" rIns="0" bIns="0" rtlCol="0"/>
          <a:lstStyle/>
          <a:p>
            <a:endParaRPr/>
          </a:p>
        </p:txBody>
      </p:sp>
      <p:sp>
        <p:nvSpPr>
          <p:cNvPr id="134" name="object 29">
            <a:extLst>
              <a:ext uri="{FF2B5EF4-FFF2-40B4-BE49-F238E27FC236}">
                <a16:creationId xmlns:a16="http://schemas.microsoft.com/office/drawing/2014/main" id="{CC2A2DE5-D065-9245-B26E-BBD82D5A244C}"/>
              </a:ext>
            </a:extLst>
          </p:cNvPr>
          <p:cNvSpPr/>
          <p:nvPr/>
        </p:nvSpPr>
        <p:spPr>
          <a:xfrm>
            <a:off x="4182824" y="4398966"/>
            <a:ext cx="308610" cy="99695"/>
          </a:xfrm>
          <a:custGeom>
            <a:avLst/>
            <a:gdLst/>
            <a:ahLst/>
            <a:cxnLst/>
            <a:rect l="l" t="t" r="r" b="b"/>
            <a:pathLst>
              <a:path w="308609" h="99695">
                <a:moveTo>
                  <a:pt x="0" y="77118"/>
                </a:moveTo>
                <a:lnTo>
                  <a:pt x="10521" y="57593"/>
                </a:lnTo>
                <a:lnTo>
                  <a:pt x="24876" y="33106"/>
                </a:lnTo>
                <a:lnTo>
                  <a:pt x="43318" y="11346"/>
                </a:lnTo>
                <a:lnTo>
                  <a:pt x="66101" y="0"/>
                </a:lnTo>
                <a:lnTo>
                  <a:pt x="77244" y="301"/>
                </a:lnTo>
                <a:lnTo>
                  <a:pt x="88247" y="3328"/>
                </a:lnTo>
                <a:lnTo>
                  <a:pt x="99193" y="7445"/>
                </a:lnTo>
                <a:lnTo>
                  <a:pt x="110168" y="11017"/>
                </a:lnTo>
                <a:lnTo>
                  <a:pt x="131311" y="64579"/>
                </a:lnTo>
                <a:lnTo>
                  <a:pt x="183655" y="92750"/>
                </a:lnTo>
                <a:lnTo>
                  <a:pt x="209320" y="99152"/>
                </a:lnTo>
                <a:lnTo>
                  <a:pt x="220800" y="97283"/>
                </a:lnTo>
                <a:lnTo>
                  <a:pt x="232589" y="96005"/>
                </a:lnTo>
                <a:lnTo>
                  <a:pt x="243760" y="93546"/>
                </a:lnTo>
                <a:lnTo>
                  <a:pt x="253388" y="88135"/>
                </a:lnTo>
                <a:lnTo>
                  <a:pt x="289422" y="48631"/>
                </a:lnTo>
                <a:lnTo>
                  <a:pt x="294794" y="29150"/>
                </a:lnTo>
                <a:lnTo>
                  <a:pt x="293233" y="22637"/>
                </a:lnTo>
                <a:lnTo>
                  <a:pt x="308472" y="22034"/>
                </a:lnTo>
              </a:path>
            </a:pathLst>
          </a:custGeom>
          <a:ln w="38100">
            <a:solidFill>
              <a:srgbClr val="7030A0"/>
            </a:solidFill>
          </a:ln>
        </p:spPr>
        <p:txBody>
          <a:bodyPr wrap="square" lIns="0" tIns="0" rIns="0" bIns="0" rtlCol="0"/>
          <a:lstStyle/>
          <a:p>
            <a:endParaRPr/>
          </a:p>
        </p:txBody>
      </p:sp>
      <p:sp>
        <p:nvSpPr>
          <p:cNvPr id="135" name="object 30">
            <a:extLst>
              <a:ext uri="{FF2B5EF4-FFF2-40B4-BE49-F238E27FC236}">
                <a16:creationId xmlns:a16="http://schemas.microsoft.com/office/drawing/2014/main" id="{44DE64D7-6FB8-2749-9664-72F5D69D569C}"/>
              </a:ext>
            </a:extLst>
          </p:cNvPr>
          <p:cNvSpPr/>
          <p:nvPr/>
        </p:nvSpPr>
        <p:spPr>
          <a:xfrm>
            <a:off x="4106891" y="3677031"/>
            <a:ext cx="390144" cy="192024"/>
          </a:xfrm>
          <a:prstGeom prst="rect">
            <a:avLst/>
          </a:prstGeom>
          <a:blipFill>
            <a:blip r:embed="rId24" cstate="print"/>
            <a:stretch>
              <a:fillRect/>
            </a:stretch>
          </a:blipFill>
        </p:spPr>
        <p:txBody>
          <a:bodyPr wrap="square" lIns="0" tIns="0" rIns="0" bIns="0" rtlCol="0"/>
          <a:lstStyle/>
          <a:p>
            <a:endParaRPr/>
          </a:p>
        </p:txBody>
      </p:sp>
      <p:sp>
        <p:nvSpPr>
          <p:cNvPr id="136" name="object 31">
            <a:extLst>
              <a:ext uri="{FF2B5EF4-FFF2-40B4-BE49-F238E27FC236}">
                <a16:creationId xmlns:a16="http://schemas.microsoft.com/office/drawing/2014/main" id="{B0D27FB5-BA82-704B-B545-0D59946D896C}"/>
              </a:ext>
            </a:extLst>
          </p:cNvPr>
          <p:cNvSpPr/>
          <p:nvPr/>
        </p:nvSpPr>
        <p:spPr>
          <a:xfrm>
            <a:off x="4106891" y="3704785"/>
            <a:ext cx="390144" cy="228277"/>
          </a:xfrm>
          <a:prstGeom prst="rect">
            <a:avLst/>
          </a:prstGeom>
          <a:blipFill>
            <a:blip r:embed="rId25" cstate="print"/>
            <a:stretch>
              <a:fillRect/>
            </a:stretch>
          </a:blipFill>
        </p:spPr>
        <p:txBody>
          <a:bodyPr wrap="square" lIns="0" tIns="0" rIns="0" bIns="0" rtlCol="0"/>
          <a:lstStyle/>
          <a:p>
            <a:endParaRPr/>
          </a:p>
        </p:txBody>
      </p:sp>
      <p:sp>
        <p:nvSpPr>
          <p:cNvPr id="137" name="object 32">
            <a:extLst>
              <a:ext uri="{FF2B5EF4-FFF2-40B4-BE49-F238E27FC236}">
                <a16:creationId xmlns:a16="http://schemas.microsoft.com/office/drawing/2014/main" id="{845262AF-4F7F-0D41-9A5C-E7F3C12A3BFB}"/>
              </a:ext>
            </a:extLst>
          </p:cNvPr>
          <p:cNvSpPr/>
          <p:nvPr/>
        </p:nvSpPr>
        <p:spPr>
          <a:xfrm>
            <a:off x="4112987" y="3770305"/>
            <a:ext cx="390144" cy="238958"/>
          </a:xfrm>
          <a:prstGeom prst="rect">
            <a:avLst/>
          </a:prstGeom>
          <a:blipFill>
            <a:blip r:embed="rId26" cstate="print"/>
            <a:stretch>
              <a:fillRect/>
            </a:stretch>
          </a:blipFill>
        </p:spPr>
        <p:txBody>
          <a:bodyPr wrap="square" lIns="0" tIns="0" rIns="0" bIns="0" rtlCol="0"/>
          <a:lstStyle/>
          <a:p>
            <a:endParaRPr/>
          </a:p>
        </p:txBody>
      </p:sp>
      <p:sp>
        <p:nvSpPr>
          <p:cNvPr id="138" name="object 33">
            <a:extLst>
              <a:ext uri="{FF2B5EF4-FFF2-40B4-BE49-F238E27FC236}">
                <a16:creationId xmlns:a16="http://schemas.microsoft.com/office/drawing/2014/main" id="{C94FF6FB-F569-5C46-AEC2-40525863B976}"/>
              </a:ext>
            </a:extLst>
          </p:cNvPr>
          <p:cNvSpPr/>
          <p:nvPr/>
        </p:nvSpPr>
        <p:spPr>
          <a:xfrm>
            <a:off x="4119083" y="3845145"/>
            <a:ext cx="390144" cy="240316"/>
          </a:xfrm>
          <a:prstGeom prst="rect">
            <a:avLst/>
          </a:prstGeom>
          <a:blipFill>
            <a:blip r:embed="rId27" cstate="print"/>
            <a:stretch>
              <a:fillRect/>
            </a:stretch>
          </a:blipFill>
        </p:spPr>
        <p:txBody>
          <a:bodyPr wrap="square" lIns="0" tIns="0" rIns="0" bIns="0" rtlCol="0"/>
          <a:lstStyle/>
          <a:p>
            <a:endParaRPr/>
          </a:p>
        </p:txBody>
      </p:sp>
      <p:sp>
        <p:nvSpPr>
          <p:cNvPr id="139" name="object 34">
            <a:extLst>
              <a:ext uri="{FF2B5EF4-FFF2-40B4-BE49-F238E27FC236}">
                <a16:creationId xmlns:a16="http://schemas.microsoft.com/office/drawing/2014/main" id="{A5767BE0-DC84-3647-9978-CE6EDC320C68}"/>
              </a:ext>
            </a:extLst>
          </p:cNvPr>
          <p:cNvSpPr/>
          <p:nvPr/>
        </p:nvSpPr>
        <p:spPr>
          <a:xfrm>
            <a:off x="4163545" y="3939316"/>
            <a:ext cx="308610" cy="99695"/>
          </a:xfrm>
          <a:custGeom>
            <a:avLst/>
            <a:gdLst/>
            <a:ahLst/>
            <a:cxnLst/>
            <a:rect l="l" t="t" r="r" b="b"/>
            <a:pathLst>
              <a:path w="308609" h="99695">
                <a:moveTo>
                  <a:pt x="0" y="77118"/>
                </a:moveTo>
                <a:lnTo>
                  <a:pt x="10521" y="57593"/>
                </a:lnTo>
                <a:lnTo>
                  <a:pt x="24876" y="33106"/>
                </a:lnTo>
                <a:lnTo>
                  <a:pt x="43318" y="11346"/>
                </a:lnTo>
                <a:lnTo>
                  <a:pt x="66101" y="0"/>
                </a:lnTo>
                <a:lnTo>
                  <a:pt x="77244" y="301"/>
                </a:lnTo>
                <a:lnTo>
                  <a:pt x="88247" y="3328"/>
                </a:lnTo>
                <a:lnTo>
                  <a:pt x="99193" y="7445"/>
                </a:lnTo>
                <a:lnTo>
                  <a:pt x="110168" y="11017"/>
                </a:lnTo>
                <a:lnTo>
                  <a:pt x="131311" y="64579"/>
                </a:lnTo>
                <a:lnTo>
                  <a:pt x="183655" y="92750"/>
                </a:lnTo>
                <a:lnTo>
                  <a:pt x="209320" y="99152"/>
                </a:lnTo>
                <a:lnTo>
                  <a:pt x="220800" y="97283"/>
                </a:lnTo>
                <a:lnTo>
                  <a:pt x="232589" y="96005"/>
                </a:lnTo>
                <a:lnTo>
                  <a:pt x="243760" y="93546"/>
                </a:lnTo>
                <a:lnTo>
                  <a:pt x="253388" y="88135"/>
                </a:lnTo>
                <a:lnTo>
                  <a:pt x="289422" y="48631"/>
                </a:lnTo>
                <a:lnTo>
                  <a:pt x="294794" y="29150"/>
                </a:lnTo>
                <a:lnTo>
                  <a:pt x="293233" y="22637"/>
                </a:lnTo>
                <a:lnTo>
                  <a:pt x="308472" y="22034"/>
                </a:lnTo>
              </a:path>
            </a:pathLst>
          </a:custGeom>
          <a:ln w="38100">
            <a:solidFill>
              <a:srgbClr val="0365C0"/>
            </a:solidFill>
          </a:ln>
        </p:spPr>
        <p:txBody>
          <a:bodyPr wrap="square" lIns="0" tIns="0" rIns="0" bIns="0" rtlCol="0"/>
          <a:lstStyle/>
          <a:p>
            <a:endParaRPr/>
          </a:p>
        </p:txBody>
      </p:sp>
      <p:sp>
        <p:nvSpPr>
          <p:cNvPr id="140" name="object 35">
            <a:extLst>
              <a:ext uri="{FF2B5EF4-FFF2-40B4-BE49-F238E27FC236}">
                <a16:creationId xmlns:a16="http://schemas.microsoft.com/office/drawing/2014/main" id="{93578DC9-1746-3A41-A5FC-390724B43A32}"/>
              </a:ext>
            </a:extLst>
          </p:cNvPr>
          <p:cNvSpPr/>
          <p:nvPr/>
        </p:nvSpPr>
        <p:spPr>
          <a:xfrm>
            <a:off x="4112987" y="4561225"/>
            <a:ext cx="390144" cy="192024"/>
          </a:xfrm>
          <a:prstGeom prst="rect">
            <a:avLst/>
          </a:prstGeom>
          <a:blipFill>
            <a:blip r:embed="rId28" cstate="print"/>
            <a:stretch>
              <a:fillRect/>
            </a:stretch>
          </a:blipFill>
        </p:spPr>
        <p:txBody>
          <a:bodyPr wrap="square" lIns="0" tIns="0" rIns="0" bIns="0" rtlCol="0"/>
          <a:lstStyle/>
          <a:p>
            <a:endParaRPr/>
          </a:p>
        </p:txBody>
      </p:sp>
      <p:sp>
        <p:nvSpPr>
          <p:cNvPr id="141" name="object 36">
            <a:extLst>
              <a:ext uri="{FF2B5EF4-FFF2-40B4-BE49-F238E27FC236}">
                <a16:creationId xmlns:a16="http://schemas.microsoft.com/office/drawing/2014/main" id="{0A30EC69-0320-8A4D-A609-FA498EA776DA}"/>
              </a:ext>
            </a:extLst>
          </p:cNvPr>
          <p:cNvSpPr/>
          <p:nvPr/>
        </p:nvSpPr>
        <p:spPr>
          <a:xfrm>
            <a:off x="4112987" y="4588726"/>
            <a:ext cx="390144" cy="228531"/>
          </a:xfrm>
          <a:prstGeom prst="rect">
            <a:avLst/>
          </a:prstGeom>
          <a:blipFill>
            <a:blip r:embed="rId29" cstate="print"/>
            <a:stretch>
              <a:fillRect/>
            </a:stretch>
          </a:blipFill>
        </p:spPr>
        <p:txBody>
          <a:bodyPr wrap="square" lIns="0" tIns="0" rIns="0" bIns="0" rtlCol="0"/>
          <a:lstStyle/>
          <a:p>
            <a:endParaRPr/>
          </a:p>
        </p:txBody>
      </p:sp>
      <p:sp>
        <p:nvSpPr>
          <p:cNvPr id="142" name="object 37">
            <a:extLst>
              <a:ext uri="{FF2B5EF4-FFF2-40B4-BE49-F238E27FC236}">
                <a16:creationId xmlns:a16="http://schemas.microsoft.com/office/drawing/2014/main" id="{C904AA2A-8AF1-C449-B92B-2619B4120563}"/>
              </a:ext>
            </a:extLst>
          </p:cNvPr>
          <p:cNvSpPr/>
          <p:nvPr/>
        </p:nvSpPr>
        <p:spPr>
          <a:xfrm>
            <a:off x="4119083" y="4654246"/>
            <a:ext cx="390144" cy="239212"/>
          </a:xfrm>
          <a:prstGeom prst="rect">
            <a:avLst/>
          </a:prstGeom>
          <a:blipFill>
            <a:blip r:embed="rId30" cstate="print"/>
            <a:stretch>
              <a:fillRect/>
            </a:stretch>
          </a:blipFill>
        </p:spPr>
        <p:txBody>
          <a:bodyPr wrap="square" lIns="0" tIns="0" rIns="0" bIns="0" rtlCol="0"/>
          <a:lstStyle/>
          <a:p>
            <a:endParaRPr/>
          </a:p>
        </p:txBody>
      </p:sp>
      <p:sp>
        <p:nvSpPr>
          <p:cNvPr id="143" name="object 38">
            <a:extLst>
              <a:ext uri="{FF2B5EF4-FFF2-40B4-BE49-F238E27FC236}">
                <a16:creationId xmlns:a16="http://schemas.microsoft.com/office/drawing/2014/main" id="{0F70BD0F-B2CE-3040-873E-C66AA4FA3F6D}"/>
              </a:ext>
            </a:extLst>
          </p:cNvPr>
          <p:cNvSpPr/>
          <p:nvPr/>
        </p:nvSpPr>
        <p:spPr>
          <a:xfrm>
            <a:off x="4128227" y="4729086"/>
            <a:ext cx="387096" cy="240570"/>
          </a:xfrm>
          <a:prstGeom prst="rect">
            <a:avLst/>
          </a:prstGeom>
          <a:blipFill>
            <a:blip r:embed="rId31" cstate="print"/>
            <a:stretch>
              <a:fillRect/>
            </a:stretch>
          </a:blipFill>
        </p:spPr>
        <p:txBody>
          <a:bodyPr wrap="square" lIns="0" tIns="0" rIns="0" bIns="0" rtlCol="0"/>
          <a:lstStyle/>
          <a:p>
            <a:endParaRPr/>
          </a:p>
        </p:txBody>
      </p:sp>
      <p:sp>
        <p:nvSpPr>
          <p:cNvPr id="144" name="object 39">
            <a:extLst>
              <a:ext uri="{FF2B5EF4-FFF2-40B4-BE49-F238E27FC236}">
                <a16:creationId xmlns:a16="http://schemas.microsoft.com/office/drawing/2014/main" id="{A0916606-FF84-3B4B-893F-8EA5826BF2BE}"/>
              </a:ext>
            </a:extLst>
          </p:cNvPr>
          <p:cNvSpPr/>
          <p:nvPr/>
        </p:nvSpPr>
        <p:spPr>
          <a:xfrm>
            <a:off x="4169972" y="4823257"/>
            <a:ext cx="308610" cy="99695"/>
          </a:xfrm>
          <a:custGeom>
            <a:avLst/>
            <a:gdLst/>
            <a:ahLst/>
            <a:cxnLst/>
            <a:rect l="l" t="t" r="r" b="b"/>
            <a:pathLst>
              <a:path w="308609" h="99695">
                <a:moveTo>
                  <a:pt x="0" y="77118"/>
                </a:moveTo>
                <a:lnTo>
                  <a:pt x="10521" y="57593"/>
                </a:lnTo>
                <a:lnTo>
                  <a:pt x="24876" y="33106"/>
                </a:lnTo>
                <a:lnTo>
                  <a:pt x="43318" y="11346"/>
                </a:lnTo>
                <a:lnTo>
                  <a:pt x="66101" y="0"/>
                </a:lnTo>
                <a:lnTo>
                  <a:pt x="77244" y="301"/>
                </a:lnTo>
                <a:lnTo>
                  <a:pt x="88247" y="3328"/>
                </a:lnTo>
                <a:lnTo>
                  <a:pt x="99193" y="7445"/>
                </a:lnTo>
                <a:lnTo>
                  <a:pt x="110168" y="11017"/>
                </a:lnTo>
                <a:lnTo>
                  <a:pt x="131311" y="64579"/>
                </a:lnTo>
                <a:lnTo>
                  <a:pt x="183655" y="92750"/>
                </a:lnTo>
                <a:lnTo>
                  <a:pt x="209320" y="99152"/>
                </a:lnTo>
                <a:lnTo>
                  <a:pt x="220800" y="97283"/>
                </a:lnTo>
                <a:lnTo>
                  <a:pt x="232589" y="96005"/>
                </a:lnTo>
                <a:lnTo>
                  <a:pt x="243760" y="93546"/>
                </a:lnTo>
                <a:lnTo>
                  <a:pt x="253388" y="88135"/>
                </a:lnTo>
                <a:lnTo>
                  <a:pt x="289422" y="48631"/>
                </a:lnTo>
                <a:lnTo>
                  <a:pt x="294794" y="29150"/>
                </a:lnTo>
                <a:lnTo>
                  <a:pt x="293233" y="22637"/>
                </a:lnTo>
                <a:lnTo>
                  <a:pt x="308472" y="22034"/>
                </a:lnTo>
              </a:path>
            </a:pathLst>
          </a:custGeom>
          <a:ln w="38100">
            <a:solidFill>
              <a:srgbClr val="DE6A10"/>
            </a:solidFill>
          </a:ln>
        </p:spPr>
        <p:txBody>
          <a:bodyPr wrap="square" lIns="0" tIns="0" rIns="0" bIns="0" rtlCol="0"/>
          <a:lstStyle/>
          <a:p>
            <a:endParaRPr/>
          </a:p>
        </p:txBody>
      </p:sp>
      <p:sp>
        <p:nvSpPr>
          <p:cNvPr id="145" name="object 40">
            <a:extLst>
              <a:ext uri="{FF2B5EF4-FFF2-40B4-BE49-F238E27FC236}">
                <a16:creationId xmlns:a16="http://schemas.microsoft.com/office/drawing/2014/main" id="{AABC08D8-CC23-084E-A295-6D554A978CD2}"/>
              </a:ext>
            </a:extLst>
          </p:cNvPr>
          <p:cNvSpPr/>
          <p:nvPr/>
        </p:nvSpPr>
        <p:spPr>
          <a:xfrm>
            <a:off x="4112987" y="4999861"/>
            <a:ext cx="390144" cy="192024"/>
          </a:xfrm>
          <a:prstGeom prst="rect">
            <a:avLst/>
          </a:prstGeom>
          <a:blipFill>
            <a:blip r:embed="rId13" cstate="print"/>
            <a:stretch>
              <a:fillRect/>
            </a:stretch>
          </a:blipFill>
        </p:spPr>
        <p:txBody>
          <a:bodyPr wrap="square" lIns="0" tIns="0" rIns="0" bIns="0" rtlCol="0"/>
          <a:lstStyle/>
          <a:p>
            <a:endParaRPr/>
          </a:p>
        </p:txBody>
      </p:sp>
      <p:sp>
        <p:nvSpPr>
          <p:cNvPr id="146" name="object 41">
            <a:extLst>
              <a:ext uri="{FF2B5EF4-FFF2-40B4-BE49-F238E27FC236}">
                <a16:creationId xmlns:a16="http://schemas.microsoft.com/office/drawing/2014/main" id="{9883E939-1FF9-264D-8FF0-E15CEB4825ED}"/>
              </a:ext>
            </a:extLst>
          </p:cNvPr>
          <p:cNvSpPr/>
          <p:nvPr/>
        </p:nvSpPr>
        <p:spPr>
          <a:xfrm>
            <a:off x="4112987" y="5028022"/>
            <a:ext cx="390144" cy="230918"/>
          </a:xfrm>
          <a:prstGeom prst="rect">
            <a:avLst/>
          </a:prstGeom>
          <a:blipFill>
            <a:blip r:embed="rId32" cstate="print"/>
            <a:stretch>
              <a:fillRect/>
            </a:stretch>
          </a:blipFill>
        </p:spPr>
        <p:txBody>
          <a:bodyPr wrap="square" lIns="0" tIns="0" rIns="0" bIns="0" rtlCol="0"/>
          <a:lstStyle/>
          <a:p>
            <a:endParaRPr/>
          </a:p>
        </p:txBody>
      </p:sp>
      <p:sp>
        <p:nvSpPr>
          <p:cNvPr id="147" name="object 42">
            <a:extLst>
              <a:ext uri="{FF2B5EF4-FFF2-40B4-BE49-F238E27FC236}">
                <a16:creationId xmlns:a16="http://schemas.microsoft.com/office/drawing/2014/main" id="{24EA657D-E190-A044-9F46-080E3D56E8EF}"/>
              </a:ext>
            </a:extLst>
          </p:cNvPr>
          <p:cNvSpPr/>
          <p:nvPr/>
        </p:nvSpPr>
        <p:spPr>
          <a:xfrm>
            <a:off x="4119083" y="5093541"/>
            <a:ext cx="390144" cy="238551"/>
          </a:xfrm>
          <a:prstGeom prst="rect">
            <a:avLst/>
          </a:prstGeom>
          <a:blipFill>
            <a:blip r:embed="rId33" cstate="print"/>
            <a:stretch>
              <a:fillRect/>
            </a:stretch>
          </a:blipFill>
        </p:spPr>
        <p:txBody>
          <a:bodyPr wrap="square" lIns="0" tIns="0" rIns="0" bIns="0" rtlCol="0"/>
          <a:lstStyle/>
          <a:p>
            <a:endParaRPr/>
          </a:p>
        </p:txBody>
      </p:sp>
      <p:sp>
        <p:nvSpPr>
          <p:cNvPr id="148" name="object 43">
            <a:extLst>
              <a:ext uri="{FF2B5EF4-FFF2-40B4-BE49-F238E27FC236}">
                <a16:creationId xmlns:a16="http://schemas.microsoft.com/office/drawing/2014/main" id="{4B92CEE1-3DBE-A440-9110-8CFC010800F9}"/>
              </a:ext>
            </a:extLst>
          </p:cNvPr>
          <p:cNvSpPr/>
          <p:nvPr/>
        </p:nvSpPr>
        <p:spPr>
          <a:xfrm>
            <a:off x="4128227" y="5168369"/>
            <a:ext cx="387096" cy="239923"/>
          </a:xfrm>
          <a:prstGeom prst="rect">
            <a:avLst/>
          </a:prstGeom>
          <a:blipFill>
            <a:blip r:embed="rId34" cstate="print"/>
            <a:stretch>
              <a:fillRect/>
            </a:stretch>
          </a:blipFill>
        </p:spPr>
        <p:txBody>
          <a:bodyPr wrap="square" lIns="0" tIns="0" rIns="0" bIns="0" rtlCol="0"/>
          <a:lstStyle/>
          <a:p>
            <a:endParaRPr/>
          </a:p>
        </p:txBody>
      </p:sp>
      <p:sp>
        <p:nvSpPr>
          <p:cNvPr id="149" name="object 44">
            <a:extLst>
              <a:ext uri="{FF2B5EF4-FFF2-40B4-BE49-F238E27FC236}">
                <a16:creationId xmlns:a16="http://schemas.microsoft.com/office/drawing/2014/main" id="{1AF368B1-9328-734E-A75E-9D36415B395D}"/>
              </a:ext>
            </a:extLst>
          </p:cNvPr>
          <p:cNvSpPr/>
          <p:nvPr/>
        </p:nvSpPr>
        <p:spPr>
          <a:xfrm>
            <a:off x="4169972" y="5262552"/>
            <a:ext cx="308610" cy="99695"/>
          </a:xfrm>
          <a:custGeom>
            <a:avLst/>
            <a:gdLst/>
            <a:ahLst/>
            <a:cxnLst/>
            <a:rect l="l" t="t" r="r" b="b"/>
            <a:pathLst>
              <a:path w="308609" h="99695">
                <a:moveTo>
                  <a:pt x="0" y="77118"/>
                </a:moveTo>
                <a:lnTo>
                  <a:pt x="10521" y="57593"/>
                </a:lnTo>
                <a:lnTo>
                  <a:pt x="24876" y="33106"/>
                </a:lnTo>
                <a:lnTo>
                  <a:pt x="43318" y="11346"/>
                </a:lnTo>
                <a:lnTo>
                  <a:pt x="66101" y="0"/>
                </a:lnTo>
                <a:lnTo>
                  <a:pt x="77244" y="301"/>
                </a:lnTo>
                <a:lnTo>
                  <a:pt x="88247" y="3328"/>
                </a:lnTo>
                <a:lnTo>
                  <a:pt x="99193" y="7445"/>
                </a:lnTo>
                <a:lnTo>
                  <a:pt x="110168" y="11017"/>
                </a:lnTo>
                <a:lnTo>
                  <a:pt x="131311" y="64579"/>
                </a:lnTo>
                <a:lnTo>
                  <a:pt x="183655" y="92750"/>
                </a:lnTo>
                <a:lnTo>
                  <a:pt x="209320" y="99152"/>
                </a:lnTo>
                <a:lnTo>
                  <a:pt x="220800" y="97283"/>
                </a:lnTo>
                <a:lnTo>
                  <a:pt x="232589" y="96005"/>
                </a:lnTo>
                <a:lnTo>
                  <a:pt x="243760" y="93546"/>
                </a:lnTo>
                <a:lnTo>
                  <a:pt x="253388" y="88135"/>
                </a:lnTo>
                <a:lnTo>
                  <a:pt x="289422" y="48631"/>
                </a:lnTo>
                <a:lnTo>
                  <a:pt x="294794" y="29150"/>
                </a:lnTo>
                <a:lnTo>
                  <a:pt x="293233" y="22637"/>
                </a:lnTo>
                <a:lnTo>
                  <a:pt x="308472" y="22034"/>
                </a:lnTo>
              </a:path>
            </a:pathLst>
          </a:custGeom>
          <a:ln w="38100">
            <a:solidFill>
              <a:srgbClr val="00B050"/>
            </a:solidFill>
          </a:ln>
        </p:spPr>
        <p:txBody>
          <a:bodyPr wrap="square" lIns="0" tIns="0" rIns="0" bIns="0" rtlCol="0"/>
          <a:lstStyle/>
          <a:p>
            <a:endParaRPr/>
          </a:p>
        </p:txBody>
      </p:sp>
      <p:sp>
        <p:nvSpPr>
          <p:cNvPr id="158" name="object 6">
            <a:extLst>
              <a:ext uri="{FF2B5EF4-FFF2-40B4-BE49-F238E27FC236}">
                <a16:creationId xmlns:a16="http://schemas.microsoft.com/office/drawing/2014/main" id="{1FABA891-F4CC-A245-BDDF-6CCA105366FE}"/>
              </a:ext>
            </a:extLst>
          </p:cNvPr>
          <p:cNvSpPr/>
          <p:nvPr/>
        </p:nvSpPr>
        <p:spPr>
          <a:xfrm>
            <a:off x="6617208" y="4398710"/>
            <a:ext cx="850392" cy="247582"/>
          </a:xfrm>
          <a:prstGeom prst="rect">
            <a:avLst/>
          </a:prstGeom>
          <a:blipFill>
            <a:blip r:embed="rId3" cstate="print"/>
            <a:stretch>
              <a:fillRect/>
            </a:stretch>
          </a:blipFill>
        </p:spPr>
        <p:txBody>
          <a:bodyPr wrap="square" lIns="0" tIns="0" rIns="0" bIns="0" rtlCol="0"/>
          <a:lstStyle/>
          <a:p>
            <a:endParaRPr/>
          </a:p>
        </p:txBody>
      </p:sp>
      <p:sp>
        <p:nvSpPr>
          <p:cNvPr id="159" name="object 7">
            <a:extLst>
              <a:ext uri="{FF2B5EF4-FFF2-40B4-BE49-F238E27FC236}">
                <a16:creationId xmlns:a16="http://schemas.microsoft.com/office/drawing/2014/main" id="{8357E76B-2228-3D48-A66F-8BAFAE654B9C}"/>
              </a:ext>
            </a:extLst>
          </p:cNvPr>
          <p:cNvSpPr/>
          <p:nvPr/>
        </p:nvSpPr>
        <p:spPr>
          <a:xfrm>
            <a:off x="6643776" y="4471820"/>
            <a:ext cx="683260" cy="99832"/>
          </a:xfrm>
          <a:custGeom>
            <a:avLst/>
            <a:gdLst/>
            <a:ahLst/>
            <a:cxnLst/>
            <a:rect l="l" t="t" r="r" b="b"/>
            <a:pathLst>
              <a:path w="683260" h="114300">
                <a:moveTo>
                  <a:pt x="568744" y="0"/>
                </a:moveTo>
                <a:lnTo>
                  <a:pt x="568744" y="114300"/>
                </a:lnTo>
                <a:lnTo>
                  <a:pt x="644969" y="76187"/>
                </a:lnTo>
                <a:lnTo>
                  <a:pt x="587794" y="76187"/>
                </a:lnTo>
                <a:lnTo>
                  <a:pt x="587794" y="38100"/>
                </a:lnTo>
                <a:lnTo>
                  <a:pt x="644944" y="38100"/>
                </a:lnTo>
                <a:lnTo>
                  <a:pt x="568744" y="0"/>
                </a:lnTo>
                <a:close/>
              </a:path>
              <a:path w="683260" h="114300">
                <a:moveTo>
                  <a:pt x="568744" y="38100"/>
                </a:moveTo>
                <a:lnTo>
                  <a:pt x="0" y="38100"/>
                </a:lnTo>
                <a:lnTo>
                  <a:pt x="0" y="76187"/>
                </a:lnTo>
                <a:lnTo>
                  <a:pt x="568744" y="76187"/>
                </a:lnTo>
                <a:lnTo>
                  <a:pt x="568744" y="38100"/>
                </a:lnTo>
                <a:close/>
              </a:path>
              <a:path w="683260" h="114300">
                <a:moveTo>
                  <a:pt x="644944" y="38100"/>
                </a:moveTo>
                <a:lnTo>
                  <a:pt x="587794" y="38100"/>
                </a:lnTo>
                <a:lnTo>
                  <a:pt x="587794" y="76187"/>
                </a:lnTo>
                <a:lnTo>
                  <a:pt x="644969" y="76187"/>
                </a:lnTo>
                <a:lnTo>
                  <a:pt x="683044" y="57150"/>
                </a:lnTo>
                <a:lnTo>
                  <a:pt x="644944" y="38100"/>
                </a:lnTo>
                <a:close/>
              </a:path>
            </a:pathLst>
          </a:custGeom>
          <a:solidFill>
            <a:srgbClr val="151618"/>
          </a:solidFill>
        </p:spPr>
        <p:txBody>
          <a:bodyPr wrap="square" lIns="0" tIns="0" rIns="0" bIns="0" rtlCol="0"/>
          <a:lstStyle/>
          <a:p>
            <a:endParaRPr/>
          </a:p>
        </p:txBody>
      </p:sp>
      <p:sp>
        <p:nvSpPr>
          <p:cNvPr id="160" name="TextBox 159">
            <a:extLst>
              <a:ext uri="{FF2B5EF4-FFF2-40B4-BE49-F238E27FC236}">
                <a16:creationId xmlns:a16="http://schemas.microsoft.com/office/drawing/2014/main" id="{2C9D8149-5C61-E24D-87A5-7AAA1F0BAB31}"/>
              </a:ext>
            </a:extLst>
          </p:cNvPr>
          <p:cNvSpPr txBox="1"/>
          <p:nvPr/>
        </p:nvSpPr>
        <p:spPr>
          <a:xfrm>
            <a:off x="7130811" y="1346537"/>
            <a:ext cx="1403589" cy="1015663"/>
          </a:xfrm>
          <a:prstGeom prst="rect">
            <a:avLst/>
          </a:prstGeom>
          <a:noFill/>
        </p:spPr>
        <p:txBody>
          <a:bodyPr wrap="none" rtlCol="0">
            <a:spAutoFit/>
          </a:bodyPr>
          <a:lstStyle/>
          <a:p>
            <a:pPr algn="ctr"/>
            <a:r>
              <a:rPr lang="en-US" spc="-105" dirty="0">
                <a:latin typeface="Arial"/>
                <a:cs typeface="Arial"/>
              </a:rPr>
              <a:t>average  </a:t>
            </a:r>
          </a:p>
          <a:p>
            <a:pPr algn="ctr"/>
            <a:r>
              <a:rPr lang="en-US" spc="-110" dirty="0">
                <a:latin typeface="Arial"/>
                <a:cs typeface="Arial"/>
              </a:rPr>
              <a:t>e</a:t>
            </a:r>
            <a:r>
              <a:rPr lang="en-US" spc="-95" dirty="0">
                <a:latin typeface="Arial"/>
                <a:cs typeface="Arial"/>
              </a:rPr>
              <a:t>x</a:t>
            </a:r>
            <a:r>
              <a:rPr lang="en-US" spc="-10" dirty="0">
                <a:latin typeface="Arial"/>
                <a:cs typeface="Arial"/>
              </a:rPr>
              <a:t>p</a:t>
            </a:r>
            <a:r>
              <a:rPr lang="en-US" spc="-5" dirty="0">
                <a:latin typeface="Arial"/>
                <a:cs typeface="Arial"/>
              </a:rPr>
              <a:t>r</a:t>
            </a:r>
            <a:r>
              <a:rPr lang="en-US" spc="-110" dirty="0">
                <a:latin typeface="Arial"/>
                <a:cs typeface="Arial"/>
              </a:rPr>
              <a:t>e</a:t>
            </a:r>
            <a:r>
              <a:rPr lang="en-US" spc="-95" dirty="0">
                <a:latin typeface="Arial"/>
                <a:cs typeface="Arial"/>
              </a:rPr>
              <a:t>s</a:t>
            </a:r>
            <a:r>
              <a:rPr lang="en-US" spc="-65" dirty="0">
                <a:latin typeface="Arial"/>
                <a:cs typeface="Arial"/>
              </a:rPr>
              <a:t>s</a:t>
            </a:r>
            <a:r>
              <a:rPr lang="en-US" spc="-140" dirty="0">
                <a:latin typeface="Arial"/>
                <a:cs typeface="Arial"/>
              </a:rPr>
              <a:t>i</a:t>
            </a:r>
            <a:r>
              <a:rPr lang="en-US" spc="-30" dirty="0">
                <a:latin typeface="Arial"/>
                <a:cs typeface="Arial"/>
              </a:rPr>
              <a:t>on </a:t>
            </a:r>
          </a:p>
          <a:p>
            <a:pPr algn="ctr"/>
            <a:r>
              <a:rPr lang="en-US" spc="-135" dirty="0">
                <a:latin typeface="Arial"/>
                <a:cs typeface="Arial"/>
              </a:rPr>
              <a:t>level</a:t>
            </a:r>
            <a:endParaRPr lang="en-US" dirty="0">
              <a:latin typeface="Arial"/>
              <a:cs typeface="Arial"/>
            </a:endParaRPr>
          </a:p>
        </p:txBody>
      </p:sp>
      <p:sp>
        <p:nvSpPr>
          <p:cNvPr id="165" name="object 54">
            <a:extLst>
              <a:ext uri="{FF2B5EF4-FFF2-40B4-BE49-F238E27FC236}">
                <a16:creationId xmlns:a16="http://schemas.microsoft.com/office/drawing/2014/main" id="{EB2D0AD6-6DB8-224E-B531-B7F87A4A0F01}"/>
              </a:ext>
            </a:extLst>
          </p:cNvPr>
          <p:cNvSpPr txBox="1"/>
          <p:nvPr/>
        </p:nvSpPr>
        <p:spPr>
          <a:xfrm>
            <a:off x="5146420" y="3599697"/>
            <a:ext cx="1946910" cy="1810752"/>
          </a:xfrm>
          <a:prstGeom prst="rect">
            <a:avLst/>
          </a:prstGeom>
        </p:spPr>
        <p:txBody>
          <a:bodyPr vert="horz" wrap="square" lIns="0" tIns="88900" rIns="0" bIns="0" rtlCol="0">
            <a:spAutoFit/>
          </a:bodyPr>
          <a:lstStyle/>
          <a:p>
            <a:pPr marL="12700">
              <a:lnSpc>
                <a:spcPct val="100000"/>
              </a:lnSpc>
              <a:spcBef>
                <a:spcPts val="700"/>
              </a:spcBef>
            </a:pPr>
            <a:r>
              <a:rPr lang="en-US" dirty="0">
                <a:latin typeface="Arial" panose="020B0604020202020204" pitchFamily="34" charset="0"/>
                <a:cs typeface="Arial" panose="020B0604020202020204" pitchFamily="34" charset="0"/>
              </a:rPr>
              <a:t>Population </a:t>
            </a:r>
            <a:r>
              <a:rPr spc="-5" dirty="0">
                <a:solidFill>
                  <a:srgbClr val="151618"/>
                </a:solidFill>
                <a:latin typeface="Arial"/>
                <a:cs typeface="Arial"/>
              </a:rPr>
              <a:t>1</a:t>
            </a:r>
            <a:endParaRPr lang="en-US" spc="-5" dirty="0">
              <a:solidFill>
                <a:srgbClr val="151618"/>
              </a:solidFill>
              <a:latin typeface="Arial"/>
              <a:cs typeface="Arial"/>
            </a:endParaRPr>
          </a:p>
          <a:p>
            <a:pPr marL="12700">
              <a:lnSpc>
                <a:spcPct val="100000"/>
              </a:lnSpc>
              <a:spcBef>
                <a:spcPts val="700"/>
              </a:spcBef>
            </a:pPr>
            <a:endParaRPr sz="200" dirty="0">
              <a:latin typeface="Arial"/>
              <a:cs typeface="Arial"/>
            </a:endParaRPr>
          </a:p>
          <a:p>
            <a:pPr marL="12700">
              <a:lnSpc>
                <a:spcPct val="100000"/>
              </a:lnSpc>
              <a:spcBef>
                <a:spcPts val="600"/>
              </a:spcBef>
            </a:pPr>
            <a:r>
              <a:rPr lang="en-US" dirty="0">
                <a:latin typeface="Arial" panose="020B0604020202020204" pitchFamily="34" charset="0"/>
                <a:cs typeface="Arial" panose="020B0604020202020204" pitchFamily="34" charset="0"/>
              </a:rPr>
              <a:t>Population </a:t>
            </a:r>
            <a:r>
              <a:rPr spc="-5" dirty="0">
                <a:solidFill>
                  <a:srgbClr val="151618"/>
                </a:solidFill>
                <a:latin typeface="Arial"/>
                <a:cs typeface="Arial"/>
              </a:rPr>
              <a:t>2</a:t>
            </a:r>
            <a:endParaRPr lang="en-US" spc="-5" dirty="0">
              <a:solidFill>
                <a:srgbClr val="151618"/>
              </a:solidFill>
              <a:latin typeface="Arial"/>
              <a:cs typeface="Arial"/>
            </a:endParaRPr>
          </a:p>
          <a:p>
            <a:pPr marL="12700">
              <a:lnSpc>
                <a:spcPct val="100000"/>
              </a:lnSpc>
              <a:spcBef>
                <a:spcPts val="600"/>
              </a:spcBef>
            </a:pPr>
            <a:endParaRPr sz="100" dirty="0">
              <a:latin typeface="Arial"/>
              <a:cs typeface="Arial"/>
            </a:endParaRPr>
          </a:p>
          <a:p>
            <a:pPr marL="12700">
              <a:lnSpc>
                <a:spcPct val="100000"/>
              </a:lnSpc>
              <a:spcBef>
                <a:spcPts val="260"/>
              </a:spcBef>
            </a:pPr>
            <a:r>
              <a:rPr lang="en-US" dirty="0">
                <a:latin typeface="Arial" panose="020B0604020202020204" pitchFamily="34" charset="0"/>
                <a:cs typeface="Arial" panose="020B0604020202020204" pitchFamily="34" charset="0"/>
              </a:rPr>
              <a:t>Population </a:t>
            </a:r>
            <a:r>
              <a:rPr spc="-5" dirty="0">
                <a:solidFill>
                  <a:srgbClr val="151618"/>
                </a:solidFill>
                <a:latin typeface="Arial"/>
                <a:cs typeface="Arial"/>
              </a:rPr>
              <a:t>3</a:t>
            </a:r>
            <a:endParaRPr dirty="0">
              <a:latin typeface="Arial"/>
              <a:cs typeface="Arial"/>
            </a:endParaRPr>
          </a:p>
          <a:p>
            <a:pPr marL="12700">
              <a:lnSpc>
                <a:spcPct val="100000"/>
              </a:lnSpc>
              <a:spcBef>
                <a:spcPts val="940"/>
              </a:spcBef>
            </a:pPr>
            <a:r>
              <a:rPr lang="en-US" dirty="0">
                <a:latin typeface="Arial" panose="020B0604020202020204" pitchFamily="34" charset="0"/>
                <a:cs typeface="Arial" panose="020B0604020202020204" pitchFamily="34" charset="0"/>
              </a:rPr>
              <a:t>Population </a:t>
            </a:r>
            <a:r>
              <a:rPr spc="-5" dirty="0">
                <a:solidFill>
                  <a:srgbClr val="151618"/>
                </a:solidFill>
                <a:latin typeface="Arial"/>
                <a:cs typeface="Arial"/>
              </a:rPr>
              <a:t>4</a:t>
            </a:r>
            <a:endParaRPr dirty="0">
              <a:latin typeface="Arial"/>
              <a:cs typeface="Arial"/>
            </a:endParaRPr>
          </a:p>
        </p:txBody>
      </p:sp>
      <p:sp>
        <p:nvSpPr>
          <p:cNvPr id="166" name="object 6">
            <a:extLst>
              <a:ext uri="{FF2B5EF4-FFF2-40B4-BE49-F238E27FC236}">
                <a16:creationId xmlns:a16="http://schemas.microsoft.com/office/drawing/2014/main" id="{C498831D-2739-CD45-9259-D6CFFF7DA5CD}"/>
              </a:ext>
            </a:extLst>
          </p:cNvPr>
          <p:cNvSpPr/>
          <p:nvPr/>
        </p:nvSpPr>
        <p:spPr>
          <a:xfrm>
            <a:off x="6353314" y="1767754"/>
            <a:ext cx="850392" cy="247582"/>
          </a:xfrm>
          <a:prstGeom prst="rect">
            <a:avLst/>
          </a:prstGeom>
          <a:blipFill>
            <a:blip r:embed="rId3" cstate="print"/>
            <a:stretch>
              <a:fillRect/>
            </a:stretch>
          </a:blipFill>
        </p:spPr>
        <p:txBody>
          <a:bodyPr wrap="square" lIns="0" tIns="0" rIns="0" bIns="0" rtlCol="0"/>
          <a:lstStyle/>
          <a:p>
            <a:endParaRPr/>
          </a:p>
        </p:txBody>
      </p:sp>
      <p:sp>
        <p:nvSpPr>
          <p:cNvPr id="167" name="object 7">
            <a:extLst>
              <a:ext uri="{FF2B5EF4-FFF2-40B4-BE49-F238E27FC236}">
                <a16:creationId xmlns:a16="http://schemas.microsoft.com/office/drawing/2014/main" id="{7D13C6AC-3390-344D-ADD4-6A0765B9186D}"/>
              </a:ext>
            </a:extLst>
          </p:cNvPr>
          <p:cNvSpPr/>
          <p:nvPr/>
        </p:nvSpPr>
        <p:spPr>
          <a:xfrm>
            <a:off x="6379882" y="1840864"/>
            <a:ext cx="683260" cy="99832"/>
          </a:xfrm>
          <a:custGeom>
            <a:avLst/>
            <a:gdLst/>
            <a:ahLst/>
            <a:cxnLst/>
            <a:rect l="l" t="t" r="r" b="b"/>
            <a:pathLst>
              <a:path w="683260" h="114300">
                <a:moveTo>
                  <a:pt x="568744" y="0"/>
                </a:moveTo>
                <a:lnTo>
                  <a:pt x="568744" y="114300"/>
                </a:lnTo>
                <a:lnTo>
                  <a:pt x="644969" y="76187"/>
                </a:lnTo>
                <a:lnTo>
                  <a:pt x="587794" y="76187"/>
                </a:lnTo>
                <a:lnTo>
                  <a:pt x="587794" y="38100"/>
                </a:lnTo>
                <a:lnTo>
                  <a:pt x="644944" y="38100"/>
                </a:lnTo>
                <a:lnTo>
                  <a:pt x="568744" y="0"/>
                </a:lnTo>
                <a:close/>
              </a:path>
              <a:path w="683260" h="114300">
                <a:moveTo>
                  <a:pt x="568744" y="38100"/>
                </a:moveTo>
                <a:lnTo>
                  <a:pt x="0" y="38100"/>
                </a:lnTo>
                <a:lnTo>
                  <a:pt x="0" y="76187"/>
                </a:lnTo>
                <a:lnTo>
                  <a:pt x="568744" y="76187"/>
                </a:lnTo>
                <a:lnTo>
                  <a:pt x="568744" y="38100"/>
                </a:lnTo>
                <a:close/>
              </a:path>
              <a:path w="683260" h="114300">
                <a:moveTo>
                  <a:pt x="644944" y="38100"/>
                </a:moveTo>
                <a:lnTo>
                  <a:pt x="587794" y="38100"/>
                </a:lnTo>
                <a:lnTo>
                  <a:pt x="587794" y="76187"/>
                </a:lnTo>
                <a:lnTo>
                  <a:pt x="644969" y="76187"/>
                </a:lnTo>
                <a:lnTo>
                  <a:pt x="683044" y="57150"/>
                </a:lnTo>
                <a:lnTo>
                  <a:pt x="644944" y="38100"/>
                </a:lnTo>
                <a:close/>
              </a:path>
            </a:pathLst>
          </a:custGeom>
          <a:solidFill>
            <a:srgbClr val="151618"/>
          </a:solidFill>
        </p:spPr>
        <p:txBody>
          <a:bodyPr wrap="square" lIns="0" tIns="0" rIns="0" bIns="0" rtlCol="0"/>
          <a:lstStyle/>
          <a:p>
            <a:endParaRPr/>
          </a:p>
        </p:txBody>
      </p:sp>
      <p:sp>
        <p:nvSpPr>
          <p:cNvPr id="168" name="TextBox 167">
            <a:extLst>
              <a:ext uri="{FF2B5EF4-FFF2-40B4-BE49-F238E27FC236}">
                <a16:creationId xmlns:a16="http://schemas.microsoft.com/office/drawing/2014/main" id="{43BEB4DA-0078-A24A-AC17-35CE4DD8063F}"/>
              </a:ext>
            </a:extLst>
          </p:cNvPr>
          <p:cNvSpPr txBox="1"/>
          <p:nvPr/>
        </p:nvSpPr>
        <p:spPr>
          <a:xfrm>
            <a:off x="7270733" y="3984198"/>
            <a:ext cx="1742736" cy="1015663"/>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distribution of expression levels  </a:t>
            </a:r>
          </a:p>
        </p:txBody>
      </p:sp>
      <p:sp>
        <p:nvSpPr>
          <p:cNvPr id="169" name="TextBox 168">
            <a:extLst>
              <a:ext uri="{FF2B5EF4-FFF2-40B4-BE49-F238E27FC236}">
                <a16:creationId xmlns:a16="http://schemas.microsoft.com/office/drawing/2014/main" id="{BC4A7792-165B-7B47-9215-B31B1F8FAEF9}"/>
              </a:ext>
            </a:extLst>
          </p:cNvPr>
          <p:cNvSpPr txBox="1"/>
          <p:nvPr/>
        </p:nvSpPr>
        <p:spPr>
          <a:xfrm>
            <a:off x="146770" y="2370806"/>
            <a:ext cx="5795369" cy="954107"/>
          </a:xfrm>
          <a:prstGeom prst="rect">
            <a:avLst/>
          </a:prstGeom>
          <a:noFill/>
        </p:spPr>
        <p:txBody>
          <a:bodyPr wrap="none" rtlCol="0">
            <a:spAutoFit/>
          </a:bodyPr>
          <a:lstStyle/>
          <a:p>
            <a:pPr marL="342900" indent="-342900">
              <a:buFont typeface="Arial" panose="020B0604020202020204" pitchFamily="34" charset="0"/>
              <a:buChar char="•"/>
            </a:pPr>
            <a:r>
              <a:rPr lang="en-US" sz="1800" dirty="0">
                <a:solidFill>
                  <a:schemeClr val="accent4"/>
                </a:solidFill>
                <a:latin typeface="Arial" panose="020B0604020202020204" pitchFamily="34" charset="0"/>
                <a:cs typeface="Arial" panose="020B0604020202020204" pitchFamily="34" charset="0"/>
              </a:rPr>
              <a:t>comparative transcriptomics</a:t>
            </a:r>
          </a:p>
          <a:p>
            <a:pPr marL="342900" indent="-342900">
              <a:buFont typeface="Arial" panose="020B0604020202020204" pitchFamily="34" charset="0"/>
              <a:buChar char="•"/>
            </a:pPr>
            <a:r>
              <a:rPr lang="en-US" sz="1800" dirty="0">
                <a:solidFill>
                  <a:schemeClr val="accent4"/>
                </a:solidFill>
                <a:latin typeface="Arial" panose="020B0604020202020204" pitchFamily="34" charset="0"/>
                <a:cs typeface="Arial" panose="020B0604020202020204" pitchFamily="34" charset="0"/>
              </a:rPr>
              <a:t>quantifying expression signatures from ensembles</a:t>
            </a:r>
          </a:p>
          <a:p>
            <a:pPr marL="342900" indent="-342900">
              <a:buFont typeface="Arial" panose="020B0604020202020204" pitchFamily="34" charset="0"/>
              <a:buChar char="•"/>
            </a:pPr>
            <a:r>
              <a:rPr lang="en-US" sz="1800" dirty="0">
                <a:solidFill>
                  <a:schemeClr val="accent4"/>
                </a:solidFill>
                <a:latin typeface="Arial" panose="020B0604020202020204" pitchFamily="34" charset="0"/>
                <a:cs typeface="Arial" panose="020B0604020202020204" pitchFamily="34" charset="0"/>
              </a:rPr>
              <a:t>insufficient for studying heterogeneous system</a:t>
            </a:r>
          </a:p>
        </p:txBody>
      </p:sp>
      <p:sp>
        <p:nvSpPr>
          <p:cNvPr id="171" name="TextBox 170">
            <a:extLst>
              <a:ext uri="{FF2B5EF4-FFF2-40B4-BE49-F238E27FC236}">
                <a16:creationId xmlns:a16="http://schemas.microsoft.com/office/drawing/2014/main" id="{6C39C82B-590A-E342-BF58-E83470960D78}"/>
              </a:ext>
            </a:extLst>
          </p:cNvPr>
          <p:cNvSpPr txBox="1"/>
          <p:nvPr/>
        </p:nvSpPr>
        <p:spPr>
          <a:xfrm>
            <a:off x="146770" y="5537537"/>
            <a:ext cx="6045245" cy="923330"/>
          </a:xfrm>
          <a:prstGeom prst="rect">
            <a:avLst/>
          </a:prstGeom>
          <a:noFill/>
        </p:spPr>
        <p:txBody>
          <a:bodyPr wrap="none" rtlCol="0">
            <a:spAutoFit/>
          </a:bodyPr>
          <a:lstStyle/>
          <a:p>
            <a:pPr marL="342900" indent="-342900">
              <a:buFont typeface="Arial" panose="020B0604020202020204" pitchFamily="34" charset="0"/>
              <a:buChar char="•"/>
            </a:pPr>
            <a:r>
              <a:rPr lang="en-US" sz="1800" dirty="0">
                <a:solidFill>
                  <a:schemeClr val="accent4"/>
                </a:solidFill>
                <a:latin typeface="Arial" panose="020B0604020202020204" pitchFamily="34" charset="0"/>
                <a:cs typeface="Arial" panose="020B0604020202020204" pitchFamily="34" charset="0"/>
              </a:rPr>
              <a:t>inference of gene regulatory networks across the cells</a:t>
            </a:r>
          </a:p>
          <a:p>
            <a:pPr marL="342900" indent="-342900">
              <a:buFont typeface="Arial" panose="020B0604020202020204" pitchFamily="34" charset="0"/>
              <a:buChar char="•"/>
            </a:pPr>
            <a:r>
              <a:rPr lang="en-US" sz="1800" dirty="0">
                <a:solidFill>
                  <a:schemeClr val="accent4"/>
                </a:solidFill>
                <a:latin typeface="Arial" panose="020B0604020202020204" pitchFamily="34" charset="0"/>
                <a:cs typeface="Arial" panose="020B0604020202020204" pitchFamily="34" charset="0"/>
              </a:rPr>
              <a:t>heterogeneity of cell responses</a:t>
            </a:r>
          </a:p>
          <a:p>
            <a:pPr marL="342900" indent="-342900">
              <a:buFont typeface="Arial" panose="020B0604020202020204" pitchFamily="34" charset="0"/>
              <a:buChar char="•"/>
            </a:pPr>
            <a:r>
              <a:rPr lang="en-US" sz="1800" dirty="0">
                <a:solidFill>
                  <a:schemeClr val="accent4"/>
                </a:solidFill>
                <a:latin typeface="Arial" panose="020B0604020202020204" pitchFamily="34" charset="0"/>
                <a:cs typeface="Arial" panose="020B0604020202020204" pitchFamily="34" charset="0"/>
              </a:rPr>
              <a:t>cell type identification</a:t>
            </a:r>
          </a:p>
        </p:txBody>
      </p:sp>
    </p:spTree>
    <p:extLst>
      <p:ext uri="{BB962C8B-B14F-4D97-AF65-F5344CB8AC3E}">
        <p14:creationId xmlns:p14="http://schemas.microsoft.com/office/powerpoint/2010/main" val="6920533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4085F-1DDF-BC4A-B3AA-EB02CDEA30E1}"/>
              </a:ext>
            </a:extLst>
          </p:cNvPr>
          <p:cNvSpPr>
            <a:spLocks noGrp="1"/>
          </p:cNvSpPr>
          <p:nvPr>
            <p:ph type="title"/>
          </p:nvPr>
        </p:nvSpPr>
        <p:spPr>
          <a:xfrm>
            <a:off x="685800" y="152400"/>
            <a:ext cx="7772400" cy="1143000"/>
          </a:xfrm>
        </p:spPr>
        <p:txBody>
          <a:bodyPr/>
          <a:lstStyle/>
          <a:p>
            <a:r>
              <a:rPr lang="en-US" dirty="0"/>
              <a:t> </a:t>
            </a:r>
            <a:r>
              <a:rPr lang="en-US" dirty="0" err="1"/>
              <a:t>scATAC</a:t>
            </a:r>
            <a:r>
              <a:rPr lang="en-US" dirty="0"/>
              <a:t>-seq + </a:t>
            </a:r>
            <a:r>
              <a:rPr lang="en-US" dirty="0" err="1"/>
              <a:t>scRNA</a:t>
            </a:r>
            <a:r>
              <a:rPr lang="en-US" dirty="0"/>
              <a:t>-seq</a:t>
            </a:r>
          </a:p>
        </p:txBody>
      </p:sp>
      <p:sp>
        <p:nvSpPr>
          <p:cNvPr id="4" name="Slide Number Placeholder 3">
            <a:extLst>
              <a:ext uri="{FF2B5EF4-FFF2-40B4-BE49-F238E27FC236}">
                <a16:creationId xmlns:a16="http://schemas.microsoft.com/office/drawing/2014/main" id="{9FFE8F4A-69AF-E344-AF43-6A3D6DBC757D}"/>
              </a:ext>
            </a:extLst>
          </p:cNvPr>
          <p:cNvSpPr>
            <a:spLocks noGrp="1"/>
          </p:cNvSpPr>
          <p:nvPr>
            <p:ph type="sldNum" sz="quarter" idx="12"/>
          </p:nvPr>
        </p:nvSpPr>
        <p:spPr/>
        <p:txBody>
          <a:bodyPr/>
          <a:lstStyle/>
          <a:p>
            <a:pPr>
              <a:defRPr/>
            </a:pPr>
            <a:fld id="{4D71D4ED-2DA9-9F40-A068-D189D5533483}" type="slidenum">
              <a:rPr lang="en-US" smtClean="0"/>
              <a:pPr>
                <a:defRPr/>
              </a:pPr>
              <a:t>50</a:t>
            </a:fld>
            <a:endParaRPr lang="en-US"/>
          </a:p>
        </p:txBody>
      </p:sp>
      <p:pic>
        <p:nvPicPr>
          <p:cNvPr id="221186" name="Picture 2">
            <a:extLst>
              <a:ext uri="{FF2B5EF4-FFF2-40B4-BE49-F238E27FC236}">
                <a16:creationId xmlns:a16="http://schemas.microsoft.com/office/drawing/2014/main" id="{01B26C65-F2A2-7144-976E-49C739DAEB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917306"/>
            <a:ext cx="5725319" cy="475916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502635F-3B7F-244B-B220-5BC1C562CCC6}"/>
              </a:ext>
            </a:extLst>
          </p:cNvPr>
          <p:cNvSpPr txBox="1"/>
          <p:nvPr/>
        </p:nvSpPr>
        <p:spPr>
          <a:xfrm>
            <a:off x="0" y="6635611"/>
            <a:ext cx="2924198" cy="215444"/>
          </a:xfrm>
          <a:prstGeom prst="rect">
            <a:avLst/>
          </a:prstGeom>
          <a:noFill/>
        </p:spPr>
        <p:txBody>
          <a:bodyPr wrap="none" rtlCol="0">
            <a:spAutoFit/>
          </a:bodyPr>
          <a:lstStyle/>
          <a:p>
            <a:r>
              <a:rPr lang="en-US" sz="800" dirty="0"/>
              <a:t>https://</a:t>
            </a:r>
            <a:r>
              <a:rPr lang="en-US" sz="800" dirty="0" err="1"/>
              <a:t>malone.bioquant.uni-heidelberg.de</a:t>
            </a:r>
            <a:r>
              <a:rPr lang="en-US" sz="800" dirty="0"/>
              <a:t>/methods/</a:t>
            </a:r>
            <a:r>
              <a:rPr lang="en-US" sz="800" dirty="0" err="1"/>
              <a:t>SingleCellSeq</a:t>
            </a:r>
            <a:r>
              <a:rPr lang="en-US" sz="800" dirty="0"/>
              <a:t>/</a:t>
            </a:r>
          </a:p>
        </p:txBody>
      </p:sp>
      <p:sp>
        <p:nvSpPr>
          <p:cNvPr id="8" name="Content Placeholder 2">
            <a:extLst>
              <a:ext uri="{FF2B5EF4-FFF2-40B4-BE49-F238E27FC236}">
                <a16:creationId xmlns:a16="http://schemas.microsoft.com/office/drawing/2014/main" id="{EAC1B8B2-EC28-B949-B528-6A9F9F9F2906}"/>
              </a:ext>
            </a:extLst>
          </p:cNvPr>
          <p:cNvSpPr>
            <a:spLocks noGrp="1"/>
          </p:cNvSpPr>
          <p:nvPr>
            <p:ph idx="1"/>
          </p:nvPr>
        </p:nvSpPr>
        <p:spPr>
          <a:xfrm>
            <a:off x="304800" y="1219200"/>
            <a:ext cx="8697508" cy="4114800"/>
          </a:xfrm>
        </p:spPr>
        <p:txBody>
          <a:bodyPr/>
          <a:lstStyle/>
          <a:p>
            <a:r>
              <a:rPr lang="en-US" sz="2000" dirty="0"/>
              <a:t>linking single-cell epigenomics and single-cell transcriptomics </a:t>
            </a:r>
          </a:p>
        </p:txBody>
      </p:sp>
    </p:spTree>
    <p:extLst>
      <p:ext uri="{BB962C8B-B14F-4D97-AF65-F5344CB8AC3E}">
        <p14:creationId xmlns:p14="http://schemas.microsoft.com/office/powerpoint/2010/main" val="15739565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07D82-F7B6-BF49-BA6D-23D0C9EFE256}"/>
              </a:ext>
            </a:extLst>
          </p:cNvPr>
          <p:cNvSpPr>
            <a:spLocks noGrp="1"/>
          </p:cNvSpPr>
          <p:nvPr>
            <p:ph type="title"/>
          </p:nvPr>
        </p:nvSpPr>
        <p:spPr>
          <a:xfrm>
            <a:off x="228600" y="119878"/>
            <a:ext cx="8763000" cy="1143000"/>
          </a:xfrm>
        </p:spPr>
        <p:txBody>
          <a:bodyPr/>
          <a:lstStyle/>
          <a:p>
            <a:r>
              <a:rPr lang="en-US" dirty="0"/>
              <a:t>Seurat </a:t>
            </a:r>
            <a:br>
              <a:rPr lang="en-US" dirty="0"/>
            </a:br>
            <a:r>
              <a:rPr lang="en-US" sz="2400" dirty="0"/>
              <a:t>Integrating </a:t>
            </a:r>
            <a:r>
              <a:rPr lang="en-US" sz="2400" dirty="0" err="1"/>
              <a:t>scATAC</a:t>
            </a:r>
            <a:r>
              <a:rPr lang="en-US" sz="2400" dirty="0"/>
              <a:t>-seq with </a:t>
            </a:r>
            <a:r>
              <a:rPr lang="en-US" sz="2400" dirty="0" err="1"/>
              <a:t>scRNA</a:t>
            </a:r>
            <a:r>
              <a:rPr lang="en-US" sz="2400" dirty="0"/>
              <a:t>-seq to annotate cell types</a:t>
            </a:r>
            <a:br>
              <a:rPr lang="en-US" sz="2000" dirty="0"/>
            </a:br>
            <a:endParaRPr lang="en-US" sz="3200" dirty="0"/>
          </a:p>
        </p:txBody>
      </p:sp>
      <p:sp>
        <p:nvSpPr>
          <p:cNvPr id="4" name="Slide Number Placeholder 3">
            <a:extLst>
              <a:ext uri="{FF2B5EF4-FFF2-40B4-BE49-F238E27FC236}">
                <a16:creationId xmlns:a16="http://schemas.microsoft.com/office/drawing/2014/main" id="{6CF827B1-BA93-5B47-AC68-929637973CDB}"/>
              </a:ext>
            </a:extLst>
          </p:cNvPr>
          <p:cNvSpPr>
            <a:spLocks noGrp="1"/>
          </p:cNvSpPr>
          <p:nvPr>
            <p:ph type="sldNum" sz="quarter" idx="12"/>
          </p:nvPr>
        </p:nvSpPr>
        <p:spPr/>
        <p:txBody>
          <a:bodyPr/>
          <a:lstStyle/>
          <a:p>
            <a:pPr>
              <a:defRPr/>
            </a:pPr>
            <a:fld id="{4D71D4ED-2DA9-9F40-A068-D189D5533483}" type="slidenum">
              <a:rPr lang="en-US" smtClean="0"/>
              <a:pPr>
                <a:defRPr/>
              </a:pPr>
              <a:t>51</a:t>
            </a:fld>
            <a:endParaRPr lang="en-US" dirty="0"/>
          </a:p>
        </p:txBody>
      </p:sp>
      <p:pic>
        <p:nvPicPr>
          <p:cNvPr id="222214" name="Picture 6" descr="Figure thumbnail gr1">
            <a:extLst>
              <a:ext uri="{FF2B5EF4-FFF2-40B4-BE49-F238E27FC236}">
                <a16:creationId xmlns:a16="http://schemas.microsoft.com/office/drawing/2014/main" id="{3FF4A614-1B49-594F-872F-3B658BADB8E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1093"/>
          <a:stretch/>
        </p:blipFill>
        <p:spPr bwMode="auto">
          <a:xfrm>
            <a:off x="1504296" y="2133600"/>
            <a:ext cx="6420504" cy="2126792"/>
          </a:xfrm>
          <a:prstGeom prst="rect">
            <a:avLst/>
          </a:prstGeom>
          <a:noFill/>
          <a:extLst>
            <a:ext uri="{909E8E84-426E-40DD-AFC4-6F175D3DCCD1}">
              <a14:hiddenFill xmlns:a14="http://schemas.microsoft.com/office/drawing/2010/main">
                <a:solidFill>
                  <a:srgbClr val="FFFFFF"/>
                </a:solidFill>
              </a14:hiddenFill>
            </a:ext>
          </a:extLst>
        </p:spPr>
      </p:pic>
      <p:pic>
        <p:nvPicPr>
          <p:cNvPr id="222216" name="Picture 8" descr="Figure thumbnail gr3">
            <a:extLst>
              <a:ext uri="{FF2B5EF4-FFF2-40B4-BE49-F238E27FC236}">
                <a16:creationId xmlns:a16="http://schemas.microsoft.com/office/drawing/2014/main" id="{5332A901-16D0-7D46-B400-BEB733EB444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037" t="34444" r="28931" b="33333"/>
          <a:stretch/>
        </p:blipFill>
        <p:spPr bwMode="auto">
          <a:xfrm>
            <a:off x="1614224" y="4336592"/>
            <a:ext cx="2133600" cy="22098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5A2EF5CB-05DF-5B43-B021-6295EC49BE32}"/>
              </a:ext>
            </a:extLst>
          </p:cNvPr>
          <p:cNvSpPr/>
          <p:nvPr/>
        </p:nvSpPr>
        <p:spPr bwMode="auto">
          <a:xfrm>
            <a:off x="1504296" y="4252631"/>
            <a:ext cx="304800" cy="372006"/>
          </a:xfrm>
          <a:prstGeom prst="rect">
            <a:avLst/>
          </a:prstGeom>
          <a:solidFill>
            <a:schemeClr val="bg1"/>
          </a:solidFill>
          <a:ln w="28575" cap="flat" cmpd="sng" algn="ctr">
            <a:no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97" charset="0"/>
            </a:endParaRPr>
          </a:p>
        </p:txBody>
      </p:sp>
      <p:sp>
        <p:nvSpPr>
          <p:cNvPr id="6" name="TextBox 5">
            <a:extLst>
              <a:ext uri="{FF2B5EF4-FFF2-40B4-BE49-F238E27FC236}">
                <a16:creationId xmlns:a16="http://schemas.microsoft.com/office/drawing/2014/main" id="{7BD052DA-2077-1642-81A9-7D06C8B42A97}"/>
              </a:ext>
            </a:extLst>
          </p:cNvPr>
          <p:cNvSpPr txBox="1"/>
          <p:nvPr/>
        </p:nvSpPr>
        <p:spPr>
          <a:xfrm>
            <a:off x="1580496" y="4258160"/>
            <a:ext cx="2762295" cy="230832"/>
          </a:xfrm>
          <a:prstGeom prst="rect">
            <a:avLst/>
          </a:prstGeom>
          <a:noFill/>
        </p:spPr>
        <p:txBody>
          <a:bodyPr wrap="none" rtlCol="0">
            <a:spAutoFit/>
          </a:bodyPr>
          <a:lstStyle/>
          <a:p>
            <a:r>
              <a:rPr lang="en-US" sz="900" b="1" dirty="0">
                <a:latin typeface="Arial" panose="020B0604020202020204" pitchFamily="34" charset="0"/>
                <a:cs typeface="Arial" panose="020B0604020202020204" pitchFamily="34" charset="0"/>
              </a:rPr>
              <a:t>Integrated PBMC </a:t>
            </a:r>
            <a:r>
              <a:rPr lang="en-US" sz="900" b="1" dirty="0" err="1">
                <a:latin typeface="Arial" panose="020B0604020202020204" pitchFamily="34" charset="0"/>
                <a:cs typeface="Arial" panose="020B0604020202020204" pitchFamily="34" charset="0"/>
              </a:rPr>
              <a:t>scATAC</a:t>
            </a:r>
            <a:r>
              <a:rPr lang="en-US" sz="900" b="1" dirty="0">
                <a:latin typeface="Arial" panose="020B0604020202020204" pitchFamily="34" charset="0"/>
                <a:cs typeface="Arial" panose="020B0604020202020204" pitchFamily="34" charset="0"/>
              </a:rPr>
              <a:t>-seq and </a:t>
            </a:r>
            <a:r>
              <a:rPr lang="en-US" sz="900" b="1" dirty="0" err="1">
                <a:latin typeface="Arial" panose="020B0604020202020204" pitchFamily="34" charset="0"/>
                <a:cs typeface="Arial" panose="020B0604020202020204" pitchFamily="34" charset="0"/>
              </a:rPr>
              <a:t>scRNA</a:t>
            </a:r>
            <a:r>
              <a:rPr lang="en-US" sz="900" b="1" dirty="0">
                <a:latin typeface="Arial" panose="020B0604020202020204" pitchFamily="34" charset="0"/>
                <a:cs typeface="Arial" panose="020B0604020202020204" pitchFamily="34" charset="0"/>
              </a:rPr>
              <a:t>-seq</a:t>
            </a:r>
          </a:p>
        </p:txBody>
      </p:sp>
      <p:pic>
        <p:nvPicPr>
          <p:cNvPr id="11" name="Picture 8" descr="Figure thumbnail gr3">
            <a:extLst>
              <a:ext uri="{FF2B5EF4-FFF2-40B4-BE49-F238E27FC236}">
                <a16:creationId xmlns:a16="http://schemas.microsoft.com/office/drawing/2014/main" id="{9A398C98-A068-8745-85A5-E5E52BC72BA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962" t="34444" b="33333"/>
          <a:stretch/>
        </p:blipFill>
        <p:spPr bwMode="auto">
          <a:xfrm>
            <a:off x="5394147" y="4336592"/>
            <a:ext cx="2065338" cy="22098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51131B2D-CFF2-3846-A27A-8EFFD6CA9D54}"/>
              </a:ext>
            </a:extLst>
          </p:cNvPr>
          <p:cNvSpPr/>
          <p:nvPr/>
        </p:nvSpPr>
        <p:spPr bwMode="auto">
          <a:xfrm>
            <a:off x="3652415" y="5141707"/>
            <a:ext cx="304800" cy="372006"/>
          </a:xfrm>
          <a:prstGeom prst="rect">
            <a:avLst/>
          </a:prstGeom>
          <a:solidFill>
            <a:schemeClr val="bg1"/>
          </a:solidFill>
          <a:ln w="28575" cap="flat" cmpd="sng" algn="ctr">
            <a:no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97" charset="0"/>
            </a:endParaRPr>
          </a:p>
        </p:txBody>
      </p:sp>
      <p:sp>
        <p:nvSpPr>
          <p:cNvPr id="13" name="Rectangle 12">
            <a:extLst>
              <a:ext uri="{FF2B5EF4-FFF2-40B4-BE49-F238E27FC236}">
                <a16:creationId xmlns:a16="http://schemas.microsoft.com/office/drawing/2014/main" id="{B403CB3C-6612-2D48-B09F-F114A2E8F9B7}"/>
              </a:ext>
            </a:extLst>
          </p:cNvPr>
          <p:cNvSpPr/>
          <p:nvPr/>
        </p:nvSpPr>
        <p:spPr bwMode="auto">
          <a:xfrm>
            <a:off x="5184756" y="4252631"/>
            <a:ext cx="304800" cy="372006"/>
          </a:xfrm>
          <a:prstGeom prst="rect">
            <a:avLst/>
          </a:prstGeom>
          <a:solidFill>
            <a:schemeClr val="bg1"/>
          </a:solidFill>
          <a:ln w="28575" cap="flat" cmpd="sng" algn="ctr">
            <a:no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97" charset="0"/>
            </a:endParaRPr>
          </a:p>
        </p:txBody>
      </p:sp>
      <p:sp>
        <p:nvSpPr>
          <p:cNvPr id="14" name="TextBox 13">
            <a:extLst>
              <a:ext uri="{FF2B5EF4-FFF2-40B4-BE49-F238E27FC236}">
                <a16:creationId xmlns:a16="http://schemas.microsoft.com/office/drawing/2014/main" id="{05498875-847A-B64C-A4EE-A53BCF48983A}"/>
              </a:ext>
            </a:extLst>
          </p:cNvPr>
          <p:cNvSpPr txBox="1"/>
          <p:nvPr/>
        </p:nvSpPr>
        <p:spPr>
          <a:xfrm>
            <a:off x="5148667" y="4258160"/>
            <a:ext cx="2730235" cy="230832"/>
          </a:xfrm>
          <a:prstGeom prst="rect">
            <a:avLst/>
          </a:prstGeom>
          <a:noFill/>
        </p:spPr>
        <p:txBody>
          <a:bodyPr wrap="none" rtlCol="0">
            <a:spAutoFit/>
          </a:bodyPr>
          <a:lstStyle/>
          <a:p>
            <a:r>
              <a:rPr lang="en-US" sz="900" b="1" dirty="0">
                <a:latin typeface="Arial" panose="020B0604020202020204" pitchFamily="34" charset="0"/>
                <a:cs typeface="Arial" panose="020B0604020202020204" pitchFamily="34" charset="0"/>
              </a:rPr>
              <a:t>Annotated PBMC </a:t>
            </a:r>
            <a:r>
              <a:rPr lang="en-US" sz="900" b="1" dirty="0" err="1">
                <a:latin typeface="Arial" panose="020B0604020202020204" pitchFamily="34" charset="0"/>
                <a:cs typeface="Arial" panose="020B0604020202020204" pitchFamily="34" charset="0"/>
              </a:rPr>
              <a:t>scATAC</a:t>
            </a:r>
            <a:r>
              <a:rPr lang="en-US" sz="900" b="1" dirty="0">
                <a:latin typeface="Arial" panose="020B0604020202020204" pitchFamily="34" charset="0"/>
                <a:cs typeface="Arial" panose="020B0604020202020204" pitchFamily="34" charset="0"/>
              </a:rPr>
              <a:t>-seq and </a:t>
            </a:r>
            <a:r>
              <a:rPr lang="en-US" sz="900" b="1" dirty="0" err="1">
                <a:latin typeface="Arial" panose="020B0604020202020204" pitchFamily="34" charset="0"/>
                <a:cs typeface="Arial" panose="020B0604020202020204" pitchFamily="34" charset="0"/>
              </a:rPr>
              <a:t>scRNA</a:t>
            </a:r>
            <a:r>
              <a:rPr lang="en-US" sz="900" b="1" dirty="0">
                <a:latin typeface="Arial" panose="020B0604020202020204" pitchFamily="34" charset="0"/>
                <a:cs typeface="Arial" panose="020B0604020202020204" pitchFamily="34" charset="0"/>
              </a:rPr>
              <a:t>-seq</a:t>
            </a:r>
          </a:p>
        </p:txBody>
      </p:sp>
      <p:sp>
        <p:nvSpPr>
          <p:cNvPr id="7" name="TextBox 6">
            <a:extLst>
              <a:ext uri="{FF2B5EF4-FFF2-40B4-BE49-F238E27FC236}">
                <a16:creationId xmlns:a16="http://schemas.microsoft.com/office/drawing/2014/main" id="{4F97788F-C9A1-8E43-ACF6-9265BA1ED20D}"/>
              </a:ext>
            </a:extLst>
          </p:cNvPr>
          <p:cNvSpPr txBox="1"/>
          <p:nvPr/>
        </p:nvSpPr>
        <p:spPr>
          <a:xfrm>
            <a:off x="747480" y="1143000"/>
            <a:ext cx="8015519" cy="1015663"/>
          </a:xfrm>
          <a:prstGeom prst="rect">
            <a:avLst/>
          </a:prstGeom>
          <a:noFill/>
        </p:spPr>
        <p:txBody>
          <a:bodyPr wrap="square" rtlCol="0">
            <a:spAutoFit/>
          </a:bodyPr>
          <a:lstStyle/>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 a strategy to “anchor” diverse datasets together, enabling integrate single-cell measurements not only across </a:t>
            </a:r>
            <a:r>
              <a:rPr lang="en-US" dirty="0" err="1">
                <a:latin typeface="Arial" panose="020B0604020202020204" pitchFamily="34" charset="0"/>
                <a:cs typeface="Arial" panose="020B0604020202020204" pitchFamily="34" charset="0"/>
              </a:rPr>
              <a:t>scRNA</a:t>
            </a:r>
            <a:r>
              <a:rPr lang="en-US" dirty="0">
                <a:latin typeface="Arial" panose="020B0604020202020204" pitchFamily="34" charset="0"/>
                <a:cs typeface="Arial" panose="020B0604020202020204" pitchFamily="34" charset="0"/>
              </a:rPr>
              <a:t>-seq technologies, but also across different modalities </a:t>
            </a:r>
          </a:p>
        </p:txBody>
      </p:sp>
      <p:sp>
        <p:nvSpPr>
          <p:cNvPr id="8" name="TextBox 7">
            <a:extLst>
              <a:ext uri="{FF2B5EF4-FFF2-40B4-BE49-F238E27FC236}">
                <a16:creationId xmlns:a16="http://schemas.microsoft.com/office/drawing/2014/main" id="{1CE10BA8-A2DF-F743-AFD1-7C608792DED7}"/>
              </a:ext>
            </a:extLst>
          </p:cNvPr>
          <p:cNvSpPr txBox="1"/>
          <p:nvPr/>
        </p:nvSpPr>
        <p:spPr>
          <a:xfrm>
            <a:off x="89810" y="6550223"/>
            <a:ext cx="7734810" cy="307777"/>
          </a:xfrm>
          <a:prstGeom prst="rect">
            <a:avLst/>
          </a:prstGeom>
          <a:noFill/>
        </p:spPr>
        <p:txBody>
          <a:bodyPr wrap="none" rtlCol="0">
            <a:spAutoFit/>
          </a:bodyPr>
          <a:lstStyle/>
          <a:p>
            <a:r>
              <a:rPr lang="en-US" sz="700" dirty="0"/>
              <a:t>Stuart T, Butler A, Hoffman P, </a:t>
            </a:r>
            <a:r>
              <a:rPr lang="en-US" sz="700" dirty="0" err="1"/>
              <a:t>Hafemeister</a:t>
            </a:r>
            <a:r>
              <a:rPr lang="en-US" sz="700" dirty="0"/>
              <a:t> C, </a:t>
            </a:r>
            <a:r>
              <a:rPr lang="en-US" sz="700" dirty="0" err="1"/>
              <a:t>Papalexi</a:t>
            </a:r>
            <a:r>
              <a:rPr lang="en-US" sz="700" dirty="0"/>
              <a:t> E, </a:t>
            </a:r>
            <a:r>
              <a:rPr lang="en-US" sz="700" dirty="0" err="1"/>
              <a:t>Mauck</a:t>
            </a:r>
            <a:r>
              <a:rPr lang="en-US" sz="700" dirty="0"/>
              <a:t> WM 3rd, Hao Y, </a:t>
            </a:r>
            <a:r>
              <a:rPr lang="en-US" sz="700" dirty="0" err="1"/>
              <a:t>Stoeckius</a:t>
            </a:r>
            <a:r>
              <a:rPr lang="en-US" sz="700" dirty="0"/>
              <a:t> M, Smibert P, </a:t>
            </a:r>
            <a:r>
              <a:rPr lang="en-US" sz="700" dirty="0" err="1"/>
              <a:t>Satija</a:t>
            </a:r>
            <a:r>
              <a:rPr lang="en-US" sz="700" dirty="0"/>
              <a:t> R. Comprehensive Integration of Single-Cell Data. Cell. 2019 Jun 13;177(7):1888-1902.e21. </a:t>
            </a:r>
          </a:p>
          <a:p>
            <a:r>
              <a:rPr lang="en-US" sz="700" dirty="0" err="1"/>
              <a:t>doi</a:t>
            </a:r>
            <a:r>
              <a:rPr lang="en-US" sz="700" dirty="0"/>
              <a:t>: 10.1016/j.cell.2019.05.031. </a:t>
            </a:r>
            <a:r>
              <a:rPr lang="en-US" sz="700" dirty="0" err="1"/>
              <a:t>Epub</a:t>
            </a:r>
            <a:r>
              <a:rPr lang="en-US" sz="700" dirty="0"/>
              <a:t> 2019 Jun 6. PMID: 31178118; PMCID: PMC6687398.</a:t>
            </a:r>
          </a:p>
        </p:txBody>
      </p:sp>
    </p:spTree>
    <p:extLst>
      <p:ext uri="{BB962C8B-B14F-4D97-AF65-F5344CB8AC3E}">
        <p14:creationId xmlns:p14="http://schemas.microsoft.com/office/powerpoint/2010/main" val="19871232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18C7F-224E-3B4C-8B1C-C0A080DDDA15}"/>
              </a:ext>
            </a:extLst>
          </p:cNvPr>
          <p:cNvSpPr>
            <a:spLocks noGrp="1"/>
          </p:cNvSpPr>
          <p:nvPr>
            <p:ph type="title"/>
          </p:nvPr>
        </p:nvSpPr>
        <p:spPr>
          <a:xfrm>
            <a:off x="685800" y="-76200"/>
            <a:ext cx="7772400" cy="1143000"/>
          </a:xfrm>
        </p:spPr>
        <p:txBody>
          <a:bodyPr/>
          <a:lstStyle/>
          <a:p>
            <a:r>
              <a:rPr lang="en-US" dirty="0" err="1"/>
              <a:t>scAI</a:t>
            </a:r>
            <a:br>
              <a:rPr lang="en-US" dirty="0"/>
            </a:br>
            <a:r>
              <a:rPr lang="en-US" sz="2800" b="1" dirty="0"/>
              <a:t>s</a:t>
            </a:r>
            <a:r>
              <a:rPr lang="en-US" sz="2800" dirty="0"/>
              <a:t>ingle-</a:t>
            </a:r>
            <a:r>
              <a:rPr lang="en-US" sz="2800" b="1" dirty="0"/>
              <a:t>c</a:t>
            </a:r>
            <a:r>
              <a:rPr lang="en-US" sz="2800" dirty="0"/>
              <a:t>ell </a:t>
            </a:r>
            <a:r>
              <a:rPr lang="en-US" sz="2800" b="1" dirty="0"/>
              <a:t>a</a:t>
            </a:r>
            <a:r>
              <a:rPr lang="en-US" sz="2800" dirty="0"/>
              <a:t>ggregation and </a:t>
            </a:r>
            <a:r>
              <a:rPr lang="en-US" sz="2800" b="1" dirty="0"/>
              <a:t>i</a:t>
            </a:r>
            <a:r>
              <a:rPr lang="en-US" sz="2800" dirty="0"/>
              <a:t>ntegration </a:t>
            </a:r>
            <a:endParaRPr lang="en-US" dirty="0"/>
          </a:p>
        </p:txBody>
      </p:sp>
      <p:sp>
        <p:nvSpPr>
          <p:cNvPr id="4" name="Slide Number Placeholder 3">
            <a:extLst>
              <a:ext uri="{FF2B5EF4-FFF2-40B4-BE49-F238E27FC236}">
                <a16:creationId xmlns:a16="http://schemas.microsoft.com/office/drawing/2014/main" id="{B761E35E-9877-5B42-A495-51C85FB65287}"/>
              </a:ext>
            </a:extLst>
          </p:cNvPr>
          <p:cNvSpPr>
            <a:spLocks noGrp="1"/>
          </p:cNvSpPr>
          <p:nvPr>
            <p:ph type="sldNum" sz="quarter" idx="12"/>
          </p:nvPr>
        </p:nvSpPr>
        <p:spPr/>
        <p:txBody>
          <a:bodyPr/>
          <a:lstStyle/>
          <a:p>
            <a:pPr>
              <a:defRPr/>
            </a:pPr>
            <a:fld id="{4D71D4ED-2DA9-9F40-A068-D189D5533483}" type="slidenum">
              <a:rPr lang="en-US" smtClean="0"/>
              <a:pPr>
                <a:defRPr/>
              </a:pPr>
              <a:t>52</a:t>
            </a:fld>
            <a:endParaRPr lang="en-US"/>
          </a:p>
        </p:txBody>
      </p:sp>
      <p:pic>
        <p:nvPicPr>
          <p:cNvPr id="231426" name="Picture 2" descr="Fig. 1">
            <a:extLst>
              <a:ext uri="{FF2B5EF4-FFF2-40B4-BE49-F238E27FC236}">
                <a16:creationId xmlns:a16="http://schemas.microsoft.com/office/drawing/2014/main" id="{90F2A486-845A-5D4A-986F-A10C512F14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09800"/>
            <a:ext cx="9144000" cy="443071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689513-8AD9-AA41-8905-8006405C033A}"/>
              </a:ext>
            </a:extLst>
          </p:cNvPr>
          <p:cNvSpPr txBox="1"/>
          <p:nvPr/>
        </p:nvSpPr>
        <p:spPr>
          <a:xfrm>
            <a:off x="0" y="6642556"/>
            <a:ext cx="8214108" cy="200055"/>
          </a:xfrm>
          <a:prstGeom prst="rect">
            <a:avLst/>
          </a:prstGeom>
          <a:noFill/>
        </p:spPr>
        <p:txBody>
          <a:bodyPr wrap="none" rtlCol="0">
            <a:spAutoFit/>
          </a:bodyPr>
          <a:lstStyle/>
          <a:p>
            <a:r>
              <a:rPr lang="en-US" sz="700" dirty="0" err="1"/>
              <a:t>Jin</a:t>
            </a:r>
            <a:r>
              <a:rPr lang="en-US" sz="700" dirty="0"/>
              <a:t>, S., Zhang, L. &amp; </a:t>
            </a:r>
            <a:r>
              <a:rPr lang="en-US" sz="700" dirty="0" err="1"/>
              <a:t>Nie</a:t>
            </a:r>
            <a:r>
              <a:rPr lang="en-US" sz="700" dirty="0"/>
              <a:t>, Q. </a:t>
            </a:r>
            <a:r>
              <a:rPr lang="en-US" sz="700" dirty="0" err="1"/>
              <a:t>scAI</a:t>
            </a:r>
            <a:r>
              <a:rPr lang="en-US" sz="700" dirty="0"/>
              <a:t>: an unsupervised approach for the integrative analysis of parallel single-cell transcriptomic and epigenomic profiles. </a:t>
            </a:r>
            <a:r>
              <a:rPr lang="en-US" sz="700" i="1" dirty="0"/>
              <a:t>Genome Biol</a:t>
            </a:r>
            <a:r>
              <a:rPr lang="en-US" sz="700" dirty="0"/>
              <a:t> </a:t>
            </a:r>
            <a:r>
              <a:rPr lang="en-US" sz="700" b="1" dirty="0"/>
              <a:t>21, </a:t>
            </a:r>
            <a:r>
              <a:rPr lang="en-US" sz="700" dirty="0"/>
              <a:t>25 (2020). https://</a:t>
            </a:r>
            <a:r>
              <a:rPr lang="en-US" sz="700" dirty="0" err="1"/>
              <a:t>doi.org</a:t>
            </a:r>
            <a:r>
              <a:rPr lang="en-US" sz="700" dirty="0"/>
              <a:t>/10.1186/s13059-020-1932-8</a:t>
            </a:r>
          </a:p>
        </p:txBody>
      </p:sp>
      <p:sp>
        <p:nvSpPr>
          <p:cNvPr id="9" name="TextBox 8">
            <a:extLst>
              <a:ext uri="{FF2B5EF4-FFF2-40B4-BE49-F238E27FC236}">
                <a16:creationId xmlns:a16="http://schemas.microsoft.com/office/drawing/2014/main" id="{7DCA7544-57AE-9D42-B1B3-ECA23C89EC43}"/>
              </a:ext>
            </a:extLst>
          </p:cNvPr>
          <p:cNvSpPr txBox="1"/>
          <p:nvPr/>
        </p:nvSpPr>
        <p:spPr>
          <a:xfrm>
            <a:off x="304800" y="1140916"/>
            <a:ext cx="8382000" cy="1323439"/>
          </a:xfrm>
          <a:prstGeom prst="rect">
            <a:avLst/>
          </a:prstGeom>
          <a:noFill/>
        </p:spPr>
        <p:txBody>
          <a:bodyPr wrap="square" rtlCol="0">
            <a:spAutoFit/>
          </a:bodyPr>
          <a:lstStyle/>
          <a:p>
            <a:pPr marL="342900" indent="-342900">
              <a:buFont typeface="Arial" panose="020B0604020202020204" pitchFamily="34" charset="0"/>
              <a:buChar char="•"/>
            </a:pPr>
            <a:r>
              <a:rPr lang="en-US" dirty="0" err="1">
                <a:latin typeface="Arial" panose="020B0604020202020204" pitchFamily="34" charset="0"/>
                <a:cs typeface="Arial" panose="020B0604020202020204" pitchFamily="34" charset="0"/>
              </a:rPr>
              <a:t>scAI</a:t>
            </a:r>
            <a:r>
              <a:rPr lang="en-US" dirty="0">
                <a:latin typeface="Arial" panose="020B0604020202020204" pitchFamily="34" charset="0"/>
                <a:cs typeface="Arial" panose="020B0604020202020204" pitchFamily="34" charset="0"/>
              </a:rPr>
              <a:t> is an unsupervised approach for integrative analysis of gene expression and chromatin accessibility or DNA methylation profiles measured in the same individual cells</a:t>
            </a:r>
          </a:p>
          <a:p>
            <a:pPr marL="342900" indent="-342900">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97336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1F258-D25C-144F-9252-6DD2D4B8579A}"/>
              </a:ext>
            </a:extLst>
          </p:cNvPr>
          <p:cNvSpPr>
            <a:spLocks noGrp="1"/>
          </p:cNvSpPr>
          <p:nvPr>
            <p:ph type="title"/>
          </p:nvPr>
        </p:nvSpPr>
        <p:spPr>
          <a:xfrm>
            <a:off x="714531" y="-152400"/>
            <a:ext cx="7772400" cy="1143000"/>
          </a:xfrm>
        </p:spPr>
        <p:txBody>
          <a:bodyPr/>
          <a:lstStyle/>
          <a:p>
            <a:r>
              <a:rPr lang="en-US" dirty="0" err="1"/>
              <a:t>scAI</a:t>
            </a:r>
            <a:r>
              <a:rPr lang="en-US" dirty="0"/>
              <a:t> method</a:t>
            </a:r>
          </a:p>
        </p:txBody>
      </p:sp>
      <p:sp>
        <p:nvSpPr>
          <p:cNvPr id="3" name="Content Placeholder 2">
            <a:extLst>
              <a:ext uri="{FF2B5EF4-FFF2-40B4-BE49-F238E27FC236}">
                <a16:creationId xmlns:a16="http://schemas.microsoft.com/office/drawing/2014/main" id="{D22D449E-D083-AD4E-A754-0467665C88F9}"/>
              </a:ext>
            </a:extLst>
          </p:cNvPr>
          <p:cNvSpPr>
            <a:spLocks noGrp="1"/>
          </p:cNvSpPr>
          <p:nvPr>
            <p:ph idx="1"/>
          </p:nvPr>
        </p:nvSpPr>
        <p:spPr>
          <a:xfrm>
            <a:off x="348773" y="4353081"/>
            <a:ext cx="8503916" cy="2178301"/>
          </a:xfrm>
        </p:spPr>
        <p:txBody>
          <a:bodyPr/>
          <a:lstStyle/>
          <a:p>
            <a:r>
              <a:rPr lang="en-US" sz="1400" i="1" dirty="0"/>
              <a:t>X</a:t>
            </a:r>
            <a:r>
              <a:rPr lang="en-US" sz="1400" baseline="-25000" dirty="0"/>
              <a:t>1</a:t>
            </a:r>
            <a:r>
              <a:rPr lang="en-US" sz="1400" dirty="0"/>
              <a:t> (</a:t>
            </a:r>
            <a:r>
              <a:rPr lang="en-US" sz="1400" i="1" dirty="0"/>
              <a:t>p</a:t>
            </a:r>
            <a:r>
              <a:rPr lang="en-US" sz="1400" dirty="0"/>
              <a:t> genes in </a:t>
            </a:r>
            <a:r>
              <a:rPr lang="en-US" sz="1400" i="1" dirty="0"/>
              <a:t>n</a:t>
            </a:r>
            <a:r>
              <a:rPr lang="en-US" sz="1400" dirty="0"/>
              <a:t> cells)</a:t>
            </a:r>
            <a:r>
              <a:rPr lang="zh-CN" altLang="en-US" sz="1400" dirty="0"/>
              <a:t>： </a:t>
            </a:r>
            <a:r>
              <a:rPr lang="en-US" sz="1400" dirty="0"/>
              <a:t>normalized </a:t>
            </a:r>
            <a:r>
              <a:rPr lang="en-US" sz="1400" dirty="0" err="1">
                <a:solidFill>
                  <a:schemeClr val="tx1"/>
                </a:solidFill>
              </a:rPr>
              <a:t>scRNA</a:t>
            </a:r>
            <a:r>
              <a:rPr lang="en-US" sz="1400" dirty="0">
                <a:solidFill>
                  <a:schemeClr val="tx1"/>
                </a:solidFill>
              </a:rPr>
              <a:t>-seq data matrix </a:t>
            </a:r>
          </a:p>
          <a:p>
            <a:r>
              <a:rPr lang="en-US" sz="1400" i="1" dirty="0"/>
              <a:t>X</a:t>
            </a:r>
            <a:r>
              <a:rPr lang="en-US" sz="1400" baseline="-25000" dirty="0"/>
              <a:t>2</a:t>
            </a:r>
            <a:r>
              <a:rPr lang="en-US" sz="1400" dirty="0"/>
              <a:t> (</a:t>
            </a:r>
            <a:r>
              <a:rPr lang="en-US" sz="1400" i="1" dirty="0"/>
              <a:t>q</a:t>
            </a:r>
            <a:r>
              <a:rPr lang="en-US" sz="1400" dirty="0"/>
              <a:t> loci in </a:t>
            </a:r>
            <a:r>
              <a:rPr lang="en-US" sz="1400" i="1" dirty="0"/>
              <a:t>n</a:t>
            </a:r>
            <a:r>
              <a:rPr lang="en-US" sz="1400" dirty="0"/>
              <a:t> cells)</a:t>
            </a:r>
            <a:r>
              <a:rPr lang="en-US" sz="1400" i="1" dirty="0"/>
              <a:t> </a:t>
            </a:r>
            <a:r>
              <a:rPr lang="en-US" sz="1400" i="1" dirty="0">
                <a:solidFill>
                  <a:schemeClr val="tx1"/>
                </a:solidFill>
              </a:rPr>
              <a:t>: </a:t>
            </a:r>
            <a:r>
              <a:rPr lang="en-US" sz="1400" dirty="0">
                <a:solidFill>
                  <a:schemeClr val="tx1"/>
                </a:solidFill>
              </a:rPr>
              <a:t>single-cell chromatin accessibility or DNA methylation data matrix  </a:t>
            </a:r>
          </a:p>
          <a:p>
            <a:r>
              <a:rPr lang="en-US" sz="1400" i="1" dirty="0">
                <a:solidFill>
                  <a:schemeClr val="tx1"/>
                </a:solidFill>
              </a:rPr>
              <a:t>W</a:t>
            </a:r>
            <a:r>
              <a:rPr lang="en-US" sz="1400" baseline="-25000" dirty="0">
                <a:solidFill>
                  <a:schemeClr val="tx1"/>
                </a:solidFill>
              </a:rPr>
              <a:t>1</a:t>
            </a:r>
            <a:r>
              <a:rPr lang="zh-CN" altLang="en-US" sz="1400" dirty="0"/>
              <a:t>，</a:t>
            </a:r>
            <a:r>
              <a:rPr lang="en-US" sz="1400" i="1" dirty="0">
                <a:solidFill>
                  <a:schemeClr val="tx1"/>
                </a:solidFill>
              </a:rPr>
              <a:t>W</a:t>
            </a:r>
            <a:r>
              <a:rPr lang="en-US" sz="1400" baseline="-25000" dirty="0">
                <a:solidFill>
                  <a:schemeClr val="tx1"/>
                </a:solidFill>
              </a:rPr>
              <a:t>2</a:t>
            </a:r>
            <a:r>
              <a:rPr lang="zh-CN" altLang="en-US" sz="1400" dirty="0"/>
              <a:t> ：</a:t>
            </a:r>
            <a:r>
              <a:rPr lang="en-US" sz="1400" dirty="0">
                <a:solidFill>
                  <a:schemeClr val="tx1"/>
                </a:solidFill>
              </a:rPr>
              <a:t> the gene loading and locus loading matrices with sizes </a:t>
            </a:r>
            <a:r>
              <a:rPr lang="en-US" sz="1400" i="1" dirty="0">
                <a:solidFill>
                  <a:schemeClr val="tx1"/>
                </a:solidFill>
              </a:rPr>
              <a:t>p</a:t>
            </a:r>
            <a:r>
              <a:rPr lang="en-US" sz="1400" dirty="0">
                <a:solidFill>
                  <a:schemeClr val="tx1"/>
                </a:solidFill>
              </a:rPr>
              <a:t> × </a:t>
            </a:r>
            <a:r>
              <a:rPr lang="en-US" sz="1400" i="1" dirty="0">
                <a:solidFill>
                  <a:schemeClr val="tx1"/>
                </a:solidFill>
              </a:rPr>
              <a:t>K</a:t>
            </a:r>
            <a:r>
              <a:rPr lang="en-US" sz="1400" dirty="0">
                <a:solidFill>
                  <a:schemeClr val="tx1"/>
                </a:solidFill>
              </a:rPr>
              <a:t> and </a:t>
            </a:r>
            <a:r>
              <a:rPr lang="en-US" sz="1400" i="1" dirty="0">
                <a:solidFill>
                  <a:schemeClr val="tx1"/>
                </a:solidFill>
              </a:rPr>
              <a:t>q</a:t>
            </a:r>
            <a:r>
              <a:rPr lang="en-US" sz="1400" dirty="0">
                <a:solidFill>
                  <a:schemeClr val="tx1"/>
                </a:solidFill>
              </a:rPr>
              <a:t> × </a:t>
            </a:r>
            <a:r>
              <a:rPr lang="en-US" sz="1400" i="1" dirty="0">
                <a:solidFill>
                  <a:schemeClr val="tx1"/>
                </a:solidFill>
              </a:rPr>
              <a:t>K</a:t>
            </a:r>
            <a:r>
              <a:rPr lang="en-US" sz="1400" dirty="0">
                <a:solidFill>
                  <a:schemeClr val="tx1"/>
                </a:solidFill>
              </a:rPr>
              <a:t> (</a:t>
            </a:r>
            <a:r>
              <a:rPr lang="en-US" sz="1400" i="1" dirty="0">
                <a:solidFill>
                  <a:schemeClr val="tx1"/>
                </a:solidFill>
              </a:rPr>
              <a:t>K</a:t>
            </a:r>
            <a:r>
              <a:rPr lang="en-US" sz="1400" dirty="0">
                <a:solidFill>
                  <a:schemeClr val="tx1"/>
                </a:solidFill>
              </a:rPr>
              <a:t> is the rank</a:t>
            </a:r>
            <a:r>
              <a:rPr lang="en-US" sz="1400" dirty="0"/>
              <a:t>)</a:t>
            </a:r>
          </a:p>
          <a:p>
            <a:r>
              <a:rPr lang="en-US" sz="1400" i="1" dirty="0">
                <a:solidFill>
                  <a:schemeClr val="tx1"/>
                </a:solidFill>
              </a:rPr>
              <a:t>H</a:t>
            </a:r>
            <a:r>
              <a:rPr lang="en-US" sz="1400" dirty="0">
                <a:solidFill>
                  <a:schemeClr val="tx1"/>
                </a:solidFill>
              </a:rPr>
              <a:t> :  the cell loading matrix with size </a:t>
            </a:r>
            <a:r>
              <a:rPr lang="en-US" sz="1400" i="1" dirty="0">
                <a:solidFill>
                  <a:schemeClr val="tx1"/>
                </a:solidFill>
              </a:rPr>
              <a:t>K</a:t>
            </a:r>
            <a:r>
              <a:rPr lang="en-US" sz="1400" dirty="0">
                <a:solidFill>
                  <a:schemeClr val="tx1"/>
                </a:solidFill>
              </a:rPr>
              <a:t> × </a:t>
            </a:r>
            <a:r>
              <a:rPr lang="en-US" sz="1400" i="1" dirty="0">
                <a:solidFill>
                  <a:schemeClr val="tx1"/>
                </a:solidFill>
              </a:rPr>
              <a:t>n</a:t>
            </a:r>
            <a:r>
              <a:rPr lang="en-US" sz="1400" dirty="0">
                <a:solidFill>
                  <a:schemeClr val="tx1"/>
                </a:solidFill>
              </a:rPr>
              <a:t> </a:t>
            </a:r>
          </a:p>
          <a:p>
            <a:r>
              <a:rPr lang="en-US" sz="1400" i="1" dirty="0">
                <a:solidFill>
                  <a:schemeClr val="tx1"/>
                </a:solidFill>
              </a:rPr>
              <a:t>Z</a:t>
            </a:r>
            <a:r>
              <a:rPr lang="en-US" sz="1400" dirty="0">
                <a:solidFill>
                  <a:schemeClr val="tx1"/>
                </a:solidFill>
              </a:rPr>
              <a:t> </a:t>
            </a:r>
            <a:r>
              <a:rPr lang="zh-CN" altLang="en-US" sz="1400" dirty="0"/>
              <a:t>：</a:t>
            </a:r>
            <a:r>
              <a:rPr lang="en-US" sz="1400" dirty="0">
                <a:solidFill>
                  <a:schemeClr val="tx1"/>
                </a:solidFill>
              </a:rPr>
              <a:t> cell-cell similarity matrix</a:t>
            </a:r>
          </a:p>
          <a:p>
            <a:r>
              <a:rPr lang="en-US" sz="1400" i="1" dirty="0">
                <a:solidFill>
                  <a:schemeClr val="tx1"/>
                </a:solidFill>
              </a:rPr>
              <a:t>R</a:t>
            </a:r>
            <a:r>
              <a:rPr lang="en-US" sz="1400" dirty="0">
                <a:solidFill>
                  <a:schemeClr val="tx1"/>
                </a:solidFill>
              </a:rPr>
              <a:t> </a:t>
            </a:r>
            <a:r>
              <a:rPr lang="zh-CN" altLang="en-US" sz="1400" dirty="0"/>
              <a:t>：</a:t>
            </a:r>
            <a:r>
              <a:rPr lang="en-US" sz="1400" dirty="0">
                <a:solidFill>
                  <a:schemeClr val="tx1"/>
                </a:solidFill>
              </a:rPr>
              <a:t> a binary matrix generated by a binomial distribution with a probability </a:t>
            </a:r>
          </a:p>
          <a:p>
            <a:r>
              <a:rPr lang="en-US" sz="1400" i="1" dirty="0">
                <a:solidFill>
                  <a:schemeClr val="tx1"/>
                </a:solidFill>
              </a:rPr>
              <a:t>s</a:t>
            </a:r>
            <a:r>
              <a:rPr lang="en-US" sz="1400" dirty="0">
                <a:solidFill>
                  <a:schemeClr val="tx1"/>
                </a:solidFill>
              </a:rPr>
              <a:t>. </a:t>
            </a:r>
            <a:r>
              <a:rPr lang="el-GR" sz="1400" i="1" dirty="0">
                <a:solidFill>
                  <a:schemeClr val="tx1"/>
                </a:solidFill>
              </a:rPr>
              <a:t>α</a:t>
            </a:r>
            <a:r>
              <a:rPr lang="el-GR" sz="1400" dirty="0">
                <a:solidFill>
                  <a:schemeClr val="tx1"/>
                </a:solidFill>
              </a:rPr>
              <a:t>, </a:t>
            </a:r>
            <a:r>
              <a:rPr lang="el-GR" sz="1400" i="1" dirty="0">
                <a:solidFill>
                  <a:schemeClr val="tx1"/>
                </a:solidFill>
              </a:rPr>
              <a:t>λ</a:t>
            </a:r>
            <a:r>
              <a:rPr lang="el-GR" sz="1400" dirty="0">
                <a:solidFill>
                  <a:schemeClr val="tx1"/>
                </a:solidFill>
              </a:rPr>
              <a:t>, </a:t>
            </a:r>
            <a:r>
              <a:rPr lang="el-GR" sz="1400" i="1" dirty="0">
                <a:solidFill>
                  <a:schemeClr val="tx1"/>
                </a:solidFill>
              </a:rPr>
              <a:t>γ</a:t>
            </a:r>
            <a:r>
              <a:rPr lang="el-GR" sz="1400" dirty="0">
                <a:solidFill>
                  <a:schemeClr val="tx1"/>
                </a:solidFill>
              </a:rPr>
              <a:t> </a:t>
            </a:r>
            <a:r>
              <a:rPr lang="zh-CN" altLang="en-US" sz="1400" dirty="0">
                <a:solidFill>
                  <a:schemeClr val="tx1"/>
                </a:solidFill>
              </a:rPr>
              <a:t>：</a:t>
            </a:r>
            <a:r>
              <a:rPr lang="en-US" sz="1400" dirty="0">
                <a:solidFill>
                  <a:schemeClr val="tx1"/>
                </a:solidFill>
              </a:rPr>
              <a:t> regularization parameters</a:t>
            </a:r>
            <a:endParaRPr lang="en-US" sz="1400" dirty="0"/>
          </a:p>
          <a:p>
            <a:r>
              <a:rPr lang="en-US" sz="1400" dirty="0">
                <a:solidFill>
                  <a:schemeClr val="tx1"/>
                </a:solidFill>
              </a:rPr>
              <a:t> ∘ </a:t>
            </a:r>
            <a:r>
              <a:rPr lang="zh-CN" altLang="en-US" sz="1400" dirty="0">
                <a:solidFill>
                  <a:schemeClr val="tx1"/>
                </a:solidFill>
              </a:rPr>
              <a:t>： </a:t>
            </a:r>
            <a:r>
              <a:rPr lang="en-US" sz="1400" dirty="0">
                <a:solidFill>
                  <a:schemeClr val="tx1"/>
                </a:solidFill>
              </a:rPr>
              <a:t>dot multiplication</a:t>
            </a:r>
            <a:endParaRPr lang="en-US" sz="1400" dirty="0"/>
          </a:p>
        </p:txBody>
      </p:sp>
      <p:sp>
        <p:nvSpPr>
          <p:cNvPr id="4" name="Slide Number Placeholder 3">
            <a:extLst>
              <a:ext uri="{FF2B5EF4-FFF2-40B4-BE49-F238E27FC236}">
                <a16:creationId xmlns:a16="http://schemas.microsoft.com/office/drawing/2014/main" id="{10D1239F-44C8-C84D-99D2-C90818DC959A}"/>
              </a:ext>
            </a:extLst>
          </p:cNvPr>
          <p:cNvSpPr>
            <a:spLocks noGrp="1"/>
          </p:cNvSpPr>
          <p:nvPr>
            <p:ph type="sldNum" sz="quarter" idx="12"/>
          </p:nvPr>
        </p:nvSpPr>
        <p:spPr/>
        <p:txBody>
          <a:bodyPr/>
          <a:lstStyle/>
          <a:p>
            <a:pPr>
              <a:defRPr/>
            </a:pPr>
            <a:fld id="{4D71D4ED-2DA9-9F40-A068-D189D5533483}" type="slidenum">
              <a:rPr lang="en-US" smtClean="0"/>
              <a:pPr>
                <a:defRPr/>
              </a:pPr>
              <a:t>53</a:t>
            </a:fld>
            <a:endParaRPr lang="en-US"/>
          </a:p>
        </p:txBody>
      </p:sp>
      <p:pic>
        <p:nvPicPr>
          <p:cNvPr id="6" name="Picture 5">
            <a:extLst>
              <a:ext uri="{FF2B5EF4-FFF2-40B4-BE49-F238E27FC236}">
                <a16:creationId xmlns:a16="http://schemas.microsoft.com/office/drawing/2014/main" id="{EC49454D-4319-4741-9667-D59784283C93}"/>
              </a:ext>
            </a:extLst>
          </p:cNvPr>
          <p:cNvPicPr>
            <a:picLocks noChangeAspect="1"/>
          </p:cNvPicPr>
          <p:nvPr/>
        </p:nvPicPr>
        <p:blipFill>
          <a:blip r:embed="rId3"/>
          <a:stretch>
            <a:fillRect/>
          </a:stretch>
        </p:blipFill>
        <p:spPr>
          <a:xfrm>
            <a:off x="198116" y="3199742"/>
            <a:ext cx="8805230" cy="762658"/>
          </a:xfrm>
          <a:prstGeom prst="rect">
            <a:avLst/>
          </a:prstGeom>
        </p:spPr>
      </p:pic>
      <p:sp>
        <p:nvSpPr>
          <p:cNvPr id="8" name="TextBox 7">
            <a:extLst>
              <a:ext uri="{FF2B5EF4-FFF2-40B4-BE49-F238E27FC236}">
                <a16:creationId xmlns:a16="http://schemas.microsoft.com/office/drawing/2014/main" id="{B6D32B95-9462-4644-9EF1-5EDEA9F17E58}"/>
              </a:ext>
            </a:extLst>
          </p:cNvPr>
          <p:cNvSpPr txBox="1"/>
          <p:nvPr/>
        </p:nvSpPr>
        <p:spPr>
          <a:xfrm>
            <a:off x="198115" y="767053"/>
            <a:ext cx="8841457" cy="1631216"/>
          </a:xfrm>
          <a:prstGeom prst="rect">
            <a:avLst/>
          </a:prstGeom>
          <a:noFill/>
        </p:spPr>
        <p:txBody>
          <a:bodyPr wrap="square" rtlCol="0">
            <a:spAutoFit/>
          </a:bodyPr>
          <a:lstStyle/>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‘To deconvolute heterogeneous single cells from both transcriptomic and epigenomic profiles, </a:t>
            </a:r>
            <a:r>
              <a:rPr lang="en-US" dirty="0" err="1">
                <a:latin typeface="Arial" panose="020B0604020202020204" pitchFamily="34" charset="0"/>
                <a:cs typeface="Arial" panose="020B0604020202020204" pitchFamily="34" charset="0"/>
              </a:rPr>
              <a:t>scAI</a:t>
            </a:r>
            <a:r>
              <a:rPr lang="en-US" dirty="0">
                <a:latin typeface="Arial" panose="020B0604020202020204" pitchFamily="34" charset="0"/>
                <a:cs typeface="Arial" panose="020B0604020202020204" pitchFamily="34" charset="0"/>
              </a:rPr>
              <a:t> aggregates the sparse/binary epigenomic profile in an unsupervised manner to allow coherent fusion with transcriptomic profile while projecting cells into the same representation space using both the transcriptomic and epigenomic data’</a:t>
            </a:r>
          </a:p>
        </p:txBody>
      </p:sp>
      <p:sp>
        <p:nvSpPr>
          <p:cNvPr id="9" name="Rectangle 8">
            <a:extLst>
              <a:ext uri="{FF2B5EF4-FFF2-40B4-BE49-F238E27FC236}">
                <a16:creationId xmlns:a16="http://schemas.microsoft.com/office/drawing/2014/main" id="{99B6D3D6-D1D6-C048-B263-2FA17E9117E7}"/>
              </a:ext>
            </a:extLst>
          </p:cNvPr>
          <p:cNvSpPr/>
          <p:nvPr/>
        </p:nvSpPr>
        <p:spPr bwMode="auto">
          <a:xfrm>
            <a:off x="8991600" y="3429000"/>
            <a:ext cx="64454" cy="139362"/>
          </a:xfrm>
          <a:prstGeom prst="rect">
            <a:avLst/>
          </a:prstGeom>
          <a:solidFill>
            <a:schemeClr val="bg1"/>
          </a:solidFill>
          <a:ln w="28575" cap="flat" cmpd="sng" algn="ctr">
            <a:no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97" charset="0"/>
            </a:endParaRPr>
          </a:p>
        </p:txBody>
      </p:sp>
      <p:sp>
        <p:nvSpPr>
          <p:cNvPr id="10" name="TextBox 9">
            <a:extLst>
              <a:ext uri="{FF2B5EF4-FFF2-40B4-BE49-F238E27FC236}">
                <a16:creationId xmlns:a16="http://schemas.microsoft.com/office/drawing/2014/main" id="{00687706-8DDF-2042-AFDA-6F72BC384642}"/>
              </a:ext>
            </a:extLst>
          </p:cNvPr>
          <p:cNvSpPr txBox="1"/>
          <p:nvPr/>
        </p:nvSpPr>
        <p:spPr>
          <a:xfrm>
            <a:off x="0" y="6642556"/>
            <a:ext cx="8214108" cy="200055"/>
          </a:xfrm>
          <a:prstGeom prst="rect">
            <a:avLst/>
          </a:prstGeom>
          <a:noFill/>
        </p:spPr>
        <p:txBody>
          <a:bodyPr wrap="none" rtlCol="0">
            <a:spAutoFit/>
          </a:bodyPr>
          <a:lstStyle/>
          <a:p>
            <a:r>
              <a:rPr lang="en-US" sz="700" dirty="0" err="1"/>
              <a:t>Jin</a:t>
            </a:r>
            <a:r>
              <a:rPr lang="en-US" sz="700" dirty="0"/>
              <a:t>, S., Zhang, L. &amp; </a:t>
            </a:r>
            <a:r>
              <a:rPr lang="en-US" sz="700" dirty="0" err="1"/>
              <a:t>Nie</a:t>
            </a:r>
            <a:r>
              <a:rPr lang="en-US" sz="700" dirty="0"/>
              <a:t>, Q. </a:t>
            </a:r>
            <a:r>
              <a:rPr lang="en-US" sz="700" dirty="0" err="1"/>
              <a:t>scAI</a:t>
            </a:r>
            <a:r>
              <a:rPr lang="en-US" sz="700" dirty="0"/>
              <a:t>: an unsupervised approach for the integrative analysis of parallel single-cell transcriptomic and epigenomic profiles. </a:t>
            </a:r>
            <a:r>
              <a:rPr lang="en-US" sz="700" i="1" dirty="0"/>
              <a:t>Genome Biol</a:t>
            </a:r>
            <a:r>
              <a:rPr lang="en-US" sz="700" dirty="0"/>
              <a:t> </a:t>
            </a:r>
            <a:r>
              <a:rPr lang="en-US" sz="700" b="1" dirty="0"/>
              <a:t>21, </a:t>
            </a:r>
            <a:r>
              <a:rPr lang="en-US" sz="700" dirty="0"/>
              <a:t>25 (2020). https://</a:t>
            </a:r>
            <a:r>
              <a:rPr lang="en-US" sz="700" dirty="0" err="1"/>
              <a:t>doi.org</a:t>
            </a:r>
            <a:r>
              <a:rPr lang="en-US" sz="700" dirty="0"/>
              <a:t>/10.1186/s13059-020-1932-8</a:t>
            </a:r>
          </a:p>
        </p:txBody>
      </p:sp>
      <p:sp>
        <p:nvSpPr>
          <p:cNvPr id="11" name="TextBox 10">
            <a:extLst>
              <a:ext uri="{FF2B5EF4-FFF2-40B4-BE49-F238E27FC236}">
                <a16:creationId xmlns:a16="http://schemas.microsoft.com/office/drawing/2014/main" id="{5A309307-8FD8-0E47-8F23-463FC5EB146C}"/>
              </a:ext>
            </a:extLst>
          </p:cNvPr>
          <p:cNvSpPr txBox="1"/>
          <p:nvPr/>
        </p:nvSpPr>
        <p:spPr>
          <a:xfrm>
            <a:off x="152400" y="2867126"/>
            <a:ext cx="6994222" cy="369332"/>
          </a:xfrm>
          <a:prstGeom prst="rect">
            <a:avLst/>
          </a:prstGeom>
          <a:noFill/>
        </p:spPr>
        <p:txBody>
          <a:bodyPr wrap="none" rtlCol="0">
            <a:spAutoFit/>
          </a:bodyPr>
          <a:lstStyle/>
          <a:p>
            <a:r>
              <a:rPr lang="en-US" sz="1800" dirty="0">
                <a:solidFill>
                  <a:schemeClr val="tx2"/>
                </a:solidFill>
                <a:latin typeface="Arial" panose="020B0604020202020204" pitchFamily="34" charset="0"/>
                <a:cs typeface="Arial" panose="020B0604020202020204" pitchFamily="34" charset="0"/>
              </a:rPr>
              <a:t>low-dimensional representations via the matrix factorization model:</a:t>
            </a:r>
          </a:p>
        </p:txBody>
      </p:sp>
    </p:spTree>
    <p:extLst>
      <p:ext uri="{BB962C8B-B14F-4D97-AF65-F5344CB8AC3E}">
        <p14:creationId xmlns:p14="http://schemas.microsoft.com/office/powerpoint/2010/main" val="7109579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25EA0-D38D-D04E-B36D-B1A02BF12E7F}"/>
              </a:ext>
            </a:extLst>
          </p:cNvPr>
          <p:cNvSpPr>
            <a:spLocks noGrp="1"/>
          </p:cNvSpPr>
          <p:nvPr>
            <p:ph type="title"/>
          </p:nvPr>
        </p:nvSpPr>
        <p:spPr>
          <a:xfrm>
            <a:off x="673308" y="254053"/>
            <a:ext cx="7772400" cy="1143000"/>
          </a:xfrm>
        </p:spPr>
        <p:txBody>
          <a:bodyPr/>
          <a:lstStyle/>
          <a:p>
            <a:r>
              <a:rPr lang="en-US" dirty="0"/>
              <a:t>MAESTRO</a:t>
            </a:r>
            <a:br>
              <a:rPr lang="en-US" dirty="0"/>
            </a:br>
            <a:r>
              <a:rPr lang="en-US" sz="2000" b="1" dirty="0"/>
              <a:t>M</a:t>
            </a:r>
            <a:r>
              <a:rPr lang="en-US" sz="2000" dirty="0"/>
              <a:t>odel-based </a:t>
            </a:r>
            <a:r>
              <a:rPr lang="en-US" sz="2000" b="1" dirty="0"/>
              <a:t>A</a:t>
            </a:r>
            <a:r>
              <a:rPr lang="en-US" sz="2000" dirty="0"/>
              <a:t>nalys</a:t>
            </a:r>
            <a:r>
              <a:rPr lang="en-US" sz="2000" b="1" dirty="0"/>
              <a:t>e</a:t>
            </a:r>
            <a:r>
              <a:rPr lang="en-US" sz="2000" dirty="0"/>
              <a:t>s of </a:t>
            </a:r>
            <a:r>
              <a:rPr lang="en-US" sz="2000" b="1" dirty="0"/>
              <a:t>s</a:t>
            </a:r>
            <a:r>
              <a:rPr lang="en-US" sz="2000" dirty="0"/>
              <a:t>ingle-cell </a:t>
            </a:r>
            <a:r>
              <a:rPr lang="en-US" sz="2000" b="1" dirty="0"/>
              <a:t>t</a:t>
            </a:r>
            <a:r>
              <a:rPr lang="en-US" sz="2000" dirty="0"/>
              <a:t>ranscriptome and </a:t>
            </a:r>
            <a:r>
              <a:rPr lang="en-US" sz="2000" b="1" dirty="0"/>
              <a:t>r</a:t>
            </a:r>
            <a:r>
              <a:rPr lang="en-US" sz="2000" dirty="0"/>
              <a:t>egul</a:t>
            </a:r>
            <a:r>
              <a:rPr lang="en-US" sz="2000" b="1" dirty="0"/>
              <a:t>o</a:t>
            </a:r>
            <a:r>
              <a:rPr lang="en-US" sz="2000" dirty="0"/>
              <a:t>me</a:t>
            </a:r>
            <a:endParaRPr lang="en-US" dirty="0"/>
          </a:p>
        </p:txBody>
      </p:sp>
      <p:sp>
        <p:nvSpPr>
          <p:cNvPr id="3" name="Content Placeholder 2">
            <a:extLst>
              <a:ext uri="{FF2B5EF4-FFF2-40B4-BE49-F238E27FC236}">
                <a16:creationId xmlns:a16="http://schemas.microsoft.com/office/drawing/2014/main" id="{1D7B25BC-76F5-7D41-B457-1E688BF08DD4}"/>
              </a:ext>
            </a:extLst>
          </p:cNvPr>
          <p:cNvSpPr>
            <a:spLocks noGrp="1"/>
          </p:cNvSpPr>
          <p:nvPr>
            <p:ph idx="1"/>
          </p:nvPr>
        </p:nvSpPr>
        <p:spPr>
          <a:xfrm>
            <a:off x="723900" y="1752600"/>
            <a:ext cx="7772400" cy="4114800"/>
          </a:xfrm>
        </p:spPr>
        <p:txBody>
          <a:bodyPr/>
          <a:lstStyle/>
          <a:p>
            <a:r>
              <a:rPr lang="en-US" sz="2000" dirty="0"/>
              <a:t>a comprehensive computational workflow for integrative analysis of </a:t>
            </a:r>
            <a:r>
              <a:rPr lang="en-US" sz="2000" dirty="0" err="1"/>
              <a:t>scRNA</a:t>
            </a:r>
            <a:r>
              <a:rPr lang="en-US" sz="2000" dirty="0"/>
              <a:t>-seq and </a:t>
            </a:r>
            <a:r>
              <a:rPr lang="en-US" sz="2000" dirty="0" err="1"/>
              <a:t>scATAC</a:t>
            </a:r>
            <a:r>
              <a:rPr lang="en-US" sz="2000" dirty="0"/>
              <a:t>-seq data from multiple platforms.</a:t>
            </a:r>
          </a:p>
        </p:txBody>
      </p:sp>
      <p:sp>
        <p:nvSpPr>
          <p:cNvPr id="4" name="Slide Number Placeholder 3">
            <a:extLst>
              <a:ext uri="{FF2B5EF4-FFF2-40B4-BE49-F238E27FC236}">
                <a16:creationId xmlns:a16="http://schemas.microsoft.com/office/drawing/2014/main" id="{0CDC9D90-4A4E-5743-AF2C-E65F4E403A9D}"/>
              </a:ext>
            </a:extLst>
          </p:cNvPr>
          <p:cNvSpPr>
            <a:spLocks noGrp="1"/>
          </p:cNvSpPr>
          <p:nvPr>
            <p:ph type="sldNum" sz="quarter" idx="12"/>
          </p:nvPr>
        </p:nvSpPr>
        <p:spPr/>
        <p:txBody>
          <a:bodyPr/>
          <a:lstStyle/>
          <a:p>
            <a:pPr>
              <a:defRPr/>
            </a:pPr>
            <a:fld id="{4D71D4ED-2DA9-9F40-A068-D189D5533483}" type="slidenum">
              <a:rPr lang="en-US" smtClean="0"/>
              <a:pPr>
                <a:defRPr/>
              </a:pPr>
              <a:t>54</a:t>
            </a:fld>
            <a:endParaRPr lang="en-US"/>
          </a:p>
        </p:txBody>
      </p:sp>
      <p:pic>
        <p:nvPicPr>
          <p:cNvPr id="218114" name="Picture 2" descr="Fig. 1">
            <a:extLst>
              <a:ext uri="{FF2B5EF4-FFF2-40B4-BE49-F238E27FC236}">
                <a16:creationId xmlns:a16="http://schemas.microsoft.com/office/drawing/2014/main" id="{CD0780BE-109B-AA4C-9184-8029282F2D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616253"/>
            <a:ext cx="9067800" cy="378454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CF6E7C7-D7A9-B449-939B-F2561F5B26E9}"/>
              </a:ext>
            </a:extLst>
          </p:cNvPr>
          <p:cNvSpPr txBox="1"/>
          <p:nvPr/>
        </p:nvSpPr>
        <p:spPr>
          <a:xfrm>
            <a:off x="0" y="6616159"/>
            <a:ext cx="8084264" cy="215444"/>
          </a:xfrm>
          <a:prstGeom prst="rect">
            <a:avLst/>
          </a:prstGeom>
          <a:noFill/>
        </p:spPr>
        <p:txBody>
          <a:bodyPr wrap="none" rtlCol="0">
            <a:spAutoFit/>
          </a:bodyPr>
          <a:lstStyle/>
          <a:p>
            <a:r>
              <a:rPr lang="en-US" sz="800" dirty="0"/>
              <a:t>Wang, C., Sun, D., Huang, X. </a:t>
            </a:r>
            <a:r>
              <a:rPr lang="en-US" sz="800" i="1" dirty="0"/>
              <a:t>et al.</a:t>
            </a:r>
            <a:r>
              <a:rPr lang="en-US" sz="800" dirty="0"/>
              <a:t> Integrative analyses of single-cell transcriptome and regulome using MAESTRO. </a:t>
            </a:r>
            <a:r>
              <a:rPr lang="en-US" sz="800" i="1" dirty="0"/>
              <a:t>Genome Biol</a:t>
            </a:r>
            <a:r>
              <a:rPr lang="en-US" sz="800" dirty="0"/>
              <a:t> </a:t>
            </a:r>
            <a:r>
              <a:rPr lang="en-US" sz="800" b="1" dirty="0"/>
              <a:t>21, </a:t>
            </a:r>
            <a:r>
              <a:rPr lang="en-US" sz="800" dirty="0"/>
              <a:t>198 (2020). https://</a:t>
            </a:r>
            <a:r>
              <a:rPr lang="en-US" sz="800" dirty="0" err="1"/>
              <a:t>doi.org</a:t>
            </a:r>
            <a:r>
              <a:rPr lang="en-US" sz="800" dirty="0"/>
              <a:t>/10.1186/s13059-020-02116-x</a:t>
            </a:r>
          </a:p>
        </p:txBody>
      </p:sp>
    </p:spTree>
    <p:extLst>
      <p:ext uri="{BB962C8B-B14F-4D97-AF65-F5344CB8AC3E}">
        <p14:creationId xmlns:p14="http://schemas.microsoft.com/office/powerpoint/2010/main" val="25926396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706DB-F3BD-4B4C-8646-C5E9033C7146}"/>
              </a:ext>
            </a:extLst>
          </p:cNvPr>
          <p:cNvSpPr>
            <a:spLocks noGrp="1"/>
          </p:cNvSpPr>
          <p:nvPr>
            <p:ph type="title"/>
          </p:nvPr>
        </p:nvSpPr>
        <p:spPr>
          <a:xfrm>
            <a:off x="685800" y="-228600"/>
            <a:ext cx="7772400" cy="1143000"/>
          </a:xfrm>
        </p:spPr>
        <p:txBody>
          <a:bodyPr/>
          <a:lstStyle/>
          <a:p>
            <a:r>
              <a:rPr lang="en-US" dirty="0"/>
              <a:t>MATCHER</a:t>
            </a:r>
          </a:p>
        </p:txBody>
      </p:sp>
      <p:sp>
        <p:nvSpPr>
          <p:cNvPr id="3" name="Content Placeholder 2">
            <a:extLst>
              <a:ext uri="{FF2B5EF4-FFF2-40B4-BE49-F238E27FC236}">
                <a16:creationId xmlns:a16="http://schemas.microsoft.com/office/drawing/2014/main" id="{6AF38C38-1699-1342-992F-DB5F3ED5B2F2}"/>
              </a:ext>
            </a:extLst>
          </p:cNvPr>
          <p:cNvSpPr>
            <a:spLocks noGrp="1"/>
          </p:cNvSpPr>
          <p:nvPr>
            <p:ph idx="1"/>
          </p:nvPr>
        </p:nvSpPr>
        <p:spPr>
          <a:xfrm>
            <a:off x="685800" y="609600"/>
            <a:ext cx="7772400" cy="4114800"/>
          </a:xfrm>
        </p:spPr>
        <p:txBody>
          <a:bodyPr/>
          <a:lstStyle/>
          <a:p>
            <a:r>
              <a:rPr lang="en-US" sz="2000" dirty="0"/>
              <a:t> an approach for integrating multiple types of single cell measurements</a:t>
            </a:r>
          </a:p>
          <a:p>
            <a:r>
              <a:rPr lang="en-US" sz="2000" dirty="0"/>
              <a:t> MATCHER uses manifold alignment to infer single cell multi-</a:t>
            </a:r>
            <a:r>
              <a:rPr lang="en-US" sz="2000" dirty="0" err="1"/>
              <a:t>omic</a:t>
            </a:r>
            <a:r>
              <a:rPr lang="en-US" sz="2000" dirty="0"/>
              <a:t> profiles from transcriptomic and epigenetic measurements performed on different cells of the same type</a:t>
            </a:r>
          </a:p>
        </p:txBody>
      </p:sp>
      <p:sp>
        <p:nvSpPr>
          <p:cNvPr id="4" name="Slide Number Placeholder 3">
            <a:extLst>
              <a:ext uri="{FF2B5EF4-FFF2-40B4-BE49-F238E27FC236}">
                <a16:creationId xmlns:a16="http://schemas.microsoft.com/office/drawing/2014/main" id="{54C9AF40-D170-B04C-9181-A5F7ACD989D3}"/>
              </a:ext>
            </a:extLst>
          </p:cNvPr>
          <p:cNvSpPr>
            <a:spLocks noGrp="1"/>
          </p:cNvSpPr>
          <p:nvPr>
            <p:ph type="sldNum" sz="quarter" idx="12"/>
          </p:nvPr>
        </p:nvSpPr>
        <p:spPr/>
        <p:txBody>
          <a:bodyPr/>
          <a:lstStyle/>
          <a:p>
            <a:pPr>
              <a:defRPr/>
            </a:pPr>
            <a:fld id="{4D71D4ED-2DA9-9F40-A068-D189D5533483}" type="slidenum">
              <a:rPr lang="en-US" smtClean="0"/>
              <a:pPr>
                <a:defRPr/>
              </a:pPr>
              <a:t>55</a:t>
            </a:fld>
            <a:endParaRPr lang="en-US"/>
          </a:p>
        </p:txBody>
      </p:sp>
      <p:pic>
        <p:nvPicPr>
          <p:cNvPr id="219140" name="Picture 4" descr="Fig. 1">
            <a:extLst>
              <a:ext uri="{FF2B5EF4-FFF2-40B4-BE49-F238E27FC236}">
                <a16:creationId xmlns:a16="http://schemas.microsoft.com/office/drawing/2014/main" id="{6406432B-7BE4-994B-B032-C8DCD5A411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2250312"/>
            <a:ext cx="5334000" cy="443900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A5277C4-990A-8843-9F6E-09104B492FBE}"/>
              </a:ext>
            </a:extLst>
          </p:cNvPr>
          <p:cNvSpPr txBox="1"/>
          <p:nvPr/>
        </p:nvSpPr>
        <p:spPr>
          <a:xfrm>
            <a:off x="1385" y="5949220"/>
            <a:ext cx="1978429" cy="830997"/>
          </a:xfrm>
          <a:prstGeom prst="rect">
            <a:avLst/>
          </a:prstGeom>
          <a:noFill/>
        </p:spPr>
        <p:txBody>
          <a:bodyPr wrap="square" rtlCol="0">
            <a:spAutoFit/>
          </a:bodyPr>
          <a:lstStyle/>
          <a:p>
            <a:r>
              <a:rPr lang="en-US" sz="800" dirty="0"/>
              <a:t>Welch, J.D., </a:t>
            </a:r>
            <a:r>
              <a:rPr lang="en-US" sz="800" dirty="0" err="1"/>
              <a:t>Hartemink</a:t>
            </a:r>
            <a:r>
              <a:rPr lang="en-US" sz="800" dirty="0"/>
              <a:t>, A.J. &amp; </a:t>
            </a:r>
            <a:r>
              <a:rPr lang="en-US" sz="800" dirty="0" err="1"/>
              <a:t>Prins</a:t>
            </a:r>
            <a:r>
              <a:rPr lang="en-US" sz="800" dirty="0"/>
              <a:t>, J.F. MATCHER: manifold alignment reveals correspondence between single cell transcriptome and epigenome dynamics. </a:t>
            </a:r>
            <a:r>
              <a:rPr lang="en-US" sz="800" i="1" dirty="0"/>
              <a:t>Genome Biol</a:t>
            </a:r>
            <a:r>
              <a:rPr lang="en-US" sz="800" dirty="0"/>
              <a:t> </a:t>
            </a:r>
            <a:r>
              <a:rPr lang="en-US" sz="800" b="1" dirty="0"/>
              <a:t>18, </a:t>
            </a:r>
            <a:r>
              <a:rPr lang="en-US" sz="800" dirty="0"/>
              <a:t>138 (2017). https://</a:t>
            </a:r>
            <a:r>
              <a:rPr lang="en-US" sz="800" dirty="0" err="1"/>
              <a:t>doi.org</a:t>
            </a:r>
            <a:r>
              <a:rPr lang="en-US" sz="800" dirty="0"/>
              <a:t>/10.1186/s13059-017-1269-0</a:t>
            </a:r>
          </a:p>
        </p:txBody>
      </p:sp>
    </p:spTree>
    <p:extLst>
      <p:ext uri="{BB962C8B-B14F-4D97-AF65-F5344CB8AC3E}">
        <p14:creationId xmlns:p14="http://schemas.microsoft.com/office/powerpoint/2010/main" val="5009242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EB051-7A8B-2344-8F1A-3261CE4CC5DB}"/>
              </a:ext>
            </a:extLst>
          </p:cNvPr>
          <p:cNvSpPr>
            <a:spLocks noGrp="1"/>
          </p:cNvSpPr>
          <p:nvPr>
            <p:ph type="title"/>
          </p:nvPr>
        </p:nvSpPr>
        <p:spPr>
          <a:xfrm>
            <a:off x="762000" y="-152400"/>
            <a:ext cx="7772400" cy="1143000"/>
          </a:xfrm>
        </p:spPr>
        <p:txBody>
          <a:bodyPr/>
          <a:lstStyle/>
          <a:p>
            <a:r>
              <a:rPr lang="en-US" dirty="0"/>
              <a:t>Single cell deconvolution</a:t>
            </a:r>
          </a:p>
        </p:txBody>
      </p:sp>
      <p:sp>
        <p:nvSpPr>
          <p:cNvPr id="4" name="Slide Number Placeholder 3">
            <a:extLst>
              <a:ext uri="{FF2B5EF4-FFF2-40B4-BE49-F238E27FC236}">
                <a16:creationId xmlns:a16="http://schemas.microsoft.com/office/drawing/2014/main" id="{7CC8DB38-A00E-BF43-9854-33AA6E631BA2}"/>
              </a:ext>
            </a:extLst>
          </p:cNvPr>
          <p:cNvSpPr>
            <a:spLocks noGrp="1"/>
          </p:cNvSpPr>
          <p:nvPr>
            <p:ph type="sldNum" sz="quarter" idx="12"/>
          </p:nvPr>
        </p:nvSpPr>
        <p:spPr/>
        <p:txBody>
          <a:bodyPr/>
          <a:lstStyle/>
          <a:p>
            <a:pPr>
              <a:defRPr/>
            </a:pPr>
            <a:fld id="{4D71D4ED-2DA9-9F40-A068-D189D5533483}" type="slidenum">
              <a:rPr lang="en-US" smtClean="0"/>
              <a:pPr>
                <a:defRPr/>
              </a:pPr>
              <a:t>56</a:t>
            </a:fld>
            <a:endParaRPr lang="en-US"/>
          </a:p>
        </p:txBody>
      </p:sp>
      <p:pic>
        <p:nvPicPr>
          <p:cNvPr id="245762" name="Picture 2">
            <a:extLst>
              <a:ext uri="{FF2B5EF4-FFF2-40B4-BE49-F238E27FC236}">
                <a16:creationId xmlns:a16="http://schemas.microsoft.com/office/drawing/2014/main" id="{7623515C-37D2-0146-923D-2FA7A50C45B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66" t="18638" r="79149" b="27275"/>
          <a:stretch/>
        </p:blipFill>
        <p:spPr bwMode="auto">
          <a:xfrm>
            <a:off x="927310" y="4244655"/>
            <a:ext cx="1130090" cy="18984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A7E65D8B-107F-BA4D-9DAC-7C5503C402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362" t="23422" r="40000" b="34550"/>
          <a:stretch/>
        </p:blipFill>
        <p:spPr bwMode="auto">
          <a:xfrm>
            <a:off x="6688735" y="4407533"/>
            <a:ext cx="2068373" cy="159372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BBAEDA0-6367-4443-B2C5-0970984C5215}"/>
              </a:ext>
            </a:extLst>
          </p:cNvPr>
          <p:cNvSpPr txBox="1"/>
          <p:nvPr/>
        </p:nvSpPr>
        <p:spPr>
          <a:xfrm>
            <a:off x="3247855" y="6236959"/>
            <a:ext cx="1219200" cy="584775"/>
          </a:xfrm>
          <a:prstGeom prst="rect">
            <a:avLst/>
          </a:prstGeom>
          <a:noFill/>
        </p:spPr>
        <p:txBody>
          <a:bodyPr wrap="square" rtlCol="0">
            <a:spAutoFit/>
          </a:bodyPr>
          <a:lstStyle/>
          <a:p>
            <a:r>
              <a:rPr lang="en-US" sz="800" dirty="0"/>
              <a:t>https://</a:t>
            </a:r>
            <a:r>
              <a:rPr lang="en-US" sz="800" dirty="0" err="1"/>
              <a:t>projects.iq.harvard.edu</a:t>
            </a:r>
            <a:r>
              <a:rPr lang="en-US" sz="800" dirty="0"/>
              <a:t>/files/</a:t>
            </a:r>
            <a:r>
              <a:rPr lang="en-US" sz="800" dirty="0" err="1"/>
              <a:t>chanbioinformatics</a:t>
            </a:r>
            <a:r>
              <a:rPr lang="en-US" sz="800" dirty="0"/>
              <a:t>/files/</a:t>
            </a:r>
            <a:r>
              <a:rPr lang="en-US" sz="800" dirty="0" err="1"/>
              <a:t>cell_type_deconvolution.pdf</a:t>
            </a:r>
            <a:endParaRPr lang="en-US" sz="800" dirty="0"/>
          </a:p>
        </p:txBody>
      </p:sp>
      <p:sp>
        <p:nvSpPr>
          <p:cNvPr id="8" name="TextBox 7">
            <a:extLst>
              <a:ext uri="{FF2B5EF4-FFF2-40B4-BE49-F238E27FC236}">
                <a16:creationId xmlns:a16="http://schemas.microsoft.com/office/drawing/2014/main" id="{E00F028D-AFE5-A34A-8149-8613F444B3C8}"/>
              </a:ext>
            </a:extLst>
          </p:cNvPr>
          <p:cNvSpPr txBox="1"/>
          <p:nvPr/>
        </p:nvSpPr>
        <p:spPr>
          <a:xfrm>
            <a:off x="4876695" y="6233424"/>
            <a:ext cx="1319759" cy="584775"/>
          </a:xfrm>
          <a:prstGeom prst="rect">
            <a:avLst/>
          </a:prstGeom>
          <a:noFill/>
        </p:spPr>
        <p:txBody>
          <a:bodyPr wrap="square" rtlCol="0">
            <a:spAutoFit/>
          </a:bodyPr>
          <a:lstStyle/>
          <a:p>
            <a:r>
              <a:rPr lang="en-US" sz="800" dirty="0"/>
              <a:t>ASHG 2019 </a:t>
            </a:r>
            <a:r>
              <a:rPr lang="en-US" sz="800" dirty="0" err="1"/>
              <a:t>scRNAseq</a:t>
            </a:r>
            <a:r>
              <a:rPr lang="en-US" sz="800" dirty="0"/>
              <a:t> </a:t>
            </a:r>
            <a:r>
              <a:rPr lang="en-US" sz="800" dirty="0" err="1"/>
              <a:t>HiPlex</a:t>
            </a:r>
            <a:r>
              <a:rPr lang="en-US" sz="800" dirty="0"/>
              <a:t> oral presentation https://</a:t>
            </a:r>
            <a:r>
              <a:rPr lang="en-US" sz="800" dirty="0" err="1"/>
              <a:t>www.youtube.com</a:t>
            </a:r>
            <a:r>
              <a:rPr lang="en-US" sz="800" dirty="0"/>
              <a:t>/</a:t>
            </a:r>
            <a:r>
              <a:rPr lang="en-US" sz="800" dirty="0" err="1"/>
              <a:t>watch?v</a:t>
            </a:r>
            <a:r>
              <a:rPr lang="en-US" sz="800" dirty="0"/>
              <a:t>=YlRemO_TE3Y</a:t>
            </a:r>
          </a:p>
        </p:txBody>
      </p:sp>
      <p:sp>
        <p:nvSpPr>
          <p:cNvPr id="9" name="TextBox 8">
            <a:extLst>
              <a:ext uri="{FF2B5EF4-FFF2-40B4-BE49-F238E27FC236}">
                <a16:creationId xmlns:a16="http://schemas.microsoft.com/office/drawing/2014/main" id="{BA40A6BA-7443-5F41-8C88-8DC792FD3D5F}"/>
              </a:ext>
            </a:extLst>
          </p:cNvPr>
          <p:cNvSpPr txBox="1"/>
          <p:nvPr/>
        </p:nvSpPr>
        <p:spPr>
          <a:xfrm>
            <a:off x="292238" y="3594743"/>
            <a:ext cx="2775119" cy="646331"/>
          </a:xfrm>
          <a:prstGeom prst="rect">
            <a:avLst/>
          </a:prstGeom>
          <a:noFill/>
        </p:spPr>
        <p:txBody>
          <a:bodyPr wrap="none" rtlCol="0">
            <a:spAutoFit/>
          </a:bodyPr>
          <a:lstStyle/>
          <a:p>
            <a:r>
              <a:rPr lang="en-US" sz="1800" dirty="0">
                <a:solidFill>
                  <a:schemeClr val="tx2"/>
                </a:solidFill>
                <a:latin typeface="Arial" panose="020B0604020202020204" pitchFamily="34" charset="0"/>
                <a:cs typeface="Arial" panose="020B0604020202020204" pitchFamily="34" charset="0"/>
              </a:rPr>
              <a:t>Bulk</a:t>
            </a:r>
          </a:p>
          <a:p>
            <a:r>
              <a:rPr lang="en-US" sz="1800" dirty="0">
                <a:solidFill>
                  <a:schemeClr val="tx2"/>
                </a:solidFill>
                <a:latin typeface="Arial" panose="020B0604020202020204" pitchFamily="34" charset="0"/>
                <a:cs typeface="Arial" panose="020B0604020202020204" pitchFamily="34" charset="0"/>
              </a:rPr>
              <a:t>$200/sample (</a:t>
            </a:r>
            <a:r>
              <a:rPr lang="en-US" sz="1800" dirty="0" err="1">
                <a:solidFill>
                  <a:schemeClr val="tx2"/>
                </a:solidFill>
                <a:latin typeface="Arial" panose="020B0604020202020204" pitchFamily="34" charset="0"/>
                <a:cs typeface="Arial" panose="020B0604020202020204" pitchFamily="34" charset="0"/>
              </a:rPr>
              <a:t>Novogene</a:t>
            </a:r>
            <a:r>
              <a:rPr lang="en-US" sz="1800" dirty="0">
                <a:solidFill>
                  <a:schemeClr val="tx2"/>
                </a:solidFill>
                <a:latin typeface="Arial" panose="020B0604020202020204" pitchFamily="34" charset="0"/>
                <a:cs typeface="Arial" panose="020B0604020202020204" pitchFamily="34" charset="0"/>
              </a:rPr>
              <a:t>)</a:t>
            </a:r>
          </a:p>
        </p:txBody>
      </p:sp>
      <p:sp>
        <p:nvSpPr>
          <p:cNvPr id="10" name="TextBox 9">
            <a:extLst>
              <a:ext uri="{FF2B5EF4-FFF2-40B4-BE49-F238E27FC236}">
                <a16:creationId xmlns:a16="http://schemas.microsoft.com/office/drawing/2014/main" id="{7E9465BD-A3F9-D340-9737-E154EDDC865E}"/>
              </a:ext>
            </a:extLst>
          </p:cNvPr>
          <p:cNvSpPr txBox="1"/>
          <p:nvPr/>
        </p:nvSpPr>
        <p:spPr>
          <a:xfrm>
            <a:off x="259465" y="6146659"/>
            <a:ext cx="2819400" cy="523220"/>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Bulk transcriptomic analyses lose single cell information</a:t>
            </a:r>
          </a:p>
        </p:txBody>
      </p:sp>
      <p:sp>
        <p:nvSpPr>
          <p:cNvPr id="12" name="TextBox 11">
            <a:extLst>
              <a:ext uri="{FF2B5EF4-FFF2-40B4-BE49-F238E27FC236}">
                <a16:creationId xmlns:a16="http://schemas.microsoft.com/office/drawing/2014/main" id="{CC0D86CA-7AE8-0740-BDE7-3453930EF7D5}"/>
              </a:ext>
            </a:extLst>
          </p:cNvPr>
          <p:cNvSpPr txBox="1"/>
          <p:nvPr/>
        </p:nvSpPr>
        <p:spPr>
          <a:xfrm>
            <a:off x="6541409" y="3599468"/>
            <a:ext cx="2537874" cy="646331"/>
          </a:xfrm>
          <a:prstGeom prst="rect">
            <a:avLst/>
          </a:prstGeom>
          <a:noFill/>
        </p:spPr>
        <p:txBody>
          <a:bodyPr wrap="none" rtlCol="0">
            <a:spAutoFit/>
          </a:bodyPr>
          <a:lstStyle/>
          <a:p>
            <a:r>
              <a:rPr lang="en-US" sz="1800" dirty="0">
                <a:solidFill>
                  <a:schemeClr val="tx2"/>
                </a:solidFill>
                <a:latin typeface="Arial" panose="020B0604020202020204" pitchFamily="34" charset="0"/>
                <a:cs typeface="Arial" panose="020B0604020202020204" pitchFamily="34" charset="0"/>
              </a:rPr>
              <a:t>Single cell</a:t>
            </a:r>
          </a:p>
          <a:p>
            <a:r>
              <a:rPr lang="en-US" sz="1800" dirty="0">
                <a:solidFill>
                  <a:schemeClr val="tx2"/>
                </a:solidFill>
                <a:latin typeface="Arial" panose="020B0604020202020204" pitchFamily="34" charset="0"/>
                <a:cs typeface="Arial" panose="020B0604020202020204" pitchFamily="34" charset="0"/>
              </a:rPr>
              <a:t>$4000 ~ 10000/sample</a:t>
            </a:r>
          </a:p>
        </p:txBody>
      </p:sp>
      <p:sp>
        <p:nvSpPr>
          <p:cNvPr id="13" name="TextBox 12">
            <a:extLst>
              <a:ext uri="{FF2B5EF4-FFF2-40B4-BE49-F238E27FC236}">
                <a16:creationId xmlns:a16="http://schemas.microsoft.com/office/drawing/2014/main" id="{82DC315A-700A-9540-9B9C-7D5BD98910C0}"/>
              </a:ext>
            </a:extLst>
          </p:cNvPr>
          <p:cNvSpPr txBox="1"/>
          <p:nvPr/>
        </p:nvSpPr>
        <p:spPr>
          <a:xfrm>
            <a:off x="6585664" y="6182379"/>
            <a:ext cx="2438400" cy="523220"/>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Single cell transcriptomic analyses retain single cell</a:t>
            </a:r>
          </a:p>
        </p:txBody>
      </p:sp>
      <p:sp>
        <p:nvSpPr>
          <p:cNvPr id="11" name="Right Arrow 10">
            <a:extLst>
              <a:ext uri="{FF2B5EF4-FFF2-40B4-BE49-F238E27FC236}">
                <a16:creationId xmlns:a16="http://schemas.microsoft.com/office/drawing/2014/main" id="{2B33A0A0-4945-464F-8E49-F61E71B143F2}"/>
              </a:ext>
            </a:extLst>
          </p:cNvPr>
          <p:cNvSpPr/>
          <p:nvPr/>
        </p:nvSpPr>
        <p:spPr bwMode="auto">
          <a:xfrm>
            <a:off x="4205808" y="4924653"/>
            <a:ext cx="1219200" cy="381000"/>
          </a:xfrm>
          <a:prstGeom prst="rightArrow">
            <a:avLst/>
          </a:prstGeom>
          <a:solidFill>
            <a:schemeClr val="bg1">
              <a:lumMod val="85000"/>
            </a:schemeClr>
          </a:solidFill>
          <a:ln w="28575" cap="flat" cmpd="sng" algn="ctr">
            <a:no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Times New Roman" pitchFamily="-97" charset="0"/>
            </a:endParaRPr>
          </a:p>
        </p:txBody>
      </p:sp>
      <p:sp>
        <p:nvSpPr>
          <p:cNvPr id="14" name="Rectangle 13">
            <a:extLst>
              <a:ext uri="{FF2B5EF4-FFF2-40B4-BE49-F238E27FC236}">
                <a16:creationId xmlns:a16="http://schemas.microsoft.com/office/drawing/2014/main" id="{72250201-A132-9F49-879E-19566BA1F730}"/>
              </a:ext>
            </a:extLst>
          </p:cNvPr>
          <p:cNvSpPr/>
          <p:nvPr/>
        </p:nvSpPr>
        <p:spPr bwMode="auto">
          <a:xfrm>
            <a:off x="6477000" y="3594742"/>
            <a:ext cx="2491845" cy="3110857"/>
          </a:xfrm>
          <a:prstGeom prst="rect">
            <a:avLst/>
          </a:prstGeom>
          <a:noFill/>
          <a:ln w="28575" cap="flat" cmpd="sng" algn="ctr">
            <a:solidFill>
              <a:schemeClr val="bg1">
                <a:lumMod val="85000"/>
              </a:schemeClr>
            </a:solidFill>
            <a:prstDash val="dash"/>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97" charset="0"/>
            </a:endParaRPr>
          </a:p>
        </p:txBody>
      </p:sp>
      <p:sp>
        <p:nvSpPr>
          <p:cNvPr id="16" name="Rectangle 15">
            <a:extLst>
              <a:ext uri="{FF2B5EF4-FFF2-40B4-BE49-F238E27FC236}">
                <a16:creationId xmlns:a16="http://schemas.microsoft.com/office/drawing/2014/main" id="{C5B5CF5B-60B1-9A4C-8A1C-2A5EB821007A}"/>
              </a:ext>
            </a:extLst>
          </p:cNvPr>
          <p:cNvSpPr/>
          <p:nvPr/>
        </p:nvSpPr>
        <p:spPr bwMode="auto">
          <a:xfrm>
            <a:off x="236450" y="3657600"/>
            <a:ext cx="2819400" cy="3048000"/>
          </a:xfrm>
          <a:prstGeom prst="rect">
            <a:avLst/>
          </a:prstGeom>
          <a:noFill/>
          <a:ln w="28575" cap="flat" cmpd="sng" algn="ctr">
            <a:solidFill>
              <a:schemeClr val="bg1">
                <a:lumMod val="85000"/>
              </a:schemeClr>
            </a:solidFill>
            <a:prstDash val="dash"/>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97" charset="0"/>
            </a:endParaRPr>
          </a:p>
        </p:txBody>
      </p:sp>
      <p:sp>
        <p:nvSpPr>
          <p:cNvPr id="15" name="TextBox 14">
            <a:extLst>
              <a:ext uri="{FF2B5EF4-FFF2-40B4-BE49-F238E27FC236}">
                <a16:creationId xmlns:a16="http://schemas.microsoft.com/office/drawing/2014/main" id="{2CC488A4-0BF4-3142-9C42-622C52324C87}"/>
              </a:ext>
            </a:extLst>
          </p:cNvPr>
          <p:cNvSpPr txBox="1"/>
          <p:nvPr/>
        </p:nvSpPr>
        <p:spPr>
          <a:xfrm>
            <a:off x="3131766" y="4027556"/>
            <a:ext cx="3489858" cy="646331"/>
          </a:xfrm>
          <a:prstGeom prst="rect">
            <a:avLst/>
          </a:prstGeom>
          <a:noFill/>
        </p:spPr>
        <p:txBody>
          <a:bodyPr wrap="square" rtlCol="0">
            <a:spAutoFit/>
          </a:bodyPr>
          <a:lstStyle/>
          <a:p>
            <a:r>
              <a:rPr lang="en-US" sz="1800" dirty="0">
                <a:solidFill>
                  <a:schemeClr val="tx2"/>
                </a:solidFill>
                <a:latin typeface="Arial" panose="020B0604020202020204" pitchFamily="34" charset="0"/>
                <a:cs typeface="Arial" panose="020B0604020202020204" pitchFamily="34" charset="0"/>
              </a:rPr>
              <a:t>How to computationally figure out what went into the mixture?  </a:t>
            </a:r>
          </a:p>
        </p:txBody>
      </p:sp>
      <p:sp>
        <p:nvSpPr>
          <p:cNvPr id="17" name="TextBox 16">
            <a:extLst>
              <a:ext uri="{FF2B5EF4-FFF2-40B4-BE49-F238E27FC236}">
                <a16:creationId xmlns:a16="http://schemas.microsoft.com/office/drawing/2014/main" id="{E4DF670F-CDCF-E641-8B23-519AAF23D4B6}"/>
              </a:ext>
            </a:extLst>
          </p:cNvPr>
          <p:cNvSpPr txBox="1"/>
          <p:nvPr/>
        </p:nvSpPr>
        <p:spPr>
          <a:xfrm>
            <a:off x="454620" y="861876"/>
            <a:ext cx="8514225" cy="2246769"/>
          </a:xfrm>
          <a:prstGeom prst="rect">
            <a:avLst/>
          </a:prstGeom>
          <a:noFill/>
        </p:spPr>
        <p:txBody>
          <a:bodyPr wrap="square" rtlCol="0">
            <a:spAutoFit/>
          </a:bodyPr>
          <a:lstStyle/>
          <a:p>
            <a:r>
              <a:rPr lang="en-US" b="1" dirty="0">
                <a:solidFill>
                  <a:schemeClr val="tx2"/>
                </a:solidFill>
                <a:latin typeface="Arial" panose="020B0604020202020204" pitchFamily="34" charset="0"/>
                <a:cs typeface="Arial" panose="020B0604020202020204" pitchFamily="34" charset="0"/>
              </a:rPr>
              <a:t>Pros for Bulk-seq</a:t>
            </a: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Can assay entire sample at once</a:t>
            </a: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Can help identify transcription changes in individual cell types</a:t>
            </a: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Huge amount of data out there already</a:t>
            </a: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Cheap</a:t>
            </a:r>
          </a:p>
          <a:p>
            <a:r>
              <a:rPr lang="en-US" b="1" dirty="0">
                <a:solidFill>
                  <a:schemeClr val="tx2"/>
                </a:solidFill>
                <a:latin typeface="Arial" panose="020B0604020202020204" pitchFamily="34" charset="0"/>
                <a:cs typeface="Arial" panose="020B0604020202020204" pitchFamily="34" charset="0"/>
              </a:rPr>
              <a:t>Cons</a:t>
            </a: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Lose single cell information</a:t>
            </a:r>
          </a:p>
        </p:txBody>
      </p:sp>
      <p:cxnSp>
        <p:nvCxnSpPr>
          <p:cNvPr id="19" name="Straight Connector 18">
            <a:extLst>
              <a:ext uri="{FF2B5EF4-FFF2-40B4-BE49-F238E27FC236}">
                <a16:creationId xmlns:a16="http://schemas.microsoft.com/office/drawing/2014/main" id="{483D37FC-5317-FC40-A19E-C23432556DEB}"/>
              </a:ext>
            </a:extLst>
          </p:cNvPr>
          <p:cNvCxnSpPr>
            <a:cxnSpLocks/>
          </p:cNvCxnSpPr>
          <p:nvPr/>
        </p:nvCxnSpPr>
        <p:spPr bwMode="auto">
          <a:xfrm>
            <a:off x="609600" y="3019575"/>
            <a:ext cx="317710" cy="638025"/>
          </a:xfrm>
          <a:prstGeom prst="line">
            <a:avLst/>
          </a:prstGeom>
          <a:noFill/>
          <a:ln w="12700" cap="flat" cmpd="sng" algn="ctr">
            <a:solidFill>
              <a:schemeClr val="bg1">
                <a:lumMod val="85000"/>
              </a:schemeClr>
            </a:solidFill>
            <a:prstDash val="solid"/>
            <a:round/>
            <a:headEnd type="none" w="med" len="med"/>
            <a:tailEnd type="none" w="lg" len="med"/>
          </a:ln>
          <a:effectLst/>
        </p:spPr>
      </p:cxnSp>
      <p:cxnSp>
        <p:nvCxnSpPr>
          <p:cNvPr id="22" name="Straight Connector 21">
            <a:extLst>
              <a:ext uri="{FF2B5EF4-FFF2-40B4-BE49-F238E27FC236}">
                <a16:creationId xmlns:a16="http://schemas.microsoft.com/office/drawing/2014/main" id="{21A3B456-14B0-664C-AC62-16D87662ED5C}"/>
              </a:ext>
            </a:extLst>
          </p:cNvPr>
          <p:cNvCxnSpPr>
            <a:cxnSpLocks/>
          </p:cNvCxnSpPr>
          <p:nvPr/>
        </p:nvCxnSpPr>
        <p:spPr bwMode="auto">
          <a:xfrm flipV="1">
            <a:off x="2209800" y="3019575"/>
            <a:ext cx="1996008" cy="638025"/>
          </a:xfrm>
          <a:prstGeom prst="line">
            <a:avLst/>
          </a:prstGeom>
          <a:noFill/>
          <a:ln w="12700" cap="flat" cmpd="sng" algn="ctr">
            <a:solidFill>
              <a:schemeClr val="bg1">
                <a:lumMod val="85000"/>
              </a:schemeClr>
            </a:solidFill>
            <a:prstDash val="solid"/>
            <a:round/>
            <a:headEnd type="none" w="med" len="med"/>
            <a:tailEnd type="none" w="lg" len="med"/>
          </a:ln>
          <a:effectLst/>
        </p:spPr>
      </p:cxnSp>
      <p:sp>
        <p:nvSpPr>
          <p:cNvPr id="24" name="Rectangle 23">
            <a:extLst>
              <a:ext uri="{FF2B5EF4-FFF2-40B4-BE49-F238E27FC236}">
                <a16:creationId xmlns:a16="http://schemas.microsoft.com/office/drawing/2014/main" id="{4AC1FB87-91BD-1143-ABAA-F61588847692}"/>
              </a:ext>
            </a:extLst>
          </p:cNvPr>
          <p:cNvSpPr/>
          <p:nvPr/>
        </p:nvSpPr>
        <p:spPr bwMode="auto">
          <a:xfrm>
            <a:off x="470110" y="861876"/>
            <a:ext cx="7772400" cy="2154118"/>
          </a:xfrm>
          <a:prstGeom prst="rect">
            <a:avLst/>
          </a:prstGeom>
          <a:noFill/>
          <a:ln w="28575" cap="flat" cmpd="sng" algn="ctr">
            <a:solidFill>
              <a:schemeClr val="bg1">
                <a:lumMod val="85000"/>
              </a:schemeClr>
            </a:solidFill>
            <a:prstDash val="dash"/>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97" charset="0"/>
            </a:endParaRPr>
          </a:p>
        </p:txBody>
      </p:sp>
    </p:spTree>
    <p:extLst>
      <p:ext uri="{BB962C8B-B14F-4D97-AF65-F5344CB8AC3E}">
        <p14:creationId xmlns:p14="http://schemas.microsoft.com/office/powerpoint/2010/main" val="321072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23458-FD71-5E4F-814C-A1B4DAE27FC4}"/>
              </a:ext>
            </a:extLst>
          </p:cNvPr>
          <p:cNvSpPr>
            <a:spLocks noGrp="1"/>
          </p:cNvSpPr>
          <p:nvPr>
            <p:ph type="title"/>
          </p:nvPr>
        </p:nvSpPr>
        <p:spPr>
          <a:xfrm>
            <a:off x="838200" y="-152400"/>
            <a:ext cx="7772400" cy="1143000"/>
          </a:xfrm>
        </p:spPr>
        <p:txBody>
          <a:bodyPr/>
          <a:lstStyle/>
          <a:p>
            <a:r>
              <a:rPr lang="en-US" dirty="0"/>
              <a:t>Single cell deconvolution</a:t>
            </a:r>
          </a:p>
        </p:txBody>
      </p:sp>
      <p:sp>
        <p:nvSpPr>
          <p:cNvPr id="4" name="Slide Number Placeholder 3">
            <a:extLst>
              <a:ext uri="{FF2B5EF4-FFF2-40B4-BE49-F238E27FC236}">
                <a16:creationId xmlns:a16="http://schemas.microsoft.com/office/drawing/2014/main" id="{7099EDCC-45FA-B740-A4B2-B8FBAE8E7F71}"/>
              </a:ext>
            </a:extLst>
          </p:cNvPr>
          <p:cNvSpPr>
            <a:spLocks noGrp="1"/>
          </p:cNvSpPr>
          <p:nvPr>
            <p:ph type="sldNum" sz="quarter" idx="12"/>
          </p:nvPr>
        </p:nvSpPr>
        <p:spPr/>
        <p:txBody>
          <a:bodyPr/>
          <a:lstStyle/>
          <a:p>
            <a:pPr>
              <a:defRPr/>
            </a:pPr>
            <a:fld id="{4D71D4ED-2DA9-9F40-A068-D189D5533483}" type="slidenum">
              <a:rPr lang="en-US" smtClean="0"/>
              <a:pPr>
                <a:defRPr/>
              </a:pPr>
              <a:t>57</a:t>
            </a:fld>
            <a:endParaRPr lang="en-US"/>
          </a:p>
        </p:txBody>
      </p:sp>
      <p:sp>
        <p:nvSpPr>
          <p:cNvPr id="9" name="Content Placeholder 8">
            <a:extLst>
              <a:ext uri="{FF2B5EF4-FFF2-40B4-BE49-F238E27FC236}">
                <a16:creationId xmlns:a16="http://schemas.microsoft.com/office/drawing/2014/main" id="{D4CCEBD8-750D-874F-937A-262FAD4457FC}"/>
              </a:ext>
            </a:extLst>
          </p:cNvPr>
          <p:cNvSpPr>
            <a:spLocks noGrp="1"/>
          </p:cNvSpPr>
          <p:nvPr>
            <p:ph idx="1"/>
          </p:nvPr>
        </p:nvSpPr>
        <p:spPr>
          <a:xfrm>
            <a:off x="838200" y="900909"/>
            <a:ext cx="7772400" cy="4114800"/>
          </a:xfrm>
        </p:spPr>
        <p:txBody>
          <a:bodyPr/>
          <a:lstStyle/>
          <a:p>
            <a:r>
              <a:rPr lang="en-US" sz="2000" dirty="0"/>
              <a:t>‘a system of equations that describe the expression of each gene in a heterogeneous sample as a linear combination of the expression levels of that gene across the different cell subsets present in the sample, weighted by their relative cell fractions’</a:t>
            </a:r>
          </a:p>
        </p:txBody>
      </p:sp>
      <p:sp>
        <p:nvSpPr>
          <p:cNvPr id="10" name="TextBox 9">
            <a:extLst>
              <a:ext uri="{FF2B5EF4-FFF2-40B4-BE49-F238E27FC236}">
                <a16:creationId xmlns:a16="http://schemas.microsoft.com/office/drawing/2014/main" id="{E9D0FF9F-C7BD-0146-B4C8-E7C1BFA573E3}"/>
              </a:ext>
            </a:extLst>
          </p:cNvPr>
          <p:cNvSpPr txBox="1"/>
          <p:nvPr/>
        </p:nvSpPr>
        <p:spPr>
          <a:xfrm>
            <a:off x="0" y="6626317"/>
            <a:ext cx="6607899" cy="215444"/>
          </a:xfrm>
          <a:prstGeom prst="rect">
            <a:avLst/>
          </a:prstGeom>
          <a:noFill/>
        </p:spPr>
        <p:txBody>
          <a:bodyPr wrap="none" rtlCol="0">
            <a:spAutoFit/>
          </a:bodyPr>
          <a:lstStyle/>
          <a:p>
            <a:r>
              <a:rPr lang="en-US" sz="800" dirty="0" err="1"/>
              <a:t>Finotello</a:t>
            </a:r>
            <a:r>
              <a:rPr lang="en-US" sz="800" dirty="0"/>
              <a:t>, F. &amp; </a:t>
            </a:r>
            <a:r>
              <a:rPr lang="en-US" sz="800" dirty="0" err="1"/>
              <a:t>Trajanoski</a:t>
            </a:r>
            <a:r>
              <a:rPr lang="en-US" sz="800" dirty="0"/>
              <a:t>, Z. Quantifying </a:t>
            </a:r>
            <a:r>
              <a:rPr lang="en-US" sz="800" dirty="0" err="1"/>
              <a:t>tumorinfiltrating</a:t>
            </a:r>
            <a:r>
              <a:rPr lang="en-US" sz="800" dirty="0"/>
              <a:t> immune cells from transcriptomics data. Cancer Immunol. </a:t>
            </a:r>
            <a:r>
              <a:rPr lang="en-US" sz="800" dirty="0" err="1"/>
              <a:t>Immunother</a:t>
            </a:r>
            <a:r>
              <a:rPr lang="en-US" sz="800" dirty="0"/>
              <a:t>. 67, 1031–1040 (2018).</a:t>
            </a:r>
          </a:p>
        </p:txBody>
      </p:sp>
      <p:pic>
        <p:nvPicPr>
          <p:cNvPr id="12" name="Picture 11" descr="Chart&#10;&#10;Description automatically generated">
            <a:extLst>
              <a:ext uri="{FF2B5EF4-FFF2-40B4-BE49-F238E27FC236}">
                <a16:creationId xmlns:a16="http://schemas.microsoft.com/office/drawing/2014/main" id="{A81E7132-DC58-1A47-B9B9-C347463BEBA0}"/>
              </a:ext>
            </a:extLst>
          </p:cNvPr>
          <p:cNvPicPr>
            <a:picLocks noChangeAspect="1"/>
          </p:cNvPicPr>
          <p:nvPr/>
        </p:nvPicPr>
        <p:blipFill rotWithShape="1">
          <a:blip r:embed="rId3"/>
          <a:srcRect t="1526" b="10295"/>
          <a:stretch/>
        </p:blipFill>
        <p:spPr>
          <a:xfrm>
            <a:off x="994765" y="2362200"/>
            <a:ext cx="7459269" cy="3971819"/>
          </a:xfrm>
          <a:prstGeom prst="rect">
            <a:avLst/>
          </a:prstGeom>
        </p:spPr>
      </p:pic>
    </p:spTree>
    <p:extLst>
      <p:ext uri="{BB962C8B-B14F-4D97-AF65-F5344CB8AC3E}">
        <p14:creationId xmlns:p14="http://schemas.microsoft.com/office/powerpoint/2010/main" val="17590534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C7C73-B39A-5048-9FC7-6CBFCE97EDD9}"/>
              </a:ext>
            </a:extLst>
          </p:cNvPr>
          <p:cNvSpPr>
            <a:spLocks noGrp="1"/>
          </p:cNvSpPr>
          <p:nvPr>
            <p:ph type="title"/>
          </p:nvPr>
        </p:nvSpPr>
        <p:spPr>
          <a:xfrm>
            <a:off x="266700" y="0"/>
            <a:ext cx="8610600" cy="1143000"/>
          </a:xfrm>
        </p:spPr>
        <p:txBody>
          <a:bodyPr/>
          <a:lstStyle/>
          <a:p>
            <a:r>
              <a:rPr lang="en-US" dirty="0" err="1"/>
              <a:t>CIBERSORTx</a:t>
            </a:r>
            <a:br>
              <a:rPr lang="en-US" dirty="0"/>
            </a:br>
            <a:r>
              <a:rPr lang="en-US" sz="2000" b="1" dirty="0"/>
              <a:t>c</a:t>
            </a:r>
            <a:r>
              <a:rPr lang="en-US" sz="2000" dirty="0"/>
              <a:t>ell-type </a:t>
            </a:r>
            <a:r>
              <a:rPr lang="en-US" sz="2000" b="1" dirty="0"/>
              <a:t>i</a:t>
            </a:r>
            <a:r>
              <a:rPr lang="en-US" sz="2000" dirty="0"/>
              <a:t>dentification </a:t>
            </a:r>
            <a:r>
              <a:rPr lang="en-US" sz="2000" b="1" dirty="0"/>
              <a:t>b</a:t>
            </a:r>
            <a:r>
              <a:rPr lang="en-US" sz="2000" dirty="0"/>
              <a:t>y </a:t>
            </a:r>
            <a:r>
              <a:rPr lang="en-US" sz="2000" b="1" dirty="0"/>
              <a:t>e</a:t>
            </a:r>
            <a:r>
              <a:rPr lang="en-US" sz="2000" dirty="0"/>
              <a:t>stimating </a:t>
            </a:r>
            <a:r>
              <a:rPr lang="en-US" sz="2000" b="1" dirty="0"/>
              <a:t>r</a:t>
            </a:r>
            <a:r>
              <a:rPr lang="en-US" sz="2000" dirty="0"/>
              <a:t>elative </a:t>
            </a:r>
            <a:r>
              <a:rPr lang="en-US" sz="2000" b="1" dirty="0"/>
              <a:t>s</a:t>
            </a:r>
            <a:r>
              <a:rPr lang="en-US" sz="2000" dirty="0"/>
              <a:t>ubsets </a:t>
            </a:r>
            <a:r>
              <a:rPr lang="en-US" sz="2000" b="1" dirty="0"/>
              <a:t>o</a:t>
            </a:r>
            <a:r>
              <a:rPr lang="en-US" sz="2000" dirty="0"/>
              <a:t>f </a:t>
            </a:r>
            <a:r>
              <a:rPr lang="en-US" sz="2000" b="1" dirty="0"/>
              <a:t>R</a:t>
            </a:r>
            <a:r>
              <a:rPr lang="en-US" sz="2000" dirty="0"/>
              <a:t>NA </a:t>
            </a:r>
            <a:r>
              <a:rPr lang="en-US" sz="2000" b="1" dirty="0"/>
              <a:t>t</a:t>
            </a:r>
            <a:r>
              <a:rPr lang="en-US" sz="2000" dirty="0"/>
              <a:t>ranscripts  </a:t>
            </a:r>
            <a:endParaRPr lang="en-US" dirty="0"/>
          </a:p>
        </p:txBody>
      </p:sp>
      <p:sp>
        <p:nvSpPr>
          <p:cNvPr id="4" name="Slide Number Placeholder 3">
            <a:extLst>
              <a:ext uri="{FF2B5EF4-FFF2-40B4-BE49-F238E27FC236}">
                <a16:creationId xmlns:a16="http://schemas.microsoft.com/office/drawing/2014/main" id="{A4CED797-74F0-8B4B-80AA-911D7C30977F}"/>
              </a:ext>
            </a:extLst>
          </p:cNvPr>
          <p:cNvSpPr>
            <a:spLocks noGrp="1"/>
          </p:cNvSpPr>
          <p:nvPr>
            <p:ph type="sldNum" sz="quarter" idx="12"/>
          </p:nvPr>
        </p:nvSpPr>
        <p:spPr/>
        <p:txBody>
          <a:bodyPr/>
          <a:lstStyle/>
          <a:p>
            <a:pPr>
              <a:defRPr/>
            </a:pPr>
            <a:fld id="{4D71D4ED-2DA9-9F40-A068-D189D5533483}" type="slidenum">
              <a:rPr lang="en-US" smtClean="0"/>
              <a:pPr>
                <a:defRPr/>
              </a:pPr>
              <a:t>58</a:t>
            </a:fld>
            <a:endParaRPr lang="en-US"/>
          </a:p>
        </p:txBody>
      </p:sp>
      <p:pic>
        <p:nvPicPr>
          <p:cNvPr id="235522" name="Picture 2" descr="Fig. 1">
            <a:extLst>
              <a:ext uri="{FF2B5EF4-FFF2-40B4-BE49-F238E27FC236}">
                <a16:creationId xmlns:a16="http://schemas.microsoft.com/office/drawing/2014/main" id="{DB603E95-5CE9-1349-9127-E115BD14D9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826182"/>
            <a:ext cx="5456237" cy="479474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0E4372E-4E3B-8C45-B7B1-BBCC652058CF}"/>
              </a:ext>
            </a:extLst>
          </p:cNvPr>
          <p:cNvSpPr txBox="1"/>
          <p:nvPr/>
        </p:nvSpPr>
        <p:spPr>
          <a:xfrm>
            <a:off x="0" y="6314524"/>
            <a:ext cx="3780020" cy="507831"/>
          </a:xfrm>
          <a:prstGeom prst="rect">
            <a:avLst/>
          </a:prstGeom>
          <a:noFill/>
        </p:spPr>
        <p:txBody>
          <a:bodyPr wrap="square" rtlCol="0">
            <a:spAutoFit/>
          </a:bodyPr>
          <a:lstStyle/>
          <a:p>
            <a:r>
              <a:rPr lang="en-US" sz="900" dirty="0"/>
              <a:t>Newman, A.M., Steen, C.B., Liu, C.L. </a:t>
            </a:r>
            <a:r>
              <a:rPr lang="en-US" sz="900" i="1" dirty="0"/>
              <a:t>et al.</a:t>
            </a:r>
            <a:r>
              <a:rPr lang="en-US" sz="900" dirty="0"/>
              <a:t> Determining cell type abundance and expression from bulk tissues with digital cytometry. </a:t>
            </a:r>
            <a:r>
              <a:rPr lang="en-US" sz="900" i="1" dirty="0"/>
              <a:t>Nat </a:t>
            </a:r>
            <a:r>
              <a:rPr lang="en-US" sz="900" i="1" dirty="0" err="1"/>
              <a:t>Biotechnol</a:t>
            </a:r>
            <a:r>
              <a:rPr lang="en-US" sz="900" dirty="0"/>
              <a:t> </a:t>
            </a:r>
            <a:r>
              <a:rPr lang="en-US" sz="900" b="1" dirty="0"/>
              <a:t>37, </a:t>
            </a:r>
            <a:r>
              <a:rPr lang="en-US" sz="900" dirty="0"/>
              <a:t>773–782 (2019). https://</a:t>
            </a:r>
            <a:r>
              <a:rPr lang="en-US" sz="900" dirty="0" err="1"/>
              <a:t>doi.org</a:t>
            </a:r>
            <a:r>
              <a:rPr lang="en-US" sz="900" dirty="0"/>
              <a:t>/10.1038/s41587-019-0114-2</a:t>
            </a:r>
          </a:p>
        </p:txBody>
      </p:sp>
      <p:sp>
        <p:nvSpPr>
          <p:cNvPr id="6" name="TextBox 5">
            <a:extLst>
              <a:ext uri="{FF2B5EF4-FFF2-40B4-BE49-F238E27FC236}">
                <a16:creationId xmlns:a16="http://schemas.microsoft.com/office/drawing/2014/main" id="{C46DE6C4-2A5C-724F-81B0-E89B93513BA8}"/>
              </a:ext>
            </a:extLst>
          </p:cNvPr>
          <p:cNvSpPr txBox="1"/>
          <p:nvPr/>
        </p:nvSpPr>
        <p:spPr>
          <a:xfrm>
            <a:off x="228600" y="1133987"/>
            <a:ext cx="8648700" cy="707886"/>
          </a:xfrm>
          <a:prstGeom prst="rect">
            <a:avLst/>
          </a:prstGeom>
          <a:noFill/>
        </p:spPr>
        <p:txBody>
          <a:bodyPr wrap="square" rtlCol="0">
            <a:spAutoFit/>
          </a:bodyPr>
          <a:lstStyle/>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a machine learning method to infer cell-type-specific gene expression profiles without physical cell isolation</a:t>
            </a:r>
          </a:p>
        </p:txBody>
      </p:sp>
    </p:spTree>
    <p:extLst>
      <p:ext uri="{BB962C8B-B14F-4D97-AF65-F5344CB8AC3E}">
        <p14:creationId xmlns:p14="http://schemas.microsoft.com/office/powerpoint/2010/main" val="11149144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4EC3E-1076-DF41-82BA-A169A1B65FCE}"/>
              </a:ext>
            </a:extLst>
          </p:cNvPr>
          <p:cNvSpPr>
            <a:spLocks noGrp="1"/>
          </p:cNvSpPr>
          <p:nvPr>
            <p:ph type="title"/>
          </p:nvPr>
        </p:nvSpPr>
        <p:spPr>
          <a:xfrm>
            <a:off x="685800" y="0"/>
            <a:ext cx="7772400" cy="1143000"/>
          </a:xfrm>
        </p:spPr>
        <p:txBody>
          <a:bodyPr/>
          <a:lstStyle/>
          <a:p>
            <a:r>
              <a:rPr lang="en-US" dirty="0" err="1"/>
              <a:t>MuSiC</a:t>
            </a:r>
            <a:br>
              <a:rPr lang="en-US" dirty="0"/>
            </a:br>
            <a:r>
              <a:rPr lang="en-US" sz="2400" b="1" dirty="0"/>
              <a:t>Mu</a:t>
            </a:r>
            <a:r>
              <a:rPr lang="en-US" sz="2400" dirty="0"/>
              <a:t>lti-</a:t>
            </a:r>
            <a:r>
              <a:rPr lang="en-US" sz="2400" b="1" dirty="0"/>
              <a:t>S</a:t>
            </a:r>
            <a:r>
              <a:rPr lang="en-US" sz="2400" dirty="0"/>
              <a:t>ubject </a:t>
            </a:r>
            <a:r>
              <a:rPr lang="en-US" sz="2400" b="1" dirty="0"/>
              <a:t>Si</a:t>
            </a:r>
            <a:r>
              <a:rPr lang="en-US" sz="2400" dirty="0"/>
              <a:t>ngle </a:t>
            </a:r>
            <a:r>
              <a:rPr lang="en-US" sz="2400" b="1" dirty="0"/>
              <a:t>C</a:t>
            </a:r>
            <a:r>
              <a:rPr lang="en-US" sz="2400" dirty="0"/>
              <a:t>ell deconvolution</a:t>
            </a:r>
            <a:endParaRPr lang="en-US" dirty="0"/>
          </a:p>
        </p:txBody>
      </p:sp>
      <p:sp>
        <p:nvSpPr>
          <p:cNvPr id="3" name="Content Placeholder 2">
            <a:extLst>
              <a:ext uri="{FF2B5EF4-FFF2-40B4-BE49-F238E27FC236}">
                <a16:creationId xmlns:a16="http://schemas.microsoft.com/office/drawing/2014/main" id="{966D9633-D2EA-B54C-B9B8-C55166732873}"/>
              </a:ext>
            </a:extLst>
          </p:cNvPr>
          <p:cNvSpPr>
            <a:spLocks noGrp="1"/>
          </p:cNvSpPr>
          <p:nvPr>
            <p:ph idx="1"/>
          </p:nvPr>
        </p:nvSpPr>
        <p:spPr>
          <a:xfrm>
            <a:off x="152400" y="1217116"/>
            <a:ext cx="8656320" cy="4114800"/>
          </a:xfrm>
        </p:spPr>
        <p:txBody>
          <a:bodyPr/>
          <a:lstStyle/>
          <a:p>
            <a:r>
              <a:rPr lang="en-US" sz="2000" dirty="0"/>
              <a:t> a method that utilizes cell-type specific gene expression from single-cell RNA sequencing (RNA-seq) data to characterize cell type compositions from bulk RNA-seq data in complex tissues</a:t>
            </a:r>
          </a:p>
        </p:txBody>
      </p:sp>
      <p:sp>
        <p:nvSpPr>
          <p:cNvPr id="4" name="Slide Number Placeholder 3">
            <a:extLst>
              <a:ext uri="{FF2B5EF4-FFF2-40B4-BE49-F238E27FC236}">
                <a16:creationId xmlns:a16="http://schemas.microsoft.com/office/drawing/2014/main" id="{3BEBD07A-3014-524B-9610-44B2A0306905}"/>
              </a:ext>
            </a:extLst>
          </p:cNvPr>
          <p:cNvSpPr>
            <a:spLocks noGrp="1"/>
          </p:cNvSpPr>
          <p:nvPr>
            <p:ph type="sldNum" sz="quarter" idx="12"/>
          </p:nvPr>
        </p:nvSpPr>
        <p:spPr/>
        <p:txBody>
          <a:bodyPr/>
          <a:lstStyle/>
          <a:p>
            <a:pPr>
              <a:defRPr/>
            </a:pPr>
            <a:fld id="{4D71D4ED-2DA9-9F40-A068-D189D5533483}" type="slidenum">
              <a:rPr lang="en-US" smtClean="0"/>
              <a:pPr>
                <a:defRPr/>
              </a:pPr>
              <a:t>59</a:t>
            </a:fld>
            <a:endParaRPr lang="en-US"/>
          </a:p>
        </p:txBody>
      </p:sp>
      <p:pic>
        <p:nvPicPr>
          <p:cNvPr id="236546" name="Picture 2" descr="Fig. 1">
            <a:extLst>
              <a:ext uri="{FF2B5EF4-FFF2-40B4-BE49-F238E27FC236}">
                <a16:creationId xmlns:a16="http://schemas.microsoft.com/office/drawing/2014/main" id="{316167BF-6713-4248-9312-E413AB0E46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642" y="2285999"/>
            <a:ext cx="7702716" cy="41148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53D54EA-73B2-6C44-9BEE-BB2F50184FBA}"/>
              </a:ext>
            </a:extLst>
          </p:cNvPr>
          <p:cNvSpPr txBox="1"/>
          <p:nvPr/>
        </p:nvSpPr>
        <p:spPr>
          <a:xfrm>
            <a:off x="4997" y="6642556"/>
            <a:ext cx="8363187" cy="215444"/>
          </a:xfrm>
          <a:prstGeom prst="rect">
            <a:avLst/>
          </a:prstGeom>
          <a:noFill/>
        </p:spPr>
        <p:txBody>
          <a:bodyPr wrap="none" rtlCol="0">
            <a:spAutoFit/>
          </a:bodyPr>
          <a:lstStyle/>
          <a:p>
            <a:r>
              <a:rPr lang="en-US" sz="800" dirty="0"/>
              <a:t>Wang, X., Park, J., </a:t>
            </a:r>
            <a:r>
              <a:rPr lang="en-US" sz="800" dirty="0" err="1"/>
              <a:t>Susztak</a:t>
            </a:r>
            <a:r>
              <a:rPr lang="en-US" sz="800" dirty="0"/>
              <a:t>, K. </a:t>
            </a:r>
            <a:r>
              <a:rPr lang="en-US" sz="800" i="1" dirty="0"/>
              <a:t>et al.</a:t>
            </a:r>
            <a:r>
              <a:rPr lang="en-US" sz="800" dirty="0"/>
              <a:t> Bulk tissue cell type deconvolution with multi-subject single-cell expression reference. </a:t>
            </a:r>
            <a:r>
              <a:rPr lang="en-US" sz="800" i="1" dirty="0"/>
              <a:t>Nat </a:t>
            </a:r>
            <a:r>
              <a:rPr lang="en-US" sz="800" i="1" dirty="0" err="1"/>
              <a:t>Commun</a:t>
            </a:r>
            <a:r>
              <a:rPr lang="en-US" sz="800" dirty="0"/>
              <a:t> </a:t>
            </a:r>
            <a:r>
              <a:rPr lang="en-US" sz="800" b="1" dirty="0"/>
              <a:t>10, </a:t>
            </a:r>
            <a:r>
              <a:rPr lang="en-US" sz="800" dirty="0"/>
              <a:t>380 (2019). https://</a:t>
            </a:r>
            <a:r>
              <a:rPr lang="en-US" sz="800" dirty="0" err="1"/>
              <a:t>doi.org</a:t>
            </a:r>
            <a:r>
              <a:rPr lang="en-US" sz="800" dirty="0"/>
              <a:t>/10.1038/s41467-018-08023-x</a:t>
            </a:r>
          </a:p>
        </p:txBody>
      </p:sp>
    </p:spTree>
    <p:extLst>
      <p:ext uri="{BB962C8B-B14F-4D97-AF65-F5344CB8AC3E}">
        <p14:creationId xmlns:p14="http://schemas.microsoft.com/office/powerpoint/2010/main" val="20570615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B0AC6-9273-5646-AFAC-79F23C77A492}"/>
              </a:ext>
            </a:extLst>
          </p:cNvPr>
          <p:cNvSpPr>
            <a:spLocks noGrp="1"/>
          </p:cNvSpPr>
          <p:nvPr>
            <p:ph type="title"/>
          </p:nvPr>
        </p:nvSpPr>
        <p:spPr/>
        <p:txBody>
          <a:bodyPr/>
          <a:lstStyle/>
          <a:p>
            <a:r>
              <a:rPr lang="en-US" dirty="0"/>
              <a:t>How can we study single cell?</a:t>
            </a:r>
          </a:p>
        </p:txBody>
      </p:sp>
      <p:sp>
        <p:nvSpPr>
          <p:cNvPr id="4" name="Slide Number Placeholder 3">
            <a:extLst>
              <a:ext uri="{FF2B5EF4-FFF2-40B4-BE49-F238E27FC236}">
                <a16:creationId xmlns:a16="http://schemas.microsoft.com/office/drawing/2014/main" id="{2F7AED0E-F21B-3B41-A62F-0A1378F3E1A8}"/>
              </a:ext>
            </a:extLst>
          </p:cNvPr>
          <p:cNvSpPr>
            <a:spLocks noGrp="1"/>
          </p:cNvSpPr>
          <p:nvPr>
            <p:ph type="sldNum" sz="quarter" idx="12"/>
          </p:nvPr>
        </p:nvSpPr>
        <p:spPr/>
        <p:txBody>
          <a:bodyPr/>
          <a:lstStyle/>
          <a:p>
            <a:pPr>
              <a:defRPr/>
            </a:pPr>
            <a:fld id="{4D71D4ED-2DA9-9F40-A068-D189D5533483}" type="slidenum">
              <a:rPr lang="en-US" smtClean="0"/>
              <a:pPr>
                <a:defRPr/>
              </a:pPr>
              <a:t>6</a:t>
            </a:fld>
            <a:endParaRPr lang="en-US"/>
          </a:p>
        </p:txBody>
      </p:sp>
      <p:sp>
        <p:nvSpPr>
          <p:cNvPr id="5" name="object 3">
            <a:extLst>
              <a:ext uri="{FF2B5EF4-FFF2-40B4-BE49-F238E27FC236}">
                <a16:creationId xmlns:a16="http://schemas.microsoft.com/office/drawing/2014/main" id="{240306B3-4106-A049-9A19-564E60D6B5CA}"/>
              </a:ext>
            </a:extLst>
          </p:cNvPr>
          <p:cNvSpPr txBox="1"/>
          <p:nvPr/>
        </p:nvSpPr>
        <p:spPr>
          <a:xfrm>
            <a:off x="622300" y="4653915"/>
            <a:ext cx="2117090" cy="299720"/>
          </a:xfrm>
          <a:prstGeom prst="rect">
            <a:avLst/>
          </a:prstGeom>
        </p:spPr>
        <p:txBody>
          <a:bodyPr vert="horz" wrap="square" lIns="0" tIns="0" rIns="0" bIns="0" rtlCol="0">
            <a:spAutoFit/>
          </a:bodyPr>
          <a:lstStyle/>
          <a:p>
            <a:pPr marL="299085" indent="-287020">
              <a:lnSpc>
                <a:spcPts val="2360"/>
              </a:lnSpc>
              <a:buSzPct val="150000"/>
              <a:buFont typeface="Wingdings"/>
              <a:buChar char=""/>
              <a:tabLst>
                <a:tab pos="299720" algn="l"/>
              </a:tabLst>
            </a:pPr>
            <a:r>
              <a:rPr sz="1800" b="1" spc="-5" dirty="0">
                <a:latin typeface="Arial"/>
                <a:cs typeface="Arial"/>
              </a:rPr>
              <a:t>Core</a:t>
            </a:r>
            <a:r>
              <a:rPr sz="1800" b="1" spc="-45" dirty="0">
                <a:latin typeface="Arial"/>
                <a:cs typeface="Arial"/>
              </a:rPr>
              <a:t> </a:t>
            </a:r>
            <a:r>
              <a:rPr sz="1800" b="1" spc="-5" dirty="0">
                <a:latin typeface="Arial"/>
                <a:cs typeface="Arial"/>
              </a:rPr>
              <a:t>technology</a:t>
            </a:r>
            <a:endParaRPr sz="1800">
              <a:latin typeface="Arial"/>
              <a:cs typeface="Arial"/>
            </a:endParaRPr>
          </a:p>
        </p:txBody>
      </p:sp>
      <p:grpSp>
        <p:nvGrpSpPr>
          <p:cNvPr id="6" name="object 4">
            <a:extLst>
              <a:ext uri="{FF2B5EF4-FFF2-40B4-BE49-F238E27FC236}">
                <a16:creationId xmlns:a16="http://schemas.microsoft.com/office/drawing/2014/main" id="{7A3CFD77-C041-CB47-ADCD-006D146C1F11}"/>
              </a:ext>
            </a:extLst>
          </p:cNvPr>
          <p:cNvGrpSpPr/>
          <p:nvPr/>
        </p:nvGrpSpPr>
        <p:grpSpPr>
          <a:xfrm>
            <a:off x="373379" y="1840992"/>
            <a:ext cx="2583180" cy="2735580"/>
            <a:chOff x="373379" y="1840992"/>
            <a:chExt cx="2583180" cy="2735580"/>
          </a:xfrm>
        </p:grpSpPr>
        <p:sp>
          <p:nvSpPr>
            <p:cNvPr id="7" name="object 5">
              <a:extLst>
                <a:ext uri="{FF2B5EF4-FFF2-40B4-BE49-F238E27FC236}">
                  <a16:creationId xmlns:a16="http://schemas.microsoft.com/office/drawing/2014/main" id="{9A89FC57-6227-0F40-BBEC-29B7C6FA560F}"/>
                </a:ext>
              </a:extLst>
            </p:cNvPr>
            <p:cNvSpPr/>
            <p:nvPr/>
          </p:nvSpPr>
          <p:spPr>
            <a:xfrm>
              <a:off x="373379" y="1840992"/>
              <a:ext cx="2583178" cy="2735579"/>
            </a:xfrm>
            <a:prstGeom prst="rect">
              <a:avLst/>
            </a:prstGeom>
            <a:blipFill>
              <a:blip r:embed="rId3" cstate="print"/>
              <a:stretch>
                <a:fillRect/>
              </a:stretch>
            </a:blipFill>
          </p:spPr>
          <p:txBody>
            <a:bodyPr wrap="square" lIns="0" tIns="0" rIns="0" bIns="0" rtlCol="0"/>
            <a:lstStyle/>
            <a:p>
              <a:endParaRPr/>
            </a:p>
          </p:txBody>
        </p:sp>
        <p:sp>
          <p:nvSpPr>
            <p:cNvPr id="8" name="object 6">
              <a:extLst>
                <a:ext uri="{FF2B5EF4-FFF2-40B4-BE49-F238E27FC236}">
                  <a16:creationId xmlns:a16="http://schemas.microsoft.com/office/drawing/2014/main" id="{960A7D8F-E117-FF45-9D72-6693C8AE07F2}"/>
                </a:ext>
              </a:extLst>
            </p:cNvPr>
            <p:cNvSpPr/>
            <p:nvPr/>
          </p:nvSpPr>
          <p:spPr>
            <a:xfrm>
              <a:off x="419099" y="1863471"/>
              <a:ext cx="2489200" cy="2641600"/>
            </a:xfrm>
            <a:custGeom>
              <a:avLst/>
              <a:gdLst/>
              <a:ahLst/>
              <a:cxnLst/>
              <a:rect l="l" t="t" r="r" b="b"/>
              <a:pathLst>
                <a:path w="2489200" h="2641600">
                  <a:moveTo>
                    <a:pt x="2489200" y="0"/>
                  </a:moveTo>
                  <a:lnTo>
                    <a:pt x="0" y="0"/>
                  </a:lnTo>
                  <a:lnTo>
                    <a:pt x="0" y="2641600"/>
                  </a:lnTo>
                  <a:lnTo>
                    <a:pt x="2489200" y="2641600"/>
                  </a:lnTo>
                  <a:lnTo>
                    <a:pt x="2489200" y="0"/>
                  </a:lnTo>
                  <a:close/>
                </a:path>
              </a:pathLst>
            </a:custGeom>
            <a:solidFill>
              <a:srgbClr val="FFFFFF"/>
            </a:solidFill>
          </p:spPr>
          <p:txBody>
            <a:bodyPr wrap="square" lIns="0" tIns="0" rIns="0" bIns="0" rtlCol="0"/>
            <a:lstStyle/>
            <a:p>
              <a:endParaRPr/>
            </a:p>
          </p:txBody>
        </p:sp>
        <p:sp>
          <p:nvSpPr>
            <p:cNvPr id="9" name="object 7">
              <a:extLst>
                <a:ext uri="{FF2B5EF4-FFF2-40B4-BE49-F238E27FC236}">
                  <a16:creationId xmlns:a16="http://schemas.microsoft.com/office/drawing/2014/main" id="{BC4EF5AC-DD7D-0447-8543-1BF384C92B6E}"/>
                </a:ext>
              </a:extLst>
            </p:cNvPr>
            <p:cNvSpPr/>
            <p:nvPr/>
          </p:nvSpPr>
          <p:spPr>
            <a:xfrm>
              <a:off x="419099" y="1863471"/>
              <a:ext cx="2489200" cy="2641600"/>
            </a:xfrm>
            <a:custGeom>
              <a:avLst/>
              <a:gdLst/>
              <a:ahLst/>
              <a:cxnLst/>
              <a:rect l="l" t="t" r="r" b="b"/>
              <a:pathLst>
                <a:path w="2489200" h="2641600">
                  <a:moveTo>
                    <a:pt x="0" y="0"/>
                  </a:moveTo>
                  <a:lnTo>
                    <a:pt x="2489200" y="0"/>
                  </a:lnTo>
                  <a:lnTo>
                    <a:pt x="2489200" y="2641600"/>
                  </a:lnTo>
                  <a:lnTo>
                    <a:pt x="0" y="2641600"/>
                  </a:lnTo>
                  <a:lnTo>
                    <a:pt x="0" y="0"/>
                  </a:lnTo>
                  <a:close/>
                </a:path>
              </a:pathLst>
            </a:custGeom>
            <a:ln w="9525">
              <a:solidFill>
                <a:srgbClr val="000000"/>
              </a:solidFill>
            </a:ln>
          </p:spPr>
          <p:txBody>
            <a:bodyPr wrap="square" lIns="0" tIns="0" rIns="0" bIns="0" rtlCol="0"/>
            <a:lstStyle/>
            <a:p>
              <a:endParaRPr/>
            </a:p>
          </p:txBody>
        </p:sp>
        <p:sp>
          <p:nvSpPr>
            <p:cNvPr id="10" name="object 8">
              <a:extLst>
                <a:ext uri="{FF2B5EF4-FFF2-40B4-BE49-F238E27FC236}">
                  <a16:creationId xmlns:a16="http://schemas.microsoft.com/office/drawing/2014/main" id="{ECB9F5B1-0692-774F-AE19-3CB1B95E0664}"/>
                </a:ext>
              </a:extLst>
            </p:cNvPr>
            <p:cNvSpPr/>
            <p:nvPr/>
          </p:nvSpPr>
          <p:spPr>
            <a:xfrm>
              <a:off x="433303" y="1941169"/>
              <a:ext cx="2463363" cy="2469375"/>
            </a:xfrm>
            <a:prstGeom prst="rect">
              <a:avLst/>
            </a:prstGeom>
            <a:blipFill>
              <a:blip r:embed="rId4" cstate="print"/>
              <a:stretch>
                <a:fillRect/>
              </a:stretch>
            </a:blipFill>
          </p:spPr>
          <p:txBody>
            <a:bodyPr wrap="square" lIns="0" tIns="0" rIns="0" bIns="0" rtlCol="0"/>
            <a:lstStyle/>
            <a:p>
              <a:endParaRPr/>
            </a:p>
          </p:txBody>
        </p:sp>
      </p:grpSp>
      <p:sp>
        <p:nvSpPr>
          <p:cNvPr id="11" name="object 9">
            <a:extLst>
              <a:ext uri="{FF2B5EF4-FFF2-40B4-BE49-F238E27FC236}">
                <a16:creationId xmlns:a16="http://schemas.microsoft.com/office/drawing/2014/main" id="{40C06ADD-6D77-EF48-BA0C-EC7C518EA13C}"/>
              </a:ext>
            </a:extLst>
          </p:cNvPr>
          <p:cNvSpPr txBox="1"/>
          <p:nvPr/>
        </p:nvSpPr>
        <p:spPr>
          <a:xfrm>
            <a:off x="6618096" y="4653915"/>
            <a:ext cx="1722755" cy="299720"/>
          </a:xfrm>
          <a:prstGeom prst="rect">
            <a:avLst/>
          </a:prstGeom>
        </p:spPr>
        <p:txBody>
          <a:bodyPr vert="horz" wrap="square" lIns="0" tIns="0" rIns="0" bIns="0" rtlCol="0">
            <a:spAutoFit/>
          </a:bodyPr>
          <a:lstStyle/>
          <a:p>
            <a:pPr marL="299085" indent="-287020">
              <a:lnSpc>
                <a:spcPts val="2360"/>
              </a:lnSpc>
              <a:buSzPct val="150000"/>
              <a:buFont typeface="Wingdings"/>
              <a:buChar char=""/>
              <a:tabLst>
                <a:tab pos="299720" algn="l"/>
              </a:tabLst>
            </a:pPr>
            <a:r>
              <a:rPr sz="1800" b="1" spc="-5" dirty="0">
                <a:latin typeface="Arial"/>
                <a:cs typeface="Arial"/>
              </a:rPr>
              <a:t>Computation</a:t>
            </a:r>
            <a:endParaRPr sz="1800">
              <a:latin typeface="Arial"/>
              <a:cs typeface="Arial"/>
            </a:endParaRPr>
          </a:p>
        </p:txBody>
      </p:sp>
      <p:grpSp>
        <p:nvGrpSpPr>
          <p:cNvPr id="12" name="object 10">
            <a:extLst>
              <a:ext uri="{FF2B5EF4-FFF2-40B4-BE49-F238E27FC236}">
                <a16:creationId xmlns:a16="http://schemas.microsoft.com/office/drawing/2014/main" id="{F7F24044-0E05-2748-8CD7-D84EE142FB8B}"/>
              </a:ext>
            </a:extLst>
          </p:cNvPr>
          <p:cNvGrpSpPr/>
          <p:nvPr/>
        </p:nvGrpSpPr>
        <p:grpSpPr>
          <a:xfrm>
            <a:off x="6190488" y="1840992"/>
            <a:ext cx="2583180" cy="2735580"/>
            <a:chOff x="6190488" y="1840992"/>
            <a:chExt cx="2583180" cy="2735580"/>
          </a:xfrm>
        </p:grpSpPr>
        <p:sp>
          <p:nvSpPr>
            <p:cNvPr id="13" name="object 11">
              <a:extLst>
                <a:ext uri="{FF2B5EF4-FFF2-40B4-BE49-F238E27FC236}">
                  <a16:creationId xmlns:a16="http://schemas.microsoft.com/office/drawing/2014/main" id="{86A36904-F273-BF46-9570-7E4DAADB3DB9}"/>
                </a:ext>
              </a:extLst>
            </p:cNvPr>
            <p:cNvSpPr/>
            <p:nvPr/>
          </p:nvSpPr>
          <p:spPr>
            <a:xfrm>
              <a:off x="6190488" y="1840992"/>
              <a:ext cx="2583180" cy="2735579"/>
            </a:xfrm>
            <a:prstGeom prst="rect">
              <a:avLst/>
            </a:prstGeom>
            <a:blipFill>
              <a:blip r:embed="rId5" cstate="print"/>
              <a:stretch>
                <a:fillRect/>
              </a:stretch>
            </a:blipFill>
          </p:spPr>
          <p:txBody>
            <a:bodyPr wrap="square" lIns="0" tIns="0" rIns="0" bIns="0" rtlCol="0"/>
            <a:lstStyle/>
            <a:p>
              <a:endParaRPr/>
            </a:p>
          </p:txBody>
        </p:sp>
        <p:sp>
          <p:nvSpPr>
            <p:cNvPr id="14" name="object 12">
              <a:extLst>
                <a:ext uri="{FF2B5EF4-FFF2-40B4-BE49-F238E27FC236}">
                  <a16:creationId xmlns:a16="http://schemas.microsoft.com/office/drawing/2014/main" id="{F539902A-2840-DF42-98FA-7027A03EB3FB}"/>
                </a:ext>
              </a:extLst>
            </p:cNvPr>
            <p:cNvSpPr/>
            <p:nvPr/>
          </p:nvSpPr>
          <p:spPr>
            <a:xfrm>
              <a:off x="6235700" y="1863471"/>
              <a:ext cx="2489200" cy="2641600"/>
            </a:xfrm>
            <a:custGeom>
              <a:avLst/>
              <a:gdLst/>
              <a:ahLst/>
              <a:cxnLst/>
              <a:rect l="l" t="t" r="r" b="b"/>
              <a:pathLst>
                <a:path w="2489200" h="2641600">
                  <a:moveTo>
                    <a:pt x="2489200" y="0"/>
                  </a:moveTo>
                  <a:lnTo>
                    <a:pt x="0" y="0"/>
                  </a:lnTo>
                  <a:lnTo>
                    <a:pt x="0" y="2641600"/>
                  </a:lnTo>
                  <a:lnTo>
                    <a:pt x="2489200" y="2641600"/>
                  </a:lnTo>
                  <a:lnTo>
                    <a:pt x="2489200" y="0"/>
                  </a:lnTo>
                  <a:close/>
                </a:path>
              </a:pathLst>
            </a:custGeom>
            <a:solidFill>
              <a:srgbClr val="FFFFFF"/>
            </a:solidFill>
          </p:spPr>
          <p:txBody>
            <a:bodyPr wrap="square" lIns="0" tIns="0" rIns="0" bIns="0" rtlCol="0"/>
            <a:lstStyle/>
            <a:p>
              <a:endParaRPr/>
            </a:p>
          </p:txBody>
        </p:sp>
        <p:sp>
          <p:nvSpPr>
            <p:cNvPr id="15" name="object 13">
              <a:extLst>
                <a:ext uri="{FF2B5EF4-FFF2-40B4-BE49-F238E27FC236}">
                  <a16:creationId xmlns:a16="http://schemas.microsoft.com/office/drawing/2014/main" id="{49544CBE-111D-B543-81E0-ABF8EFDF363A}"/>
                </a:ext>
              </a:extLst>
            </p:cNvPr>
            <p:cNvSpPr/>
            <p:nvPr/>
          </p:nvSpPr>
          <p:spPr>
            <a:xfrm>
              <a:off x="6235700" y="1863471"/>
              <a:ext cx="2489200" cy="2641600"/>
            </a:xfrm>
            <a:custGeom>
              <a:avLst/>
              <a:gdLst/>
              <a:ahLst/>
              <a:cxnLst/>
              <a:rect l="l" t="t" r="r" b="b"/>
              <a:pathLst>
                <a:path w="2489200" h="2641600">
                  <a:moveTo>
                    <a:pt x="0" y="0"/>
                  </a:moveTo>
                  <a:lnTo>
                    <a:pt x="2489200" y="0"/>
                  </a:lnTo>
                  <a:lnTo>
                    <a:pt x="2489200" y="2641600"/>
                  </a:lnTo>
                  <a:lnTo>
                    <a:pt x="0" y="2641600"/>
                  </a:lnTo>
                  <a:lnTo>
                    <a:pt x="0" y="0"/>
                  </a:lnTo>
                  <a:close/>
                </a:path>
              </a:pathLst>
            </a:custGeom>
            <a:ln w="9525">
              <a:solidFill>
                <a:srgbClr val="000000"/>
              </a:solidFill>
            </a:ln>
          </p:spPr>
          <p:txBody>
            <a:bodyPr wrap="square" lIns="0" tIns="0" rIns="0" bIns="0" rtlCol="0"/>
            <a:lstStyle/>
            <a:p>
              <a:endParaRPr/>
            </a:p>
          </p:txBody>
        </p:sp>
        <p:sp>
          <p:nvSpPr>
            <p:cNvPr id="16" name="object 14">
              <a:extLst>
                <a:ext uri="{FF2B5EF4-FFF2-40B4-BE49-F238E27FC236}">
                  <a16:creationId xmlns:a16="http://schemas.microsoft.com/office/drawing/2014/main" id="{833FD8DA-2142-3C45-85FC-1C2E9B556BD7}"/>
                </a:ext>
              </a:extLst>
            </p:cNvPr>
            <p:cNvSpPr/>
            <p:nvPr/>
          </p:nvSpPr>
          <p:spPr>
            <a:xfrm>
              <a:off x="6249924" y="1982724"/>
              <a:ext cx="2447544" cy="2474976"/>
            </a:xfrm>
            <a:prstGeom prst="rect">
              <a:avLst/>
            </a:prstGeom>
            <a:blipFill>
              <a:blip r:embed="rId6" cstate="print"/>
              <a:stretch>
                <a:fillRect/>
              </a:stretch>
            </a:blipFill>
          </p:spPr>
          <p:txBody>
            <a:bodyPr wrap="square" lIns="0" tIns="0" rIns="0" bIns="0" rtlCol="0"/>
            <a:lstStyle/>
            <a:p>
              <a:endParaRPr/>
            </a:p>
          </p:txBody>
        </p:sp>
      </p:grpSp>
      <p:sp>
        <p:nvSpPr>
          <p:cNvPr id="17" name="object 15">
            <a:extLst>
              <a:ext uri="{FF2B5EF4-FFF2-40B4-BE49-F238E27FC236}">
                <a16:creationId xmlns:a16="http://schemas.microsoft.com/office/drawing/2014/main" id="{48F450F3-B3B7-974D-BD72-CDD026D24D89}"/>
              </a:ext>
            </a:extLst>
          </p:cNvPr>
          <p:cNvSpPr txBox="1"/>
          <p:nvPr/>
        </p:nvSpPr>
        <p:spPr>
          <a:xfrm>
            <a:off x="3713734" y="4653915"/>
            <a:ext cx="1682114" cy="299720"/>
          </a:xfrm>
          <a:prstGeom prst="rect">
            <a:avLst/>
          </a:prstGeom>
        </p:spPr>
        <p:txBody>
          <a:bodyPr vert="horz" wrap="square" lIns="0" tIns="0" rIns="0" bIns="0" rtlCol="0">
            <a:spAutoFit/>
          </a:bodyPr>
          <a:lstStyle/>
          <a:p>
            <a:pPr marL="299085" indent="-287020">
              <a:lnSpc>
                <a:spcPts val="2360"/>
              </a:lnSpc>
              <a:buSzPct val="150000"/>
              <a:buFont typeface="Wingdings"/>
              <a:buChar char=""/>
              <a:tabLst>
                <a:tab pos="299720" algn="l"/>
              </a:tabLst>
            </a:pPr>
            <a:r>
              <a:rPr sz="1800" b="1" spc="-5" dirty="0">
                <a:latin typeface="Arial"/>
                <a:cs typeface="Arial"/>
              </a:rPr>
              <a:t>Sample</a:t>
            </a:r>
            <a:r>
              <a:rPr sz="1800" b="1" spc="-65" dirty="0">
                <a:latin typeface="Arial"/>
                <a:cs typeface="Arial"/>
              </a:rPr>
              <a:t> </a:t>
            </a:r>
            <a:r>
              <a:rPr sz="1800" b="1" spc="-10" dirty="0">
                <a:latin typeface="Arial"/>
                <a:cs typeface="Arial"/>
              </a:rPr>
              <a:t>prep</a:t>
            </a:r>
            <a:endParaRPr sz="1800">
              <a:latin typeface="Arial"/>
              <a:cs typeface="Arial"/>
            </a:endParaRPr>
          </a:p>
        </p:txBody>
      </p:sp>
      <p:grpSp>
        <p:nvGrpSpPr>
          <p:cNvPr id="18" name="object 16">
            <a:extLst>
              <a:ext uri="{FF2B5EF4-FFF2-40B4-BE49-F238E27FC236}">
                <a16:creationId xmlns:a16="http://schemas.microsoft.com/office/drawing/2014/main" id="{A5B0F4A8-A013-7241-87B3-7E309F085287}"/>
              </a:ext>
            </a:extLst>
          </p:cNvPr>
          <p:cNvGrpSpPr/>
          <p:nvPr/>
        </p:nvGrpSpPr>
        <p:grpSpPr>
          <a:xfrm>
            <a:off x="3281171" y="1840992"/>
            <a:ext cx="2585085" cy="2735580"/>
            <a:chOff x="3281171" y="1840992"/>
            <a:chExt cx="2585085" cy="2735580"/>
          </a:xfrm>
        </p:grpSpPr>
        <p:sp>
          <p:nvSpPr>
            <p:cNvPr id="19" name="object 17">
              <a:extLst>
                <a:ext uri="{FF2B5EF4-FFF2-40B4-BE49-F238E27FC236}">
                  <a16:creationId xmlns:a16="http://schemas.microsoft.com/office/drawing/2014/main" id="{94ACA1C6-34E7-0B41-A017-3DDDDE2BD472}"/>
                </a:ext>
              </a:extLst>
            </p:cNvPr>
            <p:cNvSpPr/>
            <p:nvPr/>
          </p:nvSpPr>
          <p:spPr>
            <a:xfrm>
              <a:off x="3281171" y="1840992"/>
              <a:ext cx="2584704" cy="2735579"/>
            </a:xfrm>
            <a:prstGeom prst="rect">
              <a:avLst/>
            </a:prstGeom>
            <a:blipFill>
              <a:blip r:embed="rId7" cstate="print"/>
              <a:stretch>
                <a:fillRect/>
              </a:stretch>
            </a:blipFill>
          </p:spPr>
          <p:txBody>
            <a:bodyPr wrap="square" lIns="0" tIns="0" rIns="0" bIns="0" rtlCol="0"/>
            <a:lstStyle/>
            <a:p>
              <a:endParaRPr/>
            </a:p>
          </p:txBody>
        </p:sp>
        <p:sp>
          <p:nvSpPr>
            <p:cNvPr id="20" name="object 18">
              <a:extLst>
                <a:ext uri="{FF2B5EF4-FFF2-40B4-BE49-F238E27FC236}">
                  <a16:creationId xmlns:a16="http://schemas.microsoft.com/office/drawing/2014/main" id="{FC40ECDD-C441-574B-AEA5-77694038FF6C}"/>
                </a:ext>
              </a:extLst>
            </p:cNvPr>
            <p:cNvSpPr/>
            <p:nvPr/>
          </p:nvSpPr>
          <p:spPr>
            <a:xfrm>
              <a:off x="3327399" y="1863471"/>
              <a:ext cx="2489200" cy="2641600"/>
            </a:xfrm>
            <a:custGeom>
              <a:avLst/>
              <a:gdLst/>
              <a:ahLst/>
              <a:cxnLst/>
              <a:rect l="l" t="t" r="r" b="b"/>
              <a:pathLst>
                <a:path w="2489200" h="2641600">
                  <a:moveTo>
                    <a:pt x="2489200" y="0"/>
                  </a:moveTo>
                  <a:lnTo>
                    <a:pt x="0" y="0"/>
                  </a:lnTo>
                  <a:lnTo>
                    <a:pt x="0" y="2641600"/>
                  </a:lnTo>
                  <a:lnTo>
                    <a:pt x="2489200" y="2641600"/>
                  </a:lnTo>
                  <a:lnTo>
                    <a:pt x="2489200" y="0"/>
                  </a:lnTo>
                  <a:close/>
                </a:path>
              </a:pathLst>
            </a:custGeom>
            <a:solidFill>
              <a:srgbClr val="FFFFFF"/>
            </a:solidFill>
          </p:spPr>
          <p:txBody>
            <a:bodyPr wrap="square" lIns="0" tIns="0" rIns="0" bIns="0" rtlCol="0"/>
            <a:lstStyle/>
            <a:p>
              <a:endParaRPr/>
            </a:p>
          </p:txBody>
        </p:sp>
        <p:sp>
          <p:nvSpPr>
            <p:cNvPr id="21" name="object 19">
              <a:extLst>
                <a:ext uri="{FF2B5EF4-FFF2-40B4-BE49-F238E27FC236}">
                  <a16:creationId xmlns:a16="http://schemas.microsoft.com/office/drawing/2014/main" id="{564146D9-5E36-F349-9D8E-3DE8DCEE4CAA}"/>
                </a:ext>
              </a:extLst>
            </p:cNvPr>
            <p:cNvSpPr/>
            <p:nvPr/>
          </p:nvSpPr>
          <p:spPr>
            <a:xfrm>
              <a:off x="3327399" y="1863471"/>
              <a:ext cx="2489200" cy="2641600"/>
            </a:xfrm>
            <a:custGeom>
              <a:avLst/>
              <a:gdLst/>
              <a:ahLst/>
              <a:cxnLst/>
              <a:rect l="l" t="t" r="r" b="b"/>
              <a:pathLst>
                <a:path w="2489200" h="2641600">
                  <a:moveTo>
                    <a:pt x="0" y="0"/>
                  </a:moveTo>
                  <a:lnTo>
                    <a:pt x="2489200" y="0"/>
                  </a:lnTo>
                  <a:lnTo>
                    <a:pt x="2489200" y="2641600"/>
                  </a:lnTo>
                  <a:lnTo>
                    <a:pt x="0" y="2641600"/>
                  </a:lnTo>
                  <a:lnTo>
                    <a:pt x="0" y="0"/>
                  </a:lnTo>
                  <a:close/>
                </a:path>
              </a:pathLst>
            </a:custGeom>
            <a:ln w="9525">
              <a:solidFill>
                <a:srgbClr val="000000"/>
              </a:solidFill>
            </a:ln>
          </p:spPr>
          <p:txBody>
            <a:bodyPr wrap="square" lIns="0" tIns="0" rIns="0" bIns="0" rtlCol="0"/>
            <a:lstStyle/>
            <a:p>
              <a:endParaRPr/>
            </a:p>
          </p:txBody>
        </p:sp>
        <p:sp>
          <p:nvSpPr>
            <p:cNvPr id="22" name="object 20">
              <a:extLst>
                <a:ext uri="{FF2B5EF4-FFF2-40B4-BE49-F238E27FC236}">
                  <a16:creationId xmlns:a16="http://schemas.microsoft.com/office/drawing/2014/main" id="{E9AC1C5D-FE9B-0E45-8F6C-5B67FD30EA3C}"/>
                </a:ext>
              </a:extLst>
            </p:cNvPr>
            <p:cNvSpPr/>
            <p:nvPr/>
          </p:nvSpPr>
          <p:spPr>
            <a:xfrm>
              <a:off x="3392423" y="1953895"/>
              <a:ext cx="2337816" cy="2438425"/>
            </a:xfrm>
            <a:prstGeom prst="rect">
              <a:avLst/>
            </a:prstGeom>
            <a:blipFill>
              <a:blip r:embed="rId8" cstate="print"/>
              <a:stretch>
                <a:fillRect/>
              </a:stretch>
            </a:blipFill>
          </p:spPr>
          <p:txBody>
            <a:bodyPr wrap="square" lIns="0" tIns="0" rIns="0" bIns="0" rtlCol="0"/>
            <a:lstStyle/>
            <a:p>
              <a:endParaRPr/>
            </a:p>
          </p:txBody>
        </p:sp>
      </p:grpSp>
      <p:sp>
        <p:nvSpPr>
          <p:cNvPr id="23" name="object 21">
            <a:extLst>
              <a:ext uri="{FF2B5EF4-FFF2-40B4-BE49-F238E27FC236}">
                <a16:creationId xmlns:a16="http://schemas.microsoft.com/office/drawing/2014/main" id="{80BE5703-2E72-0A4F-9A18-B17E87A0D0F1}"/>
              </a:ext>
            </a:extLst>
          </p:cNvPr>
          <p:cNvSpPr txBox="1"/>
          <p:nvPr/>
        </p:nvSpPr>
        <p:spPr>
          <a:xfrm>
            <a:off x="1893048" y="5423906"/>
            <a:ext cx="2007235" cy="259045"/>
          </a:xfrm>
          <a:prstGeom prst="rect">
            <a:avLst/>
          </a:prstGeom>
        </p:spPr>
        <p:txBody>
          <a:bodyPr vert="horz" wrap="square" lIns="0" tIns="12700" rIns="0" bIns="0" rtlCol="0">
            <a:spAutoFit/>
          </a:bodyPr>
          <a:lstStyle/>
          <a:p>
            <a:pPr marL="12700">
              <a:lnSpc>
                <a:spcPct val="100000"/>
              </a:lnSpc>
              <a:spcBef>
                <a:spcPts val="100"/>
              </a:spcBef>
            </a:pPr>
            <a:r>
              <a:rPr sz="1600" b="1" spc="-10" dirty="0">
                <a:latin typeface="Arial" panose="020B0604020202020204" pitchFamily="34" charset="0"/>
                <a:cs typeface="Arial" panose="020B0604020202020204" pitchFamily="34" charset="0"/>
              </a:rPr>
              <a:t>2012: 18</a:t>
            </a:r>
            <a:r>
              <a:rPr sz="1600" b="1" spc="-35" dirty="0">
                <a:latin typeface="Arial" panose="020B0604020202020204" pitchFamily="34" charset="0"/>
                <a:cs typeface="Arial" panose="020B0604020202020204" pitchFamily="34" charset="0"/>
              </a:rPr>
              <a:t> </a:t>
            </a:r>
            <a:r>
              <a:rPr sz="1600" b="1" spc="-5" dirty="0">
                <a:latin typeface="Arial" panose="020B0604020202020204" pitchFamily="34" charset="0"/>
                <a:cs typeface="Arial" panose="020B0604020202020204" pitchFamily="34" charset="0"/>
              </a:rPr>
              <a:t>cells</a:t>
            </a:r>
            <a:endParaRPr sz="1600" dirty="0">
              <a:latin typeface="Arial" panose="020B0604020202020204" pitchFamily="34" charset="0"/>
              <a:cs typeface="Arial" panose="020B0604020202020204" pitchFamily="34" charset="0"/>
            </a:endParaRPr>
          </a:p>
        </p:txBody>
      </p:sp>
      <p:sp>
        <p:nvSpPr>
          <p:cNvPr id="24" name="object 22">
            <a:extLst>
              <a:ext uri="{FF2B5EF4-FFF2-40B4-BE49-F238E27FC236}">
                <a16:creationId xmlns:a16="http://schemas.microsoft.com/office/drawing/2014/main" id="{8F714376-2DF0-6042-8D57-87C8E91C2405}"/>
              </a:ext>
            </a:extLst>
          </p:cNvPr>
          <p:cNvSpPr txBox="1"/>
          <p:nvPr/>
        </p:nvSpPr>
        <p:spPr>
          <a:xfrm>
            <a:off x="4909439" y="5423906"/>
            <a:ext cx="2724785" cy="259045"/>
          </a:xfrm>
          <a:prstGeom prst="rect">
            <a:avLst/>
          </a:prstGeom>
        </p:spPr>
        <p:txBody>
          <a:bodyPr vert="horz" wrap="square" lIns="0" tIns="12700" rIns="0" bIns="0" rtlCol="0">
            <a:spAutoFit/>
          </a:bodyPr>
          <a:lstStyle/>
          <a:p>
            <a:pPr marL="12700">
              <a:lnSpc>
                <a:spcPct val="100000"/>
              </a:lnSpc>
              <a:spcBef>
                <a:spcPts val="100"/>
              </a:spcBef>
            </a:pPr>
            <a:r>
              <a:rPr lang="en-US" sz="1600" b="1" spc="-5" dirty="0">
                <a:latin typeface="Arial" panose="020B0604020202020204" pitchFamily="34" charset="0"/>
                <a:cs typeface="Arial" panose="020B0604020202020204" pitchFamily="34" charset="0"/>
              </a:rPr>
              <a:t>2020</a:t>
            </a:r>
            <a:r>
              <a:rPr sz="1600" b="1" spc="-10" dirty="0">
                <a:latin typeface="Arial" panose="020B0604020202020204" pitchFamily="34" charset="0"/>
                <a:cs typeface="Arial" panose="020B0604020202020204" pitchFamily="34" charset="0"/>
              </a:rPr>
              <a:t>: ~100,000 </a:t>
            </a:r>
            <a:r>
              <a:rPr sz="1600" b="1" spc="-5" dirty="0">
                <a:latin typeface="Arial" panose="020B0604020202020204" pitchFamily="34" charset="0"/>
                <a:cs typeface="Arial" panose="020B0604020202020204" pitchFamily="34" charset="0"/>
              </a:rPr>
              <a:t>cells</a:t>
            </a:r>
            <a:endParaRPr sz="1600" dirty="0">
              <a:latin typeface="Arial" panose="020B0604020202020204" pitchFamily="34" charset="0"/>
              <a:cs typeface="Arial" panose="020B0604020202020204" pitchFamily="34" charset="0"/>
            </a:endParaRPr>
          </a:p>
        </p:txBody>
      </p:sp>
      <p:grpSp>
        <p:nvGrpSpPr>
          <p:cNvPr id="25" name="object 23">
            <a:extLst>
              <a:ext uri="{FF2B5EF4-FFF2-40B4-BE49-F238E27FC236}">
                <a16:creationId xmlns:a16="http://schemas.microsoft.com/office/drawing/2014/main" id="{29B4432C-B00E-394A-A731-D06F3EE6170B}"/>
              </a:ext>
            </a:extLst>
          </p:cNvPr>
          <p:cNvGrpSpPr/>
          <p:nvPr/>
        </p:nvGrpSpPr>
        <p:grpSpPr>
          <a:xfrm>
            <a:off x="3425190" y="5510212"/>
            <a:ext cx="1146810" cy="142875"/>
            <a:chOff x="3684117" y="5510212"/>
            <a:chExt cx="1146810" cy="142875"/>
          </a:xfrm>
        </p:grpSpPr>
        <p:sp>
          <p:nvSpPr>
            <p:cNvPr id="26" name="object 24">
              <a:extLst>
                <a:ext uri="{FF2B5EF4-FFF2-40B4-BE49-F238E27FC236}">
                  <a16:creationId xmlns:a16="http://schemas.microsoft.com/office/drawing/2014/main" id="{300624C8-0A44-564C-9E05-4E30242A129B}"/>
                </a:ext>
              </a:extLst>
            </p:cNvPr>
            <p:cNvSpPr/>
            <p:nvPr/>
          </p:nvSpPr>
          <p:spPr>
            <a:xfrm>
              <a:off x="3684117" y="5581650"/>
              <a:ext cx="1017905" cy="0"/>
            </a:xfrm>
            <a:custGeom>
              <a:avLst/>
              <a:gdLst/>
              <a:ahLst/>
              <a:cxnLst/>
              <a:rect l="l" t="t" r="r" b="b"/>
              <a:pathLst>
                <a:path w="1017904">
                  <a:moveTo>
                    <a:pt x="0" y="0"/>
                  </a:moveTo>
                  <a:lnTo>
                    <a:pt x="1017828" y="0"/>
                  </a:lnTo>
                </a:path>
              </a:pathLst>
            </a:custGeom>
            <a:ln w="28575">
              <a:solidFill>
                <a:srgbClr val="000000"/>
              </a:solidFill>
            </a:ln>
          </p:spPr>
          <p:txBody>
            <a:bodyPr wrap="square" lIns="0" tIns="0" rIns="0" bIns="0" rtlCol="0"/>
            <a:lstStyle/>
            <a:p>
              <a:endParaRPr/>
            </a:p>
          </p:txBody>
        </p:sp>
        <p:sp>
          <p:nvSpPr>
            <p:cNvPr id="27" name="object 25">
              <a:extLst>
                <a:ext uri="{FF2B5EF4-FFF2-40B4-BE49-F238E27FC236}">
                  <a16:creationId xmlns:a16="http://schemas.microsoft.com/office/drawing/2014/main" id="{2B487E10-46E1-2A49-9294-6CEED0CC16C4}"/>
                </a:ext>
              </a:extLst>
            </p:cNvPr>
            <p:cNvSpPr/>
            <p:nvPr/>
          </p:nvSpPr>
          <p:spPr>
            <a:xfrm>
              <a:off x="4687646" y="5510212"/>
              <a:ext cx="143510" cy="142875"/>
            </a:xfrm>
            <a:custGeom>
              <a:avLst/>
              <a:gdLst/>
              <a:ahLst/>
              <a:cxnLst/>
              <a:rect l="l" t="t" r="r" b="b"/>
              <a:pathLst>
                <a:path w="143510" h="142875">
                  <a:moveTo>
                    <a:pt x="12" y="0"/>
                  </a:moveTo>
                  <a:lnTo>
                    <a:pt x="0" y="142875"/>
                  </a:lnTo>
                  <a:lnTo>
                    <a:pt x="142887" y="71450"/>
                  </a:lnTo>
                  <a:lnTo>
                    <a:pt x="12" y="0"/>
                  </a:lnTo>
                  <a:close/>
                </a:path>
              </a:pathLst>
            </a:custGeom>
            <a:solidFill>
              <a:srgbClr val="000000"/>
            </a:solidFill>
          </p:spPr>
          <p:txBody>
            <a:bodyPr wrap="square" lIns="0" tIns="0" rIns="0" bIns="0" rtlCol="0"/>
            <a:lstStyle/>
            <a:p>
              <a:endParaRPr/>
            </a:p>
          </p:txBody>
        </p:sp>
      </p:grpSp>
      <p:sp>
        <p:nvSpPr>
          <p:cNvPr id="28" name="TextBox 27">
            <a:extLst>
              <a:ext uri="{FF2B5EF4-FFF2-40B4-BE49-F238E27FC236}">
                <a16:creationId xmlns:a16="http://schemas.microsoft.com/office/drawing/2014/main" id="{3DD3C015-3A1F-6841-9D21-D9B65C29FD06}"/>
              </a:ext>
            </a:extLst>
          </p:cNvPr>
          <p:cNvSpPr txBox="1"/>
          <p:nvPr/>
        </p:nvSpPr>
        <p:spPr>
          <a:xfrm>
            <a:off x="20171" y="6608781"/>
            <a:ext cx="2292615" cy="215444"/>
          </a:xfrm>
          <a:prstGeom prst="rect">
            <a:avLst/>
          </a:prstGeom>
          <a:noFill/>
        </p:spPr>
        <p:txBody>
          <a:bodyPr wrap="none" rtlCol="0">
            <a:spAutoFit/>
          </a:bodyPr>
          <a:lstStyle/>
          <a:p>
            <a:r>
              <a:rPr lang="en-US" sz="800" dirty="0"/>
              <a:t>https://</a:t>
            </a:r>
            <a:r>
              <a:rPr lang="en-US" sz="800" dirty="0" err="1"/>
              <a:t>www.youtube.com</a:t>
            </a:r>
            <a:r>
              <a:rPr lang="en-US" sz="800" dirty="0"/>
              <a:t>/</a:t>
            </a:r>
            <a:r>
              <a:rPr lang="en-US" sz="800" dirty="0" err="1"/>
              <a:t>watch?v</a:t>
            </a:r>
            <a:r>
              <a:rPr lang="en-US" sz="800" dirty="0"/>
              <a:t>=PRjX3-m16cw</a:t>
            </a:r>
          </a:p>
        </p:txBody>
      </p:sp>
    </p:spTree>
    <p:extLst>
      <p:ext uri="{BB962C8B-B14F-4D97-AF65-F5344CB8AC3E}">
        <p14:creationId xmlns:p14="http://schemas.microsoft.com/office/powerpoint/2010/main" val="205015250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70" name="Picture 2">
            <a:extLst>
              <a:ext uri="{FF2B5EF4-FFF2-40B4-BE49-F238E27FC236}">
                <a16:creationId xmlns:a16="http://schemas.microsoft.com/office/drawing/2014/main" id="{8D1F78D9-5CAA-6E4F-BA33-DC1649388C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4319" y="2286000"/>
            <a:ext cx="6722881" cy="421230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128C694-7BA3-1242-9531-9098CC2FC022}"/>
              </a:ext>
            </a:extLst>
          </p:cNvPr>
          <p:cNvSpPr>
            <a:spLocks noGrp="1"/>
          </p:cNvSpPr>
          <p:nvPr>
            <p:ph type="title"/>
          </p:nvPr>
        </p:nvSpPr>
        <p:spPr>
          <a:xfrm>
            <a:off x="152400" y="304800"/>
            <a:ext cx="8703039" cy="1143000"/>
          </a:xfrm>
        </p:spPr>
        <p:txBody>
          <a:bodyPr/>
          <a:lstStyle/>
          <a:p>
            <a:r>
              <a:rPr lang="en-US" dirty="0"/>
              <a:t>BSEQ-</a:t>
            </a:r>
            <a:r>
              <a:rPr lang="en-US" dirty="0" err="1"/>
              <a:t>sc</a:t>
            </a:r>
            <a:br>
              <a:rPr lang="en-US" sz="24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Deconvolution of Bulk Sequencing Experiments using Single Cell Data</a:t>
            </a:r>
            <a:br>
              <a:rPr lang="en-US" b="1" dirty="0"/>
            </a:br>
            <a:endParaRPr lang="en-US" dirty="0"/>
          </a:p>
        </p:txBody>
      </p:sp>
      <p:sp>
        <p:nvSpPr>
          <p:cNvPr id="3" name="Content Placeholder 2">
            <a:extLst>
              <a:ext uri="{FF2B5EF4-FFF2-40B4-BE49-F238E27FC236}">
                <a16:creationId xmlns:a16="http://schemas.microsoft.com/office/drawing/2014/main" id="{6A0E4B57-4070-9D49-AC86-8EC867790346}"/>
              </a:ext>
            </a:extLst>
          </p:cNvPr>
          <p:cNvSpPr>
            <a:spLocks noGrp="1"/>
          </p:cNvSpPr>
          <p:nvPr>
            <p:ph idx="1"/>
          </p:nvPr>
        </p:nvSpPr>
        <p:spPr>
          <a:xfrm>
            <a:off x="465840" y="1143000"/>
            <a:ext cx="8389599" cy="4114800"/>
          </a:xfrm>
        </p:spPr>
        <p:txBody>
          <a:bodyPr/>
          <a:lstStyle/>
          <a:p>
            <a:r>
              <a:rPr lang="en-US" sz="2000" dirty="0"/>
              <a:t>a bioinformatics analysis pipeline that leverages single-cell sequencing data to estimate cell type proportion and cell type-specific gene expression differences from RNA-seq data from bulk tissue samples</a:t>
            </a:r>
          </a:p>
        </p:txBody>
      </p:sp>
      <p:sp>
        <p:nvSpPr>
          <p:cNvPr id="4" name="Slide Number Placeholder 3">
            <a:extLst>
              <a:ext uri="{FF2B5EF4-FFF2-40B4-BE49-F238E27FC236}">
                <a16:creationId xmlns:a16="http://schemas.microsoft.com/office/drawing/2014/main" id="{082928C6-F2A9-D246-B911-3583F05E8F7A}"/>
              </a:ext>
            </a:extLst>
          </p:cNvPr>
          <p:cNvSpPr>
            <a:spLocks noGrp="1"/>
          </p:cNvSpPr>
          <p:nvPr>
            <p:ph type="sldNum" sz="quarter" idx="12"/>
          </p:nvPr>
        </p:nvSpPr>
        <p:spPr/>
        <p:txBody>
          <a:bodyPr/>
          <a:lstStyle/>
          <a:p>
            <a:pPr>
              <a:defRPr/>
            </a:pPr>
            <a:fld id="{4D71D4ED-2DA9-9F40-A068-D189D5533483}" type="slidenum">
              <a:rPr lang="en-US" smtClean="0"/>
              <a:pPr>
                <a:defRPr/>
              </a:pPr>
              <a:t>60</a:t>
            </a:fld>
            <a:endParaRPr lang="en-US"/>
          </a:p>
        </p:txBody>
      </p:sp>
      <p:sp>
        <p:nvSpPr>
          <p:cNvPr id="5" name="TextBox 4">
            <a:extLst>
              <a:ext uri="{FF2B5EF4-FFF2-40B4-BE49-F238E27FC236}">
                <a16:creationId xmlns:a16="http://schemas.microsoft.com/office/drawing/2014/main" id="{BAAACA2B-DB0C-F34B-B40D-8BBDC3EF974F}"/>
              </a:ext>
            </a:extLst>
          </p:cNvPr>
          <p:cNvSpPr txBox="1"/>
          <p:nvPr/>
        </p:nvSpPr>
        <p:spPr>
          <a:xfrm>
            <a:off x="11242" y="6533304"/>
            <a:ext cx="8985354" cy="461665"/>
          </a:xfrm>
          <a:prstGeom prst="rect">
            <a:avLst/>
          </a:prstGeom>
          <a:noFill/>
        </p:spPr>
        <p:txBody>
          <a:bodyPr wrap="square" rtlCol="0">
            <a:spAutoFit/>
          </a:bodyPr>
          <a:lstStyle/>
          <a:p>
            <a:r>
              <a:rPr lang="en-US" sz="800" i="1" dirty="0"/>
              <a:t>A single-cell transcriptomic map of the human and mouse pancreas reveals inter- and intra-cell population structure </a:t>
            </a:r>
            <a:r>
              <a:rPr lang="en-US" sz="800" dirty="0"/>
              <a:t>M. Baron, A. </a:t>
            </a:r>
            <a:r>
              <a:rPr lang="en-US" sz="800" dirty="0" err="1"/>
              <a:t>Veres</a:t>
            </a:r>
            <a:r>
              <a:rPr lang="en-US" sz="800" dirty="0"/>
              <a:t>, S.L. </a:t>
            </a:r>
            <a:r>
              <a:rPr lang="en-US" sz="800" dirty="0" err="1"/>
              <a:t>Wolock</a:t>
            </a:r>
            <a:r>
              <a:rPr lang="en-US" sz="800" dirty="0"/>
              <a:t>, A. L. Faust, R. </a:t>
            </a:r>
            <a:r>
              <a:rPr lang="en-US" sz="800" dirty="0" err="1"/>
              <a:t>Gaujoux</a:t>
            </a:r>
            <a:r>
              <a:rPr lang="en-US" sz="800" dirty="0"/>
              <a:t>, A. </a:t>
            </a:r>
            <a:r>
              <a:rPr lang="en-US" sz="800" dirty="0" err="1"/>
              <a:t>Vetere</a:t>
            </a:r>
            <a:r>
              <a:rPr lang="en-US" sz="800" dirty="0"/>
              <a:t>, J. </a:t>
            </a:r>
            <a:r>
              <a:rPr lang="en-US" sz="800" dirty="0" err="1"/>
              <a:t>Hyoje</a:t>
            </a:r>
            <a:r>
              <a:rPr lang="en-US" sz="800" dirty="0"/>
              <a:t> Ryu, B. K. Wagner, S. Shen-Orr, A. M. Klein, D. A. Melton, I. </a:t>
            </a:r>
            <a:r>
              <a:rPr lang="en-US" sz="800" dirty="0" err="1"/>
              <a:t>Yanai</a:t>
            </a:r>
            <a:r>
              <a:rPr lang="en-US" sz="800" dirty="0"/>
              <a:t> Cell Systems. 2016 Oct 26 </a:t>
            </a:r>
            <a:r>
              <a:rPr lang="en-US" sz="800" dirty="0">
                <a:hlinkClick r:id="rId4"/>
              </a:rPr>
              <a:t>10.1016/j.cels.2016.08.011</a:t>
            </a:r>
            <a:endParaRPr lang="en-US" sz="800" dirty="0"/>
          </a:p>
          <a:p>
            <a:endParaRPr lang="en-US" sz="800" dirty="0"/>
          </a:p>
        </p:txBody>
      </p:sp>
    </p:spTree>
    <p:extLst>
      <p:ext uri="{BB962C8B-B14F-4D97-AF65-F5344CB8AC3E}">
        <p14:creationId xmlns:p14="http://schemas.microsoft.com/office/powerpoint/2010/main" val="200870636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2C469-86BB-BF4B-8311-AA6568E171A1}"/>
              </a:ext>
            </a:extLst>
          </p:cNvPr>
          <p:cNvSpPr>
            <a:spLocks noGrp="1"/>
          </p:cNvSpPr>
          <p:nvPr>
            <p:ph type="title"/>
          </p:nvPr>
        </p:nvSpPr>
        <p:spPr>
          <a:xfrm>
            <a:off x="683302" y="144780"/>
            <a:ext cx="7772400" cy="1143000"/>
          </a:xfrm>
        </p:spPr>
        <p:txBody>
          <a:bodyPr/>
          <a:lstStyle/>
          <a:p>
            <a:r>
              <a:rPr lang="en-US" sz="2800" dirty="0"/>
              <a:t>Comprehensive benchmarking of computational deconvolution of transcriptomics data</a:t>
            </a:r>
          </a:p>
        </p:txBody>
      </p:sp>
      <p:sp>
        <p:nvSpPr>
          <p:cNvPr id="4" name="Slide Number Placeholder 3">
            <a:extLst>
              <a:ext uri="{FF2B5EF4-FFF2-40B4-BE49-F238E27FC236}">
                <a16:creationId xmlns:a16="http://schemas.microsoft.com/office/drawing/2014/main" id="{EBFD57B4-12D2-1140-8376-C6635915ED7A}"/>
              </a:ext>
            </a:extLst>
          </p:cNvPr>
          <p:cNvSpPr>
            <a:spLocks noGrp="1"/>
          </p:cNvSpPr>
          <p:nvPr>
            <p:ph type="sldNum" sz="quarter" idx="12"/>
          </p:nvPr>
        </p:nvSpPr>
        <p:spPr/>
        <p:txBody>
          <a:bodyPr/>
          <a:lstStyle/>
          <a:p>
            <a:pPr>
              <a:defRPr/>
            </a:pPr>
            <a:fld id="{4D71D4ED-2DA9-9F40-A068-D189D5533483}" type="slidenum">
              <a:rPr lang="en-US" smtClean="0"/>
              <a:pPr>
                <a:defRPr/>
              </a:pPr>
              <a:t>61</a:t>
            </a:fld>
            <a:endParaRPr lang="en-US"/>
          </a:p>
        </p:txBody>
      </p:sp>
      <p:pic>
        <p:nvPicPr>
          <p:cNvPr id="238594" name="Picture 2">
            <a:extLst>
              <a:ext uri="{FF2B5EF4-FFF2-40B4-BE49-F238E27FC236}">
                <a16:creationId xmlns:a16="http://schemas.microsoft.com/office/drawing/2014/main" id="{EAE37F71-295E-EA4C-BDC3-E1CFAF143F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3337" y="1585304"/>
            <a:ext cx="5132330" cy="505625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6243E38-F975-C045-85F3-68B06C0DF96D}"/>
              </a:ext>
            </a:extLst>
          </p:cNvPr>
          <p:cNvSpPr txBox="1"/>
          <p:nvPr/>
        </p:nvSpPr>
        <p:spPr>
          <a:xfrm>
            <a:off x="-72340" y="6641557"/>
            <a:ext cx="9105378" cy="215444"/>
          </a:xfrm>
          <a:prstGeom prst="rect">
            <a:avLst/>
          </a:prstGeom>
          <a:noFill/>
        </p:spPr>
        <p:txBody>
          <a:bodyPr wrap="none" rtlCol="0">
            <a:spAutoFit/>
          </a:bodyPr>
          <a:lstStyle/>
          <a:p>
            <a:r>
              <a:rPr lang="en-US" sz="800" dirty="0" err="1"/>
              <a:t>Cobos</a:t>
            </a:r>
            <a:r>
              <a:rPr lang="en-US" sz="800" dirty="0"/>
              <a:t>, F. A., </a:t>
            </a:r>
            <a:r>
              <a:rPr lang="en-US" sz="800" dirty="0" err="1"/>
              <a:t>Alquicira</a:t>
            </a:r>
            <a:r>
              <a:rPr lang="en-US" sz="800" dirty="0"/>
              <a:t>-Hernandez, J., Powell, J., </a:t>
            </a:r>
            <a:r>
              <a:rPr lang="en-US" sz="800" dirty="0" err="1"/>
              <a:t>Mestdagh</a:t>
            </a:r>
            <a:r>
              <a:rPr lang="en-US" sz="800" dirty="0"/>
              <a:t>, P. &amp; De </a:t>
            </a:r>
            <a:r>
              <a:rPr lang="en-US" sz="800" dirty="0" err="1"/>
              <a:t>Preter</a:t>
            </a:r>
            <a:r>
              <a:rPr lang="en-US" sz="800" dirty="0"/>
              <a:t>, K. 627 Comprehensive benchmarking of computational deconvolution of transcriptomics 628 data. (2020). doi:10.1101/2020.01.10.897116 </a:t>
            </a:r>
          </a:p>
        </p:txBody>
      </p:sp>
    </p:spTree>
    <p:extLst>
      <p:ext uri="{BB962C8B-B14F-4D97-AF65-F5344CB8AC3E}">
        <p14:creationId xmlns:p14="http://schemas.microsoft.com/office/powerpoint/2010/main" val="151358889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97D03-3485-8A4A-969D-D263EDCFE7C8}"/>
              </a:ext>
            </a:extLst>
          </p:cNvPr>
          <p:cNvSpPr>
            <a:spLocks noGrp="1"/>
          </p:cNvSpPr>
          <p:nvPr>
            <p:ph type="title"/>
          </p:nvPr>
        </p:nvSpPr>
        <p:spPr>
          <a:xfrm>
            <a:off x="538163" y="152400"/>
            <a:ext cx="8453437" cy="914400"/>
          </a:xfrm>
        </p:spPr>
        <p:txBody>
          <a:bodyPr/>
          <a:lstStyle/>
          <a:p>
            <a:r>
              <a:rPr lang="en-US" dirty="0"/>
              <a:t>Single cell transcriptome data resource for human brain</a:t>
            </a:r>
          </a:p>
        </p:txBody>
      </p:sp>
      <p:pic>
        <p:nvPicPr>
          <p:cNvPr id="4" name="Picture 3">
            <a:extLst>
              <a:ext uri="{FF2B5EF4-FFF2-40B4-BE49-F238E27FC236}">
                <a16:creationId xmlns:a16="http://schemas.microsoft.com/office/drawing/2014/main" id="{BFB0CD46-4DFB-8A49-9FC8-088773D0178E}"/>
              </a:ext>
            </a:extLst>
          </p:cNvPr>
          <p:cNvPicPr>
            <a:picLocks noChangeAspect="1"/>
          </p:cNvPicPr>
          <p:nvPr/>
        </p:nvPicPr>
        <p:blipFill rotWithShape="1">
          <a:blip r:embed="rId3"/>
          <a:srcRect t="30000" r="47048" b="28889"/>
          <a:stretch/>
        </p:blipFill>
        <p:spPr>
          <a:xfrm>
            <a:off x="6177506" y="2770780"/>
            <a:ext cx="1819507" cy="1876405"/>
          </a:xfrm>
          <a:prstGeom prst="rect">
            <a:avLst/>
          </a:prstGeom>
        </p:spPr>
      </p:pic>
      <p:sp>
        <p:nvSpPr>
          <p:cNvPr id="5" name="TextBox 4">
            <a:extLst>
              <a:ext uri="{FF2B5EF4-FFF2-40B4-BE49-F238E27FC236}">
                <a16:creationId xmlns:a16="http://schemas.microsoft.com/office/drawing/2014/main" id="{47958D6A-2121-AF4A-B68A-7A914C6967C7}"/>
              </a:ext>
            </a:extLst>
          </p:cNvPr>
          <p:cNvSpPr txBox="1"/>
          <p:nvPr/>
        </p:nvSpPr>
        <p:spPr>
          <a:xfrm>
            <a:off x="5794834" y="4608100"/>
            <a:ext cx="3376245" cy="276999"/>
          </a:xfrm>
          <a:prstGeom prst="rect">
            <a:avLst/>
          </a:prstGeom>
          <a:noFill/>
        </p:spPr>
        <p:txBody>
          <a:bodyPr wrap="none" rtlCol="0">
            <a:spAutoFit/>
          </a:bodyPr>
          <a:lstStyle/>
          <a:p>
            <a:r>
              <a:rPr lang="en-US" sz="1200" dirty="0"/>
              <a:t>~10319 cells (Lake et al., Nature Biotech, 2018)</a:t>
            </a:r>
          </a:p>
        </p:txBody>
      </p:sp>
      <p:pic>
        <p:nvPicPr>
          <p:cNvPr id="6" name="Picture 5">
            <a:extLst>
              <a:ext uri="{FF2B5EF4-FFF2-40B4-BE49-F238E27FC236}">
                <a16:creationId xmlns:a16="http://schemas.microsoft.com/office/drawing/2014/main" id="{E64BFF80-981F-3B49-9C98-19B79DFF5E71}"/>
              </a:ext>
            </a:extLst>
          </p:cNvPr>
          <p:cNvPicPr>
            <a:picLocks noChangeAspect="1"/>
          </p:cNvPicPr>
          <p:nvPr/>
        </p:nvPicPr>
        <p:blipFill rotWithShape="1">
          <a:blip r:embed="rId4"/>
          <a:srcRect t="55139" r="62187"/>
          <a:stretch/>
        </p:blipFill>
        <p:spPr>
          <a:xfrm>
            <a:off x="2177515" y="2810908"/>
            <a:ext cx="1868864" cy="1617881"/>
          </a:xfrm>
          <a:prstGeom prst="rect">
            <a:avLst/>
          </a:prstGeom>
        </p:spPr>
      </p:pic>
      <p:sp>
        <p:nvSpPr>
          <p:cNvPr id="7" name="TextBox 6">
            <a:extLst>
              <a:ext uri="{FF2B5EF4-FFF2-40B4-BE49-F238E27FC236}">
                <a16:creationId xmlns:a16="http://schemas.microsoft.com/office/drawing/2014/main" id="{D7E3B0AE-4E45-274D-8013-0CC6F1BF54DA}"/>
              </a:ext>
            </a:extLst>
          </p:cNvPr>
          <p:cNvSpPr txBox="1"/>
          <p:nvPr/>
        </p:nvSpPr>
        <p:spPr>
          <a:xfrm>
            <a:off x="2372635" y="4416353"/>
            <a:ext cx="1792165" cy="461665"/>
          </a:xfrm>
          <a:prstGeom prst="rect">
            <a:avLst/>
          </a:prstGeom>
          <a:noFill/>
        </p:spPr>
        <p:txBody>
          <a:bodyPr wrap="square" rtlCol="0">
            <a:spAutoFit/>
          </a:bodyPr>
          <a:lstStyle/>
          <a:p>
            <a:r>
              <a:rPr lang="en-US" sz="1200" dirty="0"/>
              <a:t>~3000 cells (Lake et al., Science, 2016)</a:t>
            </a:r>
          </a:p>
        </p:txBody>
      </p:sp>
      <p:pic>
        <p:nvPicPr>
          <p:cNvPr id="8" name="Picture 7">
            <a:extLst>
              <a:ext uri="{FF2B5EF4-FFF2-40B4-BE49-F238E27FC236}">
                <a16:creationId xmlns:a16="http://schemas.microsoft.com/office/drawing/2014/main" id="{A4D678B3-A218-C94C-BDE7-1D17B4643D5F}"/>
              </a:ext>
            </a:extLst>
          </p:cNvPr>
          <p:cNvPicPr>
            <a:picLocks noChangeAspect="1"/>
          </p:cNvPicPr>
          <p:nvPr/>
        </p:nvPicPr>
        <p:blipFill>
          <a:blip r:embed="rId5"/>
          <a:stretch>
            <a:fillRect/>
          </a:stretch>
        </p:blipFill>
        <p:spPr>
          <a:xfrm>
            <a:off x="605413" y="2916536"/>
            <a:ext cx="1371600" cy="2794000"/>
          </a:xfrm>
          <a:prstGeom prst="rect">
            <a:avLst/>
          </a:prstGeom>
        </p:spPr>
      </p:pic>
      <p:sp>
        <p:nvSpPr>
          <p:cNvPr id="9" name="TextBox 8">
            <a:extLst>
              <a:ext uri="{FF2B5EF4-FFF2-40B4-BE49-F238E27FC236}">
                <a16:creationId xmlns:a16="http://schemas.microsoft.com/office/drawing/2014/main" id="{317DFB0F-F250-1943-B1AA-0A0033BE66A9}"/>
              </a:ext>
            </a:extLst>
          </p:cNvPr>
          <p:cNvSpPr txBox="1"/>
          <p:nvPr/>
        </p:nvSpPr>
        <p:spPr>
          <a:xfrm>
            <a:off x="405108" y="5754524"/>
            <a:ext cx="1447800" cy="646331"/>
          </a:xfrm>
          <a:prstGeom prst="rect">
            <a:avLst/>
          </a:prstGeom>
          <a:noFill/>
        </p:spPr>
        <p:txBody>
          <a:bodyPr wrap="square" rtlCol="0">
            <a:spAutoFit/>
          </a:bodyPr>
          <a:lstStyle/>
          <a:p>
            <a:r>
              <a:rPr lang="en-US" sz="1200" dirty="0"/>
              <a:t>~400 cells (</a:t>
            </a:r>
            <a:r>
              <a:rPr lang="en-US" sz="1200" dirty="0" err="1"/>
              <a:t>Darmanis</a:t>
            </a:r>
            <a:r>
              <a:rPr lang="en-US" sz="1200" dirty="0"/>
              <a:t>  et al., PNAS, 2015)</a:t>
            </a:r>
          </a:p>
        </p:txBody>
      </p:sp>
      <p:pic>
        <p:nvPicPr>
          <p:cNvPr id="10" name="Picture 9">
            <a:extLst>
              <a:ext uri="{FF2B5EF4-FFF2-40B4-BE49-F238E27FC236}">
                <a16:creationId xmlns:a16="http://schemas.microsoft.com/office/drawing/2014/main" id="{D942D10B-1376-7645-9818-147A98A29042}"/>
              </a:ext>
            </a:extLst>
          </p:cNvPr>
          <p:cNvPicPr>
            <a:picLocks noChangeAspect="1"/>
          </p:cNvPicPr>
          <p:nvPr/>
        </p:nvPicPr>
        <p:blipFill rotWithShape="1">
          <a:blip r:embed="rId6"/>
          <a:srcRect t="-1" r="77500" b="1254"/>
          <a:stretch/>
        </p:blipFill>
        <p:spPr>
          <a:xfrm>
            <a:off x="2501687" y="4965943"/>
            <a:ext cx="1220521" cy="1144563"/>
          </a:xfrm>
          <a:prstGeom prst="rect">
            <a:avLst/>
          </a:prstGeom>
        </p:spPr>
      </p:pic>
      <p:sp>
        <p:nvSpPr>
          <p:cNvPr id="11" name="TextBox 10">
            <a:extLst>
              <a:ext uri="{FF2B5EF4-FFF2-40B4-BE49-F238E27FC236}">
                <a16:creationId xmlns:a16="http://schemas.microsoft.com/office/drawing/2014/main" id="{54A42149-3494-7340-82EB-15848C489F2E}"/>
              </a:ext>
            </a:extLst>
          </p:cNvPr>
          <p:cNvSpPr txBox="1"/>
          <p:nvPr/>
        </p:nvSpPr>
        <p:spPr>
          <a:xfrm>
            <a:off x="1847046" y="6123856"/>
            <a:ext cx="3030324" cy="276999"/>
          </a:xfrm>
          <a:prstGeom prst="rect">
            <a:avLst/>
          </a:prstGeom>
          <a:noFill/>
        </p:spPr>
        <p:txBody>
          <a:bodyPr wrap="square" rtlCol="0">
            <a:spAutoFit/>
          </a:bodyPr>
          <a:lstStyle/>
          <a:p>
            <a:r>
              <a:rPr lang="en-US" sz="1200" dirty="0"/>
              <a:t>~ 900 cells (</a:t>
            </a:r>
            <a:r>
              <a:rPr lang="en-US" sz="1200" dirty="0" err="1"/>
              <a:t>PsychENCODE</a:t>
            </a:r>
            <a:r>
              <a:rPr lang="en-US" sz="1200" dirty="0"/>
              <a:t>)</a:t>
            </a:r>
          </a:p>
        </p:txBody>
      </p:sp>
      <p:sp>
        <p:nvSpPr>
          <p:cNvPr id="12" name="TextBox 11">
            <a:extLst>
              <a:ext uri="{FF2B5EF4-FFF2-40B4-BE49-F238E27FC236}">
                <a16:creationId xmlns:a16="http://schemas.microsoft.com/office/drawing/2014/main" id="{82416809-14F8-C04A-97B4-70FE5BA26216}"/>
              </a:ext>
            </a:extLst>
          </p:cNvPr>
          <p:cNvSpPr txBox="1"/>
          <p:nvPr/>
        </p:nvSpPr>
        <p:spPr>
          <a:xfrm>
            <a:off x="605413" y="2282933"/>
            <a:ext cx="3038789" cy="523220"/>
          </a:xfrm>
          <a:prstGeom prst="rect">
            <a:avLst/>
          </a:prstGeom>
          <a:noFill/>
        </p:spPr>
        <p:txBody>
          <a:bodyPr wrap="square" rtlCol="0">
            <a:spAutoFit/>
          </a:bodyPr>
          <a:lstStyle/>
          <a:p>
            <a:r>
              <a:rPr lang="en-US" sz="1400" dirty="0"/>
              <a:t>Read-count based; e.g., Transcripts Per Kilobase Million (TPM) </a:t>
            </a:r>
          </a:p>
        </p:txBody>
      </p:sp>
      <p:sp>
        <p:nvSpPr>
          <p:cNvPr id="13" name="Rectangle 12">
            <a:extLst>
              <a:ext uri="{FF2B5EF4-FFF2-40B4-BE49-F238E27FC236}">
                <a16:creationId xmlns:a16="http://schemas.microsoft.com/office/drawing/2014/main" id="{E0CDBE0C-4800-7B40-AB8F-F238CB95B553}"/>
              </a:ext>
            </a:extLst>
          </p:cNvPr>
          <p:cNvSpPr/>
          <p:nvPr/>
        </p:nvSpPr>
        <p:spPr>
          <a:xfrm>
            <a:off x="1230373" y="1215634"/>
            <a:ext cx="6923027" cy="954107"/>
          </a:xfrm>
          <a:prstGeom prst="rect">
            <a:avLst/>
          </a:prstGeom>
          <a:ln>
            <a:solidFill>
              <a:schemeClr val="tx1"/>
            </a:solidFill>
          </a:ln>
        </p:spPr>
        <p:txBody>
          <a:bodyPr wrap="square">
            <a:spAutoFit/>
          </a:bodyPr>
          <a:lstStyle/>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8 excitatory and 8 inhibitory adult neuronal subtypes (i.e., cell expression clusters)</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Major adult non-neuronal types: astrocytes, endothelial, microglia, oligodendrocytes, and oligodendrocyte progenitor (OPC), pericyte</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Developmental neuronal and non-neuronal types</a:t>
            </a:r>
          </a:p>
        </p:txBody>
      </p:sp>
      <p:pic>
        <p:nvPicPr>
          <p:cNvPr id="14" name="Picture 13">
            <a:extLst>
              <a:ext uri="{FF2B5EF4-FFF2-40B4-BE49-F238E27FC236}">
                <a16:creationId xmlns:a16="http://schemas.microsoft.com/office/drawing/2014/main" id="{E065BB72-728A-3944-9936-36DF03AD22C1}"/>
              </a:ext>
            </a:extLst>
          </p:cNvPr>
          <p:cNvPicPr>
            <a:picLocks noChangeAspect="1"/>
          </p:cNvPicPr>
          <p:nvPr/>
        </p:nvPicPr>
        <p:blipFill rotWithShape="1">
          <a:blip r:embed="rId6"/>
          <a:srcRect t="-1" r="77500" b="1254"/>
          <a:stretch/>
        </p:blipFill>
        <p:spPr>
          <a:xfrm>
            <a:off x="6477000" y="4931619"/>
            <a:ext cx="1220521" cy="1144563"/>
          </a:xfrm>
          <a:prstGeom prst="rect">
            <a:avLst/>
          </a:prstGeom>
        </p:spPr>
      </p:pic>
      <p:sp>
        <p:nvSpPr>
          <p:cNvPr id="15" name="TextBox 14">
            <a:extLst>
              <a:ext uri="{FF2B5EF4-FFF2-40B4-BE49-F238E27FC236}">
                <a16:creationId xmlns:a16="http://schemas.microsoft.com/office/drawing/2014/main" id="{154A8CD8-D105-164E-9F8E-8F3BEF32E152}"/>
              </a:ext>
            </a:extLst>
          </p:cNvPr>
          <p:cNvSpPr txBox="1"/>
          <p:nvPr/>
        </p:nvSpPr>
        <p:spPr>
          <a:xfrm>
            <a:off x="5721843" y="6110506"/>
            <a:ext cx="3155938" cy="276999"/>
          </a:xfrm>
          <a:prstGeom prst="rect">
            <a:avLst/>
          </a:prstGeom>
          <a:noFill/>
        </p:spPr>
        <p:txBody>
          <a:bodyPr wrap="square" rtlCol="0">
            <a:spAutoFit/>
          </a:bodyPr>
          <a:lstStyle/>
          <a:p>
            <a:r>
              <a:rPr lang="en-US" sz="1200" dirty="0"/>
              <a:t>~ 17,093 cells (</a:t>
            </a:r>
            <a:r>
              <a:rPr lang="en-US" sz="1200" dirty="0" err="1"/>
              <a:t>PsychENCODE</a:t>
            </a:r>
            <a:r>
              <a:rPr lang="en-US" sz="1200" dirty="0"/>
              <a:t>)</a:t>
            </a:r>
          </a:p>
        </p:txBody>
      </p:sp>
      <p:sp>
        <p:nvSpPr>
          <p:cNvPr id="16" name="TextBox 15">
            <a:extLst>
              <a:ext uri="{FF2B5EF4-FFF2-40B4-BE49-F238E27FC236}">
                <a16:creationId xmlns:a16="http://schemas.microsoft.com/office/drawing/2014/main" id="{F11159E5-3A44-2F4C-A35C-1F34AB4BC57C}"/>
              </a:ext>
            </a:extLst>
          </p:cNvPr>
          <p:cNvSpPr txBox="1"/>
          <p:nvPr/>
        </p:nvSpPr>
        <p:spPr>
          <a:xfrm>
            <a:off x="5719903" y="2282933"/>
            <a:ext cx="3082655" cy="523220"/>
          </a:xfrm>
          <a:prstGeom prst="rect">
            <a:avLst/>
          </a:prstGeom>
          <a:noFill/>
        </p:spPr>
        <p:txBody>
          <a:bodyPr wrap="square" rtlCol="0">
            <a:spAutoFit/>
          </a:bodyPr>
          <a:lstStyle/>
          <a:p>
            <a:r>
              <a:rPr lang="en-US" sz="1400" dirty="0"/>
              <a:t>Molecular-count based; e.g., Unique molecular identifiers (UMI)</a:t>
            </a:r>
          </a:p>
        </p:txBody>
      </p:sp>
      <p:cxnSp>
        <p:nvCxnSpPr>
          <p:cNvPr id="18" name="Straight Arrow Connector 17">
            <a:extLst>
              <a:ext uri="{FF2B5EF4-FFF2-40B4-BE49-F238E27FC236}">
                <a16:creationId xmlns:a16="http://schemas.microsoft.com/office/drawing/2014/main" id="{C3EACD20-8AF6-3347-81F4-214951AD4175}"/>
              </a:ext>
            </a:extLst>
          </p:cNvPr>
          <p:cNvCxnSpPr>
            <a:cxnSpLocks/>
            <a:stCxn id="13" idx="2"/>
            <a:endCxn id="12" idx="3"/>
          </p:cNvCxnSpPr>
          <p:nvPr/>
        </p:nvCxnSpPr>
        <p:spPr>
          <a:xfrm flipH="1">
            <a:off x="3644202" y="2169741"/>
            <a:ext cx="1047685" cy="374802"/>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87BD7A65-1373-BF4D-AEE4-9827B08C9D0A}"/>
              </a:ext>
            </a:extLst>
          </p:cNvPr>
          <p:cNvCxnSpPr>
            <a:cxnSpLocks/>
            <a:stCxn id="13" idx="2"/>
            <a:endCxn id="16" idx="1"/>
          </p:cNvCxnSpPr>
          <p:nvPr/>
        </p:nvCxnSpPr>
        <p:spPr>
          <a:xfrm>
            <a:off x="4691887" y="2169741"/>
            <a:ext cx="1028016" cy="374802"/>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DB9E4BA9-F1B3-1345-ACC8-401C12E54C56}"/>
              </a:ext>
            </a:extLst>
          </p:cNvPr>
          <p:cNvSpPr txBox="1"/>
          <p:nvPr/>
        </p:nvSpPr>
        <p:spPr>
          <a:xfrm>
            <a:off x="0" y="6553200"/>
            <a:ext cx="5867400" cy="276999"/>
          </a:xfrm>
          <a:prstGeom prst="rect">
            <a:avLst/>
          </a:prstGeom>
          <a:noFill/>
        </p:spPr>
        <p:txBody>
          <a:bodyPr wrap="square" rtlCol="0">
            <a:spAutoFit/>
          </a:bodyPr>
          <a:lstStyle/>
          <a:p>
            <a:r>
              <a:rPr lang="en-US" sz="1200" b="1" dirty="0"/>
              <a:t>Wang</a:t>
            </a:r>
            <a:r>
              <a:rPr lang="en-US" sz="1200" dirty="0"/>
              <a:t>, et al., </a:t>
            </a:r>
            <a:r>
              <a:rPr lang="en-US" sz="1200" i="1" dirty="0"/>
              <a:t>Science</a:t>
            </a:r>
            <a:r>
              <a:rPr lang="en-US" sz="1200" dirty="0"/>
              <a:t>, 2018</a:t>
            </a:r>
          </a:p>
        </p:txBody>
      </p:sp>
      <p:sp>
        <p:nvSpPr>
          <p:cNvPr id="3" name="Slide Number Placeholder 2">
            <a:extLst>
              <a:ext uri="{FF2B5EF4-FFF2-40B4-BE49-F238E27FC236}">
                <a16:creationId xmlns:a16="http://schemas.microsoft.com/office/drawing/2014/main" id="{CA6111E0-79C2-434A-AFD0-3E2BC9EECE63}"/>
              </a:ext>
            </a:extLst>
          </p:cNvPr>
          <p:cNvSpPr>
            <a:spLocks noGrp="1"/>
          </p:cNvSpPr>
          <p:nvPr>
            <p:ph type="sldNum" sz="quarter" idx="12"/>
          </p:nvPr>
        </p:nvSpPr>
        <p:spPr/>
        <p:txBody>
          <a:bodyPr/>
          <a:lstStyle/>
          <a:p>
            <a:pPr>
              <a:defRPr/>
            </a:pPr>
            <a:fld id="{4D71D4ED-2DA9-9F40-A068-D189D5533483}" type="slidenum">
              <a:rPr lang="en-US" smtClean="0"/>
              <a:pPr>
                <a:defRPr/>
              </a:pPr>
              <a:t>62</a:t>
            </a:fld>
            <a:endParaRPr lang="en-US"/>
          </a:p>
        </p:txBody>
      </p:sp>
    </p:spTree>
    <p:extLst>
      <p:ext uri="{BB962C8B-B14F-4D97-AF65-F5344CB8AC3E}">
        <p14:creationId xmlns:p14="http://schemas.microsoft.com/office/powerpoint/2010/main" val="63039937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71DE4FB-D9A9-6648-BF26-BBF2339E8734}"/>
              </a:ext>
            </a:extLst>
          </p:cNvPr>
          <p:cNvSpPr txBox="1"/>
          <p:nvPr/>
        </p:nvSpPr>
        <p:spPr>
          <a:xfrm rot="16200000">
            <a:off x="3257474" y="2749321"/>
            <a:ext cx="1237839" cy="251287"/>
          </a:xfrm>
          <a:prstGeom prst="rect">
            <a:avLst/>
          </a:prstGeom>
          <a:noFill/>
        </p:spPr>
        <p:txBody>
          <a:bodyPr wrap="none" rtlCol="0">
            <a:spAutoFit/>
          </a:bodyPr>
          <a:lstStyle/>
          <a:p>
            <a:r>
              <a:rPr lang="en-US" altLang="zh-CN" sz="1033" b="1" dirty="0">
                <a:latin typeface="Helvetica" charset="0"/>
                <a:ea typeface="Helvetica" charset="0"/>
                <a:cs typeface="Helvetica" charset="0"/>
              </a:rPr>
              <a:t>All</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genes</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a:t>
            </a:r>
            <a:r>
              <a:rPr lang="zh-CN" altLang="en-US" sz="1033" b="1" dirty="0">
                <a:latin typeface="Helvetica" charset="0"/>
                <a:ea typeface="Helvetica" charset="0"/>
                <a:cs typeface="Helvetica" charset="0"/>
              </a:rPr>
              <a:t>∼</a:t>
            </a:r>
            <a:r>
              <a:rPr lang="en-US" altLang="zh-CN" sz="1033" b="1" dirty="0">
                <a:latin typeface="Helvetica" charset="0"/>
                <a:ea typeface="Helvetica" charset="0"/>
                <a:cs typeface="Helvetica" charset="0"/>
              </a:rPr>
              <a:t>20K)</a:t>
            </a:r>
            <a:endParaRPr lang="en-US" sz="1033" b="1" dirty="0">
              <a:latin typeface="Helvetica" charset="0"/>
              <a:ea typeface="Helvetica" charset="0"/>
              <a:cs typeface="Helvetica" charset="0"/>
            </a:endParaRPr>
          </a:p>
        </p:txBody>
      </p:sp>
      <p:sp>
        <p:nvSpPr>
          <p:cNvPr id="5" name="TextBox 4">
            <a:extLst>
              <a:ext uri="{FF2B5EF4-FFF2-40B4-BE49-F238E27FC236}">
                <a16:creationId xmlns:a16="http://schemas.microsoft.com/office/drawing/2014/main" id="{49FD6018-26B7-EB49-A7E6-3E0ACA52AB9C}"/>
              </a:ext>
            </a:extLst>
          </p:cNvPr>
          <p:cNvSpPr txBox="1"/>
          <p:nvPr/>
        </p:nvSpPr>
        <p:spPr>
          <a:xfrm>
            <a:off x="3934682" y="1963076"/>
            <a:ext cx="1205779" cy="251287"/>
          </a:xfrm>
          <a:prstGeom prst="rect">
            <a:avLst/>
          </a:prstGeom>
          <a:noFill/>
        </p:spPr>
        <p:txBody>
          <a:bodyPr wrap="none" rtlCol="0">
            <a:spAutoFit/>
          </a:bodyPr>
          <a:lstStyle/>
          <a:p>
            <a:r>
              <a:rPr lang="en-US" altLang="zh-CN" sz="1033" b="1" dirty="0">
                <a:latin typeface="Helvetica" charset="0"/>
                <a:ea typeface="Helvetica" charset="0"/>
                <a:cs typeface="Helvetica" charset="0"/>
              </a:rPr>
              <a:t>1866</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individuals</a:t>
            </a:r>
            <a:endParaRPr lang="en-US" sz="1033" b="1" dirty="0">
              <a:latin typeface="Helvetica" charset="0"/>
              <a:ea typeface="Helvetica" charset="0"/>
              <a:cs typeface="Helvetica" charset="0"/>
            </a:endParaRPr>
          </a:p>
        </p:txBody>
      </p:sp>
      <p:sp>
        <p:nvSpPr>
          <p:cNvPr id="6" name="TextBox 5">
            <a:extLst>
              <a:ext uri="{FF2B5EF4-FFF2-40B4-BE49-F238E27FC236}">
                <a16:creationId xmlns:a16="http://schemas.microsoft.com/office/drawing/2014/main" id="{52554F0B-36C5-9F47-BAF5-F4DB669E5026}"/>
              </a:ext>
            </a:extLst>
          </p:cNvPr>
          <p:cNvSpPr txBox="1"/>
          <p:nvPr/>
        </p:nvSpPr>
        <p:spPr>
          <a:xfrm>
            <a:off x="3985967" y="2514600"/>
            <a:ext cx="1046546" cy="648639"/>
          </a:xfrm>
          <a:prstGeom prst="rect">
            <a:avLst/>
          </a:prstGeom>
          <a:noFill/>
        </p:spPr>
        <p:txBody>
          <a:bodyPr wrap="square" rtlCol="0">
            <a:spAutoFit/>
          </a:bodyPr>
          <a:lstStyle/>
          <a:p>
            <a:pPr algn="ctr"/>
            <a:r>
              <a:rPr lang="en-US" altLang="zh-CN" sz="1205" b="1" dirty="0">
                <a:latin typeface="Helvetica" charset="0"/>
                <a:ea typeface="Helvetica" charset="0"/>
                <a:cs typeface="Helvetica" charset="0"/>
              </a:rPr>
              <a:t>Bulk</a:t>
            </a:r>
            <a:r>
              <a:rPr lang="zh-CN" altLang="en-US" sz="1205" b="1" dirty="0">
                <a:latin typeface="Helvetica" charset="0"/>
                <a:ea typeface="Helvetica" charset="0"/>
                <a:cs typeface="Helvetica" charset="0"/>
              </a:rPr>
              <a:t> </a:t>
            </a:r>
            <a:endParaRPr lang="en-US" altLang="zh-CN" sz="1205" b="1" dirty="0">
              <a:latin typeface="Helvetica" charset="0"/>
              <a:ea typeface="Helvetica" charset="0"/>
              <a:cs typeface="Helvetica" charset="0"/>
            </a:endParaRPr>
          </a:p>
          <a:p>
            <a:pPr algn="ctr"/>
            <a:r>
              <a:rPr lang="en-US" altLang="zh-CN" sz="1205" b="1" dirty="0">
                <a:latin typeface="Helvetica" charset="0"/>
                <a:ea typeface="Helvetica" charset="0"/>
                <a:cs typeface="Helvetica" charset="0"/>
              </a:rPr>
              <a:t>expression</a:t>
            </a:r>
            <a:r>
              <a:rPr lang="zh-CN" altLang="en-US" sz="1205" b="1" dirty="0">
                <a:latin typeface="Helvetica" charset="0"/>
                <a:ea typeface="Helvetica" charset="0"/>
                <a:cs typeface="Helvetica" charset="0"/>
              </a:rPr>
              <a:t> </a:t>
            </a:r>
            <a:endParaRPr lang="en-US" altLang="zh-CN" sz="1205" b="1" dirty="0">
              <a:latin typeface="Helvetica" charset="0"/>
              <a:ea typeface="Helvetica" charset="0"/>
              <a:cs typeface="Helvetica" charset="0"/>
            </a:endParaRPr>
          </a:p>
          <a:p>
            <a:pPr algn="ctr"/>
            <a:r>
              <a:rPr lang="en-US" altLang="zh-CN" sz="1205" b="1" dirty="0">
                <a:latin typeface="Helvetica" charset="0"/>
                <a:ea typeface="Helvetica" charset="0"/>
                <a:cs typeface="Helvetica" charset="0"/>
              </a:rPr>
              <a:t>(B)</a:t>
            </a:r>
            <a:endParaRPr lang="en-US" sz="1205" b="1" dirty="0">
              <a:latin typeface="Helvetica" charset="0"/>
              <a:ea typeface="Helvetica" charset="0"/>
              <a:cs typeface="Helvetica" charset="0"/>
            </a:endParaRPr>
          </a:p>
        </p:txBody>
      </p:sp>
      <p:sp>
        <p:nvSpPr>
          <p:cNvPr id="7" name="TextBox 6">
            <a:extLst>
              <a:ext uri="{FF2B5EF4-FFF2-40B4-BE49-F238E27FC236}">
                <a16:creationId xmlns:a16="http://schemas.microsoft.com/office/drawing/2014/main" id="{2212E91D-40C6-FA4B-B0CC-74DB2915F0C1}"/>
              </a:ext>
            </a:extLst>
          </p:cNvPr>
          <p:cNvSpPr txBox="1"/>
          <p:nvPr/>
        </p:nvSpPr>
        <p:spPr>
          <a:xfrm>
            <a:off x="8030727" y="2574744"/>
            <a:ext cx="932024" cy="569195"/>
          </a:xfrm>
          <a:prstGeom prst="rect">
            <a:avLst/>
          </a:prstGeom>
          <a:noFill/>
        </p:spPr>
        <p:txBody>
          <a:bodyPr wrap="square" rtlCol="0">
            <a:spAutoFit/>
          </a:bodyPr>
          <a:lstStyle/>
          <a:p>
            <a:pPr algn="ctr"/>
            <a:r>
              <a:rPr lang="en-US" altLang="zh-CN" sz="1033" b="1" dirty="0">
                <a:latin typeface="Helvetica" charset="0"/>
                <a:ea typeface="Helvetica" charset="0"/>
                <a:cs typeface="Helvetica" charset="0"/>
              </a:rPr>
              <a:t>NMF</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comp</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fractions</a:t>
            </a:r>
            <a:r>
              <a:rPr lang="zh-CN" altLang="en-US" sz="1033" b="1" dirty="0">
                <a:latin typeface="Helvetica" charset="0"/>
                <a:ea typeface="Helvetica" charset="0"/>
                <a:cs typeface="Helvetica" charset="0"/>
              </a:rPr>
              <a:t> </a:t>
            </a:r>
            <a:endParaRPr lang="en-US" altLang="zh-CN" sz="1033" b="1" dirty="0">
              <a:latin typeface="Helvetica" charset="0"/>
              <a:ea typeface="Helvetica" charset="0"/>
              <a:cs typeface="Helvetica" charset="0"/>
            </a:endParaRPr>
          </a:p>
          <a:p>
            <a:pPr algn="ctr"/>
            <a:r>
              <a:rPr lang="en-US" altLang="zh-CN" sz="1033" b="1" dirty="0">
                <a:latin typeface="Helvetica" charset="0"/>
                <a:ea typeface="Helvetica" charset="0"/>
                <a:cs typeface="Helvetica" charset="0"/>
              </a:rPr>
              <a:t>(H)</a:t>
            </a:r>
            <a:endParaRPr lang="en-US" sz="1033" b="1" dirty="0">
              <a:latin typeface="Helvetica" charset="0"/>
              <a:ea typeface="Helvetica" charset="0"/>
              <a:cs typeface="Helvetica" charset="0"/>
            </a:endParaRPr>
          </a:p>
        </p:txBody>
      </p:sp>
      <p:sp>
        <p:nvSpPr>
          <p:cNvPr id="8" name="TextBox 7">
            <a:extLst>
              <a:ext uri="{FF2B5EF4-FFF2-40B4-BE49-F238E27FC236}">
                <a16:creationId xmlns:a16="http://schemas.microsoft.com/office/drawing/2014/main" id="{CA1F03E6-1B2E-A542-BE79-77FDDF922CC0}"/>
              </a:ext>
            </a:extLst>
          </p:cNvPr>
          <p:cNvSpPr txBox="1"/>
          <p:nvPr/>
        </p:nvSpPr>
        <p:spPr>
          <a:xfrm>
            <a:off x="6413636" y="2615120"/>
            <a:ext cx="881555" cy="569195"/>
          </a:xfrm>
          <a:prstGeom prst="rect">
            <a:avLst/>
          </a:prstGeom>
          <a:noFill/>
        </p:spPr>
        <p:txBody>
          <a:bodyPr wrap="square" rtlCol="0">
            <a:spAutoFit/>
          </a:bodyPr>
          <a:lstStyle/>
          <a:p>
            <a:pPr algn="ctr"/>
            <a:r>
              <a:rPr lang="en-US" altLang="zh-CN" sz="1033" b="1" dirty="0">
                <a:latin typeface="Helvetica" charset="0"/>
                <a:ea typeface="Helvetica" charset="0"/>
                <a:cs typeface="Helvetica" charset="0"/>
              </a:rPr>
              <a:t>NMF</a:t>
            </a:r>
          </a:p>
          <a:p>
            <a:pPr algn="ctr"/>
            <a:r>
              <a:rPr lang="en-US" altLang="zh-CN" sz="1033" b="1" dirty="0">
                <a:latin typeface="Helvetica" charset="0"/>
                <a:ea typeface="Helvetica" charset="0"/>
                <a:cs typeface="Helvetica" charset="0"/>
              </a:rPr>
              <a:t>comp</a:t>
            </a:r>
            <a:r>
              <a:rPr lang="zh-CN" altLang="en-US" sz="1033" b="1" dirty="0">
                <a:latin typeface="Helvetica" charset="0"/>
                <a:ea typeface="Helvetica" charset="0"/>
                <a:cs typeface="Helvetica" charset="0"/>
              </a:rPr>
              <a:t> </a:t>
            </a:r>
            <a:endParaRPr lang="en-US" altLang="zh-CN" sz="1033" b="1" dirty="0">
              <a:latin typeface="Helvetica" charset="0"/>
              <a:ea typeface="Helvetica" charset="0"/>
              <a:cs typeface="Helvetica" charset="0"/>
            </a:endParaRPr>
          </a:p>
          <a:p>
            <a:pPr algn="ctr"/>
            <a:r>
              <a:rPr lang="en-US" altLang="zh-CN" sz="1033" b="1" dirty="0">
                <a:latin typeface="Helvetica" charset="0"/>
                <a:ea typeface="Helvetica" charset="0"/>
                <a:cs typeface="Helvetica" charset="0"/>
              </a:rPr>
              <a:t>(V)</a:t>
            </a:r>
            <a:endParaRPr lang="en-US" sz="1033" b="1" dirty="0">
              <a:latin typeface="Helvetica" charset="0"/>
              <a:ea typeface="Helvetica" charset="0"/>
              <a:cs typeface="Helvetica" charset="0"/>
            </a:endParaRPr>
          </a:p>
        </p:txBody>
      </p:sp>
      <p:sp>
        <p:nvSpPr>
          <p:cNvPr id="9" name="TextBox 8">
            <a:extLst>
              <a:ext uri="{FF2B5EF4-FFF2-40B4-BE49-F238E27FC236}">
                <a16:creationId xmlns:a16="http://schemas.microsoft.com/office/drawing/2014/main" id="{D7F81EA6-58FA-4247-8221-66038CC7343F}"/>
              </a:ext>
            </a:extLst>
          </p:cNvPr>
          <p:cNvSpPr txBox="1"/>
          <p:nvPr/>
        </p:nvSpPr>
        <p:spPr>
          <a:xfrm>
            <a:off x="6228221" y="1967549"/>
            <a:ext cx="1394934" cy="251287"/>
          </a:xfrm>
          <a:prstGeom prst="rect">
            <a:avLst/>
          </a:prstGeom>
          <a:noFill/>
        </p:spPr>
        <p:txBody>
          <a:bodyPr wrap="none" rtlCol="0">
            <a:spAutoFit/>
          </a:bodyPr>
          <a:lstStyle/>
          <a:p>
            <a:r>
              <a:rPr lang="en-US" altLang="zh-CN" sz="1033" b="1" dirty="0">
                <a:latin typeface="Helvetica" charset="0"/>
                <a:ea typeface="Helvetica" charset="0"/>
                <a:cs typeface="Helvetica" charset="0"/>
              </a:rPr>
              <a:t>25</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top</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components</a:t>
            </a:r>
            <a:endParaRPr lang="en-US" sz="1033" b="1" dirty="0">
              <a:latin typeface="Helvetica" charset="0"/>
              <a:ea typeface="Helvetica" charset="0"/>
              <a:cs typeface="Helvetica" charset="0"/>
            </a:endParaRPr>
          </a:p>
        </p:txBody>
      </p:sp>
      <p:sp>
        <p:nvSpPr>
          <p:cNvPr id="10" name="TextBox 9">
            <a:extLst>
              <a:ext uri="{FF2B5EF4-FFF2-40B4-BE49-F238E27FC236}">
                <a16:creationId xmlns:a16="http://schemas.microsoft.com/office/drawing/2014/main" id="{DE19CF91-9ABE-B04C-89A9-1904F8C2B338}"/>
              </a:ext>
            </a:extLst>
          </p:cNvPr>
          <p:cNvSpPr txBox="1"/>
          <p:nvPr/>
        </p:nvSpPr>
        <p:spPr>
          <a:xfrm>
            <a:off x="7945722" y="2173642"/>
            <a:ext cx="1205779" cy="251287"/>
          </a:xfrm>
          <a:prstGeom prst="rect">
            <a:avLst/>
          </a:prstGeom>
          <a:noFill/>
        </p:spPr>
        <p:txBody>
          <a:bodyPr wrap="none" rtlCol="0">
            <a:spAutoFit/>
          </a:bodyPr>
          <a:lstStyle/>
          <a:p>
            <a:r>
              <a:rPr lang="en-US" altLang="zh-CN" sz="1033" b="1" dirty="0">
                <a:latin typeface="Helvetica" charset="0"/>
                <a:ea typeface="Helvetica" charset="0"/>
                <a:cs typeface="Helvetica" charset="0"/>
              </a:rPr>
              <a:t>1866</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individuals</a:t>
            </a:r>
            <a:endParaRPr lang="en-US" sz="1033" b="1" dirty="0">
              <a:latin typeface="Helvetica" charset="0"/>
              <a:ea typeface="Helvetica" charset="0"/>
              <a:cs typeface="Helvetica" charset="0"/>
            </a:endParaRPr>
          </a:p>
        </p:txBody>
      </p:sp>
      <p:sp>
        <p:nvSpPr>
          <p:cNvPr id="11" name="TextBox 10">
            <a:extLst>
              <a:ext uri="{FF2B5EF4-FFF2-40B4-BE49-F238E27FC236}">
                <a16:creationId xmlns:a16="http://schemas.microsoft.com/office/drawing/2014/main" id="{7A1DDE55-6852-2340-9163-01E33560CE2A}"/>
              </a:ext>
            </a:extLst>
          </p:cNvPr>
          <p:cNvSpPr txBox="1"/>
          <p:nvPr/>
        </p:nvSpPr>
        <p:spPr>
          <a:xfrm rot="16200000">
            <a:off x="7276047" y="2642848"/>
            <a:ext cx="1394934" cy="410241"/>
          </a:xfrm>
          <a:prstGeom prst="rect">
            <a:avLst/>
          </a:prstGeom>
          <a:noFill/>
        </p:spPr>
        <p:txBody>
          <a:bodyPr wrap="none" rtlCol="0">
            <a:spAutoFit/>
          </a:bodyPr>
          <a:lstStyle/>
          <a:p>
            <a:pPr algn="ctr"/>
            <a:r>
              <a:rPr lang="en-US" altLang="zh-CN" sz="1033" b="1" dirty="0">
                <a:latin typeface="Helvetica" charset="0"/>
                <a:ea typeface="Helvetica" charset="0"/>
                <a:cs typeface="Helvetica" charset="0"/>
              </a:rPr>
              <a:t>25</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top</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components</a:t>
            </a:r>
          </a:p>
          <a:p>
            <a:pPr algn="ctr"/>
            <a:endParaRPr lang="en-US" sz="1033" b="1" dirty="0">
              <a:latin typeface="Helvetica" charset="0"/>
              <a:ea typeface="Helvetica" charset="0"/>
              <a:cs typeface="Helvetica" charset="0"/>
            </a:endParaRPr>
          </a:p>
        </p:txBody>
      </p:sp>
      <p:sp>
        <p:nvSpPr>
          <p:cNvPr id="12" name="TextBox 11">
            <a:extLst>
              <a:ext uri="{FF2B5EF4-FFF2-40B4-BE49-F238E27FC236}">
                <a16:creationId xmlns:a16="http://schemas.microsoft.com/office/drawing/2014/main" id="{056C1A6E-D56A-DA4F-A466-1001C1BCFA28}"/>
              </a:ext>
            </a:extLst>
          </p:cNvPr>
          <p:cNvSpPr txBox="1"/>
          <p:nvPr/>
        </p:nvSpPr>
        <p:spPr>
          <a:xfrm>
            <a:off x="4982991" y="2296015"/>
            <a:ext cx="1181734" cy="569195"/>
          </a:xfrm>
          <a:prstGeom prst="rect">
            <a:avLst/>
          </a:prstGeom>
          <a:noFill/>
        </p:spPr>
        <p:txBody>
          <a:bodyPr wrap="none" rtlCol="0">
            <a:spAutoFit/>
          </a:bodyPr>
          <a:lstStyle/>
          <a:p>
            <a:pPr algn="ctr"/>
            <a:r>
              <a:rPr lang="en-US" altLang="zh-CN" sz="1033" b="1" dirty="0">
                <a:latin typeface="Helvetica" charset="0"/>
                <a:ea typeface="Helvetica" charset="0"/>
                <a:cs typeface="Helvetica" charset="0"/>
              </a:rPr>
              <a:t>Unsupervised</a:t>
            </a:r>
          </a:p>
          <a:p>
            <a:r>
              <a:rPr lang="en-US" altLang="zh-CN" sz="1033" b="1" dirty="0">
                <a:latin typeface="Helvetica" charset="0"/>
                <a:ea typeface="Helvetica" charset="0"/>
                <a:cs typeface="Helvetica" charset="0"/>
              </a:rPr>
              <a:t>decomposition</a:t>
            </a:r>
            <a:r>
              <a:rPr lang="zh-CN" altLang="en-US" sz="1033" b="1" dirty="0">
                <a:latin typeface="Helvetica" charset="0"/>
                <a:ea typeface="Helvetica" charset="0"/>
                <a:cs typeface="Helvetica" charset="0"/>
              </a:rPr>
              <a:t> </a:t>
            </a:r>
            <a:endParaRPr lang="en-US" altLang="zh-CN" sz="1033" b="1" dirty="0">
              <a:latin typeface="Helvetica" charset="0"/>
              <a:ea typeface="Helvetica" charset="0"/>
              <a:cs typeface="Helvetica" charset="0"/>
            </a:endParaRPr>
          </a:p>
          <a:p>
            <a:pPr algn="ctr"/>
            <a:r>
              <a:rPr lang="en-US" altLang="zh-CN" sz="1033" b="1" dirty="0">
                <a:latin typeface="Helvetica" charset="0"/>
                <a:ea typeface="Helvetica" charset="0"/>
                <a:cs typeface="Helvetica" charset="0"/>
              </a:rPr>
              <a:t>(NMF)</a:t>
            </a:r>
            <a:endParaRPr lang="en-US" sz="1033" b="1" dirty="0">
              <a:latin typeface="Helvetica" charset="0"/>
              <a:ea typeface="Helvetica" charset="0"/>
              <a:cs typeface="Helvetica" charset="0"/>
            </a:endParaRPr>
          </a:p>
        </p:txBody>
      </p:sp>
      <p:sp>
        <p:nvSpPr>
          <p:cNvPr id="13" name="TextBox 12">
            <a:extLst>
              <a:ext uri="{FF2B5EF4-FFF2-40B4-BE49-F238E27FC236}">
                <a16:creationId xmlns:a16="http://schemas.microsoft.com/office/drawing/2014/main" id="{66A8AEC7-624C-9043-BCF2-C6B2751B8C4E}"/>
              </a:ext>
            </a:extLst>
          </p:cNvPr>
          <p:cNvSpPr txBox="1"/>
          <p:nvPr/>
        </p:nvSpPr>
        <p:spPr>
          <a:xfrm>
            <a:off x="5517656" y="2779274"/>
            <a:ext cx="109004" cy="238527"/>
          </a:xfrm>
          <a:prstGeom prst="rect">
            <a:avLst/>
          </a:prstGeom>
          <a:noFill/>
        </p:spPr>
        <p:txBody>
          <a:bodyPr wrap="none" lIns="0" tIns="0" rIns="0" bIns="0" rtlCol="0">
            <a:spAutoFit/>
          </a:bodyPr>
          <a:lstStyle/>
          <a:p>
            <a:r>
              <a:rPr lang="zh-CN" altLang="en-US" sz="1550" dirty="0">
                <a:latin typeface="Helvetica" charset="0"/>
                <a:ea typeface="Helvetica" charset="0"/>
                <a:cs typeface="Helvetica" charset="0"/>
              </a:rPr>
              <a:t>≈</a:t>
            </a:r>
            <a:endParaRPr lang="en-US" sz="1550" dirty="0">
              <a:latin typeface="Helvetica" charset="0"/>
              <a:ea typeface="Helvetica" charset="0"/>
              <a:cs typeface="Helvetica" charset="0"/>
            </a:endParaRPr>
          </a:p>
        </p:txBody>
      </p:sp>
      <p:sp>
        <p:nvSpPr>
          <p:cNvPr id="14" name="TextBox 13">
            <a:extLst>
              <a:ext uri="{FF2B5EF4-FFF2-40B4-BE49-F238E27FC236}">
                <a16:creationId xmlns:a16="http://schemas.microsoft.com/office/drawing/2014/main" id="{FDF50954-D4CA-5846-954E-1DC5CA21DC8B}"/>
              </a:ext>
            </a:extLst>
          </p:cNvPr>
          <p:cNvSpPr txBox="1"/>
          <p:nvPr/>
        </p:nvSpPr>
        <p:spPr>
          <a:xfrm rot="16200000">
            <a:off x="5880524" y="2737759"/>
            <a:ext cx="772969" cy="251287"/>
          </a:xfrm>
          <a:prstGeom prst="rect">
            <a:avLst/>
          </a:prstGeom>
          <a:noFill/>
        </p:spPr>
        <p:txBody>
          <a:bodyPr wrap="none" rtlCol="0">
            <a:spAutoFit/>
          </a:bodyPr>
          <a:lstStyle/>
          <a:p>
            <a:r>
              <a:rPr lang="en-US" altLang="zh-CN" sz="1033" b="1" dirty="0">
                <a:latin typeface="Helvetica" charset="0"/>
                <a:ea typeface="Helvetica" charset="0"/>
                <a:cs typeface="Helvetica" charset="0"/>
              </a:rPr>
              <a:t>All</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genes</a:t>
            </a:r>
            <a:endParaRPr lang="en-US" sz="1033" b="1" dirty="0">
              <a:latin typeface="Helvetica" charset="0"/>
              <a:ea typeface="Helvetica" charset="0"/>
              <a:cs typeface="Helvetica" charset="0"/>
            </a:endParaRPr>
          </a:p>
        </p:txBody>
      </p:sp>
      <p:sp>
        <p:nvSpPr>
          <p:cNvPr id="15" name="Rectangle 14">
            <a:extLst>
              <a:ext uri="{FF2B5EF4-FFF2-40B4-BE49-F238E27FC236}">
                <a16:creationId xmlns:a16="http://schemas.microsoft.com/office/drawing/2014/main" id="{B2C20A19-1416-094F-A4AA-7B5575E7BE81}"/>
              </a:ext>
            </a:extLst>
          </p:cNvPr>
          <p:cNvSpPr/>
          <p:nvPr/>
        </p:nvSpPr>
        <p:spPr>
          <a:xfrm rot="16200000">
            <a:off x="3811122" y="2365060"/>
            <a:ext cx="1377545" cy="98747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5">
              <a:latin typeface="Helvetica" charset="0"/>
              <a:ea typeface="Helvetica" charset="0"/>
              <a:cs typeface="Helvetica" charset="0"/>
            </a:endParaRPr>
          </a:p>
        </p:txBody>
      </p:sp>
      <p:sp>
        <p:nvSpPr>
          <p:cNvPr id="16" name="Rectangle 15">
            <a:extLst>
              <a:ext uri="{FF2B5EF4-FFF2-40B4-BE49-F238E27FC236}">
                <a16:creationId xmlns:a16="http://schemas.microsoft.com/office/drawing/2014/main" id="{A481A947-AD07-824F-B794-8F898A58CBB4}"/>
              </a:ext>
            </a:extLst>
          </p:cNvPr>
          <p:cNvSpPr/>
          <p:nvPr/>
        </p:nvSpPr>
        <p:spPr>
          <a:xfrm rot="16200000">
            <a:off x="8045565" y="2339336"/>
            <a:ext cx="905244" cy="98747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5" b="1">
              <a:latin typeface="Helvetica" charset="0"/>
              <a:ea typeface="Helvetica" charset="0"/>
              <a:cs typeface="Helvetica" charset="0"/>
            </a:endParaRPr>
          </a:p>
        </p:txBody>
      </p:sp>
      <p:sp>
        <p:nvSpPr>
          <p:cNvPr id="17" name="Rectangle 16">
            <a:extLst>
              <a:ext uri="{FF2B5EF4-FFF2-40B4-BE49-F238E27FC236}">
                <a16:creationId xmlns:a16="http://schemas.microsoft.com/office/drawing/2014/main" id="{DDE4F7D3-EBFD-EA4C-AA1D-4A6832F91BCF}"/>
              </a:ext>
            </a:extLst>
          </p:cNvPr>
          <p:cNvSpPr/>
          <p:nvPr/>
        </p:nvSpPr>
        <p:spPr>
          <a:xfrm rot="16200000">
            <a:off x="6164390" y="2386495"/>
            <a:ext cx="1377545" cy="94460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5">
              <a:latin typeface="Helvetica" charset="0"/>
              <a:ea typeface="Helvetica" charset="0"/>
              <a:cs typeface="Helvetica" charset="0"/>
            </a:endParaRPr>
          </a:p>
        </p:txBody>
      </p:sp>
      <p:sp>
        <p:nvSpPr>
          <p:cNvPr id="18" name="TextBox 17">
            <a:extLst>
              <a:ext uri="{FF2B5EF4-FFF2-40B4-BE49-F238E27FC236}">
                <a16:creationId xmlns:a16="http://schemas.microsoft.com/office/drawing/2014/main" id="{C749A9BD-BC31-AA46-9D0C-FCE8D27314CE}"/>
              </a:ext>
            </a:extLst>
          </p:cNvPr>
          <p:cNvSpPr txBox="1"/>
          <p:nvPr/>
        </p:nvSpPr>
        <p:spPr>
          <a:xfrm>
            <a:off x="7564627" y="2779274"/>
            <a:ext cx="137255" cy="238527"/>
          </a:xfrm>
          <a:prstGeom prst="rect">
            <a:avLst/>
          </a:prstGeom>
          <a:noFill/>
        </p:spPr>
        <p:txBody>
          <a:bodyPr wrap="square" lIns="0" tIns="0" rIns="0" bIns="0" rtlCol="0">
            <a:spAutoFit/>
          </a:bodyPr>
          <a:lstStyle/>
          <a:p>
            <a:r>
              <a:rPr lang="en-US" altLang="zh-CN" sz="1550" dirty="0">
                <a:latin typeface="Helvetica" charset="0"/>
                <a:ea typeface="Helvetica" charset="0"/>
                <a:cs typeface="Helvetica" charset="0"/>
              </a:rPr>
              <a:t>×</a:t>
            </a:r>
            <a:endParaRPr lang="en-US" sz="1550" dirty="0">
              <a:latin typeface="Helvetica" charset="0"/>
              <a:ea typeface="Helvetica" charset="0"/>
              <a:cs typeface="Helvetica" charset="0"/>
            </a:endParaRPr>
          </a:p>
        </p:txBody>
      </p:sp>
      <p:pic>
        <p:nvPicPr>
          <p:cNvPr id="19" name="Picture 18">
            <a:extLst>
              <a:ext uri="{FF2B5EF4-FFF2-40B4-BE49-F238E27FC236}">
                <a16:creationId xmlns:a16="http://schemas.microsoft.com/office/drawing/2014/main" id="{6418A52A-FF21-4F4F-8D75-F7D5D8141B9F}"/>
              </a:ext>
            </a:extLst>
          </p:cNvPr>
          <p:cNvPicPr>
            <a:picLocks noChangeAspect="1"/>
          </p:cNvPicPr>
          <p:nvPr/>
        </p:nvPicPr>
        <p:blipFill>
          <a:blip r:embed="rId2"/>
          <a:stretch>
            <a:fillRect/>
          </a:stretch>
        </p:blipFill>
        <p:spPr>
          <a:xfrm>
            <a:off x="4222879" y="3942537"/>
            <a:ext cx="3679236" cy="2720987"/>
          </a:xfrm>
          <a:prstGeom prst="rect">
            <a:avLst/>
          </a:prstGeom>
        </p:spPr>
      </p:pic>
      <p:pic>
        <p:nvPicPr>
          <p:cNvPr id="20" name="Picture 19">
            <a:extLst>
              <a:ext uri="{FF2B5EF4-FFF2-40B4-BE49-F238E27FC236}">
                <a16:creationId xmlns:a16="http://schemas.microsoft.com/office/drawing/2014/main" id="{82A4FA77-D2DF-3D47-85FB-F479542ABAF2}"/>
              </a:ext>
            </a:extLst>
          </p:cNvPr>
          <p:cNvPicPr>
            <a:picLocks noChangeAspect="1"/>
          </p:cNvPicPr>
          <p:nvPr/>
        </p:nvPicPr>
        <p:blipFill>
          <a:blip r:embed="rId3"/>
          <a:stretch>
            <a:fillRect/>
          </a:stretch>
        </p:blipFill>
        <p:spPr>
          <a:xfrm>
            <a:off x="8167077" y="4085424"/>
            <a:ext cx="572111" cy="1968955"/>
          </a:xfrm>
          <a:prstGeom prst="rect">
            <a:avLst/>
          </a:prstGeom>
        </p:spPr>
      </p:pic>
      <p:sp>
        <p:nvSpPr>
          <p:cNvPr id="22" name="TextBox 21">
            <a:extLst>
              <a:ext uri="{FF2B5EF4-FFF2-40B4-BE49-F238E27FC236}">
                <a16:creationId xmlns:a16="http://schemas.microsoft.com/office/drawing/2014/main" id="{DE1540C9-6A84-0643-9DF5-C0B0EB2552F0}"/>
              </a:ext>
            </a:extLst>
          </p:cNvPr>
          <p:cNvSpPr txBox="1"/>
          <p:nvPr/>
        </p:nvSpPr>
        <p:spPr>
          <a:xfrm>
            <a:off x="865565" y="4745479"/>
            <a:ext cx="2994542" cy="1615827"/>
          </a:xfrm>
          <a:prstGeom prst="rect">
            <a:avLst/>
          </a:prstGeom>
          <a:noFill/>
        </p:spPr>
        <p:txBody>
          <a:bodyPr wrap="square" rtlCol="0">
            <a:spAutoFit/>
          </a:bodyPr>
          <a:lstStyle/>
          <a:p>
            <a:r>
              <a:rPr lang="en-US" sz="1500" dirty="0">
                <a:latin typeface="Arial" panose="020B0604020202020204" pitchFamily="34" charset="0"/>
                <a:cs typeface="Arial" panose="020B0604020202020204" pitchFamily="34" charset="0"/>
              </a:rPr>
              <a:t>Single cell signatures</a:t>
            </a:r>
          </a:p>
          <a:p>
            <a:pPr marL="128588" indent="-128588">
              <a:buFont typeface="Arial" panose="020B0604020202020204" pitchFamily="34" charset="0"/>
              <a:buChar char="•"/>
            </a:pPr>
            <a:r>
              <a:rPr lang="en-US" sz="1500" dirty="0">
                <a:latin typeface="Arial" panose="020B0604020202020204" pitchFamily="34" charset="0"/>
                <a:cs typeface="Arial" panose="020B0604020202020204" pitchFamily="34" charset="0"/>
              </a:rPr>
              <a:t>~14,000 cells (Lake et al., Science, 2016&amp;2018)</a:t>
            </a:r>
          </a:p>
          <a:p>
            <a:pPr marL="128588" indent="-128588">
              <a:buFont typeface="Arial" panose="020B0604020202020204" pitchFamily="34" charset="0"/>
              <a:buChar char="•"/>
            </a:pPr>
            <a:r>
              <a:rPr lang="en-US" sz="1500" dirty="0">
                <a:latin typeface="Arial" panose="020B0604020202020204" pitchFamily="34" charset="0"/>
                <a:cs typeface="Arial" panose="020B0604020202020204" pitchFamily="34" charset="0"/>
              </a:rPr>
              <a:t>~400 cells (</a:t>
            </a:r>
            <a:r>
              <a:rPr lang="en-US" sz="1500" dirty="0" err="1">
                <a:latin typeface="Arial" panose="020B0604020202020204" pitchFamily="34" charset="0"/>
                <a:cs typeface="Arial" panose="020B0604020202020204" pitchFamily="34" charset="0"/>
              </a:rPr>
              <a:t>Darmanis</a:t>
            </a:r>
            <a:r>
              <a:rPr lang="en-US" sz="1500" dirty="0">
                <a:latin typeface="Arial" panose="020B0604020202020204" pitchFamily="34" charset="0"/>
                <a:cs typeface="Arial" panose="020B0604020202020204" pitchFamily="34" charset="0"/>
              </a:rPr>
              <a:t>  et al., PNAS, 2015)</a:t>
            </a:r>
          </a:p>
          <a:p>
            <a:pPr marL="128588" indent="-128588">
              <a:buFont typeface="Arial" panose="020B0604020202020204" pitchFamily="34" charset="0"/>
              <a:buChar char="•"/>
            </a:pPr>
            <a:r>
              <a:rPr lang="en-US" sz="1500" dirty="0">
                <a:latin typeface="Arial" panose="020B0604020202020204" pitchFamily="34" charset="0"/>
                <a:cs typeface="Arial" panose="020B0604020202020204" pitchFamily="34" charset="0"/>
              </a:rPr>
              <a:t>~18,000 cells (</a:t>
            </a:r>
            <a:r>
              <a:rPr lang="en-US" sz="1500" dirty="0" err="1">
                <a:latin typeface="Arial" panose="020B0604020202020204" pitchFamily="34" charset="0"/>
                <a:cs typeface="Arial" panose="020B0604020202020204" pitchFamily="34" charset="0"/>
              </a:rPr>
              <a:t>PsychENCODE</a:t>
            </a:r>
            <a:r>
              <a:rPr lang="en-US" sz="1500" dirty="0">
                <a:latin typeface="Arial" panose="020B0604020202020204" pitchFamily="34" charset="0"/>
                <a:cs typeface="Arial" panose="020B0604020202020204" pitchFamily="34" charset="0"/>
              </a:rPr>
              <a:t>)</a:t>
            </a:r>
          </a:p>
          <a:p>
            <a:pPr marL="128588" indent="-128588">
              <a:buFont typeface="Arial" panose="020B0604020202020204" pitchFamily="34" charset="0"/>
              <a:buChar char="•"/>
            </a:pPr>
            <a:endParaRPr lang="en-US" sz="900" dirty="0"/>
          </a:p>
        </p:txBody>
      </p:sp>
      <p:sp>
        <p:nvSpPr>
          <p:cNvPr id="27" name="Rectangle 26">
            <a:extLst>
              <a:ext uri="{FF2B5EF4-FFF2-40B4-BE49-F238E27FC236}">
                <a16:creationId xmlns:a16="http://schemas.microsoft.com/office/drawing/2014/main" id="{FD23B620-0207-7446-9E30-36EADE8A435D}"/>
              </a:ext>
            </a:extLst>
          </p:cNvPr>
          <p:cNvSpPr/>
          <p:nvPr/>
        </p:nvSpPr>
        <p:spPr>
          <a:xfrm>
            <a:off x="865565" y="4745479"/>
            <a:ext cx="2994542" cy="1641076"/>
          </a:xfrm>
          <a:prstGeom prst="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28" name="Straight Arrow Connector 27">
            <a:extLst>
              <a:ext uri="{FF2B5EF4-FFF2-40B4-BE49-F238E27FC236}">
                <a16:creationId xmlns:a16="http://schemas.microsoft.com/office/drawing/2014/main" id="{0E7258EA-792B-E948-A1EF-4C6D8EFDE1A0}"/>
              </a:ext>
            </a:extLst>
          </p:cNvPr>
          <p:cNvCxnSpPr>
            <a:cxnSpLocks/>
            <a:endCxn id="27" idx="3"/>
          </p:cNvCxnSpPr>
          <p:nvPr/>
        </p:nvCxnSpPr>
        <p:spPr>
          <a:xfrm flipH="1" flipV="1">
            <a:off x="3860107" y="5566017"/>
            <a:ext cx="362772" cy="607289"/>
          </a:xfrm>
          <a:prstGeom prst="straightConnector1">
            <a:avLst/>
          </a:prstGeom>
          <a:ln w="19050">
            <a:solidFill>
              <a:schemeClr val="tx1"/>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746FFDC9-9174-A045-8FDF-D9D3E83E26F1}"/>
              </a:ext>
            </a:extLst>
          </p:cNvPr>
          <p:cNvCxnSpPr>
            <a:cxnSpLocks/>
            <a:endCxn id="17" idx="1"/>
          </p:cNvCxnSpPr>
          <p:nvPr/>
        </p:nvCxnSpPr>
        <p:spPr>
          <a:xfrm flipH="1" flipV="1">
            <a:off x="6853164" y="3547569"/>
            <a:ext cx="780091" cy="390496"/>
          </a:xfrm>
          <a:prstGeom prst="straightConnector1">
            <a:avLst/>
          </a:prstGeom>
          <a:ln w="19050">
            <a:solidFill>
              <a:schemeClr val="accent3"/>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sp>
        <p:nvSpPr>
          <p:cNvPr id="25" name="Title 1">
            <a:extLst>
              <a:ext uri="{FF2B5EF4-FFF2-40B4-BE49-F238E27FC236}">
                <a16:creationId xmlns:a16="http://schemas.microsoft.com/office/drawing/2014/main" id="{EC02A53A-ED42-E64D-863F-E8811B0F67BC}"/>
              </a:ext>
            </a:extLst>
          </p:cNvPr>
          <p:cNvSpPr txBox="1">
            <a:spLocks/>
          </p:cNvSpPr>
          <p:nvPr/>
        </p:nvSpPr>
        <p:spPr bwMode="auto">
          <a:xfrm>
            <a:off x="347318" y="402401"/>
            <a:ext cx="8449364"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2600">
                <a:solidFill>
                  <a:schemeClr val="bg1"/>
                </a:solidFill>
                <a:latin typeface="+mj-lt"/>
                <a:ea typeface="+mj-ea"/>
                <a:cs typeface="+mj-cs"/>
              </a:defRPr>
            </a:lvl1pPr>
            <a:lvl2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2pPr>
            <a:lvl3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3pPr>
            <a:lvl4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4pPr>
            <a:lvl5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5pPr>
            <a:lvl6pPr marL="4572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6pPr>
            <a:lvl7pPr marL="9144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7pPr>
            <a:lvl8pPr marL="13716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8pPr>
            <a:lvl9pPr marL="18288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9pPr>
          </a:lstStyle>
          <a:p>
            <a:r>
              <a:rPr lang="en-US" sz="4000" kern="0" dirty="0">
                <a:solidFill>
                  <a:schemeClr val="tx2"/>
                </a:solidFill>
                <a:latin typeface="Arial" panose="020B0604020202020204" pitchFamily="34" charset="0"/>
                <a:cs typeface="Arial" panose="020B0604020202020204" pitchFamily="34" charset="0"/>
              </a:rPr>
              <a:t>Single cell deconvolution </a:t>
            </a:r>
            <a:br>
              <a:rPr lang="en-US" sz="4000" kern="0" dirty="0">
                <a:solidFill>
                  <a:schemeClr val="tx2"/>
                </a:solidFill>
                <a:latin typeface="Arial" panose="020B0604020202020204" pitchFamily="34" charset="0"/>
                <a:cs typeface="Arial" panose="020B0604020202020204" pitchFamily="34" charset="0"/>
              </a:rPr>
            </a:br>
            <a:r>
              <a:rPr lang="en-US" sz="4000" kern="0" dirty="0">
                <a:solidFill>
                  <a:schemeClr val="tx2"/>
                </a:solidFill>
                <a:latin typeface="Arial" panose="020B0604020202020204" pitchFamily="34" charset="0"/>
                <a:cs typeface="Arial" panose="020B0604020202020204" pitchFamily="34" charset="0"/>
              </a:rPr>
              <a:t>Step 1: unsupervised learning to see brain cell types</a:t>
            </a:r>
          </a:p>
        </p:txBody>
      </p:sp>
      <p:sp>
        <p:nvSpPr>
          <p:cNvPr id="30" name="Title 1">
            <a:extLst>
              <a:ext uri="{FF2B5EF4-FFF2-40B4-BE49-F238E27FC236}">
                <a16:creationId xmlns:a16="http://schemas.microsoft.com/office/drawing/2014/main" id="{D42A77AC-BA79-1547-9097-7CA7EECA8E12}"/>
              </a:ext>
            </a:extLst>
          </p:cNvPr>
          <p:cNvSpPr txBox="1">
            <a:spLocks/>
          </p:cNvSpPr>
          <p:nvPr/>
        </p:nvSpPr>
        <p:spPr bwMode="auto">
          <a:xfrm>
            <a:off x="291407" y="2135322"/>
            <a:ext cx="3160325" cy="121174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fontScale="97500"/>
          </a:bodyPr>
          <a:lstStyle>
            <a:lvl1pPr algn="l" rtl="0" eaLnBrk="1" fontAlgn="base" hangingPunct="1">
              <a:spcBef>
                <a:spcPct val="0"/>
              </a:spcBef>
              <a:spcAft>
                <a:spcPct val="0"/>
              </a:spcAft>
              <a:defRPr sz="2600">
                <a:solidFill>
                  <a:schemeClr val="bg1"/>
                </a:solidFill>
                <a:latin typeface="+mj-lt"/>
                <a:ea typeface="+mj-ea"/>
                <a:cs typeface="+mj-cs"/>
              </a:defRPr>
            </a:lvl1pPr>
            <a:lvl2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2pPr>
            <a:lvl3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3pPr>
            <a:lvl4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4pPr>
            <a:lvl5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5pPr>
            <a:lvl6pPr marL="4572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6pPr>
            <a:lvl7pPr marL="9144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7pPr>
            <a:lvl8pPr marL="13716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8pPr>
            <a:lvl9pPr marL="18288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9pPr>
          </a:lstStyle>
          <a:p>
            <a:r>
              <a:rPr lang="en-US" kern="0" dirty="0">
                <a:solidFill>
                  <a:schemeClr val="tx1"/>
                </a:solidFill>
              </a:rPr>
              <a:t>Non-negative matrix factorization (NMF)</a:t>
            </a:r>
          </a:p>
        </p:txBody>
      </p:sp>
      <p:sp>
        <p:nvSpPr>
          <p:cNvPr id="29" name="TextBox 28">
            <a:extLst>
              <a:ext uri="{FF2B5EF4-FFF2-40B4-BE49-F238E27FC236}">
                <a16:creationId xmlns:a16="http://schemas.microsoft.com/office/drawing/2014/main" id="{C36F4C5A-EA0B-324E-9C5A-1628A8CEC444}"/>
              </a:ext>
            </a:extLst>
          </p:cNvPr>
          <p:cNvSpPr txBox="1"/>
          <p:nvPr/>
        </p:nvSpPr>
        <p:spPr>
          <a:xfrm>
            <a:off x="2969" y="6525024"/>
            <a:ext cx="5867400" cy="276999"/>
          </a:xfrm>
          <a:prstGeom prst="rect">
            <a:avLst/>
          </a:prstGeom>
          <a:noFill/>
        </p:spPr>
        <p:txBody>
          <a:bodyPr wrap="square" rtlCol="0">
            <a:spAutoFit/>
          </a:bodyPr>
          <a:lstStyle/>
          <a:p>
            <a:r>
              <a:rPr lang="en-US" sz="1200" b="1" dirty="0"/>
              <a:t>Wang</a:t>
            </a:r>
            <a:r>
              <a:rPr lang="en-US" sz="1200" dirty="0"/>
              <a:t>, et al., </a:t>
            </a:r>
            <a:r>
              <a:rPr lang="en-US" sz="1200" i="1" dirty="0"/>
              <a:t>Science</a:t>
            </a:r>
            <a:r>
              <a:rPr lang="en-US" sz="1200" dirty="0"/>
              <a:t>, 2018</a:t>
            </a:r>
          </a:p>
        </p:txBody>
      </p:sp>
      <p:sp>
        <p:nvSpPr>
          <p:cNvPr id="3" name="Slide Number Placeholder 2">
            <a:extLst>
              <a:ext uri="{FF2B5EF4-FFF2-40B4-BE49-F238E27FC236}">
                <a16:creationId xmlns:a16="http://schemas.microsoft.com/office/drawing/2014/main" id="{E57F7AC7-B723-C34D-BE62-9B37A0CEE50C}"/>
              </a:ext>
            </a:extLst>
          </p:cNvPr>
          <p:cNvSpPr>
            <a:spLocks noGrp="1"/>
          </p:cNvSpPr>
          <p:nvPr>
            <p:ph type="sldNum" sz="quarter" idx="12"/>
          </p:nvPr>
        </p:nvSpPr>
        <p:spPr/>
        <p:txBody>
          <a:bodyPr/>
          <a:lstStyle/>
          <a:p>
            <a:pPr>
              <a:defRPr/>
            </a:pPr>
            <a:fld id="{4D71D4ED-2DA9-9F40-A068-D189D5533483}" type="slidenum">
              <a:rPr lang="en-US" smtClean="0"/>
              <a:pPr>
                <a:defRPr/>
              </a:pPr>
              <a:t>63</a:t>
            </a:fld>
            <a:endParaRPr lang="en-US"/>
          </a:p>
        </p:txBody>
      </p:sp>
    </p:spTree>
    <p:extLst>
      <p:ext uri="{BB962C8B-B14F-4D97-AF65-F5344CB8AC3E}">
        <p14:creationId xmlns:p14="http://schemas.microsoft.com/office/powerpoint/2010/main" val="400373590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C8053-DB73-8843-B0DF-A35273F20790}"/>
              </a:ext>
            </a:extLst>
          </p:cNvPr>
          <p:cNvSpPr>
            <a:spLocks noGrp="1"/>
          </p:cNvSpPr>
          <p:nvPr>
            <p:ph type="title"/>
          </p:nvPr>
        </p:nvSpPr>
        <p:spPr>
          <a:xfrm>
            <a:off x="486304" y="325400"/>
            <a:ext cx="8276696" cy="1143000"/>
          </a:xfrm>
        </p:spPr>
        <p:txBody>
          <a:bodyPr/>
          <a:lstStyle/>
          <a:p>
            <a:pPr algn="l"/>
            <a:r>
              <a:rPr lang="en-US" sz="4000" dirty="0"/>
              <a:t>Single cell deconvolution </a:t>
            </a:r>
            <a:br>
              <a:rPr lang="en-US" sz="4000" dirty="0"/>
            </a:br>
            <a:r>
              <a:rPr lang="en-US" sz="4000" dirty="0"/>
              <a:t>Step 2: supervised learning to estimate cell fractions</a:t>
            </a:r>
          </a:p>
        </p:txBody>
      </p:sp>
      <p:pic>
        <p:nvPicPr>
          <p:cNvPr id="74" name="Picture 73">
            <a:extLst>
              <a:ext uri="{FF2B5EF4-FFF2-40B4-BE49-F238E27FC236}">
                <a16:creationId xmlns:a16="http://schemas.microsoft.com/office/drawing/2014/main" id="{0EBFAF79-935E-6C4D-93CB-89351C071BD6}"/>
              </a:ext>
            </a:extLst>
          </p:cNvPr>
          <p:cNvPicPr>
            <a:picLocks noChangeAspect="1"/>
          </p:cNvPicPr>
          <p:nvPr/>
        </p:nvPicPr>
        <p:blipFill rotWithShape="1">
          <a:blip r:embed="rId3"/>
          <a:srcRect l="2511" t="52288" r="55605" b="23160"/>
          <a:stretch/>
        </p:blipFill>
        <p:spPr>
          <a:xfrm>
            <a:off x="0" y="1893333"/>
            <a:ext cx="8411104" cy="3810000"/>
          </a:xfrm>
          <a:prstGeom prst="rect">
            <a:avLst/>
          </a:prstGeom>
        </p:spPr>
      </p:pic>
      <p:sp>
        <p:nvSpPr>
          <p:cNvPr id="3" name="TextBox 2">
            <a:extLst>
              <a:ext uri="{FF2B5EF4-FFF2-40B4-BE49-F238E27FC236}">
                <a16:creationId xmlns:a16="http://schemas.microsoft.com/office/drawing/2014/main" id="{A2955B28-AFBB-884E-97EA-DB7E8D1DC256}"/>
              </a:ext>
            </a:extLst>
          </p:cNvPr>
          <p:cNvSpPr txBox="1"/>
          <p:nvPr/>
        </p:nvSpPr>
        <p:spPr>
          <a:xfrm>
            <a:off x="4205552" y="1830755"/>
            <a:ext cx="990977"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a cell type</a:t>
            </a:r>
          </a:p>
        </p:txBody>
      </p:sp>
      <p:sp>
        <p:nvSpPr>
          <p:cNvPr id="6" name="TextBox 5">
            <a:extLst>
              <a:ext uri="{FF2B5EF4-FFF2-40B4-BE49-F238E27FC236}">
                <a16:creationId xmlns:a16="http://schemas.microsoft.com/office/drawing/2014/main" id="{4256E3B7-7DD0-8E4B-95D9-48614335D5A2}"/>
              </a:ext>
            </a:extLst>
          </p:cNvPr>
          <p:cNvSpPr txBox="1"/>
          <p:nvPr/>
        </p:nvSpPr>
        <p:spPr>
          <a:xfrm>
            <a:off x="2925910" y="1961522"/>
            <a:ext cx="1254242" cy="738664"/>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single cell expression for a gene</a:t>
            </a:r>
          </a:p>
        </p:txBody>
      </p:sp>
      <p:sp>
        <p:nvSpPr>
          <p:cNvPr id="7" name="TextBox 6">
            <a:extLst>
              <a:ext uri="{FF2B5EF4-FFF2-40B4-BE49-F238E27FC236}">
                <a16:creationId xmlns:a16="http://schemas.microsoft.com/office/drawing/2014/main" id="{D72A04F7-78A3-7942-B67E-677226D83E8F}"/>
              </a:ext>
            </a:extLst>
          </p:cNvPr>
          <p:cNvSpPr txBox="1"/>
          <p:nvPr/>
        </p:nvSpPr>
        <p:spPr>
          <a:xfrm>
            <a:off x="8258704" y="2533155"/>
            <a:ext cx="885296" cy="738664"/>
          </a:xfrm>
          <a:prstGeom prst="rect">
            <a:avLst/>
          </a:prstGeom>
          <a:noFill/>
        </p:spPr>
        <p:txBody>
          <a:bodyPr wrap="square" rtlCol="0">
            <a:spAutoFit/>
          </a:bodyPr>
          <a:lstStyle/>
          <a:p>
            <a:pPr algn="r"/>
            <a:r>
              <a:rPr lang="en-US" sz="1400" dirty="0">
                <a:latin typeface="Arial" panose="020B0604020202020204" pitchFamily="34" charset="0"/>
                <a:cs typeface="Arial" panose="020B0604020202020204" pitchFamily="34" charset="0"/>
              </a:rPr>
              <a:t>a cell type fraction</a:t>
            </a:r>
          </a:p>
        </p:txBody>
      </p:sp>
      <p:cxnSp>
        <p:nvCxnSpPr>
          <p:cNvPr id="8" name="Straight Arrow Connector 7">
            <a:extLst>
              <a:ext uri="{FF2B5EF4-FFF2-40B4-BE49-F238E27FC236}">
                <a16:creationId xmlns:a16="http://schemas.microsoft.com/office/drawing/2014/main" id="{A05EE482-144C-3245-A360-73E0342E22D8}"/>
              </a:ext>
            </a:extLst>
          </p:cNvPr>
          <p:cNvCxnSpPr>
            <a:cxnSpLocks/>
          </p:cNvCxnSpPr>
          <p:nvPr/>
        </p:nvCxnSpPr>
        <p:spPr>
          <a:xfrm flipV="1">
            <a:off x="4470400" y="2105819"/>
            <a:ext cx="152400" cy="16109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EA7DCF87-7053-DB44-92F8-BCF71E20100A}"/>
              </a:ext>
            </a:extLst>
          </p:cNvPr>
          <p:cNvCxnSpPr>
            <a:cxnSpLocks/>
          </p:cNvCxnSpPr>
          <p:nvPr/>
        </p:nvCxnSpPr>
        <p:spPr>
          <a:xfrm flipH="1" flipV="1">
            <a:off x="3908217" y="2370008"/>
            <a:ext cx="130383" cy="220792"/>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917B4CE7-B897-2A4B-9DAD-4813AB84881E}"/>
              </a:ext>
            </a:extLst>
          </p:cNvPr>
          <p:cNvCxnSpPr>
            <a:cxnSpLocks/>
          </p:cNvCxnSpPr>
          <p:nvPr/>
        </p:nvCxnSpPr>
        <p:spPr>
          <a:xfrm flipV="1">
            <a:off x="8458200" y="2883932"/>
            <a:ext cx="181504" cy="18555"/>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CD3DA46A-D48E-DB4D-8025-1B137E125020}"/>
              </a:ext>
            </a:extLst>
          </p:cNvPr>
          <p:cNvSpPr txBox="1"/>
          <p:nvPr/>
        </p:nvSpPr>
        <p:spPr>
          <a:xfrm>
            <a:off x="2209800" y="3657600"/>
            <a:ext cx="1610710" cy="584775"/>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Non-negative least square</a:t>
            </a:r>
          </a:p>
        </p:txBody>
      </p:sp>
      <p:sp>
        <p:nvSpPr>
          <p:cNvPr id="13" name="TextBox 12">
            <a:extLst>
              <a:ext uri="{FF2B5EF4-FFF2-40B4-BE49-F238E27FC236}">
                <a16:creationId xmlns:a16="http://schemas.microsoft.com/office/drawing/2014/main" id="{1680CA02-3D47-3A43-9D1C-A1E24407ACED}"/>
              </a:ext>
            </a:extLst>
          </p:cNvPr>
          <p:cNvSpPr txBox="1"/>
          <p:nvPr/>
        </p:nvSpPr>
        <p:spPr>
          <a:xfrm>
            <a:off x="0" y="6553200"/>
            <a:ext cx="5867400" cy="276999"/>
          </a:xfrm>
          <a:prstGeom prst="rect">
            <a:avLst/>
          </a:prstGeom>
          <a:noFill/>
        </p:spPr>
        <p:txBody>
          <a:bodyPr wrap="square" rtlCol="0">
            <a:spAutoFit/>
          </a:bodyPr>
          <a:lstStyle/>
          <a:p>
            <a:r>
              <a:rPr lang="en-US" sz="1200" b="1" dirty="0"/>
              <a:t>Wang</a:t>
            </a:r>
            <a:r>
              <a:rPr lang="en-US" sz="1200" dirty="0"/>
              <a:t>, et al., </a:t>
            </a:r>
            <a:r>
              <a:rPr lang="en-US" sz="1200" i="1" dirty="0"/>
              <a:t>Science</a:t>
            </a:r>
            <a:r>
              <a:rPr lang="en-US" sz="1200" dirty="0"/>
              <a:t>, 2018</a:t>
            </a:r>
          </a:p>
        </p:txBody>
      </p:sp>
      <p:sp>
        <p:nvSpPr>
          <p:cNvPr id="4" name="Slide Number Placeholder 3">
            <a:extLst>
              <a:ext uri="{FF2B5EF4-FFF2-40B4-BE49-F238E27FC236}">
                <a16:creationId xmlns:a16="http://schemas.microsoft.com/office/drawing/2014/main" id="{14A3AEEB-5D04-064C-8367-025C16366E86}"/>
              </a:ext>
            </a:extLst>
          </p:cNvPr>
          <p:cNvSpPr>
            <a:spLocks noGrp="1"/>
          </p:cNvSpPr>
          <p:nvPr>
            <p:ph type="sldNum" sz="quarter" idx="12"/>
          </p:nvPr>
        </p:nvSpPr>
        <p:spPr/>
        <p:txBody>
          <a:bodyPr/>
          <a:lstStyle/>
          <a:p>
            <a:pPr>
              <a:defRPr/>
            </a:pPr>
            <a:fld id="{4D71D4ED-2DA9-9F40-A068-D189D5533483}" type="slidenum">
              <a:rPr lang="en-US" smtClean="0"/>
              <a:pPr>
                <a:defRPr/>
              </a:pPr>
              <a:t>64</a:t>
            </a:fld>
            <a:endParaRPr lang="en-US"/>
          </a:p>
        </p:txBody>
      </p:sp>
    </p:spTree>
    <p:extLst>
      <p:ext uri="{BB962C8B-B14F-4D97-AF65-F5344CB8AC3E}">
        <p14:creationId xmlns:p14="http://schemas.microsoft.com/office/powerpoint/2010/main" val="17162044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924AD-7735-DE48-A9EC-946959649BE1}"/>
              </a:ext>
            </a:extLst>
          </p:cNvPr>
          <p:cNvSpPr>
            <a:spLocks noGrp="1"/>
          </p:cNvSpPr>
          <p:nvPr>
            <p:ph type="title"/>
          </p:nvPr>
        </p:nvSpPr>
        <p:spPr>
          <a:xfrm>
            <a:off x="0" y="36455"/>
            <a:ext cx="9143999" cy="1143000"/>
          </a:xfrm>
        </p:spPr>
        <p:txBody>
          <a:bodyPr/>
          <a:lstStyle/>
          <a:p>
            <a:r>
              <a:rPr lang="en-US" dirty="0"/>
              <a:t>Cell fractions explain cross-population variation in human brain</a:t>
            </a:r>
          </a:p>
        </p:txBody>
      </p:sp>
      <p:pic>
        <p:nvPicPr>
          <p:cNvPr id="7" name="image41.png">
            <a:extLst>
              <a:ext uri="{FF2B5EF4-FFF2-40B4-BE49-F238E27FC236}">
                <a16:creationId xmlns:a16="http://schemas.microsoft.com/office/drawing/2014/main" id="{3683F2E6-E246-8742-94CB-538CEAA25BB3}"/>
              </a:ext>
            </a:extLst>
          </p:cNvPr>
          <p:cNvPicPr/>
          <p:nvPr/>
        </p:nvPicPr>
        <p:blipFill>
          <a:blip r:embed="rId2"/>
          <a:srcRect/>
          <a:stretch>
            <a:fillRect/>
          </a:stretch>
        </p:blipFill>
        <p:spPr>
          <a:xfrm>
            <a:off x="778907" y="4357425"/>
            <a:ext cx="2814161" cy="2103336"/>
          </a:xfrm>
          <a:prstGeom prst="rect">
            <a:avLst/>
          </a:prstGeom>
          <a:ln/>
        </p:spPr>
      </p:pic>
      <p:pic>
        <p:nvPicPr>
          <p:cNvPr id="8" name="Content Placeholder 4">
            <a:extLst>
              <a:ext uri="{FF2B5EF4-FFF2-40B4-BE49-F238E27FC236}">
                <a16:creationId xmlns:a16="http://schemas.microsoft.com/office/drawing/2014/main" id="{6F6B5721-31F3-F04C-AAB8-FD6757BE7635}"/>
              </a:ext>
            </a:extLst>
          </p:cNvPr>
          <p:cNvPicPr>
            <a:picLocks noChangeAspect="1"/>
          </p:cNvPicPr>
          <p:nvPr/>
        </p:nvPicPr>
        <p:blipFill rotWithShape="1">
          <a:blip r:embed="rId3"/>
          <a:srcRect l="2891" t="67699" r="48003" b="-1"/>
          <a:stretch/>
        </p:blipFill>
        <p:spPr bwMode="auto">
          <a:xfrm>
            <a:off x="3247690" y="1685185"/>
            <a:ext cx="5896310" cy="2053855"/>
          </a:xfrm>
          <a:prstGeom prst="rect">
            <a:avLst/>
          </a:prstGeom>
          <a:noFill/>
          <a:ln w="9525">
            <a:noFill/>
            <a:miter lim="800000"/>
            <a:headEnd/>
            <a:tailEnd/>
          </a:ln>
        </p:spPr>
      </p:pic>
      <p:sp>
        <p:nvSpPr>
          <p:cNvPr id="9" name="TextBox 8">
            <a:extLst>
              <a:ext uri="{FF2B5EF4-FFF2-40B4-BE49-F238E27FC236}">
                <a16:creationId xmlns:a16="http://schemas.microsoft.com/office/drawing/2014/main" id="{3D123C48-1590-4A44-8AC3-A4E42021A412}"/>
              </a:ext>
            </a:extLst>
          </p:cNvPr>
          <p:cNvSpPr txBox="1"/>
          <p:nvPr/>
        </p:nvSpPr>
        <p:spPr>
          <a:xfrm>
            <a:off x="903070" y="4119634"/>
            <a:ext cx="2653290" cy="369332"/>
          </a:xfrm>
          <a:prstGeom prst="rect">
            <a:avLst/>
          </a:prstGeom>
          <a:noFill/>
        </p:spPr>
        <p:txBody>
          <a:bodyPr wrap="none" rtlCol="0">
            <a:spAutoFit/>
          </a:bodyPr>
          <a:lstStyle/>
          <a:p>
            <a:r>
              <a:rPr lang="en-US" dirty="0"/>
              <a:t>Experimental validation</a:t>
            </a:r>
          </a:p>
        </p:txBody>
      </p:sp>
      <p:sp>
        <p:nvSpPr>
          <p:cNvPr id="10" name="TextBox 9">
            <a:extLst>
              <a:ext uri="{FF2B5EF4-FFF2-40B4-BE49-F238E27FC236}">
                <a16:creationId xmlns:a16="http://schemas.microsoft.com/office/drawing/2014/main" id="{53BD88C1-6F42-AF49-A116-18130543616A}"/>
              </a:ext>
            </a:extLst>
          </p:cNvPr>
          <p:cNvSpPr txBox="1"/>
          <p:nvPr/>
        </p:nvSpPr>
        <p:spPr>
          <a:xfrm>
            <a:off x="4869200" y="3807481"/>
            <a:ext cx="3736920" cy="369332"/>
          </a:xfrm>
          <a:prstGeom prst="rect">
            <a:avLst/>
          </a:prstGeom>
          <a:noFill/>
        </p:spPr>
        <p:txBody>
          <a:bodyPr wrap="none" rtlCol="0">
            <a:spAutoFit/>
          </a:bodyPr>
          <a:lstStyle/>
          <a:p>
            <a:r>
              <a:rPr lang="en-US" dirty="0"/>
              <a:t>Comparison with existing methods</a:t>
            </a:r>
          </a:p>
        </p:txBody>
      </p:sp>
      <p:sp>
        <p:nvSpPr>
          <p:cNvPr id="11" name="TextBox 10">
            <a:extLst>
              <a:ext uri="{FF2B5EF4-FFF2-40B4-BE49-F238E27FC236}">
                <a16:creationId xmlns:a16="http://schemas.microsoft.com/office/drawing/2014/main" id="{F6CFA8F8-E69B-904A-BD61-C077D28DE590}"/>
              </a:ext>
            </a:extLst>
          </p:cNvPr>
          <p:cNvSpPr txBox="1"/>
          <p:nvPr/>
        </p:nvSpPr>
        <p:spPr>
          <a:xfrm>
            <a:off x="721093" y="1191326"/>
            <a:ext cx="7770076" cy="369332"/>
          </a:xfrm>
          <a:prstGeom prst="rect">
            <a:avLst/>
          </a:prstGeom>
          <a:noFill/>
        </p:spPr>
        <p:txBody>
          <a:bodyPr wrap="none" rtlCol="0">
            <a:spAutoFit/>
          </a:bodyPr>
          <a:lstStyle/>
          <a:p>
            <a:r>
              <a:rPr lang="en-US" dirty="0"/>
              <a:t>Individual and cross-population reconstruction accuracy via deconvolution</a:t>
            </a:r>
          </a:p>
        </p:txBody>
      </p:sp>
      <p:pic>
        <p:nvPicPr>
          <p:cNvPr id="12" name="Picture 11" descr="https://lh3.googleusercontent.com/X5Swl1NQasDEeq8TNjNnEasLmz5MJUkrWh6ZY91C2_fsGXKMEK68XUiOc055VbvqfRadFAnXIWl4jhOkzvTBcfCRb912kBD17umNXIj3n1MJykmxHZ0J-wFdbMU70W-L5GxUU23B">
            <a:extLst>
              <a:ext uri="{FF2B5EF4-FFF2-40B4-BE49-F238E27FC236}">
                <a16:creationId xmlns:a16="http://schemas.microsoft.com/office/drawing/2014/main" id="{C4B0A66D-8CC2-D143-A5C1-1F4609422FC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499696"/>
            <a:ext cx="1881373" cy="2354208"/>
          </a:xfrm>
          <a:prstGeom prst="rect">
            <a:avLst/>
          </a:prstGeom>
          <a:noFill/>
          <a:ln>
            <a:noFill/>
          </a:ln>
        </p:spPr>
      </p:pic>
      <p:pic>
        <p:nvPicPr>
          <p:cNvPr id="13" name="Picture 12">
            <a:extLst>
              <a:ext uri="{FF2B5EF4-FFF2-40B4-BE49-F238E27FC236}">
                <a16:creationId xmlns:a16="http://schemas.microsoft.com/office/drawing/2014/main" id="{6CA91132-2380-1042-9812-F7786AA5F4D5}"/>
              </a:ext>
            </a:extLst>
          </p:cNvPr>
          <p:cNvPicPr/>
          <p:nvPr/>
        </p:nvPicPr>
        <p:blipFill>
          <a:blip r:embed="rId5"/>
          <a:stretch>
            <a:fillRect/>
          </a:stretch>
        </p:blipFill>
        <p:spPr bwMode="auto">
          <a:xfrm>
            <a:off x="4869200" y="4261484"/>
            <a:ext cx="3385757" cy="2199277"/>
          </a:xfrm>
          <a:prstGeom prst="rect">
            <a:avLst/>
          </a:prstGeom>
          <a:noFill/>
          <a:ln>
            <a:noFill/>
          </a:ln>
        </p:spPr>
      </p:pic>
      <p:sp>
        <p:nvSpPr>
          <p:cNvPr id="14" name="TextBox 13">
            <a:extLst>
              <a:ext uri="{FF2B5EF4-FFF2-40B4-BE49-F238E27FC236}">
                <a16:creationId xmlns:a16="http://schemas.microsoft.com/office/drawing/2014/main" id="{0463FAED-9A87-5C43-BF23-4F9095CF094C}"/>
              </a:ext>
            </a:extLst>
          </p:cNvPr>
          <p:cNvSpPr txBox="1"/>
          <p:nvPr/>
        </p:nvSpPr>
        <p:spPr>
          <a:xfrm>
            <a:off x="0" y="6553200"/>
            <a:ext cx="5867400" cy="276999"/>
          </a:xfrm>
          <a:prstGeom prst="rect">
            <a:avLst/>
          </a:prstGeom>
          <a:noFill/>
        </p:spPr>
        <p:txBody>
          <a:bodyPr wrap="square" rtlCol="0">
            <a:spAutoFit/>
          </a:bodyPr>
          <a:lstStyle/>
          <a:p>
            <a:r>
              <a:rPr lang="en-US" sz="1200" b="1" dirty="0"/>
              <a:t>Wang</a:t>
            </a:r>
            <a:r>
              <a:rPr lang="en-US" sz="1200" dirty="0"/>
              <a:t>, et al., </a:t>
            </a:r>
            <a:r>
              <a:rPr lang="en-US" sz="1200" i="1" dirty="0"/>
              <a:t>Science</a:t>
            </a:r>
            <a:r>
              <a:rPr lang="en-US" sz="1200" dirty="0"/>
              <a:t>, 2018</a:t>
            </a:r>
          </a:p>
        </p:txBody>
      </p:sp>
      <p:sp>
        <p:nvSpPr>
          <p:cNvPr id="3" name="Slide Number Placeholder 2">
            <a:extLst>
              <a:ext uri="{FF2B5EF4-FFF2-40B4-BE49-F238E27FC236}">
                <a16:creationId xmlns:a16="http://schemas.microsoft.com/office/drawing/2014/main" id="{49E0406E-FF13-8043-A362-28226FC9ADAF}"/>
              </a:ext>
            </a:extLst>
          </p:cNvPr>
          <p:cNvSpPr>
            <a:spLocks noGrp="1"/>
          </p:cNvSpPr>
          <p:nvPr>
            <p:ph type="sldNum" sz="quarter" idx="12"/>
          </p:nvPr>
        </p:nvSpPr>
        <p:spPr/>
        <p:txBody>
          <a:bodyPr/>
          <a:lstStyle/>
          <a:p>
            <a:pPr>
              <a:defRPr/>
            </a:pPr>
            <a:fld id="{4D71D4ED-2DA9-9F40-A068-D189D5533483}" type="slidenum">
              <a:rPr lang="en-US" smtClean="0"/>
              <a:pPr>
                <a:defRPr/>
              </a:pPr>
              <a:t>65</a:t>
            </a:fld>
            <a:endParaRPr lang="en-US"/>
          </a:p>
        </p:txBody>
      </p:sp>
    </p:spTree>
    <p:extLst>
      <p:ext uri="{BB962C8B-B14F-4D97-AF65-F5344CB8AC3E}">
        <p14:creationId xmlns:p14="http://schemas.microsoft.com/office/powerpoint/2010/main" val="330875607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8EE6B-968E-B54F-9CC7-CCE25D44ED47}"/>
              </a:ext>
            </a:extLst>
          </p:cNvPr>
          <p:cNvSpPr>
            <a:spLocks noGrp="1"/>
          </p:cNvSpPr>
          <p:nvPr>
            <p:ph type="title"/>
          </p:nvPr>
        </p:nvSpPr>
        <p:spPr>
          <a:xfrm>
            <a:off x="181593" y="79590"/>
            <a:ext cx="8780813" cy="1143000"/>
          </a:xfrm>
        </p:spPr>
        <p:txBody>
          <a:bodyPr/>
          <a:lstStyle/>
          <a:p>
            <a:r>
              <a:rPr lang="en-US" dirty="0"/>
              <a:t>Neuronal and glial cell fraction changes in gender and disorders</a:t>
            </a:r>
          </a:p>
        </p:txBody>
      </p:sp>
      <p:pic>
        <p:nvPicPr>
          <p:cNvPr id="8" name="Content Placeholder 7">
            <a:extLst>
              <a:ext uri="{FF2B5EF4-FFF2-40B4-BE49-F238E27FC236}">
                <a16:creationId xmlns:a16="http://schemas.microsoft.com/office/drawing/2014/main" id="{9219EF17-7456-C440-9E22-BAF0A041E3D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9600" y="1524000"/>
            <a:ext cx="6451600" cy="1727200"/>
          </a:xfrm>
        </p:spPr>
      </p:pic>
      <p:pic>
        <p:nvPicPr>
          <p:cNvPr id="6" name="Picture 5">
            <a:extLst>
              <a:ext uri="{FF2B5EF4-FFF2-40B4-BE49-F238E27FC236}">
                <a16:creationId xmlns:a16="http://schemas.microsoft.com/office/drawing/2014/main" id="{4D1D127E-2A56-9A43-9F6C-1A82C3F87009}"/>
              </a:ext>
            </a:extLst>
          </p:cNvPr>
          <p:cNvPicPr>
            <a:picLocks noChangeAspect="1"/>
          </p:cNvPicPr>
          <p:nvPr/>
        </p:nvPicPr>
        <p:blipFill rotWithShape="1">
          <a:blip r:embed="rId4"/>
          <a:srcRect b="53125"/>
          <a:stretch/>
        </p:blipFill>
        <p:spPr>
          <a:xfrm>
            <a:off x="565126" y="3996452"/>
            <a:ext cx="3729825" cy="1905000"/>
          </a:xfrm>
          <a:prstGeom prst="rect">
            <a:avLst/>
          </a:prstGeom>
        </p:spPr>
      </p:pic>
      <p:sp>
        <p:nvSpPr>
          <p:cNvPr id="9" name="TextBox 8">
            <a:extLst>
              <a:ext uri="{FF2B5EF4-FFF2-40B4-BE49-F238E27FC236}">
                <a16:creationId xmlns:a16="http://schemas.microsoft.com/office/drawing/2014/main" id="{2450F195-0727-A14A-BADB-4E60AC324A69}"/>
              </a:ext>
            </a:extLst>
          </p:cNvPr>
          <p:cNvSpPr txBox="1"/>
          <p:nvPr/>
        </p:nvSpPr>
        <p:spPr>
          <a:xfrm>
            <a:off x="7162800" y="1538068"/>
            <a:ext cx="1981200" cy="1477328"/>
          </a:xfrm>
          <a:prstGeom prst="rect">
            <a:avLst/>
          </a:prstGeom>
          <a:noFill/>
        </p:spPr>
        <p:txBody>
          <a:bodyPr wrap="square" rtlCol="0">
            <a:spAutoFit/>
          </a:bodyPr>
          <a:lstStyle/>
          <a:p>
            <a:r>
              <a:rPr lang="en-US" dirty="0"/>
              <a:t>Excitatory to Inhibitory imbalance at neuronal subtype level for ASD*</a:t>
            </a:r>
          </a:p>
        </p:txBody>
      </p:sp>
      <p:pic>
        <p:nvPicPr>
          <p:cNvPr id="10" name="Picture 9">
            <a:extLst>
              <a:ext uri="{FF2B5EF4-FFF2-40B4-BE49-F238E27FC236}">
                <a16:creationId xmlns:a16="http://schemas.microsoft.com/office/drawing/2014/main" id="{F80C72A6-1140-D340-B922-0DC3C42F93E7}"/>
              </a:ext>
            </a:extLst>
          </p:cNvPr>
          <p:cNvPicPr>
            <a:picLocks noChangeAspect="1"/>
          </p:cNvPicPr>
          <p:nvPr/>
        </p:nvPicPr>
        <p:blipFill rotWithShape="1">
          <a:blip r:embed="rId4"/>
          <a:srcRect t="46875"/>
          <a:stretch/>
        </p:blipFill>
        <p:spPr>
          <a:xfrm>
            <a:off x="4606131" y="3920252"/>
            <a:ext cx="3729825" cy="2159000"/>
          </a:xfrm>
          <a:prstGeom prst="rect">
            <a:avLst/>
          </a:prstGeom>
        </p:spPr>
      </p:pic>
      <p:sp>
        <p:nvSpPr>
          <p:cNvPr id="11" name="TextBox 10">
            <a:extLst>
              <a:ext uri="{FF2B5EF4-FFF2-40B4-BE49-F238E27FC236}">
                <a16:creationId xmlns:a16="http://schemas.microsoft.com/office/drawing/2014/main" id="{E9B1FCA7-A1DF-6340-8B7F-61EB71B27F03}"/>
              </a:ext>
            </a:extLst>
          </p:cNvPr>
          <p:cNvSpPr txBox="1"/>
          <p:nvPr/>
        </p:nvSpPr>
        <p:spPr>
          <a:xfrm>
            <a:off x="1981200" y="3553598"/>
            <a:ext cx="5181600" cy="400110"/>
          </a:xfrm>
          <a:prstGeom prst="rect">
            <a:avLst/>
          </a:prstGeom>
          <a:noFill/>
        </p:spPr>
        <p:txBody>
          <a:bodyPr wrap="square" rtlCol="0">
            <a:spAutoFit/>
          </a:bodyPr>
          <a:lstStyle/>
          <a:p>
            <a:r>
              <a:rPr lang="en-US" dirty="0"/>
              <a:t>Astrocyte and Microglia increase in ASD**</a:t>
            </a:r>
          </a:p>
        </p:txBody>
      </p:sp>
      <p:sp>
        <p:nvSpPr>
          <p:cNvPr id="12" name="Rectangle 11">
            <a:extLst>
              <a:ext uri="{FF2B5EF4-FFF2-40B4-BE49-F238E27FC236}">
                <a16:creationId xmlns:a16="http://schemas.microsoft.com/office/drawing/2014/main" id="{718BE72F-4DD8-B649-9AD2-9F4539296F1E}"/>
              </a:ext>
            </a:extLst>
          </p:cNvPr>
          <p:cNvSpPr/>
          <p:nvPr/>
        </p:nvSpPr>
        <p:spPr>
          <a:xfrm>
            <a:off x="0" y="6029216"/>
            <a:ext cx="7696200" cy="400110"/>
          </a:xfrm>
          <a:prstGeom prst="rect">
            <a:avLst/>
          </a:prstGeom>
        </p:spPr>
        <p:txBody>
          <a:bodyPr wrap="square">
            <a:spAutoFit/>
          </a:bodyPr>
          <a:lstStyle/>
          <a:p>
            <a:pPr lvl="0">
              <a:defRPr/>
            </a:pPr>
            <a:r>
              <a:rPr lang="en-US" sz="1000" dirty="0"/>
              <a:t>* Rubenstein et al., Model of autism: increased ratio of excitation/inhibition in key neural systems, Genes Brain </a:t>
            </a:r>
            <a:r>
              <a:rPr lang="en-US" sz="1000" dirty="0" err="1"/>
              <a:t>Behav</a:t>
            </a:r>
            <a:r>
              <a:rPr lang="en-US" sz="1000" dirty="0"/>
              <a:t>. 2003</a:t>
            </a:r>
          </a:p>
          <a:p>
            <a:pPr lvl="0">
              <a:defRPr/>
            </a:pPr>
            <a:r>
              <a:rPr lang="en-US" sz="1000" dirty="0"/>
              <a:t>** </a:t>
            </a:r>
            <a:r>
              <a:rPr lang="en-US" sz="1000" dirty="0" err="1"/>
              <a:t>Gandal</a:t>
            </a:r>
            <a:r>
              <a:rPr lang="en-US" sz="1000" dirty="0"/>
              <a:t> et al., Shared molecular neuropathology across major psychiatric disorders parallels polygenic overlap, Science 2018</a:t>
            </a:r>
          </a:p>
        </p:txBody>
      </p:sp>
      <p:sp>
        <p:nvSpPr>
          <p:cNvPr id="13" name="TextBox 12">
            <a:extLst>
              <a:ext uri="{FF2B5EF4-FFF2-40B4-BE49-F238E27FC236}">
                <a16:creationId xmlns:a16="http://schemas.microsoft.com/office/drawing/2014/main" id="{A346D612-B73C-9D40-BF28-129520AF642E}"/>
              </a:ext>
            </a:extLst>
          </p:cNvPr>
          <p:cNvSpPr txBox="1"/>
          <p:nvPr/>
        </p:nvSpPr>
        <p:spPr>
          <a:xfrm>
            <a:off x="0" y="6553200"/>
            <a:ext cx="5867400" cy="276999"/>
          </a:xfrm>
          <a:prstGeom prst="rect">
            <a:avLst/>
          </a:prstGeom>
          <a:noFill/>
        </p:spPr>
        <p:txBody>
          <a:bodyPr wrap="square" rtlCol="0">
            <a:spAutoFit/>
          </a:bodyPr>
          <a:lstStyle/>
          <a:p>
            <a:r>
              <a:rPr lang="en-US" sz="1200" b="1" dirty="0"/>
              <a:t>Wang</a:t>
            </a:r>
            <a:r>
              <a:rPr lang="en-US" sz="1200" dirty="0"/>
              <a:t>, et al., </a:t>
            </a:r>
            <a:r>
              <a:rPr lang="en-US" sz="1200" i="1" dirty="0"/>
              <a:t>Science</a:t>
            </a:r>
            <a:r>
              <a:rPr lang="en-US" sz="1200" dirty="0"/>
              <a:t>, 2018</a:t>
            </a:r>
          </a:p>
        </p:txBody>
      </p:sp>
      <p:sp>
        <p:nvSpPr>
          <p:cNvPr id="3" name="Slide Number Placeholder 2">
            <a:extLst>
              <a:ext uri="{FF2B5EF4-FFF2-40B4-BE49-F238E27FC236}">
                <a16:creationId xmlns:a16="http://schemas.microsoft.com/office/drawing/2014/main" id="{4C997A47-74F9-E047-8E00-CF0997508CAA}"/>
              </a:ext>
            </a:extLst>
          </p:cNvPr>
          <p:cNvSpPr>
            <a:spLocks noGrp="1"/>
          </p:cNvSpPr>
          <p:nvPr>
            <p:ph type="sldNum" sz="quarter" idx="12"/>
          </p:nvPr>
        </p:nvSpPr>
        <p:spPr/>
        <p:txBody>
          <a:bodyPr/>
          <a:lstStyle/>
          <a:p>
            <a:pPr>
              <a:defRPr/>
            </a:pPr>
            <a:fld id="{4D71D4ED-2DA9-9F40-A068-D189D5533483}" type="slidenum">
              <a:rPr lang="en-US" smtClean="0"/>
              <a:pPr>
                <a:defRPr/>
              </a:pPr>
              <a:t>66</a:t>
            </a:fld>
            <a:endParaRPr lang="en-US"/>
          </a:p>
        </p:txBody>
      </p:sp>
    </p:spTree>
    <p:extLst>
      <p:ext uri="{BB962C8B-B14F-4D97-AF65-F5344CB8AC3E}">
        <p14:creationId xmlns:p14="http://schemas.microsoft.com/office/powerpoint/2010/main" val="335179279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3D0CB-C955-294B-8859-618CEE021023}"/>
              </a:ext>
            </a:extLst>
          </p:cNvPr>
          <p:cNvSpPr>
            <a:spLocks noGrp="1"/>
          </p:cNvSpPr>
          <p:nvPr>
            <p:ph type="title"/>
          </p:nvPr>
        </p:nvSpPr>
        <p:spPr>
          <a:xfrm>
            <a:off x="685800" y="74377"/>
            <a:ext cx="7772400" cy="1143000"/>
          </a:xfrm>
        </p:spPr>
        <p:txBody>
          <a:bodyPr/>
          <a:lstStyle/>
          <a:p>
            <a:r>
              <a:rPr lang="en-US" dirty="0"/>
              <a:t>Cell fraction changes in Age</a:t>
            </a:r>
          </a:p>
        </p:txBody>
      </p:sp>
      <p:pic>
        <p:nvPicPr>
          <p:cNvPr id="6" name="Picture 5">
            <a:extLst>
              <a:ext uri="{FF2B5EF4-FFF2-40B4-BE49-F238E27FC236}">
                <a16:creationId xmlns:a16="http://schemas.microsoft.com/office/drawing/2014/main" id="{DAD1DFDC-307A-EB4E-8B67-DBBA286024E4}"/>
              </a:ext>
            </a:extLst>
          </p:cNvPr>
          <p:cNvPicPr>
            <a:picLocks noChangeAspect="1"/>
          </p:cNvPicPr>
          <p:nvPr/>
        </p:nvPicPr>
        <p:blipFill rotWithShape="1">
          <a:blip r:embed="rId2">
            <a:extLst>
              <a:ext uri="{28A0092B-C50C-407E-A947-70E740481C1C}">
                <a14:useLocalDpi xmlns:a14="http://schemas.microsoft.com/office/drawing/2010/main" val="0"/>
              </a:ext>
            </a:extLst>
          </a:blip>
          <a:srcRect r="1142"/>
          <a:stretch/>
        </p:blipFill>
        <p:spPr>
          <a:xfrm>
            <a:off x="685800" y="1371600"/>
            <a:ext cx="7696200" cy="1816100"/>
          </a:xfrm>
          <a:prstGeom prst="rect">
            <a:avLst/>
          </a:prstGeom>
        </p:spPr>
      </p:pic>
      <p:sp>
        <p:nvSpPr>
          <p:cNvPr id="7" name="Rectangle 6">
            <a:extLst>
              <a:ext uri="{FF2B5EF4-FFF2-40B4-BE49-F238E27FC236}">
                <a16:creationId xmlns:a16="http://schemas.microsoft.com/office/drawing/2014/main" id="{E2AA680D-33F5-1444-97C5-596A2390B6D9}"/>
              </a:ext>
            </a:extLst>
          </p:cNvPr>
          <p:cNvSpPr/>
          <p:nvPr/>
        </p:nvSpPr>
        <p:spPr>
          <a:xfrm>
            <a:off x="4925219" y="1295400"/>
            <a:ext cx="2313454" cy="369332"/>
          </a:xfrm>
          <a:prstGeom prst="rect">
            <a:avLst/>
          </a:prstGeom>
          <a:solidFill>
            <a:schemeClr val="bg1"/>
          </a:solidFill>
        </p:spPr>
        <p:txBody>
          <a:bodyPr wrap="none">
            <a:spAutoFit/>
          </a:bodyPr>
          <a:lstStyle/>
          <a:p>
            <a:r>
              <a:rPr lang="en-US" b="1" dirty="0">
                <a:solidFill>
                  <a:srgbClr val="000000"/>
                </a:solidFill>
                <a:latin typeface="Arial" panose="020B0604020202020204" pitchFamily="34" charset="0"/>
              </a:rPr>
              <a:t>Somatostatin (SST)</a:t>
            </a:r>
            <a:endParaRPr lang="en-US" b="1" dirty="0"/>
          </a:p>
        </p:txBody>
      </p:sp>
      <p:pic>
        <p:nvPicPr>
          <p:cNvPr id="9" name="Picture 8">
            <a:extLst>
              <a:ext uri="{FF2B5EF4-FFF2-40B4-BE49-F238E27FC236}">
                <a16:creationId xmlns:a16="http://schemas.microsoft.com/office/drawing/2014/main" id="{CF46B0F5-3487-164A-842F-37D3E7E79441}"/>
              </a:ext>
            </a:extLst>
          </p:cNvPr>
          <p:cNvPicPr/>
          <p:nvPr/>
        </p:nvPicPr>
        <p:blipFill rotWithShape="1">
          <a:blip r:embed="rId3">
            <a:extLst>
              <a:ext uri="{28A0092B-C50C-407E-A947-70E740481C1C}">
                <a14:useLocalDpi xmlns:a14="http://schemas.microsoft.com/office/drawing/2010/main" val="0"/>
              </a:ext>
            </a:extLst>
          </a:blip>
          <a:srcRect l="60785" t="52818" r="24385" b="27126"/>
          <a:stretch/>
        </p:blipFill>
        <p:spPr>
          <a:xfrm>
            <a:off x="1473119" y="3657600"/>
            <a:ext cx="1496289" cy="2743200"/>
          </a:xfrm>
          <a:prstGeom prst="rect">
            <a:avLst/>
          </a:prstGeom>
        </p:spPr>
      </p:pic>
      <p:pic>
        <p:nvPicPr>
          <p:cNvPr id="10" name="Picture 9">
            <a:extLst>
              <a:ext uri="{FF2B5EF4-FFF2-40B4-BE49-F238E27FC236}">
                <a16:creationId xmlns:a16="http://schemas.microsoft.com/office/drawing/2014/main" id="{23B9520D-7C5C-5548-9CB2-BDA85FAD2EE7}"/>
              </a:ext>
            </a:extLst>
          </p:cNvPr>
          <p:cNvPicPr/>
          <p:nvPr/>
        </p:nvPicPr>
        <p:blipFill rotWithShape="1">
          <a:blip r:embed="rId3">
            <a:extLst>
              <a:ext uri="{28A0092B-C50C-407E-A947-70E740481C1C}">
                <a14:useLocalDpi xmlns:a14="http://schemas.microsoft.com/office/drawing/2010/main" val="0"/>
              </a:ext>
            </a:extLst>
          </a:blip>
          <a:srcRect l="31573" t="77955" r="52350" b="2851"/>
          <a:stretch/>
        </p:blipFill>
        <p:spPr>
          <a:xfrm>
            <a:off x="6553200" y="3720386"/>
            <a:ext cx="1613214" cy="2611098"/>
          </a:xfrm>
          <a:prstGeom prst="rect">
            <a:avLst/>
          </a:prstGeom>
        </p:spPr>
      </p:pic>
      <p:pic>
        <p:nvPicPr>
          <p:cNvPr id="11" name="Picture 10">
            <a:extLst>
              <a:ext uri="{FF2B5EF4-FFF2-40B4-BE49-F238E27FC236}">
                <a16:creationId xmlns:a16="http://schemas.microsoft.com/office/drawing/2014/main" id="{B6CCB994-2465-2E47-BF2D-55158CF508C4}"/>
              </a:ext>
            </a:extLst>
          </p:cNvPr>
          <p:cNvPicPr/>
          <p:nvPr/>
        </p:nvPicPr>
        <p:blipFill rotWithShape="1">
          <a:blip r:embed="rId3">
            <a:extLst>
              <a:ext uri="{28A0092B-C50C-407E-A947-70E740481C1C}">
                <a14:useLocalDpi xmlns:a14="http://schemas.microsoft.com/office/drawing/2010/main" val="0"/>
              </a:ext>
            </a:extLst>
          </a:blip>
          <a:srcRect l="75805" t="77890" r="10526" b="2964"/>
          <a:stretch/>
        </p:blipFill>
        <p:spPr>
          <a:xfrm>
            <a:off x="4204395" y="3720386"/>
            <a:ext cx="1375119" cy="2611098"/>
          </a:xfrm>
          <a:prstGeom prst="rect">
            <a:avLst/>
          </a:prstGeom>
        </p:spPr>
      </p:pic>
      <p:sp>
        <p:nvSpPr>
          <p:cNvPr id="12" name="TextBox 11">
            <a:extLst>
              <a:ext uri="{FF2B5EF4-FFF2-40B4-BE49-F238E27FC236}">
                <a16:creationId xmlns:a16="http://schemas.microsoft.com/office/drawing/2014/main" id="{1590EF19-145C-F243-8777-11B4122D7203}"/>
              </a:ext>
            </a:extLst>
          </p:cNvPr>
          <p:cNvSpPr txBox="1"/>
          <p:nvPr/>
        </p:nvSpPr>
        <p:spPr>
          <a:xfrm>
            <a:off x="6918339" y="3343746"/>
            <a:ext cx="1354197" cy="376640"/>
          </a:xfrm>
          <a:prstGeom prst="rect">
            <a:avLst/>
          </a:prstGeom>
          <a:solidFill>
            <a:schemeClr val="bg1"/>
          </a:solidFill>
        </p:spPr>
        <p:txBody>
          <a:bodyPr wrap="square" rtlCol="0">
            <a:spAutoFit/>
          </a:bodyPr>
          <a:lstStyle/>
          <a:p>
            <a:r>
              <a:rPr lang="en-US" b="1" dirty="0">
                <a:latin typeface="Arial" panose="020B0604020202020204" pitchFamily="34" charset="0"/>
                <a:cs typeface="Arial" panose="020B0604020202020204" pitchFamily="34" charset="0"/>
              </a:rPr>
              <a:t>Microglia</a:t>
            </a:r>
          </a:p>
        </p:txBody>
      </p:sp>
      <p:sp>
        <p:nvSpPr>
          <p:cNvPr id="13" name="TextBox 12">
            <a:extLst>
              <a:ext uri="{FF2B5EF4-FFF2-40B4-BE49-F238E27FC236}">
                <a16:creationId xmlns:a16="http://schemas.microsoft.com/office/drawing/2014/main" id="{6C01738B-D2C8-CC49-BCFF-80B10131E175}"/>
              </a:ext>
            </a:extLst>
          </p:cNvPr>
          <p:cNvSpPr txBox="1"/>
          <p:nvPr/>
        </p:nvSpPr>
        <p:spPr>
          <a:xfrm>
            <a:off x="4009497" y="3366260"/>
            <a:ext cx="2056860" cy="369332"/>
          </a:xfrm>
          <a:prstGeom prst="rect">
            <a:avLst/>
          </a:prstGeom>
          <a:solidFill>
            <a:schemeClr val="bg1"/>
          </a:solidFill>
        </p:spPr>
        <p:txBody>
          <a:bodyPr wrap="square" rtlCol="0">
            <a:spAutoFit/>
          </a:bodyPr>
          <a:lstStyle/>
          <a:p>
            <a:r>
              <a:rPr lang="en-US" b="1" dirty="0">
                <a:latin typeface="Arial" panose="020B0604020202020204" pitchFamily="34" charset="0"/>
                <a:cs typeface="Arial" panose="020B0604020202020204" pitchFamily="34" charset="0"/>
              </a:rPr>
              <a:t>Oligodendrocyte</a:t>
            </a:r>
          </a:p>
        </p:txBody>
      </p:sp>
      <p:sp>
        <p:nvSpPr>
          <p:cNvPr id="14" name="TextBox 13">
            <a:extLst>
              <a:ext uri="{FF2B5EF4-FFF2-40B4-BE49-F238E27FC236}">
                <a16:creationId xmlns:a16="http://schemas.microsoft.com/office/drawing/2014/main" id="{31891D92-62A6-FA48-AB90-F802D78887C7}"/>
              </a:ext>
            </a:extLst>
          </p:cNvPr>
          <p:cNvSpPr txBox="1"/>
          <p:nvPr/>
        </p:nvSpPr>
        <p:spPr>
          <a:xfrm>
            <a:off x="1685397" y="3331291"/>
            <a:ext cx="1545312" cy="400110"/>
          </a:xfrm>
          <a:prstGeom prst="rect">
            <a:avLst/>
          </a:prstGeom>
          <a:solidFill>
            <a:schemeClr val="bg1"/>
          </a:solidFill>
        </p:spPr>
        <p:txBody>
          <a:bodyPr wrap="square" rtlCol="0">
            <a:spAutoFit/>
          </a:bodyPr>
          <a:lstStyle/>
          <a:p>
            <a:r>
              <a:rPr lang="en-US" b="1" dirty="0">
                <a:latin typeface="Arial" panose="020B0604020202020204" pitchFamily="34" charset="0"/>
                <a:cs typeface="Arial" panose="020B0604020202020204" pitchFamily="34" charset="0"/>
              </a:rPr>
              <a:t>Astrocyte</a:t>
            </a:r>
          </a:p>
        </p:txBody>
      </p:sp>
      <p:sp>
        <p:nvSpPr>
          <p:cNvPr id="15" name="TextBox 14">
            <a:extLst>
              <a:ext uri="{FF2B5EF4-FFF2-40B4-BE49-F238E27FC236}">
                <a16:creationId xmlns:a16="http://schemas.microsoft.com/office/drawing/2014/main" id="{0701EA28-4D05-8A42-9B67-F4CA7C70567A}"/>
              </a:ext>
            </a:extLst>
          </p:cNvPr>
          <p:cNvSpPr txBox="1"/>
          <p:nvPr/>
        </p:nvSpPr>
        <p:spPr>
          <a:xfrm>
            <a:off x="0" y="6553200"/>
            <a:ext cx="5867400" cy="276999"/>
          </a:xfrm>
          <a:prstGeom prst="rect">
            <a:avLst/>
          </a:prstGeom>
          <a:noFill/>
        </p:spPr>
        <p:txBody>
          <a:bodyPr wrap="square" rtlCol="0">
            <a:spAutoFit/>
          </a:bodyPr>
          <a:lstStyle/>
          <a:p>
            <a:r>
              <a:rPr lang="en-US" sz="1200" b="1" dirty="0"/>
              <a:t>Wang</a:t>
            </a:r>
            <a:r>
              <a:rPr lang="en-US" sz="1200" dirty="0"/>
              <a:t>, et al., </a:t>
            </a:r>
            <a:r>
              <a:rPr lang="en-US" sz="1200" i="1" dirty="0"/>
              <a:t>Science</a:t>
            </a:r>
            <a:r>
              <a:rPr lang="en-US" sz="1200" dirty="0"/>
              <a:t>, 2018</a:t>
            </a:r>
          </a:p>
        </p:txBody>
      </p:sp>
      <p:sp>
        <p:nvSpPr>
          <p:cNvPr id="3" name="Slide Number Placeholder 2">
            <a:extLst>
              <a:ext uri="{FF2B5EF4-FFF2-40B4-BE49-F238E27FC236}">
                <a16:creationId xmlns:a16="http://schemas.microsoft.com/office/drawing/2014/main" id="{F49A6B95-9B12-1847-A780-5530B332F9DB}"/>
              </a:ext>
            </a:extLst>
          </p:cNvPr>
          <p:cNvSpPr>
            <a:spLocks noGrp="1"/>
          </p:cNvSpPr>
          <p:nvPr>
            <p:ph type="sldNum" sz="quarter" idx="12"/>
          </p:nvPr>
        </p:nvSpPr>
        <p:spPr/>
        <p:txBody>
          <a:bodyPr/>
          <a:lstStyle/>
          <a:p>
            <a:pPr>
              <a:defRPr/>
            </a:pPr>
            <a:fld id="{4D71D4ED-2DA9-9F40-A068-D189D5533483}" type="slidenum">
              <a:rPr lang="en-US" smtClean="0"/>
              <a:pPr>
                <a:defRPr/>
              </a:pPr>
              <a:t>67</a:t>
            </a:fld>
            <a:endParaRPr lang="en-US"/>
          </a:p>
        </p:txBody>
      </p:sp>
    </p:spTree>
    <p:extLst>
      <p:ext uri="{BB962C8B-B14F-4D97-AF65-F5344CB8AC3E}">
        <p14:creationId xmlns:p14="http://schemas.microsoft.com/office/powerpoint/2010/main" val="384867824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113D8-26FE-CC4E-BF08-2221A7AEF1BF}"/>
              </a:ext>
            </a:extLst>
          </p:cNvPr>
          <p:cNvSpPr>
            <a:spLocks noGrp="1"/>
          </p:cNvSpPr>
          <p:nvPr>
            <p:ph type="title"/>
          </p:nvPr>
        </p:nvSpPr>
        <p:spPr>
          <a:xfrm>
            <a:off x="685800" y="31150"/>
            <a:ext cx="7772400" cy="1143000"/>
          </a:xfrm>
        </p:spPr>
        <p:txBody>
          <a:bodyPr/>
          <a:lstStyle/>
          <a:p>
            <a:r>
              <a:rPr lang="en-US" dirty="0"/>
              <a:t>Cell fraction changes in human brain development</a:t>
            </a:r>
          </a:p>
        </p:txBody>
      </p:sp>
      <p:pic>
        <p:nvPicPr>
          <p:cNvPr id="5" name="Content Placeholder 4" descr="A close up of a map&#10;&#10;Description automatically generated">
            <a:extLst>
              <a:ext uri="{FF2B5EF4-FFF2-40B4-BE49-F238E27FC236}">
                <a16:creationId xmlns:a16="http://schemas.microsoft.com/office/drawing/2014/main" id="{09DB1A28-32F1-0142-96C6-56B68A56DB99}"/>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45510" r="46647" b="1"/>
          <a:stretch/>
        </p:blipFill>
        <p:spPr>
          <a:xfrm>
            <a:off x="1790700" y="3276600"/>
            <a:ext cx="5562600" cy="3090333"/>
          </a:xfrm>
        </p:spPr>
      </p:pic>
      <p:pic>
        <p:nvPicPr>
          <p:cNvPr id="6" name="Content Placeholder 5" descr="A screenshot of a cell phone&#13;&#10;&#13;&#10;Description automatically generated">
            <a:extLst>
              <a:ext uri="{FF2B5EF4-FFF2-40B4-BE49-F238E27FC236}">
                <a16:creationId xmlns:a16="http://schemas.microsoft.com/office/drawing/2014/main" id="{75973A47-2780-9E40-BF91-78D07C216871}"/>
              </a:ext>
            </a:extLst>
          </p:cNvPr>
          <p:cNvPicPr>
            <a:picLocks noChangeAspect="1"/>
          </p:cNvPicPr>
          <p:nvPr/>
        </p:nvPicPr>
        <p:blipFill rotWithShape="1">
          <a:blip r:embed="rId4">
            <a:extLst>
              <a:ext uri="{28A0092B-C50C-407E-A947-70E740481C1C}">
                <a14:useLocalDpi xmlns:a14="http://schemas.microsoft.com/office/drawing/2010/main" val="0"/>
              </a:ext>
            </a:extLst>
          </a:blip>
          <a:srcRect l="2665" b="61385"/>
          <a:stretch/>
        </p:blipFill>
        <p:spPr bwMode="auto">
          <a:xfrm>
            <a:off x="381000" y="1219200"/>
            <a:ext cx="8555816" cy="1371600"/>
          </a:xfrm>
          <a:prstGeom prst="rect">
            <a:avLst/>
          </a:prstGeom>
          <a:noFill/>
          <a:ln w="9525">
            <a:noFill/>
            <a:miter lim="800000"/>
            <a:headEnd/>
            <a:tailEnd/>
          </a:ln>
        </p:spPr>
      </p:pic>
      <p:pic>
        <p:nvPicPr>
          <p:cNvPr id="7" name="Content Placeholder 5" descr="A screenshot of a cell phone&#13;&#10;&#13;&#10;Description automatically generated">
            <a:extLst>
              <a:ext uri="{FF2B5EF4-FFF2-40B4-BE49-F238E27FC236}">
                <a16:creationId xmlns:a16="http://schemas.microsoft.com/office/drawing/2014/main" id="{5DEC88B4-5FBC-9442-97D5-E8DFA576585D}"/>
              </a:ext>
            </a:extLst>
          </p:cNvPr>
          <p:cNvPicPr>
            <a:picLocks noChangeAspect="1"/>
          </p:cNvPicPr>
          <p:nvPr/>
        </p:nvPicPr>
        <p:blipFill rotWithShape="1">
          <a:blip r:embed="rId4">
            <a:extLst>
              <a:ext uri="{28A0092B-C50C-407E-A947-70E740481C1C}">
                <a14:useLocalDpi xmlns:a14="http://schemas.microsoft.com/office/drawing/2010/main" val="0"/>
              </a:ext>
            </a:extLst>
          </a:blip>
          <a:srcRect l="2665" t="51488" b="37786"/>
          <a:stretch/>
        </p:blipFill>
        <p:spPr bwMode="auto">
          <a:xfrm>
            <a:off x="381000" y="2743200"/>
            <a:ext cx="8555816" cy="381000"/>
          </a:xfrm>
          <a:prstGeom prst="rect">
            <a:avLst/>
          </a:prstGeom>
          <a:noFill/>
          <a:ln w="9525">
            <a:noFill/>
            <a:miter lim="800000"/>
            <a:headEnd/>
            <a:tailEnd/>
          </a:ln>
        </p:spPr>
      </p:pic>
      <p:sp>
        <p:nvSpPr>
          <p:cNvPr id="8" name="Rectangle 7">
            <a:extLst>
              <a:ext uri="{FF2B5EF4-FFF2-40B4-BE49-F238E27FC236}">
                <a16:creationId xmlns:a16="http://schemas.microsoft.com/office/drawing/2014/main" id="{9C1BD76A-7F07-C349-893E-4BFEC45ACAE1}"/>
              </a:ext>
            </a:extLst>
          </p:cNvPr>
          <p:cNvSpPr/>
          <p:nvPr/>
        </p:nvSpPr>
        <p:spPr>
          <a:xfrm>
            <a:off x="1790700" y="3124200"/>
            <a:ext cx="266700" cy="304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D7791F93-3320-7C43-B891-0BBAA82232BE}"/>
              </a:ext>
            </a:extLst>
          </p:cNvPr>
          <p:cNvSpPr txBox="1"/>
          <p:nvPr/>
        </p:nvSpPr>
        <p:spPr>
          <a:xfrm>
            <a:off x="190675" y="6567100"/>
            <a:ext cx="2797561" cy="276999"/>
          </a:xfrm>
          <a:prstGeom prst="rect">
            <a:avLst/>
          </a:prstGeom>
          <a:noFill/>
        </p:spPr>
        <p:txBody>
          <a:bodyPr wrap="none" rtlCol="0">
            <a:spAutoFit/>
          </a:bodyPr>
          <a:lstStyle/>
          <a:p>
            <a:r>
              <a:rPr lang="en-US" sz="1200" dirty="0"/>
              <a:t>Li, …, </a:t>
            </a:r>
            <a:r>
              <a:rPr lang="en-US" sz="1200" b="1" dirty="0"/>
              <a:t>Wang</a:t>
            </a:r>
            <a:r>
              <a:rPr lang="en-US" sz="1200" dirty="0"/>
              <a:t>, ..., </a:t>
            </a:r>
            <a:r>
              <a:rPr lang="en-US" sz="1200" dirty="0" err="1"/>
              <a:t>Sestan</a:t>
            </a:r>
            <a:r>
              <a:rPr lang="en-US" sz="1200" dirty="0"/>
              <a:t>, </a:t>
            </a:r>
            <a:r>
              <a:rPr lang="en-US" sz="1200" i="1" dirty="0"/>
              <a:t>Science</a:t>
            </a:r>
            <a:r>
              <a:rPr lang="en-US" sz="1200" dirty="0"/>
              <a:t>, 2018</a:t>
            </a:r>
          </a:p>
        </p:txBody>
      </p:sp>
      <p:sp>
        <p:nvSpPr>
          <p:cNvPr id="3" name="Slide Number Placeholder 2">
            <a:extLst>
              <a:ext uri="{FF2B5EF4-FFF2-40B4-BE49-F238E27FC236}">
                <a16:creationId xmlns:a16="http://schemas.microsoft.com/office/drawing/2014/main" id="{1881680D-9877-7A45-AA3D-DB8914800D9F}"/>
              </a:ext>
            </a:extLst>
          </p:cNvPr>
          <p:cNvSpPr>
            <a:spLocks noGrp="1"/>
          </p:cNvSpPr>
          <p:nvPr>
            <p:ph type="sldNum" sz="quarter" idx="12"/>
          </p:nvPr>
        </p:nvSpPr>
        <p:spPr/>
        <p:txBody>
          <a:bodyPr/>
          <a:lstStyle/>
          <a:p>
            <a:pPr>
              <a:defRPr/>
            </a:pPr>
            <a:fld id="{4D71D4ED-2DA9-9F40-A068-D189D5533483}" type="slidenum">
              <a:rPr lang="en-US" smtClean="0"/>
              <a:pPr>
                <a:defRPr/>
              </a:pPr>
              <a:t>68</a:t>
            </a:fld>
            <a:endParaRPr lang="en-US"/>
          </a:p>
        </p:txBody>
      </p:sp>
    </p:spTree>
    <p:extLst>
      <p:ext uri="{BB962C8B-B14F-4D97-AF65-F5344CB8AC3E}">
        <p14:creationId xmlns:p14="http://schemas.microsoft.com/office/powerpoint/2010/main" val="361776608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23C81-11ED-054B-8B3D-3E8AF5A44834}"/>
              </a:ext>
            </a:extLst>
          </p:cNvPr>
          <p:cNvSpPr>
            <a:spLocks noGrp="1"/>
          </p:cNvSpPr>
          <p:nvPr>
            <p:ph type="title"/>
          </p:nvPr>
        </p:nvSpPr>
        <p:spPr>
          <a:xfrm>
            <a:off x="685800" y="-49464"/>
            <a:ext cx="7772400" cy="1143000"/>
          </a:xfrm>
        </p:spPr>
        <p:txBody>
          <a:bodyPr/>
          <a:lstStyle/>
          <a:p>
            <a:r>
              <a:rPr lang="en-US" dirty="0"/>
              <a:t>Drop-outs in single cell UMI</a:t>
            </a:r>
          </a:p>
        </p:txBody>
      </p:sp>
      <p:pic>
        <p:nvPicPr>
          <p:cNvPr id="6" name="Content Placeholder 5" descr="Chart&#10;&#10;Description automatically generated">
            <a:extLst>
              <a:ext uri="{FF2B5EF4-FFF2-40B4-BE49-F238E27FC236}">
                <a16:creationId xmlns:a16="http://schemas.microsoft.com/office/drawing/2014/main" id="{31042628-A62F-2949-9C8D-3DD55B3D3B2C}"/>
              </a:ext>
            </a:extLst>
          </p:cNvPr>
          <p:cNvPicPr>
            <a:picLocks noGrp="1" noChangeAspect="1"/>
          </p:cNvPicPr>
          <p:nvPr>
            <p:ph idx="1"/>
          </p:nvPr>
        </p:nvPicPr>
        <p:blipFill>
          <a:blip r:embed="rId3"/>
          <a:stretch>
            <a:fillRect/>
          </a:stretch>
        </p:blipFill>
        <p:spPr>
          <a:xfrm>
            <a:off x="4959248" y="953533"/>
            <a:ext cx="3041255" cy="1960880"/>
          </a:xfrm>
        </p:spPr>
      </p:pic>
      <p:sp>
        <p:nvSpPr>
          <p:cNvPr id="4" name="Slide Number Placeholder 3">
            <a:extLst>
              <a:ext uri="{FF2B5EF4-FFF2-40B4-BE49-F238E27FC236}">
                <a16:creationId xmlns:a16="http://schemas.microsoft.com/office/drawing/2014/main" id="{55653EDF-8A74-6B4D-98B3-238E85B9D353}"/>
              </a:ext>
            </a:extLst>
          </p:cNvPr>
          <p:cNvSpPr>
            <a:spLocks noGrp="1"/>
          </p:cNvSpPr>
          <p:nvPr>
            <p:ph type="sldNum" sz="quarter" idx="12"/>
          </p:nvPr>
        </p:nvSpPr>
        <p:spPr/>
        <p:txBody>
          <a:bodyPr/>
          <a:lstStyle/>
          <a:p>
            <a:pPr>
              <a:defRPr/>
            </a:pPr>
            <a:fld id="{4D71D4ED-2DA9-9F40-A068-D189D5533483}" type="slidenum">
              <a:rPr lang="en-US" smtClean="0"/>
              <a:pPr>
                <a:defRPr/>
              </a:pPr>
              <a:t>69</a:t>
            </a:fld>
            <a:endParaRPr lang="en-US"/>
          </a:p>
        </p:txBody>
      </p:sp>
      <p:sp>
        <p:nvSpPr>
          <p:cNvPr id="7" name="TextBox 6">
            <a:extLst>
              <a:ext uri="{FF2B5EF4-FFF2-40B4-BE49-F238E27FC236}">
                <a16:creationId xmlns:a16="http://schemas.microsoft.com/office/drawing/2014/main" id="{D2138294-9096-D44A-8204-C5474F2C2925}"/>
              </a:ext>
            </a:extLst>
          </p:cNvPr>
          <p:cNvSpPr txBox="1"/>
          <p:nvPr/>
        </p:nvSpPr>
        <p:spPr>
          <a:xfrm>
            <a:off x="0" y="6642556"/>
            <a:ext cx="6178294" cy="215444"/>
          </a:xfrm>
          <a:prstGeom prst="rect">
            <a:avLst/>
          </a:prstGeom>
          <a:noFill/>
        </p:spPr>
        <p:txBody>
          <a:bodyPr wrap="none" rtlCol="0">
            <a:spAutoFit/>
          </a:bodyPr>
          <a:lstStyle/>
          <a:p>
            <a:r>
              <a:rPr lang="en-US" sz="800" dirty="0" err="1"/>
              <a:t>Kharchenko</a:t>
            </a:r>
            <a:r>
              <a:rPr lang="en-US" sz="800" dirty="0"/>
              <a:t>, P., Silberstein, L. &amp; </a:t>
            </a:r>
            <a:r>
              <a:rPr lang="en-US" sz="800" dirty="0" err="1"/>
              <a:t>Scadden</a:t>
            </a:r>
            <a:r>
              <a:rPr lang="en-US" sz="800" dirty="0"/>
              <a:t>, D. Bayesian approach to single-cell differential expression analysis. Nat Methods 11, 740–742 (2014).</a:t>
            </a:r>
          </a:p>
        </p:txBody>
      </p:sp>
      <p:sp>
        <p:nvSpPr>
          <p:cNvPr id="8" name="TextBox 7">
            <a:extLst>
              <a:ext uri="{FF2B5EF4-FFF2-40B4-BE49-F238E27FC236}">
                <a16:creationId xmlns:a16="http://schemas.microsoft.com/office/drawing/2014/main" id="{2F7B0807-9409-9A49-A13D-C8FE768B95E0}"/>
              </a:ext>
            </a:extLst>
          </p:cNvPr>
          <p:cNvSpPr txBox="1"/>
          <p:nvPr/>
        </p:nvSpPr>
        <p:spPr>
          <a:xfrm>
            <a:off x="528226" y="1131769"/>
            <a:ext cx="4315921" cy="1323439"/>
          </a:xfrm>
          <a:prstGeom prst="rect">
            <a:avLst/>
          </a:prstGeom>
          <a:noFill/>
        </p:spPr>
        <p:txBody>
          <a:bodyPr wrap="square" rtlCol="0">
            <a:spAutoFit/>
          </a:bodyPr>
          <a:lstStyle/>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a gene is observed at a moderate or high expression level in one cell but is not detected in another cell</a:t>
            </a:r>
          </a:p>
        </p:txBody>
      </p:sp>
      <p:sp>
        <p:nvSpPr>
          <p:cNvPr id="9" name="TextBox 8">
            <a:extLst>
              <a:ext uri="{FF2B5EF4-FFF2-40B4-BE49-F238E27FC236}">
                <a16:creationId xmlns:a16="http://schemas.microsoft.com/office/drawing/2014/main" id="{B9ACC7D9-AF8C-214B-9DF1-D3E69DF431CE}"/>
              </a:ext>
            </a:extLst>
          </p:cNvPr>
          <p:cNvSpPr txBox="1"/>
          <p:nvPr/>
        </p:nvSpPr>
        <p:spPr>
          <a:xfrm>
            <a:off x="528226" y="2653500"/>
            <a:ext cx="4431021" cy="400110"/>
          </a:xfrm>
          <a:prstGeom prst="rect">
            <a:avLst/>
          </a:prstGeom>
          <a:noFill/>
        </p:spPr>
        <p:txBody>
          <a:bodyPr wrap="none" rtlCol="0">
            <a:spAutoFit/>
          </a:bodyPr>
          <a:lstStyle/>
          <a:p>
            <a:r>
              <a:rPr lang="en-US" dirty="0">
                <a:solidFill>
                  <a:schemeClr val="tx2"/>
                </a:solidFill>
                <a:latin typeface="Arial" panose="020B0604020202020204" pitchFamily="34" charset="0"/>
                <a:cs typeface="Arial" panose="020B0604020202020204" pitchFamily="34" charset="0"/>
              </a:rPr>
              <a:t>Why do dropouts occur in single cell?</a:t>
            </a:r>
          </a:p>
        </p:txBody>
      </p:sp>
      <p:sp>
        <p:nvSpPr>
          <p:cNvPr id="10" name="TextBox 9">
            <a:extLst>
              <a:ext uri="{FF2B5EF4-FFF2-40B4-BE49-F238E27FC236}">
                <a16:creationId xmlns:a16="http://schemas.microsoft.com/office/drawing/2014/main" id="{8BD8EC0C-88E1-D44A-B791-C99F3CBB775D}"/>
              </a:ext>
            </a:extLst>
          </p:cNvPr>
          <p:cNvSpPr txBox="1"/>
          <p:nvPr/>
        </p:nvSpPr>
        <p:spPr>
          <a:xfrm>
            <a:off x="697043" y="3090794"/>
            <a:ext cx="2791342" cy="1323439"/>
          </a:xfrm>
          <a:prstGeom prst="rect">
            <a:avLst/>
          </a:prstGeom>
          <a:noFill/>
        </p:spPr>
        <p:txBody>
          <a:bodyPr wrap="none" rtlCol="0">
            <a:spAutoFit/>
          </a:bodyPr>
          <a:lstStyle/>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technical artifacts</a:t>
            </a: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cell type differences</a:t>
            </a: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statistical sampling</a:t>
            </a: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biological factors</a:t>
            </a:r>
          </a:p>
        </p:txBody>
      </p:sp>
      <p:sp>
        <p:nvSpPr>
          <p:cNvPr id="11" name="TextBox 10">
            <a:extLst>
              <a:ext uri="{FF2B5EF4-FFF2-40B4-BE49-F238E27FC236}">
                <a16:creationId xmlns:a16="http://schemas.microsoft.com/office/drawing/2014/main" id="{912493BE-5C59-7545-83AC-CAC381BDA24B}"/>
              </a:ext>
            </a:extLst>
          </p:cNvPr>
          <p:cNvSpPr txBox="1"/>
          <p:nvPr/>
        </p:nvSpPr>
        <p:spPr>
          <a:xfrm>
            <a:off x="528226" y="4605829"/>
            <a:ext cx="4286751" cy="400110"/>
          </a:xfrm>
          <a:prstGeom prst="rect">
            <a:avLst/>
          </a:prstGeom>
          <a:noFill/>
        </p:spPr>
        <p:txBody>
          <a:bodyPr wrap="none" rtlCol="0">
            <a:spAutoFit/>
          </a:bodyPr>
          <a:lstStyle/>
          <a:p>
            <a:r>
              <a:rPr lang="en-US" dirty="0">
                <a:solidFill>
                  <a:schemeClr val="tx2"/>
                </a:solidFill>
                <a:latin typeface="Arial" panose="020B0604020202020204" pitchFamily="34" charset="0"/>
                <a:cs typeface="Arial" panose="020B0604020202020204" pitchFamily="34" charset="0"/>
              </a:rPr>
              <a:t>What should we do about dropouts?</a:t>
            </a:r>
          </a:p>
        </p:txBody>
      </p:sp>
      <p:sp>
        <p:nvSpPr>
          <p:cNvPr id="12" name="TextBox 11">
            <a:extLst>
              <a:ext uri="{FF2B5EF4-FFF2-40B4-BE49-F238E27FC236}">
                <a16:creationId xmlns:a16="http://schemas.microsoft.com/office/drawing/2014/main" id="{51FA0D78-7A34-1944-B262-387293793F2B}"/>
              </a:ext>
            </a:extLst>
          </p:cNvPr>
          <p:cNvSpPr txBox="1"/>
          <p:nvPr/>
        </p:nvSpPr>
        <p:spPr>
          <a:xfrm>
            <a:off x="697043" y="5162528"/>
            <a:ext cx="4022255" cy="1015663"/>
          </a:xfrm>
          <a:prstGeom prst="rect">
            <a:avLst/>
          </a:prstGeom>
          <a:noFill/>
        </p:spPr>
        <p:txBody>
          <a:bodyPr wrap="none" rtlCol="0">
            <a:spAutoFit/>
          </a:bodyPr>
          <a:lstStyle/>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Impute before learning</a:t>
            </a: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ignore zero inflation</a:t>
            </a: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preprocess/reduce dimensions</a:t>
            </a:r>
          </a:p>
        </p:txBody>
      </p:sp>
      <p:sp>
        <p:nvSpPr>
          <p:cNvPr id="13" name="TextBox 12">
            <a:extLst>
              <a:ext uri="{FF2B5EF4-FFF2-40B4-BE49-F238E27FC236}">
                <a16:creationId xmlns:a16="http://schemas.microsoft.com/office/drawing/2014/main" id="{C55AD194-4981-E444-801C-B13799F15D82}"/>
              </a:ext>
            </a:extLst>
          </p:cNvPr>
          <p:cNvSpPr txBox="1"/>
          <p:nvPr/>
        </p:nvSpPr>
        <p:spPr>
          <a:xfrm>
            <a:off x="5260298" y="3506853"/>
            <a:ext cx="1167307" cy="400110"/>
          </a:xfrm>
          <a:prstGeom prst="rect">
            <a:avLst/>
          </a:prstGeom>
          <a:noFill/>
        </p:spPr>
        <p:txBody>
          <a:bodyPr wrap="none" rtlCol="0">
            <a:spAutoFit/>
          </a:bodyPr>
          <a:lstStyle/>
          <a:p>
            <a:r>
              <a:rPr lang="en-US" dirty="0">
                <a:solidFill>
                  <a:schemeClr val="tx2"/>
                </a:solidFill>
                <a:latin typeface="Arial" panose="020B0604020202020204" pitchFamily="34" charset="0"/>
                <a:cs typeface="Arial" panose="020B0604020202020204" pitchFamily="34" charset="0"/>
              </a:rPr>
              <a:t>Methods</a:t>
            </a:r>
          </a:p>
        </p:txBody>
      </p:sp>
      <p:sp>
        <p:nvSpPr>
          <p:cNvPr id="14" name="TextBox 13">
            <a:extLst>
              <a:ext uri="{FF2B5EF4-FFF2-40B4-BE49-F238E27FC236}">
                <a16:creationId xmlns:a16="http://schemas.microsoft.com/office/drawing/2014/main" id="{CECF1E87-CA9A-0646-BDB6-A7917B8D2FEC}"/>
              </a:ext>
            </a:extLst>
          </p:cNvPr>
          <p:cNvSpPr txBox="1"/>
          <p:nvPr/>
        </p:nvSpPr>
        <p:spPr>
          <a:xfrm>
            <a:off x="5257800" y="3944109"/>
            <a:ext cx="1584088" cy="1323439"/>
          </a:xfrm>
          <a:prstGeom prst="rect">
            <a:avLst/>
          </a:prstGeom>
          <a:noFill/>
        </p:spPr>
        <p:txBody>
          <a:bodyPr wrap="none" rtlCol="0">
            <a:spAutoFit/>
          </a:bodyPr>
          <a:lstStyle/>
          <a:p>
            <a:pPr marL="342900" indent="-342900">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MAGIC</a:t>
            </a: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Droplet</a:t>
            </a:r>
          </a:p>
          <a:p>
            <a:pPr marL="342900" indent="-342900">
              <a:buFont typeface="Arial" panose="020B0604020202020204" pitchFamily="34" charset="0"/>
              <a:buChar char="•"/>
            </a:pPr>
            <a:r>
              <a:rPr lang="en-US" dirty="0" err="1">
                <a:latin typeface="Arial" panose="020B0604020202020204" pitchFamily="34" charset="0"/>
                <a:cs typeface="Arial" panose="020B0604020202020204" pitchFamily="34" charset="0"/>
              </a:rPr>
              <a:t>DrImpute</a:t>
            </a:r>
            <a:endParaRPr lang="en-US"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dirty="0" err="1">
                <a:latin typeface="Arial" panose="020B0604020202020204" pitchFamily="34" charset="0"/>
                <a:cs typeface="Arial" panose="020B0604020202020204" pitchFamily="34" charset="0"/>
              </a:rPr>
              <a:t>scDoc</a:t>
            </a:r>
            <a:endParaRPr lang="en-US" dirty="0">
              <a:latin typeface="Arial" panose="020B0604020202020204" pitchFamily="34" charset="0"/>
              <a:cs typeface="Arial" panose="020B0604020202020204" pitchFamily="34" charset="0"/>
            </a:endParaRPr>
          </a:p>
        </p:txBody>
      </p:sp>
      <p:pic>
        <p:nvPicPr>
          <p:cNvPr id="15" name="Graphic 14" descr="Back with solid fill">
            <a:extLst>
              <a:ext uri="{FF2B5EF4-FFF2-40B4-BE49-F238E27FC236}">
                <a16:creationId xmlns:a16="http://schemas.microsoft.com/office/drawing/2014/main" id="{7FB0675D-AF9D-A740-A249-EF68AE23241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9440040">
            <a:off x="6541675" y="3492022"/>
            <a:ext cx="914400" cy="914400"/>
          </a:xfrm>
          <a:prstGeom prst="rect">
            <a:avLst/>
          </a:prstGeom>
        </p:spPr>
      </p:pic>
    </p:spTree>
    <p:extLst>
      <p:ext uri="{BB962C8B-B14F-4D97-AF65-F5344CB8AC3E}">
        <p14:creationId xmlns:p14="http://schemas.microsoft.com/office/powerpoint/2010/main" val="33525302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4CBDF-E310-4740-A924-5DAE901D70FE}"/>
              </a:ext>
            </a:extLst>
          </p:cNvPr>
          <p:cNvSpPr>
            <a:spLocks noGrp="1"/>
          </p:cNvSpPr>
          <p:nvPr>
            <p:ph type="title"/>
          </p:nvPr>
        </p:nvSpPr>
        <p:spPr>
          <a:xfrm>
            <a:off x="685800" y="152400"/>
            <a:ext cx="7772400" cy="1143000"/>
          </a:xfrm>
        </p:spPr>
        <p:txBody>
          <a:bodyPr/>
          <a:lstStyle/>
          <a:p>
            <a:r>
              <a:rPr lang="en-US" dirty="0"/>
              <a:t>Single cell technology</a:t>
            </a:r>
          </a:p>
        </p:txBody>
      </p:sp>
      <p:sp>
        <p:nvSpPr>
          <p:cNvPr id="4" name="Slide Number Placeholder 3">
            <a:extLst>
              <a:ext uri="{FF2B5EF4-FFF2-40B4-BE49-F238E27FC236}">
                <a16:creationId xmlns:a16="http://schemas.microsoft.com/office/drawing/2014/main" id="{3F5938BE-494D-AD46-B0A5-BFABC94C4B76}"/>
              </a:ext>
            </a:extLst>
          </p:cNvPr>
          <p:cNvSpPr>
            <a:spLocks noGrp="1"/>
          </p:cNvSpPr>
          <p:nvPr>
            <p:ph type="sldNum" sz="quarter" idx="12"/>
          </p:nvPr>
        </p:nvSpPr>
        <p:spPr/>
        <p:txBody>
          <a:bodyPr/>
          <a:lstStyle/>
          <a:p>
            <a:pPr>
              <a:defRPr/>
            </a:pPr>
            <a:fld id="{4D71D4ED-2DA9-9F40-A068-D189D5533483}" type="slidenum">
              <a:rPr lang="en-US" smtClean="0"/>
              <a:pPr>
                <a:defRPr/>
              </a:pPr>
              <a:t>7</a:t>
            </a:fld>
            <a:endParaRPr lang="en-US"/>
          </a:p>
        </p:txBody>
      </p:sp>
      <p:grpSp>
        <p:nvGrpSpPr>
          <p:cNvPr id="10" name="object 3">
            <a:extLst>
              <a:ext uri="{FF2B5EF4-FFF2-40B4-BE49-F238E27FC236}">
                <a16:creationId xmlns:a16="http://schemas.microsoft.com/office/drawing/2014/main" id="{0E6FBB81-7BF4-6640-8008-1DF6501F8C23}"/>
              </a:ext>
            </a:extLst>
          </p:cNvPr>
          <p:cNvGrpSpPr/>
          <p:nvPr/>
        </p:nvGrpSpPr>
        <p:grpSpPr>
          <a:xfrm>
            <a:off x="1371600" y="2329031"/>
            <a:ext cx="7696237" cy="1011561"/>
            <a:chOff x="3292157" y="4519223"/>
            <a:chExt cx="13216319" cy="1087124"/>
          </a:xfrm>
        </p:grpSpPr>
        <p:sp>
          <p:nvSpPr>
            <p:cNvPr id="11" name="object 4">
              <a:extLst>
                <a:ext uri="{FF2B5EF4-FFF2-40B4-BE49-F238E27FC236}">
                  <a16:creationId xmlns:a16="http://schemas.microsoft.com/office/drawing/2014/main" id="{4ECE1C8A-6003-D340-B07E-3700DE3C60C3}"/>
                </a:ext>
              </a:extLst>
            </p:cNvPr>
            <p:cNvSpPr/>
            <p:nvPr/>
          </p:nvSpPr>
          <p:spPr>
            <a:xfrm>
              <a:off x="3292157" y="4519227"/>
              <a:ext cx="2561900" cy="1087120"/>
            </a:xfrm>
            <a:custGeom>
              <a:avLst/>
              <a:gdLst/>
              <a:ahLst/>
              <a:cxnLst/>
              <a:rect l="l" t="t" r="r" b="b"/>
              <a:pathLst>
                <a:path w="2654935" h="1087120">
                  <a:moveTo>
                    <a:pt x="2654617" y="0"/>
                  </a:moveTo>
                  <a:lnTo>
                    <a:pt x="0" y="0"/>
                  </a:lnTo>
                  <a:lnTo>
                    <a:pt x="0" y="1086653"/>
                  </a:lnTo>
                  <a:lnTo>
                    <a:pt x="2654617" y="1086653"/>
                  </a:lnTo>
                  <a:lnTo>
                    <a:pt x="2654617" y="0"/>
                  </a:lnTo>
                  <a:close/>
                </a:path>
              </a:pathLst>
            </a:custGeom>
            <a:solidFill>
              <a:srgbClr val="B5E2C2"/>
            </a:solidFill>
          </p:spPr>
          <p:txBody>
            <a:bodyPr wrap="square" lIns="0" tIns="0" rIns="0" bIns="0" rtlCol="0"/>
            <a:lstStyle/>
            <a:p>
              <a:endParaRPr/>
            </a:p>
          </p:txBody>
        </p:sp>
        <p:sp>
          <p:nvSpPr>
            <p:cNvPr id="12" name="object 5">
              <a:extLst>
                <a:ext uri="{FF2B5EF4-FFF2-40B4-BE49-F238E27FC236}">
                  <a16:creationId xmlns:a16="http://schemas.microsoft.com/office/drawing/2014/main" id="{937810E4-83A6-CC43-900A-16278FCA1050}"/>
                </a:ext>
              </a:extLst>
            </p:cNvPr>
            <p:cNvSpPr/>
            <p:nvPr/>
          </p:nvSpPr>
          <p:spPr>
            <a:xfrm>
              <a:off x="5854057" y="4519227"/>
              <a:ext cx="2747653" cy="1087120"/>
            </a:xfrm>
            <a:custGeom>
              <a:avLst/>
              <a:gdLst/>
              <a:ahLst/>
              <a:cxnLst/>
              <a:rect l="l" t="t" r="r" b="b"/>
              <a:pathLst>
                <a:path w="2866390" h="1087120">
                  <a:moveTo>
                    <a:pt x="2866212" y="0"/>
                  </a:moveTo>
                  <a:lnTo>
                    <a:pt x="0" y="0"/>
                  </a:lnTo>
                  <a:lnTo>
                    <a:pt x="0" y="1086653"/>
                  </a:lnTo>
                  <a:lnTo>
                    <a:pt x="2866212" y="1086653"/>
                  </a:lnTo>
                  <a:lnTo>
                    <a:pt x="2866212" y="0"/>
                  </a:lnTo>
                  <a:close/>
                </a:path>
              </a:pathLst>
            </a:custGeom>
            <a:solidFill>
              <a:srgbClr val="C1E1FE"/>
            </a:solidFill>
          </p:spPr>
          <p:txBody>
            <a:bodyPr wrap="square" lIns="0" tIns="0" rIns="0" bIns="0" rtlCol="0"/>
            <a:lstStyle/>
            <a:p>
              <a:endParaRPr/>
            </a:p>
          </p:txBody>
        </p:sp>
        <p:sp>
          <p:nvSpPr>
            <p:cNvPr id="13" name="object 6">
              <a:extLst>
                <a:ext uri="{FF2B5EF4-FFF2-40B4-BE49-F238E27FC236}">
                  <a16:creationId xmlns:a16="http://schemas.microsoft.com/office/drawing/2014/main" id="{26B55877-4509-1140-94AF-1BF39C36DB9B}"/>
                </a:ext>
              </a:extLst>
            </p:cNvPr>
            <p:cNvSpPr/>
            <p:nvPr/>
          </p:nvSpPr>
          <p:spPr>
            <a:xfrm>
              <a:off x="8626651" y="4519227"/>
              <a:ext cx="2489465" cy="1087120"/>
            </a:xfrm>
            <a:custGeom>
              <a:avLst/>
              <a:gdLst/>
              <a:ahLst/>
              <a:cxnLst/>
              <a:rect l="l" t="t" r="r" b="b"/>
              <a:pathLst>
                <a:path w="2513965" h="1087120">
                  <a:moveTo>
                    <a:pt x="2513507" y="0"/>
                  </a:moveTo>
                  <a:lnTo>
                    <a:pt x="0" y="0"/>
                  </a:lnTo>
                  <a:lnTo>
                    <a:pt x="0" y="1086653"/>
                  </a:lnTo>
                  <a:lnTo>
                    <a:pt x="2513507" y="1086653"/>
                  </a:lnTo>
                  <a:lnTo>
                    <a:pt x="2513507" y="0"/>
                  </a:lnTo>
                  <a:close/>
                </a:path>
              </a:pathLst>
            </a:custGeom>
            <a:solidFill>
              <a:srgbClr val="F5B6D5"/>
            </a:solidFill>
          </p:spPr>
          <p:txBody>
            <a:bodyPr wrap="square" lIns="0" tIns="0" rIns="0" bIns="0" rtlCol="0"/>
            <a:lstStyle/>
            <a:p>
              <a:endParaRPr/>
            </a:p>
          </p:txBody>
        </p:sp>
        <p:sp>
          <p:nvSpPr>
            <p:cNvPr id="14" name="object 7">
              <a:extLst>
                <a:ext uri="{FF2B5EF4-FFF2-40B4-BE49-F238E27FC236}">
                  <a16:creationId xmlns:a16="http://schemas.microsoft.com/office/drawing/2014/main" id="{A808E623-80F0-9F48-B3FA-F1E547CC5174}"/>
                </a:ext>
              </a:extLst>
            </p:cNvPr>
            <p:cNvSpPr/>
            <p:nvPr/>
          </p:nvSpPr>
          <p:spPr>
            <a:xfrm>
              <a:off x="11141057" y="4519223"/>
              <a:ext cx="2488565" cy="1087119"/>
            </a:xfrm>
            <a:custGeom>
              <a:avLst/>
              <a:gdLst/>
              <a:ahLst/>
              <a:cxnLst/>
              <a:rect l="l" t="t" r="r" b="b"/>
              <a:pathLst>
                <a:path w="2693669" h="1087120">
                  <a:moveTo>
                    <a:pt x="2693352" y="0"/>
                  </a:moveTo>
                  <a:lnTo>
                    <a:pt x="0" y="0"/>
                  </a:lnTo>
                  <a:lnTo>
                    <a:pt x="0" y="1086653"/>
                  </a:lnTo>
                  <a:lnTo>
                    <a:pt x="2693352" y="1086653"/>
                  </a:lnTo>
                  <a:lnTo>
                    <a:pt x="2693352" y="0"/>
                  </a:lnTo>
                  <a:close/>
                </a:path>
              </a:pathLst>
            </a:custGeom>
            <a:solidFill>
              <a:srgbClr val="F8F2D3"/>
            </a:solidFill>
          </p:spPr>
          <p:txBody>
            <a:bodyPr wrap="square" lIns="0" tIns="0" rIns="0" bIns="0" rtlCol="0"/>
            <a:lstStyle/>
            <a:p>
              <a:endParaRPr/>
            </a:p>
          </p:txBody>
        </p:sp>
        <p:sp>
          <p:nvSpPr>
            <p:cNvPr id="15" name="object 8">
              <a:extLst>
                <a:ext uri="{FF2B5EF4-FFF2-40B4-BE49-F238E27FC236}">
                  <a16:creationId xmlns:a16="http://schemas.microsoft.com/office/drawing/2014/main" id="{68F61651-4057-D944-9F50-B0E1F428E935}"/>
                </a:ext>
              </a:extLst>
            </p:cNvPr>
            <p:cNvSpPr/>
            <p:nvPr/>
          </p:nvSpPr>
          <p:spPr>
            <a:xfrm>
              <a:off x="13654564" y="4519227"/>
              <a:ext cx="2853912" cy="1087120"/>
            </a:xfrm>
            <a:custGeom>
              <a:avLst/>
              <a:gdLst/>
              <a:ahLst/>
              <a:cxnLst/>
              <a:rect l="l" t="t" r="r" b="b"/>
              <a:pathLst>
                <a:path w="2488565" h="1087120">
                  <a:moveTo>
                    <a:pt x="2488247" y="0"/>
                  </a:moveTo>
                  <a:lnTo>
                    <a:pt x="0" y="0"/>
                  </a:lnTo>
                  <a:lnTo>
                    <a:pt x="0" y="1086653"/>
                  </a:lnTo>
                  <a:lnTo>
                    <a:pt x="2488247" y="1086653"/>
                  </a:lnTo>
                  <a:lnTo>
                    <a:pt x="2488247" y="0"/>
                  </a:lnTo>
                  <a:close/>
                </a:path>
              </a:pathLst>
            </a:custGeom>
            <a:solidFill>
              <a:srgbClr val="DCDDE0"/>
            </a:solidFill>
          </p:spPr>
          <p:txBody>
            <a:bodyPr wrap="square" lIns="0" tIns="0" rIns="0" bIns="0" rtlCol="0"/>
            <a:lstStyle/>
            <a:p>
              <a:endParaRPr/>
            </a:p>
          </p:txBody>
        </p:sp>
      </p:grpSp>
      <p:graphicFrame>
        <p:nvGraphicFramePr>
          <p:cNvPr id="16" name="object 9">
            <a:extLst>
              <a:ext uri="{FF2B5EF4-FFF2-40B4-BE49-F238E27FC236}">
                <a16:creationId xmlns:a16="http://schemas.microsoft.com/office/drawing/2014/main" id="{9EAAD2FD-51C1-0A45-BDC5-580E11C670A8}"/>
              </a:ext>
            </a:extLst>
          </p:cNvPr>
          <p:cNvGraphicFramePr>
            <a:graphicFrameLocks noGrp="1"/>
          </p:cNvGraphicFramePr>
          <p:nvPr>
            <p:extLst>
              <p:ext uri="{D42A27DB-BD31-4B8C-83A1-F6EECF244321}">
                <p14:modId xmlns:p14="http://schemas.microsoft.com/office/powerpoint/2010/main" val="3563286086"/>
              </p:ext>
            </p:extLst>
          </p:nvPr>
        </p:nvGraphicFramePr>
        <p:xfrm>
          <a:off x="152400" y="1231576"/>
          <a:ext cx="8915400" cy="5245424"/>
        </p:xfrm>
        <a:graphic>
          <a:graphicData uri="http://schemas.openxmlformats.org/drawingml/2006/table">
            <a:tbl>
              <a:tblPr bandRow="1">
                <a:tableStyleId>{2D5ABB26-0587-4C30-8999-92F81FD0307C}</a:tableStyleId>
              </a:tblPr>
              <a:tblGrid>
                <a:gridCol w="12192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600200">
                  <a:extLst>
                    <a:ext uri="{9D8B030D-6E8A-4147-A177-3AD203B41FA5}">
                      <a16:colId xmlns:a16="http://schemas.microsoft.com/office/drawing/2014/main" val="20002"/>
                    </a:ext>
                  </a:extLst>
                </a:gridCol>
                <a:gridCol w="1447800">
                  <a:extLst>
                    <a:ext uri="{9D8B030D-6E8A-4147-A177-3AD203B41FA5}">
                      <a16:colId xmlns:a16="http://schemas.microsoft.com/office/drawing/2014/main" val="20003"/>
                    </a:ext>
                  </a:extLst>
                </a:gridCol>
                <a:gridCol w="1447800">
                  <a:extLst>
                    <a:ext uri="{9D8B030D-6E8A-4147-A177-3AD203B41FA5}">
                      <a16:colId xmlns:a16="http://schemas.microsoft.com/office/drawing/2014/main" val="20004"/>
                    </a:ext>
                  </a:extLst>
                </a:gridCol>
                <a:gridCol w="1676400">
                  <a:extLst>
                    <a:ext uri="{9D8B030D-6E8A-4147-A177-3AD203B41FA5}">
                      <a16:colId xmlns:a16="http://schemas.microsoft.com/office/drawing/2014/main" val="20005"/>
                    </a:ext>
                  </a:extLst>
                </a:gridCol>
              </a:tblGrid>
              <a:tr h="327462">
                <a:tc>
                  <a:txBody>
                    <a:bodyPr/>
                    <a:lstStyle/>
                    <a:p>
                      <a:pPr algn="ctr">
                        <a:lnSpc>
                          <a:spcPct val="100000"/>
                        </a:lnSpc>
                      </a:pPr>
                      <a:endParaRPr sz="800" dirty="0">
                        <a:latin typeface="Times New Roman"/>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00000"/>
                        </a:lnSpc>
                        <a:spcBef>
                          <a:spcPts val="375"/>
                        </a:spcBef>
                      </a:pPr>
                      <a:r>
                        <a:rPr sz="900" spc="-10" dirty="0">
                          <a:solidFill>
                            <a:srgbClr val="4F3C14"/>
                          </a:solidFill>
                          <a:latin typeface="Arial"/>
                          <a:cs typeface="Arial"/>
                        </a:rPr>
                        <a:t>inDrops</a:t>
                      </a:r>
                      <a:endParaRPr sz="900" dirty="0">
                        <a:latin typeface="Arial"/>
                        <a:cs typeface="Arial"/>
                      </a:endParaRPr>
                    </a:p>
                  </a:txBody>
                  <a:tcPr marL="0" marR="0" marT="476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2C2"/>
                    </a:solidFill>
                  </a:tcPr>
                </a:tc>
                <a:tc>
                  <a:txBody>
                    <a:bodyPr/>
                    <a:lstStyle/>
                    <a:p>
                      <a:pPr algn="ctr">
                        <a:lnSpc>
                          <a:spcPct val="100000"/>
                        </a:lnSpc>
                        <a:spcBef>
                          <a:spcPts val="375"/>
                        </a:spcBef>
                      </a:pPr>
                      <a:r>
                        <a:rPr sz="900" spc="10" dirty="0">
                          <a:solidFill>
                            <a:srgbClr val="4F3C14"/>
                          </a:solidFill>
                          <a:latin typeface="Arial"/>
                          <a:cs typeface="Arial"/>
                        </a:rPr>
                        <a:t>10x </a:t>
                      </a:r>
                      <a:r>
                        <a:rPr sz="900" spc="-10" dirty="0">
                          <a:solidFill>
                            <a:srgbClr val="4F3C14"/>
                          </a:solidFill>
                          <a:latin typeface="Arial"/>
                          <a:cs typeface="Arial"/>
                        </a:rPr>
                        <a:t>Genomics</a:t>
                      </a:r>
                      <a:endParaRPr sz="900" dirty="0">
                        <a:latin typeface="Arial"/>
                        <a:cs typeface="Arial"/>
                      </a:endParaRPr>
                    </a:p>
                  </a:txBody>
                  <a:tcPr marL="0" marR="0" marT="476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1E1FE"/>
                    </a:solidFill>
                  </a:tcPr>
                </a:tc>
                <a:tc>
                  <a:txBody>
                    <a:bodyPr/>
                    <a:lstStyle/>
                    <a:p>
                      <a:pPr algn="ctr">
                        <a:lnSpc>
                          <a:spcPct val="100000"/>
                        </a:lnSpc>
                        <a:spcBef>
                          <a:spcPts val="375"/>
                        </a:spcBef>
                      </a:pPr>
                      <a:r>
                        <a:rPr sz="900" spc="15" dirty="0">
                          <a:solidFill>
                            <a:srgbClr val="4F3C14"/>
                          </a:solidFill>
                          <a:latin typeface="Arial"/>
                          <a:cs typeface="Arial"/>
                        </a:rPr>
                        <a:t>Drop-seq</a:t>
                      </a:r>
                      <a:endParaRPr sz="900">
                        <a:latin typeface="Arial"/>
                        <a:cs typeface="Arial"/>
                      </a:endParaRPr>
                    </a:p>
                  </a:txBody>
                  <a:tcPr marL="0" marR="0" marT="476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B6D5"/>
                    </a:solidFill>
                  </a:tcPr>
                </a:tc>
                <a:tc>
                  <a:txBody>
                    <a:bodyPr/>
                    <a:lstStyle/>
                    <a:p>
                      <a:pPr algn="ctr">
                        <a:lnSpc>
                          <a:spcPct val="100000"/>
                        </a:lnSpc>
                        <a:spcBef>
                          <a:spcPts val="375"/>
                        </a:spcBef>
                      </a:pPr>
                      <a:r>
                        <a:rPr sz="900" spc="-5" dirty="0">
                          <a:solidFill>
                            <a:srgbClr val="4F3C14"/>
                          </a:solidFill>
                          <a:latin typeface="Arial"/>
                          <a:cs typeface="Arial"/>
                        </a:rPr>
                        <a:t>Seq-well </a:t>
                      </a:r>
                      <a:r>
                        <a:rPr sz="900" spc="-25" dirty="0">
                          <a:solidFill>
                            <a:srgbClr val="4F3C14"/>
                          </a:solidFill>
                          <a:latin typeface="Arial"/>
                          <a:cs typeface="Arial"/>
                        </a:rPr>
                        <a:t>(Honeycomb)</a:t>
                      </a:r>
                      <a:endParaRPr sz="900">
                        <a:latin typeface="Arial"/>
                        <a:cs typeface="Arial"/>
                      </a:endParaRPr>
                    </a:p>
                  </a:txBody>
                  <a:tcPr marL="0" marR="0" marT="476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2D3"/>
                    </a:solidFill>
                  </a:tcPr>
                </a:tc>
                <a:tc>
                  <a:txBody>
                    <a:bodyPr/>
                    <a:lstStyle/>
                    <a:p>
                      <a:pPr algn="ctr">
                        <a:lnSpc>
                          <a:spcPct val="100000"/>
                        </a:lnSpc>
                        <a:spcBef>
                          <a:spcPts val="375"/>
                        </a:spcBef>
                      </a:pPr>
                      <a:r>
                        <a:rPr sz="900" spc="-15" dirty="0">
                          <a:solidFill>
                            <a:srgbClr val="4F3C14"/>
                          </a:solidFill>
                          <a:latin typeface="Arial"/>
                          <a:cs typeface="Arial"/>
                        </a:rPr>
                        <a:t>SMART-seq</a:t>
                      </a:r>
                      <a:r>
                        <a:rPr lang="en-US" sz="900" spc="-15" dirty="0">
                          <a:solidFill>
                            <a:srgbClr val="4F3C14"/>
                          </a:solidFill>
                          <a:latin typeface="Arial"/>
                          <a:cs typeface="Arial"/>
                        </a:rPr>
                        <a:t> </a:t>
                      </a:r>
                      <a:endParaRPr sz="900" dirty="0">
                        <a:latin typeface="Arial"/>
                        <a:cs typeface="Arial"/>
                      </a:endParaRPr>
                    </a:p>
                  </a:txBody>
                  <a:tcPr marL="0" marR="0" marT="476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DDE0"/>
                    </a:solidFill>
                  </a:tcPr>
                </a:tc>
                <a:extLst>
                  <a:ext uri="{0D108BD9-81ED-4DB2-BD59-A6C34878D82A}">
                    <a16:rowId xmlns:a16="http://schemas.microsoft.com/office/drawing/2014/main" val="10000"/>
                  </a:ext>
                </a:extLst>
              </a:tr>
              <a:tr h="377928">
                <a:tc>
                  <a:txBody>
                    <a:bodyPr/>
                    <a:lstStyle/>
                    <a:p>
                      <a:pPr marL="1228725" marR="565150" indent="-1222375" algn="ctr">
                        <a:lnSpc>
                          <a:spcPct val="102600"/>
                        </a:lnSpc>
                        <a:spcBef>
                          <a:spcPts val="320"/>
                        </a:spcBef>
                        <a:tabLst/>
                      </a:pPr>
                      <a:r>
                        <a:rPr lang="en-US" sz="900" dirty="0">
                          <a:latin typeface="Arial"/>
                          <a:cs typeface="Arial"/>
                        </a:rPr>
                        <a:t> Cell </a:t>
                      </a:r>
                      <a:r>
                        <a:rPr lang="en-US" sz="900" spc="5" dirty="0">
                          <a:solidFill>
                            <a:srgbClr val="3B424F"/>
                          </a:solidFill>
                          <a:latin typeface="Arial"/>
                          <a:cs typeface="Arial"/>
                        </a:rPr>
                        <a:t>capture </a:t>
                      </a:r>
                    </a:p>
                    <a:p>
                      <a:pPr marL="1201738" marR="565150" indent="-1195388" algn="ctr">
                        <a:lnSpc>
                          <a:spcPct val="102600"/>
                        </a:lnSpc>
                        <a:spcBef>
                          <a:spcPts val="320"/>
                        </a:spcBef>
                        <a:tabLst/>
                      </a:pPr>
                      <a:r>
                        <a:rPr lang="en-US" sz="900" spc="-25" dirty="0">
                          <a:solidFill>
                            <a:srgbClr val="3B424F"/>
                          </a:solidFill>
                          <a:latin typeface="Arial"/>
                          <a:cs typeface="Arial"/>
                        </a:rPr>
                        <a:t>  efficiency</a:t>
                      </a:r>
                      <a:endParaRPr lang="en-US" sz="900" dirty="0">
                        <a:latin typeface="Arial"/>
                        <a:cs typeface="Arial"/>
                      </a:endParaRPr>
                    </a:p>
                  </a:txBody>
                  <a:tcPr marL="0" marR="0" marT="406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nSpc>
                          <a:spcPct val="100000"/>
                        </a:lnSpc>
                        <a:spcBef>
                          <a:spcPts val="5"/>
                        </a:spcBef>
                      </a:pPr>
                      <a:endParaRPr sz="900" dirty="0">
                        <a:latin typeface="Times New Roman"/>
                        <a:cs typeface="Times New Roman"/>
                      </a:endParaRPr>
                    </a:p>
                    <a:p>
                      <a:pPr algn="ctr">
                        <a:lnSpc>
                          <a:spcPct val="100000"/>
                        </a:lnSpc>
                        <a:spcBef>
                          <a:spcPts val="5"/>
                        </a:spcBef>
                      </a:pPr>
                      <a:r>
                        <a:rPr sz="900" spc="5" dirty="0">
                          <a:solidFill>
                            <a:srgbClr val="3B424F"/>
                          </a:solidFill>
                          <a:latin typeface="Arial"/>
                          <a:cs typeface="Arial"/>
                        </a:rPr>
                        <a:t>~70-80%</a:t>
                      </a:r>
                      <a:endParaRPr sz="900" dirty="0">
                        <a:latin typeface="Arial"/>
                        <a:cs typeface="Arial"/>
                      </a:endParaRPr>
                    </a:p>
                  </a:txBody>
                  <a:tcPr marL="0" marR="0" marT="63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2C2"/>
                    </a:solidFill>
                  </a:tcPr>
                </a:tc>
                <a:tc>
                  <a:txBody>
                    <a:bodyPr/>
                    <a:lstStyle/>
                    <a:p>
                      <a:pPr>
                        <a:lnSpc>
                          <a:spcPct val="100000"/>
                        </a:lnSpc>
                        <a:spcBef>
                          <a:spcPts val="5"/>
                        </a:spcBef>
                      </a:pPr>
                      <a:endParaRPr sz="900" dirty="0">
                        <a:latin typeface="Times New Roman"/>
                        <a:cs typeface="Times New Roman"/>
                      </a:endParaRPr>
                    </a:p>
                    <a:p>
                      <a:pPr algn="ctr">
                        <a:lnSpc>
                          <a:spcPct val="100000"/>
                        </a:lnSpc>
                        <a:spcBef>
                          <a:spcPts val="5"/>
                        </a:spcBef>
                      </a:pPr>
                      <a:r>
                        <a:rPr sz="900" spc="5" dirty="0">
                          <a:solidFill>
                            <a:srgbClr val="3B424F"/>
                          </a:solidFill>
                          <a:latin typeface="Arial"/>
                          <a:cs typeface="Arial"/>
                        </a:rPr>
                        <a:t>~50-70%</a:t>
                      </a:r>
                      <a:endParaRPr sz="900" dirty="0">
                        <a:latin typeface="Arial"/>
                        <a:cs typeface="Arial"/>
                      </a:endParaRPr>
                    </a:p>
                  </a:txBody>
                  <a:tcPr marL="0" marR="0" marT="63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1E1FE"/>
                    </a:solidFill>
                  </a:tcPr>
                </a:tc>
                <a:tc>
                  <a:txBody>
                    <a:bodyPr/>
                    <a:lstStyle/>
                    <a:p>
                      <a:pPr>
                        <a:lnSpc>
                          <a:spcPct val="100000"/>
                        </a:lnSpc>
                        <a:spcBef>
                          <a:spcPts val="5"/>
                        </a:spcBef>
                      </a:pPr>
                      <a:endParaRPr sz="900">
                        <a:latin typeface="Times New Roman"/>
                        <a:cs typeface="Times New Roman"/>
                      </a:endParaRPr>
                    </a:p>
                    <a:p>
                      <a:pPr algn="ctr">
                        <a:lnSpc>
                          <a:spcPct val="100000"/>
                        </a:lnSpc>
                        <a:spcBef>
                          <a:spcPts val="5"/>
                        </a:spcBef>
                      </a:pPr>
                      <a:r>
                        <a:rPr sz="900" dirty="0">
                          <a:solidFill>
                            <a:srgbClr val="3B424F"/>
                          </a:solidFill>
                          <a:latin typeface="Arial"/>
                          <a:cs typeface="Arial"/>
                        </a:rPr>
                        <a:t>~10%</a:t>
                      </a:r>
                      <a:endParaRPr sz="900">
                        <a:latin typeface="Arial"/>
                        <a:cs typeface="Arial"/>
                      </a:endParaRPr>
                    </a:p>
                  </a:txBody>
                  <a:tcPr marL="0" marR="0" marT="63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B6D5"/>
                    </a:solidFill>
                  </a:tcPr>
                </a:tc>
                <a:tc>
                  <a:txBody>
                    <a:bodyPr/>
                    <a:lstStyle/>
                    <a:p>
                      <a:pPr>
                        <a:lnSpc>
                          <a:spcPct val="100000"/>
                        </a:lnSpc>
                        <a:spcBef>
                          <a:spcPts val="5"/>
                        </a:spcBef>
                      </a:pPr>
                      <a:endParaRPr sz="900">
                        <a:latin typeface="Times New Roman"/>
                        <a:cs typeface="Times New Roman"/>
                      </a:endParaRPr>
                    </a:p>
                    <a:p>
                      <a:pPr algn="ctr">
                        <a:lnSpc>
                          <a:spcPct val="100000"/>
                        </a:lnSpc>
                        <a:spcBef>
                          <a:spcPts val="5"/>
                        </a:spcBef>
                      </a:pPr>
                      <a:r>
                        <a:rPr sz="900" dirty="0">
                          <a:solidFill>
                            <a:srgbClr val="3B424F"/>
                          </a:solidFill>
                          <a:latin typeface="Arial"/>
                          <a:cs typeface="Arial"/>
                        </a:rPr>
                        <a:t>~80%</a:t>
                      </a:r>
                      <a:endParaRPr sz="900">
                        <a:latin typeface="Arial"/>
                        <a:cs typeface="Arial"/>
                      </a:endParaRPr>
                    </a:p>
                  </a:txBody>
                  <a:tcPr marL="0" marR="0" marT="63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2D3"/>
                    </a:solidFill>
                  </a:tcPr>
                </a:tc>
                <a:tc>
                  <a:txBody>
                    <a:bodyPr/>
                    <a:lstStyle/>
                    <a:p>
                      <a:pPr>
                        <a:lnSpc>
                          <a:spcPct val="100000"/>
                        </a:lnSpc>
                        <a:spcBef>
                          <a:spcPts val="5"/>
                        </a:spcBef>
                      </a:pPr>
                      <a:endParaRPr sz="900">
                        <a:latin typeface="Times New Roman"/>
                        <a:cs typeface="Times New Roman"/>
                      </a:endParaRPr>
                    </a:p>
                    <a:p>
                      <a:pPr algn="ctr">
                        <a:lnSpc>
                          <a:spcPct val="100000"/>
                        </a:lnSpc>
                        <a:spcBef>
                          <a:spcPts val="5"/>
                        </a:spcBef>
                      </a:pPr>
                      <a:r>
                        <a:rPr sz="900" dirty="0">
                          <a:solidFill>
                            <a:srgbClr val="3B424F"/>
                          </a:solidFill>
                          <a:latin typeface="Arial"/>
                          <a:cs typeface="Arial"/>
                        </a:rPr>
                        <a:t>~80%</a:t>
                      </a:r>
                      <a:endParaRPr sz="900">
                        <a:latin typeface="Arial"/>
                        <a:cs typeface="Arial"/>
                      </a:endParaRPr>
                    </a:p>
                  </a:txBody>
                  <a:tcPr marL="0" marR="0" marT="63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DDE0"/>
                    </a:solidFill>
                  </a:tcPr>
                </a:tc>
                <a:extLst>
                  <a:ext uri="{0D108BD9-81ED-4DB2-BD59-A6C34878D82A}">
                    <a16:rowId xmlns:a16="http://schemas.microsoft.com/office/drawing/2014/main" val="10001"/>
                  </a:ext>
                </a:extLst>
              </a:tr>
              <a:tr h="381000">
                <a:tc>
                  <a:txBody>
                    <a:bodyPr/>
                    <a:lstStyle/>
                    <a:p>
                      <a:pPr marL="987425" marR="116839" indent="-981075" algn="ctr">
                        <a:lnSpc>
                          <a:spcPct val="102600"/>
                        </a:lnSpc>
                        <a:spcBef>
                          <a:spcPts val="320"/>
                        </a:spcBef>
                        <a:tabLst/>
                      </a:pPr>
                      <a:r>
                        <a:rPr lang="en-US" sz="900" spc="-40" dirty="0">
                          <a:solidFill>
                            <a:srgbClr val="3B424F"/>
                          </a:solidFill>
                          <a:latin typeface="Arial"/>
                          <a:cs typeface="Arial"/>
                        </a:rPr>
                        <a:t>  </a:t>
                      </a:r>
                      <a:r>
                        <a:rPr sz="900" spc="-40" dirty="0">
                          <a:solidFill>
                            <a:srgbClr val="3B424F"/>
                          </a:solidFill>
                          <a:latin typeface="Arial"/>
                          <a:cs typeface="Arial"/>
                        </a:rPr>
                        <a:t>Time </a:t>
                      </a:r>
                      <a:r>
                        <a:rPr sz="900" spc="40" dirty="0">
                          <a:solidFill>
                            <a:srgbClr val="3B424F"/>
                          </a:solidFill>
                          <a:latin typeface="Arial"/>
                          <a:cs typeface="Arial"/>
                        </a:rPr>
                        <a:t>to </a:t>
                      </a:r>
                      <a:r>
                        <a:rPr sz="900" spc="5" dirty="0">
                          <a:solidFill>
                            <a:srgbClr val="3B424F"/>
                          </a:solidFill>
                          <a:latin typeface="Arial"/>
                          <a:cs typeface="Arial"/>
                        </a:rPr>
                        <a:t>capture</a:t>
                      </a:r>
                      <a:endParaRPr lang="en-US" sz="900" spc="5" dirty="0">
                        <a:solidFill>
                          <a:srgbClr val="3B424F"/>
                        </a:solidFill>
                        <a:latin typeface="Arial"/>
                        <a:cs typeface="Arial"/>
                      </a:endParaRPr>
                    </a:p>
                    <a:p>
                      <a:pPr marL="987425" marR="116839" indent="-981075" algn="ctr">
                        <a:lnSpc>
                          <a:spcPct val="102600"/>
                        </a:lnSpc>
                        <a:spcBef>
                          <a:spcPts val="320"/>
                        </a:spcBef>
                        <a:tabLst/>
                      </a:pPr>
                      <a:r>
                        <a:rPr sz="900" spc="5" dirty="0">
                          <a:solidFill>
                            <a:srgbClr val="3B424F"/>
                          </a:solidFill>
                          <a:latin typeface="Arial"/>
                          <a:cs typeface="Arial"/>
                        </a:rPr>
                        <a:t> </a:t>
                      </a:r>
                      <a:r>
                        <a:rPr lang="en-US" sz="900" spc="5" dirty="0">
                          <a:solidFill>
                            <a:srgbClr val="3B424F"/>
                          </a:solidFill>
                          <a:latin typeface="Arial"/>
                          <a:cs typeface="Arial"/>
                        </a:rPr>
                        <a:t>  </a:t>
                      </a:r>
                      <a:r>
                        <a:rPr sz="900" spc="25" dirty="0">
                          <a:solidFill>
                            <a:srgbClr val="3B424F"/>
                          </a:solidFill>
                          <a:latin typeface="Arial"/>
                          <a:cs typeface="Arial"/>
                        </a:rPr>
                        <a:t>10k  </a:t>
                      </a:r>
                      <a:r>
                        <a:rPr sz="900" spc="-25" dirty="0">
                          <a:solidFill>
                            <a:srgbClr val="3B424F"/>
                          </a:solidFill>
                          <a:latin typeface="Arial"/>
                          <a:cs typeface="Arial"/>
                        </a:rPr>
                        <a:t>cells</a:t>
                      </a:r>
                      <a:endParaRPr sz="900" dirty="0">
                        <a:latin typeface="Arial"/>
                        <a:cs typeface="Arial"/>
                      </a:endParaRPr>
                    </a:p>
                  </a:txBody>
                  <a:tcPr marL="0" marR="0" marT="406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nSpc>
                          <a:spcPct val="100000"/>
                        </a:lnSpc>
                        <a:spcBef>
                          <a:spcPts val="5"/>
                        </a:spcBef>
                      </a:pPr>
                      <a:endParaRPr sz="900" dirty="0">
                        <a:latin typeface="Times New Roman"/>
                        <a:cs typeface="Times New Roman"/>
                      </a:endParaRPr>
                    </a:p>
                    <a:p>
                      <a:pPr algn="ctr">
                        <a:lnSpc>
                          <a:spcPct val="100000"/>
                        </a:lnSpc>
                        <a:spcBef>
                          <a:spcPts val="5"/>
                        </a:spcBef>
                      </a:pPr>
                      <a:r>
                        <a:rPr sz="900" spc="-15" dirty="0">
                          <a:solidFill>
                            <a:srgbClr val="3B424F"/>
                          </a:solidFill>
                          <a:latin typeface="Arial"/>
                          <a:cs typeface="Arial"/>
                        </a:rPr>
                        <a:t>~30min</a:t>
                      </a:r>
                      <a:endParaRPr sz="900" dirty="0">
                        <a:latin typeface="Arial"/>
                        <a:cs typeface="Arial"/>
                      </a:endParaRPr>
                    </a:p>
                  </a:txBody>
                  <a:tcPr marL="0" marR="0" marT="63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2C2"/>
                    </a:solidFill>
                  </a:tcPr>
                </a:tc>
                <a:tc>
                  <a:txBody>
                    <a:bodyPr/>
                    <a:lstStyle/>
                    <a:p>
                      <a:pPr>
                        <a:lnSpc>
                          <a:spcPct val="100000"/>
                        </a:lnSpc>
                        <a:spcBef>
                          <a:spcPts val="5"/>
                        </a:spcBef>
                      </a:pPr>
                      <a:endParaRPr sz="900">
                        <a:latin typeface="Times New Roman"/>
                        <a:cs typeface="Times New Roman"/>
                      </a:endParaRPr>
                    </a:p>
                    <a:p>
                      <a:pPr algn="ctr">
                        <a:lnSpc>
                          <a:spcPct val="100000"/>
                        </a:lnSpc>
                        <a:spcBef>
                          <a:spcPts val="5"/>
                        </a:spcBef>
                      </a:pPr>
                      <a:r>
                        <a:rPr sz="900" spc="-25" dirty="0">
                          <a:solidFill>
                            <a:srgbClr val="3B424F"/>
                          </a:solidFill>
                          <a:latin typeface="Arial"/>
                          <a:cs typeface="Arial"/>
                        </a:rPr>
                        <a:t>10min</a:t>
                      </a:r>
                      <a:endParaRPr sz="900">
                        <a:latin typeface="Arial"/>
                        <a:cs typeface="Arial"/>
                      </a:endParaRPr>
                    </a:p>
                  </a:txBody>
                  <a:tcPr marL="0" marR="0" marT="63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1E1FE"/>
                    </a:solidFill>
                  </a:tcPr>
                </a:tc>
                <a:tc>
                  <a:txBody>
                    <a:bodyPr/>
                    <a:lstStyle/>
                    <a:p>
                      <a:pPr>
                        <a:lnSpc>
                          <a:spcPct val="100000"/>
                        </a:lnSpc>
                        <a:spcBef>
                          <a:spcPts val="5"/>
                        </a:spcBef>
                      </a:pPr>
                      <a:endParaRPr sz="900" dirty="0">
                        <a:latin typeface="Times New Roman"/>
                        <a:cs typeface="Times New Roman"/>
                      </a:endParaRPr>
                    </a:p>
                    <a:p>
                      <a:pPr algn="ctr">
                        <a:lnSpc>
                          <a:spcPct val="100000"/>
                        </a:lnSpc>
                        <a:spcBef>
                          <a:spcPts val="5"/>
                        </a:spcBef>
                      </a:pPr>
                      <a:r>
                        <a:rPr sz="900" spc="15" dirty="0">
                          <a:solidFill>
                            <a:srgbClr val="3B424F"/>
                          </a:solidFill>
                          <a:latin typeface="Arial"/>
                          <a:cs typeface="Arial"/>
                        </a:rPr>
                        <a:t>1-2</a:t>
                      </a:r>
                      <a:r>
                        <a:rPr sz="900" spc="-5" dirty="0">
                          <a:solidFill>
                            <a:srgbClr val="3B424F"/>
                          </a:solidFill>
                          <a:latin typeface="Arial"/>
                          <a:cs typeface="Arial"/>
                        </a:rPr>
                        <a:t> </a:t>
                      </a:r>
                      <a:r>
                        <a:rPr sz="900" spc="-30" dirty="0">
                          <a:solidFill>
                            <a:srgbClr val="3B424F"/>
                          </a:solidFill>
                          <a:latin typeface="Arial"/>
                          <a:cs typeface="Arial"/>
                        </a:rPr>
                        <a:t>hours</a:t>
                      </a:r>
                      <a:endParaRPr sz="900" dirty="0">
                        <a:latin typeface="Arial"/>
                        <a:cs typeface="Arial"/>
                      </a:endParaRPr>
                    </a:p>
                  </a:txBody>
                  <a:tcPr marL="0" marR="0" marT="63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B6D5"/>
                    </a:solidFill>
                  </a:tcPr>
                </a:tc>
                <a:tc>
                  <a:txBody>
                    <a:bodyPr/>
                    <a:lstStyle/>
                    <a:p>
                      <a:pPr>
                        <a:lnSpc>
                          <a:spcPct val="100000"/>
                        </a:lnSpc>
                        <a:spcBef>
                          <a:spcPts val="5"/>
                        </a:spcBef>
                      </a:pPr>
                      <a:endParaRPr sz="900" dirty="0">
                        <a:latin typeface="Times New Roman"/>
                        <a:cs typeface="Times New Roman"/>
                      </a:endParaRPr>
                    </a:p>
                    <a:p>
                      <a:pPr algn="ctr">
                        <a:lnSpc>
                          <a:spcPct val="100000"/>
                        </a:lnSpc>
                        <a:spcBef>
                          <a:spcPts val="5"/>
                        </a:spcBef>
                      </a:pPr>
                      <a:r>
                        <a:rPr sz="900" spc="-10" dirty="0">
                          <a:solidFill>
                            <a:srgbClr val="3B424F"/>
                          </a:solidFill>
                          <a:latin typeface="Arial"/>
                          <a:cs typeface="Arial"/>
                        </a:rPr>
                        <a:t>5-10min</a:t>
                      </a:r>
                      <a:endParaRPr sz="900" dirty="0">
                        <a:latin typeface="Arial"/>
                        <a:cs typeface="Arial"/>
                      </a:endParaRPr>
                    </a:p>
                  </a:txBody>
                  <a:tcPr marL="0" marR="0" marT="63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2D3"/>
                    </a:solidFill>
                  </a:tcPr>
                </a:tc>
                <a:tc>
                  <a:txBody>
                    <a:bodyPr/>
                    <a:lstStyle/>
                    <a:p>
                      <a:pPr>
                        <a:lnSpc>
                          <a:spcPct val="100000"/>
                        </a:lnSpc>
                        <a:spcBef>
                          <a:spcPts val="5"/>
                        </a:spcBef>
                      </a:pPr>
                      <a:endParaRPr sz="900">
                        <a:latin typeface="Times New Roman"/>
                        <a:cs typeface="Times New Roman"/>
                      </a:endParaRPr>
                    </a:p>
                    <a:p>
                      <a:pPr algn="ctr">
                        <a:lnSpc>
                          <a:spcPct val="100000"/>
                        </a:lnSpc>
                        <a:spcBef>
                          <a:spcPts val="5"/>
                        </a:spcBef>
                      </a:pPr>
                      <a:r>
                        <a:rPr sz="900" spc="50" dirty="0">
                          <a:solidFill>
                            <a:srgbClr val="3B424F"/>
                          </a:solidFill>
                          <a:latin typeface="Arial"/>
                          <a:cs typeface="Arial"/>
                        </a:rPr>
                        <a:t>--</a:t>
                      </a:r>
                      <a:endParaRPr sz="900">
                        <a:latin typeface="Arial"/>
                        <a:cs typeface="Arial"/>
                      </a:endParaRPr>
                    </a:p>
                  </a:txBody>
                  <a:tcPr marL="0" marR="0" marT="63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DDE0"/>
                    </a:solidFill>
                  </a:tcPr>
                </a:tc>
                <a:extLst>
                  <a:ext uri="{0D108BD9-81ED-4DB2-BD59-A6C34878D82A}">
                    <a16:rowId xmlns:a16="http://schemas.microsoft.com/office/drawing/2014/main" val="10002"/>
                  </a:ext>
                </a:extLst>
              </a:tr>
              <a:tr h="866852">
                <a:tc>
                  <a:txBody>
                    <a:bodyPr/>
                    <a:lstStyle/>
                    <a:p>
                      <a:pPr algn="ctr">
                        <a:lnSpc>
                          <a:spcPct val="100000"/>
                        </a:lnSpc>
                        <a:spcBef>
                          <a:spcPts val="45"/>
                        </a:spcBef>
                      </a:pPr>
                      <a:endParaRPr sz="1050" dirty="0">
                        <a:latin typeface="Times New Roman"/>
                        <a:cs typeface="Times New Roman"/>
                      </a:endParaRPr>
                    </a:p>
                    <a:p>
                      <a:pPr algn="ctr">
                        <a:lnSpc>
                          <a:spcPct val="100000"/>
                        </a:lnSpc>
                      </a:pPr>
                      <a:r>
                        <a:rPr sz="900" spc="-15" dirty="0">
                          <a:solidFill>
                            <a:srgbClr val="3B424F"/>
                          </a:solidFill>
                          <a:latin typeface="Arial"/>
                          <a:cs typeface="Arial"/>
                        </a:rPr>
                        <a:t>Encapsulation</a:t>
                      </a:r>
                      <a:r>
                        <a:rPr sz="900" dirty="0">
                          <a:solidFill>
                            <a:srgbClr val="3B424F"/>
                          </a:solidFill>
                          <a:latin typeface="Arial"/>
                          <a:cs typeface="Arial"/>
                        </a:rPr>
                        <a:t> type</a:t>
                      </a:r>
                      <a:endParaRPr sz="900" dirty="0">
                        <a:latin typeface="Arial"/>
                        <a:cs typeface="Arial"/>
                      </a:endParaRPr>
                    </a:p>
                  </a:txBody>
                  <a:tcPr marL="0" marR="0" marT="571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00000"/>
                        </a:lnSpc>
                        <a:spcBef>
                          <a:spcPts val="350"/>
                        </a:spcBef>
                      </a:pPr>
                      <a:r>
                        <a:rPr sz="900" spc="-30" dirty="0">
                          <a:solidFill>
                            <a:srgbClr val="3B424F"/>
                          </a:solidFill>
                          <a:latin typeface="Arial"/>
                          <a:cs typeface="Arial"/>
                        </a:rPr>
                        <a:t>Droplet</a:t>
                      </a:r>
                      <a:endParaRPr sz="900" dirty="0">
                        <a:latin typeface="Arial"/>
                        <a:cs typeface="Arial"/>
                      </a:endParaRPr>
                    </a:p>
                  </a:txBody>
                  <a:tcPr marL="0" marR="0" marT="444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350"/>
                        </a:spcBef>
                      </a:pPr>
                      <a:r>
                        <a:rPr sz="900" spc="-30" dirty="0">
                          <a:solidFill>
                            <a:srgbClr val="3B424F"/>
                          </a:solidFill>
                          <a:latin typeface="Arial"/>
                          <a:cs typeface="Arial"/>
                        </a:rPr>
                        <a:t>Droplet</a:t>
                      </a:r>
                      <a:endParaRPr sz="900" dirty="0">
                        <a:latin typeface="Arial"/>
                        <a:cs typeface="Arial"/>
                      </a:endParaRPr>
                    </a:p>
                  </a:txBody>
                  <a:tcPr marL="0" marR="0" marT="444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350"/>
                        </a:spcBef>
                      </a:pPr>
                      <a:r>
                        <a:rPr sz="900" spc="-30" dirty="0">
                          <a:solidFill>
                            <a:srgbClr val="3B424F"/>
                          </a:solidFill>
                          <a:latin typeface="Arial"/>
                          <a:cs typeface="Arial"/>
                        </a:rPr>
                        <a:t>Droplet</a:t>
                      </a:r>
                      <a:endParaRPr sz="900" dirty="0">
                        <a:latin typeface="Arial"/>
                        <a:cs typeface="Arial"/>
                      </a:endParaRPr>
                    </a:p>
                  </a:txBody>
                  <a:tcPr marL="0" marR="0" marT="444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350"/>
                        </a:spcBef>
                      </a:pPr>
                      <a:r>
                        <a:rPr sz="900" spc="-40" dirty="0">
                          <a:solidFill>
                            <a:srgbClr val="3B424F"/>
                          </a:solidFill>
                          <a:latin typeface="Arial"/>
                          <a:cs typeface="Arial"/>
                        </a:rPr>
                        <a:t>Nanolitre</a:t>
                      </a:r>
                      <a:r>
                        <a:rPr sz="900" spc="-5" dirty="0">
                          <a:solidFill>
                            <a:srgbClr val="3B424F"/>
                          </a:solidFill>
                          <a:latin typeface="Arial"/>
                          <a:cs typeface="Arial"/>
                        </a:rPr>
                        <a:t> </a:t>
                      </a:r>
                      <a:r>
                        <a:rPr sz="900" spc="-40" dirty="0">
                          <a:solidFill>
                            <a:srgbClr val="3B424F"/>
                          </a:solidFill>
                          <a:latin typeface="Arial"/>
                          <a:cs typeface="Arial"/>
                        </a:rPr>
                        <a:t>well</a:t>
                      </a:r>
                      <a:endParaRPr sz="900" dirty="0">
                        <a:latin typeface="Arial"/>
                        <a:cs typeface="Arial"/>
                      </a:endParaRPr>
                    </a:p>
                  </a:txBody>
                  <a:tcPr marL="0" marR="0" marT="444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350"/>
                        </a:spcBef>
                      </a:pPr>
                      <a:r>
                        <a:rPr sz="900" spc="-30" dirty="0">
                          <a:solidFill>
                            <a:srgbClr val="3B424F"/>
                          </a:solidFill>
                          <a:latin typeface="Arial"/>
                          <a:cs typeface="Arial"/>
                        </a:rPr>
                        <a:t>Plate-based</a:t>
                      </a:r>
                      <a:endParaRPr sz="900" dirty="0">
                        <a:latin typeface="Arial"/>
                        <a:cs typeface="Arial"/>
                      </a:endParaRPr>
                    </a:p>
                  </a:txBody>
                  <a:tcPr marL="0" marR="0" marT="444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504748">
                <a:tc>
                  <a:txBody>
                    <a:bodyPr/>
                    <a:lstStyle/>
                    <a:p>
                      <a:pPr algn="ctr">
                        <a:lnSpc>
                          <a:spcPct val="100000"/>
                        </a:lnSpc>
                        <a:spcBef>
                          <a:spcPts val="50"/>
                        </a:spcBef>
                      </a:pPr>
                      <a:endParaRPr sz="1000" dirty="0">
                        <a:latin typeface="Times New Roman"/>
                        <a:cs typeface="Times New Roman"/>
                      </a:endParaRPr>
                    </a:p>
                    <a:p>
                      <a:pPr algn="ctr">
                        <a:lnSpc>
                          <a:spcPct val="100000"/>
                        </a:lnSpc>
                        <a:spcBef>
                          <a:spcPts val="5"/>
                        </a:spcBef>
                      </a:pPr>
                      <a:r>
                        <a:rPr sz="900" spc="-20" dirty="0">
                          <a:solidFill>
                            <a:srgbClr val="3B424F"/>
                          </a:solidFill>
                          <a:latin typeface="Arial"/>
                          <a:cs typeface="Arial"/>
                        </a:rPr>
                        <a:t>Library</a:t>
                      </a:r>
                      <a:r>
                        <a:rPr sz="900" spc="5" dirty="0">
                          <a:solidFill>
                            <a:srgbClr val="3B424F"/>
                          </a:solidFill>
                          <a:latin typeface="Arial"/>
                          <a:cs typeface="Arial"/>
                        </a:rPr>
                        <a:t> </a:t>
                      </a:r>
                      <a:r>
                        <a:rPr sz="900" spc="15" dirty="0">
                          <a:solidFill>
                            <a:srgbClr val="3B424F"/>
                          </a:solidFill>
                          <a:latin typeface="Arial"/>
                          <a:cs typeface="Arial"/>
                        </a:rPr>
                        <a:t>prep</a:t>
                      </a:r>
                      <a:endParaRPr sz="900" dirty="0">
                        <a:latin typeface="Arial"/>
                        <a:cs typeface="Arial"/>
                      </a:endParaRPr>
                    </a:p>
                  </a:txBody>
                  <a:tcPr marL="0" marR="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nSpc>
                          <a:spcPct val="100000"/>
                        </a:lnSpc>
                        <a:spcBef>
                          <a:spcPts val="45"/>
                        </a:spcBef>
                      </a:pPr>
                      <a:endParaRPr sz="900" dirty="0">
                        <a:latin typeface="Times New Roman"/>
                        <a:cs typeface="Times New Roman"/>
                      </a:endParaRPr>
                    </a:p>
                    <a:p>
                      <a:pPr marL="635" algn="ctr">
                        <a:lnSpc>
                          <a:spcPct val="100000"/>
                        </a:lnSpc>
                        <a:spcBef>
                          <a:spcPts val="5"/>
                        </a:spcBef>
                      </a:pPr>
                      <a:r>
                        <a:rPr sz="900" spc="-30" dirty="0">
                          <a:solidFill>
                            <a:srgbClr val="3B424F"/>
                          </a:solidFill>
                          <a:latin typeface="Arial"/>
                          <a:cs typeface="Arial"/>
                        </a:rPr>
                        <a:t>CEL-seq</a:t>
                      </a:r>
                      <a:endParaRPr sz="900" dirty="0">
                        <a:latin typeface="Arial"/>
                        <a:cs typeface="Arial"/>
                      </a:endParaRPr>
                    </a:p>
                    <a:p>
                      <a:pPr algn="ctr">
                        <a:lnSpc>
                          <a:spcPct val="100000"/>
                        </a:lnSpc>
                      </a:pPr>
                      <a:r>
                        <a:rPr sz="900" spc="-50" dirty="0">
                          <a:solidFill>
                            <a:srgbClr val="3B424F"/>
                          </a:solidFill>
                          <a:latin typeface="Arial"/>
                          <a:cs typeface="Arial"/>
                        </a:rPr>
                        <a:t>Linear </a:t>
                      </a:r>
                      <a:r>
                        <a:rPr sz="900" spc="-30" dirty="0">
                          <a:solidFill>
                            <a:srgbClr val="3B424F"/>
                          </a:solidFill>
                          <a:latin typeface="Arial"/>
                          <a:cs typeface="Arial"/>
                        </a:rPr>
                        <a:t>amplification </a:t>
                      </a:r>
                      <a:r>
                        <a:rPr sz="900" spc="-25" dirty="0">
                          <a:solidFill>
                            <a:srgbClr val="3B424F"/>
                          </a:solidFill>
                          <a:latin typeface="Arial"/>
                          <a:cs typeface="Arial"/>
                        </a:rPr>
                        <a:t>by</a:t>
                      </a:r>
                      <a:r>
                        <a:rPr sz="900" spc="60" dirty="0">
                          <a:solidFill>
                            <a:srgbClr val="3B424F"/>
                          </a:solidFill>
                          <a:latin typeface="Arial"/>
                          <a:cs typeface="Arial"/>
                        </a:rPr>
                        <a:t> </a:t>
                      </a:r>
                      <a:r>
                        <a:rPr sz="900" spc="-105" dirty="0">
                          <a:solidFill>
                            <a:srgbClr val="3B424F"/>
                          </a:solidFill>
                          <a:latin typeface="Arial"/>
                          <a:cs typeface="Arial"/>
                        </a:rPr>
                        <a:t>IVT</a:t>
                      </a:r>
                      <a:endParaRPr sz="900" dirty="0">
                        <a:latin typeface="Arial"/>
                        <a:cs typeface="Arial"/>
                      </a:endParaRPr>
                    </a:p>
                  </a:txBody>
                  <a:tcPr marL="0" marR="0" marT="571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2C2"/>
                    </a:solidFill>
                  </a:tcPr>
                </a:tc>
                <a:tc>
                  <a:txBody>
                    <a:bodyPr/>
                    <a:lstStyle/>
                    <a:p>
                      <a:pPr marL="396240" marR="387350" indent="-635" algn="ctr">
                        <a:lnSpc>
                          <a:spcPct val="99400"/>
                        </a:lnSpc>
                        <a:spcBef>
                          <a:spcPts val="994"/>
                        </a:spcBef>
                      </a:pPr>
                      <a:r>
                        <a:rPr sz="900" spc="-40" dirty="0">
                          <a:solidFill>
                            <a:srgbClr val="3B424F"/>
                          </a:solidFill>
                          <a:latin typeface="Arial"/>
                          <a:cs typeface="Arial"/>
                        </a:rPr>
                        <a:t>SMART-seq  Exponential </a:t>
                      </a:r>
                      <a:r>
                        <a:rPr sz="900" spc="-65" dirty="0">
                          <a:solidFill>
                            <a:srgbClr val="3B424F"/>
                          </a:solidFill>
                          <a:latin typeface="Arial"/>
                          <a:cs typeface="Arial"/>
                        </a:rPr>
                        <a:t>PCR </a:t>
                      </a:r>
                      <a:r>
                        <a:rPr sz="900" spc="-25" dirty="0">
                          <a:solidFill>
                            <a:srgbClr val="3B424F"/>
                          </a:solidFill>
                          <a:latin typeface="Arial"/>
                          <a:cs typeface="Arial"/>
                        </a:rPr>
                        <a:t>based  </a:t>
                      </a:r>
                      <a:r>
                        <a:rPr sz="900" spc="-30" dirty="0">
                          <a:solidFill>
                            <a:srgbClr val="3B424F"/>
                          </a:solidFill>
                          <a:latin typeface="Arial"/>
                          <a:cs typeface="Arial"/>
                        </a:rPr>
                        <a:t>amplification</a:t>
                      </a:r>
                      <a:endParaRPr sz="900">
                        <a:latin typeface="Arial"/>
                        <a:cs typeface="Arial"/>
                      </a:endParaRPr>
                    </a:p>
                  </a:txBody>
                  <a:tcPr marL="0" marR="0" marT="12636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1E1FE"/>
                    </a:solidFill>
                  </a:tcPr>
                </a:tc>
                <a:tc>
                  <a:txBody>
                    <a:bodyPr/>
                    <a:lstStyle/>
                    <a:p>
                      <a:pPr marL="219710" marR="211454" indent="-635" algn="ctr">
                        <a:lnSpc>
                          <a:spcPct val="99400"/>
                        </a:lnSpc>
                        <a:spcBef>
                          <a:spcPts val="994"/>
                        </a:spcBef>
                      </a:pPr>
                      <a:r>
                        <a:rPr sz="900" spc="-40" dirty="0">
                          <a:solidFill>
                            <a:srgbClr val="3B424F"/>
                          </a:solidFill>
                          <a:latin typeface="Arial"/>
                          <a:cs typeface="Arial"/>
                        </a:rPr>
                        <a:t>SMART-seq  Exponential </a:t>
                      </a:r>
                      <a:r>
                        <a:rPr sz="900" spc="-65" dirty="0">
                          <a:solidFill>
                            <a:srgbClr val="3B424F"/>
                          </a:solidFill>
                          <a:latin typeface="Arial"/>
                          <a:cs typeface="Arial"/>
                        </a:rPr>
                        <a:t>PCR </a:t>
                      </a:r>
                      <a:r>
                        <a:rPr sz="900" spc="-25" dirty="0">
                          <a:solidFill>
                            <a:srgbClr val="3B424F"/>
                          </a:solidFill>
                          <a:latin typeface="Arial"/>
                          <a:cs typeface="Arial"/>
                        </a:rPr>
                        <a:t>based  </a:t>
                      </a:r>
                      <a:r>
                        <a:rPr sz="900" spc="-30" dirty="0">
                          <a:solidFill>
                            <a:srgbClr val="3B424F"/>
                          </a:solidFill>
                          <a:latin typeface="Arial"/>
                          <a:cs typeface="Arial"/>
                        </a:rPr>
                        <a:t>amplification</a:t>
                      </a:r>
                      <a:endParaRPr sz="900">
                        <a:latin typeface="Arial"/>
                        <a:cs typeface="Arial"/>
                      </a:endParaRPr>
                    </a:p>
                  </a:txBody>
                  <a:tcPr marL="0" marR="0" marT="12636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B6D5"/>
                    </a:solidFill>
                  </a:tcPr>
                </a:tc>
                <a:tc>
                  <a:txBody>
                    <a:bodyPr/>
                    <a:lstStyle/>
                    <a:p>
                      <a:pPr marL="309880" marR="300990" indent="-635" algn="ctr">
                        <a:lnSpc>
                          <a:spcPct val="99400"/>
                        </a:lnSpc>
                        <a:spcBef>
                          <a:spcPts val="994"/>
                        </a:spcBef>
                      </a:pPr>
                      <a:r>
                        <a:rPr sz="900" spc="-40" dirty="0">
                          <a:solidFill>
                            <a:srgbClr val="3B424F"/>
                          </a:solidFill>
                          <a:latin typeface="Arial"/>
                          <a:cs typeface="Arial"/>
                        </a:rPr>
                        <a:t>SMART-seq  Exponential </a:t>
                      </a:r>
                      <a:r>
                        <a:rPr sz="900" spc="-65" dirty="0">
                          <a:solidFill>
                            <a:srgbClr val="3B424F"/>
                          </a:solidFill>
                          <a:latin typeface="Arial"/>
                          <a:cs typeface="Arial"/>
                        </a:rPr>
                        <a:t>PCR </a:t>
                      </a:r>
                      <a:r>
                        <a:rPr sz="900" spc="-25" dirty="0">
                          <a:solidFill>
                            <a:srgbClr val="3B424F"/>
                          </a:solidFill>
                          <a:latin typeface="Arial"/>
                          <a:cs typeface="Arial"/>
                        </a:rPr>
                        <a:t>based  </a:t>
                      </a:r>
                      <a:r>
                        <a:rPr sz="900" spc="-30" dirty="0">
                          <a:solidFill>
                            <a:srgbClr val="3B424F"/>
                          </a:solidFill>
                          <a:latin typeface="Arial"/>
                          <a:cs typeface="Arial"/>
                        </a:rPr>
                        <a:t>amplification</a:t>
                      </a:r>
                      <a:endParaRPr sz="900" dirty="0">
                        <a:latin typeface="Arial"/>
                        <a:cs typeface="Arial"/>
                      </a:endParaRPr>
                    </a:p>
                  </a:txBody>
                  <a:tcPr marL="0" marR="0" marT="12636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2D3"/>
                    </a:solidFill>
                  </a:tcPr>
                </a:tc>
                <a:tc>
                  <a:txBody>
                    <a:bodyPr/>
                    <a:lstStyle/>
                    <a:p>
                      <a:pPr marL="207010" marR="198755" indent="-635" algn="ctr">
                        <a:lnSpc>
                          <a:spcPct val="99400"/>
                        </a:lnSpc>
                        <a:spcBef>
                          <a:spcPts val="994"/>
                        </a:spcBef>
                      </a:pPr>
                      <a:r>
                        <a:rPr sz="900" spc="-40" dirty="0">
                          <a:solidFill>
                            <a:srgbClr val="3B424F"/>
                          </a:solidFill>
                          <a:latin typeface="Arial"/>
                          <a:cs typeface="Arial"/>
                        </a:rPr>
                        <a:t>SMART-seq  Exponential </a:t>
                      </a:r>
                      <a:r>
                        <a:rPr sz="900" spc="-65" dirty="0">
                          <a:solidFill>
                            <a:srgbClr val="3B424F"/>
                          </a:solidFill>
                          <a:latin typeface="Arial"/>
                          <a:cs typeface="Arial"/>
                        </a:rPr>
                        <a:t>PCR </a:t>
                      </a:r>
                      <a:r>
                        <a:rPr sz="900" spc="-25" dirty="0">
                          <a:solidFill>
                            <a:srgbClr val="3B424F"/>
                          </a:solidFill>
                          <a:latin typeface="Arial"/>
                          <a:cs typeface="Arial"/>
                        </a:rPr>
                        <a:t>based  </a:t>
                      </a:r>
                      <a:r>
                        <a:rPr sz="900" spc="-30" dirty="0">
                          <a:solidFill>
                            <a:srgbClr val="3B424F"/>
                          </a:solidFill>
                          <a:latin typeface="Arial"/>
                          <a:cs typeface="Arial"/>
                        </a:rPr>
                        <a:t>amplification</a:t>
                      </a:r>
                      <a:endParaRPr sz="900" dirty="0">
                        <a:latin typeface="Arial"/>
                        <a:cs typeface="Arial"/>
                      </a:endParaRPr>
                    </a:p>
                  </a:txBody>
                  <a:tcPr marL="0" marR="0" marT="12636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DDE0"/>
                    </a:solidFill>
                  </a:tcPr>
                </a:tc>
                <a:extLst>
                  <a:ext uri="{0D108BD9-81ED-4DB2-BD59-A6C34878D82A}">
                    <a16:rowId xmlns:a16="http://schemas.microsoft.com/office/drawing/2014/main" val="10004"/>
                  </a:ext>
                </a:extLst>
              </a:tr>
              <a:tr h="381000">
                <a:tc>
                  <a:txBody>
                    <a:bodyPr/>
                    <a:lstStyle/>
                    <a:p>
                      <a:pPr algn="ctr">
                        <a:lnSpc>
                          <a:spcPct val="100000"/>
                        </a:lnSpc>
                        <a:spcBef>
                          <a:spcPts val="990"/>
                        </a:spcBef>
                      </a:pPr>
                      <a:r>
                        <a:rPr sz="900" spc="-10" dirty="0">
                          <a:solidFill>
                            <a:srgbClr val="3B424F"/>
                          </a:solidFill>
                          <a:latin typeface="Arial"/>
                          <a:cs typeface="Arial"/>
                        </a:rPr>
                        <a:t>Commercial</a:t>
                      </a:r>
                      <a:endParaRPr sz="900" dirty="0">
                        <a:latin typeface="Arial"/>
                        <a:cs typeface="Arial"/>
                      </a:endParaRPr>
                    </a:p>
                  </a:txBody>
                  <a:tcPr marL="0" marR="0" marT="12573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00000"/>
                        </a:lnSpc>
                        <a:spcBef>
                          <a:spcPts val="1220"/>
                        </a:spcBef>
                      </a:pPr>
                      <a:r>
                        <a:rPr sz="900" spc="-65" dirty="0">
                          <a:solidFill>
                            <a:srgbClr val="3B424F"/>
                          </a:solidFill>
                          <a:latin typeface="Arial"/>
                          <a:cs typeface="Arial"/>
                        </a:rPr>
                        <a:t>Yes</a:t>
                      </a:r>
                      <a:endParaRPr sz="900">
                        <a:latin typeface="Arial"/>
                        <a:cs typeface="Arial"/>
                      </a:endParaRPr>
                    </a:p>
                  </a:txBody>
                  <a:tcPr marL="0" marR="0" marT="1549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2C2"/>
                    </a:solidFill>
                  </a:tcPr>
                </a:tc>
                <a:tc>
                  <a:txBody>
                    <a:bodyPr/>
                    <a:lstStyle/>
                    <a:p>
                      <a:pPr algn="ctr">
                        <a:lnSpc>
                          <a:spcPct val="100000"/>
                        </a:lnSpc>
                        <a:spcBef>
                          <a:spcPts val="1220"/>
                        </a:spcBef>
                      </a:pPr>
                      <a:r>
                        <a:rPr sz="900" spc="-65" dirty="0">
                          <a:solidFill>
                            <a:srgbClr val="3B424F"/>
                          </a:solidFill>
                          <a:latin typeface="Arial"/>
                          <a:cs typeface="Arial"/>
                        </a:rPr>
                        <a:t>Yes</a:t>
                      </a:r>
                      <a:endParaRPr sz="900">
                        <a:latin typeface="Arial"/>
                        <a:cs typeface="Arial"/>
                      </a:endParaRPr>
                    </a:p>
                  </a:txBody>
                  <a:tcPr marL="0" marR="0" marT="1549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1E1FE"/>
                    </a:solidFill>
                  </a:tcPr>
                </a:tc>
                <a:tc>
                  <a:txBody>
                    <a:bodyPr/>
                    <a:lstStyle/>
                    <a:p>
                      <a:pPr algn="ctr">
                        <a:lnSpc>
                          <a:spcPct val="100000"/>
                        </a:lnSpc>
                        <a:spcBef>
                          <a:spcPts val="1220"/>
                        </a:spcBef>
                      </a:pPr>
                      <a:r>
                        <a:rPr sz="900" spc="50" dirty="0">
                          <a:solidFill>
                            <a:srgbClr val="3B424F"/>
                          </a:solidFill>
                          <a:latin typeface="Arial"/>
                          <a:cs typeface="Arial"/>
                        </a:rPr>
                        <a:t>--</a:t>
                      </a:r>
                      <a:endParaRPr sz="900">
                        <a:latin typeface="Arial"/>
                        <a:cs typeface="Arial"/>
                      </a:endParaRPr>
                    </a:p>
                  </a:txBody>
                  <a:tcPr marL="0" marR="0" marT="1549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B6D5"/>
                    </a:solidFill>
                  </a:tcPr>
                </a:tc>
                <a:tc>
                  <a:txBody>
                    <a:bodyPr/>
                    <a:lstStyle/>
                    <a:p>
                      <a:pPr algn="ctr">
                        <a:lnSpc>
                          <a:spcPct val="100000"/>
                        </a:lnSpc>
                        <a:spcBef>
                          <a:spcPts val="1220"/>
                        </a:spcBef>
                      </a:pPr>
                      <a:r>
                        <a:rPr sz="900" spc="-65" dirty="0">
                          <a:solidFill>
                            <a:srgbClr val="3B424F"/>
                          </a:solidFill>
                          <a:latin typeface="Arial"/>
                          <a:cs typeface="Arial"/>
                        </a:rPr>
                        <a:t>Yes </a:t>
                      </a:r>
                      <a:r>
                        <a:rPr sz="900" spc="-50" dirty="0">
                          <a:solidFill>
                            <a:srgbClr val="3B424F"/>
                          </a:solidFill>
                          <a:latin typeface="Arial"/>
                          <a:cs typeface="Arial"/>
                        </a:rPr>
                        <a:t>(Summer</a:t>
                      </a:r>
                      <a:r>
                        <a:rPr sz="900" spc="60" dirty="0">
                          <a:solidFill>
                            <a:srgbClr val="3B424F"/>
                          </a:solidFill>
                          <a:latin typeface="Arial"/>
                          <a:cs typeface="Arial"/>
                        </a:rPr>
                        <a:t> </a:t>
                      </a:r>
                      <a:r>
                        <a:rPr sz="900" spc="-35" dirty="0">
                          <a:solidFill>
                            <a:srgbClr val="3B424F"/>
                          </a:solidFill>
                          <a:latin typeface="Arial"/>
                          <a:cs typeface="Arial"/>
                        </a:rPr>
                        <a:t>2020)</a:t>
                      </a:r>
                      <a:endParaRPr sz="900">
                        <a:latin typeface="Arial"/>
                        <a:cs typeface="Arial"/>
                      </a:endParaRPr>
                    </a:p>
                  </a:txBody>
                  <a:tcPr marL="0" marR="0" marT="1549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2D3"/>
                    </a:solidFill>
                  </a:tcPr>
                </a:tc>
                <a:tc>
                  <a:txBody>
                    <a:bodyPr/>
                    <a:lstStyle/>
                    <a:p>
                      <a:pPr algn="ctr">
                        <a:lnSpc>
                          <a:spcPct val="100000"/>
                        </a:lnSpc>
                        <a:spcBef>
                          <a:spcPts val="1220"/>
                        </a:spcBef>
                      </a:pPr>
                      <a:r>
                        <a:rPr sz="900" spc="-65" dirty="0">
                          <a:solidFill>
                            <a:srgbClr val="3B424F"/>
                          </a:solidFill>
                          <a:latin typeface="Arial"/>
                          <a:cs typeface="Arial"/>
                        </a:rPr>
                        <a:t>Yes</a:t>
                      </a:r>
                      <a:endParaRPr sz="900" dirty="0">
                        <a:latin typeface="Arial"/>
                        <a:cs typeface="Arial"/>
                      </a:endParaRPr>
                    </a:p>
                  </a:txBody>
                  <a:tcPr marL="0" marR="0" marT="1549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DDE0"/>
                    </a:solidFill>
                  </a:tcPr>
                </a:tc>
                <a:extLst>
                  <a:ext uri="{0D108BD9-81ED-4DB2-BD59-A6C34878D82A}">
                    <a16:rowId xmlns:a16="http://schemas.microsoft.com/office/drawing/2014/main" val="10005"/>
                  </a:ext>
                </a:extLst>
              </a:tr>
              <a:tr h="304800">
                <a:tc>
                  <a:txBody>
                    <a:bodyPr/>
                    <a:lstStyle/>
                    <a:p>
                      <a:pPr algn="ctr">
                        <a:lnSpc>
                          <a:spcPct val="100000"/>
                        </a:lnSpc>
                        <a:spcBef>
                          <a:spcPts val="800"/>
                        </a:spcBef>
                      </a:pPr>
                      <a:r>
                        <a:rPr sz="900" spc="15" dirty="0">
                          <a:solidFill>
                            <a:srgbClr val="3B424F"/>
                          </a:solidFill>
                          <a:latin typeface="Arial"/>
                          <a:cs typeface="Arial"/>
                        </a:rPr>
                        <a:t>Cost </a:t>
                      </a:r>
                      <a:r>
                        <a:rPr sz="900" spc="-25" dirty="0">
                          <a:solidFill>
                            <a:srgbClr val="3B424F"/>
                          </a:solidFill>
                          <a:latin typeface="Arial"/>
                          <a:cs typeface="Arial"/>
                        </a:rPr>
                        <a:t>(~$ </a:t>
                      </a:r>
                      <a:r>
                        <a:rPr sz="900" spc="-5" dirty="0">
                          <a:solidFill>
                            <a:srgbClr val="3B424F"/>
                          </a:solidFill>
                          <a:latin typeface="Arial"/>
                          <a:cs typeface="Arial"/>
                        </a:rPr>
                        <a:t>per</a:t>
                      </a:r>
                      <a:r>
                        <a:rPr sz="900" spc="50" dirty="0">
                          <a:solidFill>
                            <a:srgbClr val="3B424F"/>
                          </a:solidFill>
                          <a:latin typeface="Arial"/>
                          <a:cs typeface="Arial"/>
                        </a:rPr>
                        <a:t> </a:t>
                      </a:r>
                      <a:r>
                        <a:rPr sz="900" spc="-60" dirty="0">
                          <a:solidFill>
                            <a:srgbClr val="3B424F"/>
                          </a:solidFill>
                          <a:latin typeface="Arial"/>
                          <a:cs typeface="Arial"/>
                        </a:rPr>
                        <a:t>cell)</a:t>
                      </a:r>
                      <a:endParaRPr sz="900" dirty="0">
                        <a:latin typeface="Arial"/>
                        <a:cs typeface="Arial"/>
                      </a:endParaRPr>
                    </a:p>
                  </a:txBody>
                  <a:tcPr marL="0" marR="0" marT="10160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00000"/>
                        </a:lnSpc>
                        <a:spcBef>
                          <a:spcPts val="1030"/>
                        </a:spcBef>
                      </a:pPr>
                      <a:r>
                        <a:rPr sz="900" dirty="0">
                          <a:solidFill>
                            <a:srgbClr val="3B424F"/>
                          </a:solidFill>
                          <a:latin typeface="Arial"/>
                          <a:cs typeface="Arial"/>
                        </a:rPr>
                        <a:t>~0.06</a:t>
                      </a:r>
                      <a:endParaRPr sz="900">
                        <a:latin typeface="Arial"/>
                        <a:cs typeface="Arial"/>
                      </a:endParaRPr>
                    </a:p>
                  </a:txBody>
                  <a:tcPr marL="0" marR="0" marT="13081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2C2"/>
                    </a:solidFill>
                  </a:tcPr>
                </a:tc>
                <a:tc>
                  <a:txBody>
                    <a:bodyPr/>
                    <a:lstStyle/>
                    <a:p>
                      <a:pPr algn="ctr">
                        <a:lnSpc>
                          <a:spcPct val="100000"/>
                        </a:lnSpc>
                        <a:spcBef>
                          <a:spcPts val="1030"/>
                        </a:spcBef>
                      </a:pPr>
                      <a:r>
                        <a:rPr sz="900" spc="5" dirty="0">
                          <a:solidFill>
                            <a:srgbClr val="3B424F"/>
                          </a:solidFill>
                          <a:latin typeface="Arial"/>
                          <a:cs typeface="Arial"/>
                        </a:rPr>
                        <a:t>~0.2</a:t>
                      </a:r>
                      <a:endParaRPr sz="900">
                        <a:latin typeface="Arial"/>
                        <a:cs typeface="Arial"/>
                      </a:endParaRPr>
                    </a:p>
                  </a:txBody>
                  <a:tcPr marL="0" marR="0" marT="13081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1E1FE"/>
                    </a:solidFill>
                  </a:tcPr>
                </a:tc>
                <a:tc>
                  <a:txBody>
                    <a:bodyPr/>
                    <a:lstStyle/>
                    <a:p>
                      <a:pPr algn="ctr">
                        <a:lnSpc>
                          <a:spcPct val="100000"/>
                        </a:lnSpc>
                        <a:spcBef>
                          <a:spcPts val="1030"/>
                        </a:spcBef>
                      </a:pPr>
                      <a:r>
                        <a:rPr sz="900" dirty="0">
                          <a:solidFill>
                            <a:srgbClr val="3B424F"/>
                          </a:solidFill>
                          <a:latin typeface="Arial"/>
                          <a:cs typeface="Arial"/>
                        </a:rPr>
                        <a:t>~0.06</a:t>
                      </a:r>
                      <a:endParaRPr sz="900">
                        <a:latin typeface="Arial"/>
                        <a:cs typeface="Arial"/>
                      </a:endParaRPr>
                    </a:p>
                  </a:txBody>
                  <a:tcPr marL="0" marR="0" marT="13081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B6D5"/>
                    </a:solidFill>
                  </a:tcPr>
                </a:tc>
                <a:tc>
                  <a:txBody>
                    <a:bodyPr/>
                    <a:lstStyle/>
                    <a:p>
                      <a:pPr algn="ctr">
                        <a:lnSpc>
                          <a:spcPct val="100000"/>
                        </a:lnSpc>
                        <a:spcBef>
                          <a:spcPts val="1030"/>
                        </a:spcBef>
                      </a:pPr>
                      <a:r>
                        <a:rPr sz="900" dirty="0">
                          <a:solidFill>
                            <a:srgbClr val="3B424F"/>
                          </a:solidFill>
                          <a:latin typeface="Arial"/>
                          <a:cs typeface="Arial"/>
                        </a:rPr>
                        <a:t>~0.15</a:t>
                      </a:r>
                      <a:endParaRPr sz="900">
                        <a:latin typeface="Arial"/>
                        <a:cs typeface="Arial"/>
                      </a:endParaRPr>
                    </a:p>
                  </a:txBody>
                  <a:tcPr marL="0" marR="0" marT="13081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2D3"/>
                    </a:solidFill>
                  </a:tcPr>
                </a:tc>
                <a:tc>
                  <a:txBody>
                    <a:bodyPr/>
                    <a:lstStyle/>
                    <a:p>
                      <a:pPr algn="ctr">
                        <a:lnSpc>
                          <a:spcPct val="100000"/>
                        </a:lnSpc>
                        <a:spcBef>
                          <a:spcPts val="1030"/>
                        </a:spcBef>
                      </a:pPr>
                      <a:r>
                        <a:rPr sz="900" dirty="0">
                          <a:solidFill>
                            <a:srgbClr val="3B424F"/>
                          </a:solidFill>
                          <a:latin typeface="Arial"/>
                          <a:cs typeface="Arial"/>
                        </a:rPr>
                        <a:t>1</a:t>
                      </a:r>
                      <a:endParaRPr sz="900" dirty="0">
                        <a:latin typeface="Arial"/>
                        <a:cs typeface="Arial"/>
                      </a:endParaRPr>
                    </a:p>
                  </a:txBody>
                  <a:tcPr marL="0" marR="0" marT="13081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DDE0"/>
                    </a:solidFill>
                  </a:tcPr>
                </a:tc>
                <a:extLst>
                  <a:ext uri="{0D108BD9-81ED-4DB2-BD59-A6C34878D82A}">
                    <a16:rowId xmlns:a16="http://schemas.microsoft.com/office/drawing/2014/main" val="10006"/>
                  </a:ext>
                </a:extLst>
              </a:tr>
              <a:tr h="1040433">
                <a:tc>
                  <a:txBody>
                    <a:bodyPr/>
                    <a:lstStyle/>
                    <a:p>
                      <a:pPr algn="ctr">
                        <a:lnSpc>
                          <a:spcPct val="100000"/>
                        </a:lnSpc>
                        <a:spcBef>
                          <a:spcPts val="40"/>
                        </a:spcBef>
                      </a:pPr>
                      <a:endParaRPr sz="1050" dirty="0">
                        <a:latin typeface="Times New Roman"/>
                        <a:cs typeface="Times New Roman"/>
                      </a:endParaRPr>
                    </a:p>
                    <a:p>
                      <a:pPr algn="ctr">
                        <a:lnSpc>
                          <a:spcPct val="100000"/>
                        </a:lnSpc>
                      </a:pPr>
                      <a:r>
                        <a:rPr sz="900" spc="-5" dirty="0">
                          <a:solidFill>
                            <a:srgbClr val="3B424F"/>
                          </a:solidFill>
                          <a:latin typeface="Arial"/>
                          <a:cs typeface="Arial"/>
                        </a:rPr>
                        <a:t>Strengths</a:t>
                      </a:r>
                      <a:endParaRPr sz="900" dirty="0">
                        <a:latin typeface="Arial"/>
                        <a:cs typeface="Arial"/>
                      </a:endParaRPr>
                    </a:p>
                  </a:txBody>
                  <a:tcPr marL="0" marR="0" marT="508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376555" indent="-286385">
                        <a:lnSpc>
                          <a:spcPts val="1910"/>
                        </a:lnSpc>
                        <a:spcBef>
                          <a:spcPts val="359"/>
                        </a:spcBef>
                        <a:buChar char="•"/>
                        <a:tabLst>
                          <a:tab pos="376555" algn="l"/>
                          <a:tab pos="377190" algn="l"/>
                        </a:tabLst>
                      </a:pPr>
                      <a:r>
                        <a:rPr sz="900" spc="-15" dirty="0">
                          <a:solidFill>
                            <a:srgbClr val="3B424F"/>
                          </a:solidFill>
                          <a:latin typeface="Arial"/>
                          <a:cs typeface="Arial"/>
                        </a:rPr>
                        <a:t>Good </a:t>
                      </a:r>
                      <a:r>
                        <a:rPr sz="900" spc="-45" dirty="0">
                          <a:solidFill>
                            <a:srgbClr val="3B424F"/>
                          </a:solidFill>
                          <a:latin typeface="Arial"/>
                          <a:cs typeface="Arial"/>
                        </a:rPr>
                        <a:t>cell</a:t>
                      </a:r>
                      <a:r>
                        <a:rPr sz="900" spc="5" dirty="0">
                          <a:solidFill>
                            <a:srgbClr val="3B424F"/>
                          </a:solidFill>
                          <a:latin typeface="Arial"/>
                          <a:cs typeface="Arial"/>
                        </a:rPr>
                        <a:t> </a:t>
                      </a:r>
                      <a:r>
                        <a:rPr sz="900" spc="-20" dirty="0">
                          <a:solidFill>
                            <a:srgbClr val="3B424F"/>
                          </a:solidFill>
                          <a:latin typeface="Arial"/>
                          <a:cs typeface="Arial"/>
                        </a:rPr>
                        <a:t>capture</a:t>
                      </a:r>
                      <a:endParaRPr sz="900" dirty="0">
                        <a:latin typeface="Arial"/>
                        <a:cs typeface="Arial"/>
                      </a:endParaRPr>
                    </a:p>
                    <a:p>
                      <a:pPr marL="376555" indent="-286385">
                        <a:lnSpc>
                          <a:spcPts val="1895"/>
                        </a:lnSpc>
                        <a:buChar char="•"/>
                        <a:tabLst>
                          <a:tab pos="376555" algn="l"/>
                          <a:tab pos="377190" algn="l"/>
                        </a:tabLst>
                      </a:pPr>
                      <a:r>
                        <a:rPr sz="900" spc="-25" dirty="0">
                          <a:solidFill>
                            <a:srgbClr val="3B424F"/>
                          </a:solidFill>
                          <a:latin typeface="Arial"/>
                          <a:cs typeface="Arial"/>
                        </a:rPr>
                        <a:t>Cost-effective</a:t>
                      </a:r>
                      <a:endParaRPr sz="900" dirty="0">
                        <a:latin typeface="Arial"/>
                        <a:cs typeface="Arial"/>
                      </a:endParaRPr>
                    </a:p>
                    <a:p>
                      <a:pPr marL="376555" indent="-286385">
                        <a:lnSpc>
                          <a:spcPts val="1910"/>
                        </a:lnSpc>
                        <a:buChar char="•"/>
                        <a:tabLst>
                          <a:tab pos="376555" algn="l"/>
                          <a:tab pos="377190" algn="l"/>
                        </a:tabLst>
                      </a:pPr>
                      <a:r>
                        <a:rPr sz="900" spc="-40" dirty="0">
                          <a:solidFill>
                            <a:srgbClr val="3B424F"/>
                          </a:solidFill>
                          <a:latin typeface="Arial"/>
                          <a:cs typeface="Arial"/>
                        </a:rPr>
                        <a:t>Real-time</a:t>
                      </a:r>
                      <a:r>
                        <a:rPr sz="900" spc="-15" dirty="0">
                          <a:solidFill>
                            <a:srgbClr val="3B424F"/>
                          </a:solidFill>
                          <a:latin typeface="Arial"/>
                          <a:cs typeface="Arial"/>
                        </a:rPr>
                        <a:t> </a:t>
                      </a:r>
                      <a:r>
                        <a:rPr sz="900" spc="-20" dirty="0">
                          <a:solidFill>
                            <a:srgbClr val="3B424F"/>
                          </a:solidFill>
                          <a:latin typeface="Arial"/>
                          <a:cs typeface="Arial"/>
                        </a:rPr>
                        <a:t>monitoring</a:t>
                      </a:r>
                      <a:endParaRPr sz="900" dirty="0">
                        <a:latin typeface="Arial"/>
                        <a:cs typeface="Arial"/>
                      </a:endParaRPr>
                    </a:p>
                    <a:p>
                      <a:pPr marL="376555" indent="-286385">
                        <a:lnSpc>
                          <a:spcPct val="100000"/>
                        </a:lnSpc>
                        <a:buChar char="•"/>
                        <a:tabLst>
                          <a:tab pos="376555" algn="l"/>
                          <a:tab pos="377190" algn="l"/>
                        </a:tabLst>
                      </a:pPr>
                      <a:r>
                        <a:rPr sz="900" spc="-30" dirty="0">
                          <a:solidFill>
                            <a:srgbClr val="3B424F"/>
                          </a:solidFill>
                          <a:latin typeface="Arial"/>
                          <a:cs typeface="Arial"/>
                        </a:rPr>
                        <a:t>Customizable</a:t>
                      </a:r>
                      <a:endParaRPr sz="900" dirty="0">
                        <a:latin typeface="Arial"/>
                        <a:cs typeface="Arial"/>
                      </a:endParaRPr>
                    </a:p>
                  </a:txBody>
                  <a:tcPr marL="0" marR="0" marT="4571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2C2"/>
                    </a:solidFill>
                  </a:tcPr>
                </a:tc>
                <a:tc>
                  <a:txBody>
                    <a:bodyPr/>
                    <a:lstStyle/>
                    <a:p>
                      <a:pPr marL="377190" indent="-286385">
                        <a:lnSpc>
                          <a:spcPts val="1910"/>
                        </a:lnSpc>
                        <a:spcBef>
                          <a:spcPts val="359"/>
                        </a:spcBef>
                        <a:buChar char="•"/>
                        <a:tabLst>
                          <a:tab pos="376555" algn="l"/>
                          <a:tab pos="377190" algn="l"/>
                        </a:tabLst>
                      </a:pPr>
                      <a:r>
                        <a:rPr sz="900" spc="-15" dirty="0">
                          <a:solidFill>
                            <a:srgbClr val="3B424F"/>
                          </a:solidFill>
                          <a:latin typeface="Arial"/>
                          <a:cs typeface="Arial"/>
                        </a:rPr>
                        <a:t>Good </a:t>
                      </a:r>
                      <a:r>
                        <a:rPr sz="900" spc="-45" dirty="0">
                          <a:solidFill>
                            <a:srgbClr val="3B424F"/>
                          </a:solidFill>
                          <a:latin typeface="Arial"/>
                          <a:cs typeface="Arial"/>
                        </a:rPr>
                        <a:t>cell</a:t>
                      </a:r>
                      <a:r>
                        <a:rPr sz="900" spc="5" dirty="0">
                          <a:solidFill>
                            <a:srgbClr val="3B424F"/>
                          </a:solidFill>
                          <a:latin typeface="Arial"/>
                          <a:cs typeface="Arial"/>
                        </a:rPr>
                        <a:t> </a:t>
                      </a:r>
                      <a:r>
                        <a:rPr sz="900" spc="-20" dirty="0">
                          <a:solidFill>
                            <a:srgbClr val="3B424F"/>
                          </a:solidFill>
                          <a:latin typeface="Arial"/>
                          <a:cs typeface="Arial"/>
                        </a:rPr>
                        <a:t>capture</a:t>
                      </a:r>
                      <a:endParaRPr sz="900" dirty="0">
                        <a:latin typeface="Arial"/>
                        <a:cs typeface="Arial"/>
                      </a:endParaRPr>
                    </a:p>
                    <a:p>
                      <a:pPr marL="377190" indent="-286385">
                        <a:lnSpc>
                          <a:spcPts val="1895"/>
                        </a:lnSpc>
                        <a:buChar char="•"/>
                        <a:tabLst>
                          <a:tab pos="376555" algn="l"/>
                          <a:tab pos="377190" algn="l"/>
                        </a:tabLst>
                      </a:pPr>
                      <a:r>
                        <a:rPr sz="900" spc="-50" dirty="0">
                          <a:solidFill>
                            <a:srgbClr val="3B424F"/>
                          </a:solidFill>
                          <a:latin typeface="Arial"/>
                          <a:cs typeface="Arial"/>
                        </a:rPr>
                        <a:t>Fast </a:t>
                      </a:r>
                      <a:r>
                        <a:rPr sz="900" spc="-25" dirty="0">
                          <a:solidFill>
                            <a:srgbClr val="3B424F"/>
                          </a:solidFill>
                          <a:latin typeface="Arial"/>
                          <a:cs typeface="Arial"/>
                        </a:rPr>
                        <a:t>and </a:t>
                      </a:r>
                      <a:r>
                        <a:rPr sz="900" spc="-60" dirty="0">
                          <a:solidFill>
                            <a:srgbClr val="3B424F"/>
                          </a:solidFill>
                          <a:latin typeface="Arial"/>
                          <a:cs typeface="Arial"/>
                        </a:rPr>
                        <a:t>easy </a:t>
                      </a:r>
                      <a:r>
                        <a:rPr sz="900" spc="10" dirty="0">
                          <a:solidFill>
                            <a:srgbClr val="3B424F"/>
                          </a:solidFill>
                          <a:latin typeface="Arial"/>
                          <a:cs typeface="Arial"/>
                        </a:rPr>
                        <a:t>to</a:t>
                      </a:r>
                      <a:r>
                        <a:rPr sz="900" spc="120" dirty="0">
                          <a:solidFill>
                            <a:srgbClr val="3B424F"/>
                          </a:solidFill>
                          <a:latin typeface="Arial"/>
                          <a:cs typeface="Arial"/>
                        </a:rPr>
                        <a:t> </a:t>
                      </a:r>
                      <a:r>
                        <a:rPr sz="900" spc="-35" dirty="0">
                          <a:solidFill>
                            <a:srgbClr val="3B424F"/>
                          </a:solidFill>
                          <a:latin typeface="Arial"/>
                          <a:cs typeface="Arial"/>
                        </a:rPr>
                        <a:t>run</a:t>
                      </a:r>
                      <a:endParaRPr sz="900" dirty="0">
                        <a:latin typeface="Arial"/>
                        <a:cs typeface="Arial"/>
                      </a:endParaRPr>
                    </a:p>
                    <a:p>
                      <a:pPr marL="377190" indent="-286385">
                        <a:lnSpc>
                          <a:spcPts val="1910"/>
                        </a:lnSpc>
                        <a:buChar char="•"/>
                        <a:tabLst>
                          <a:tab pos="376555" algn="l"/>
                          <a:tab pos="377190" algn="l"/>
                        </a:tabLst>
                      </a:pPr>
                      <a:r>
                        <a:rPr sz="900" spc="-60" dirty="0">
                          <a:solidFill>
                            <a:srgbClr val="3B424F"/>
                          </a:solidFill>
                          <a:latin typeface="Arial"/>
                          <a:cs typeface="Arial"/>
                        </a:rPr>
                        <a:t>Parallel </a:t>
                      </a:r>
                      <a:r>
                        <a:rPr sz="900" spc="-35" dirty="0">
                          <a:solidFill>
                            <a:srgbClr val="3B424F"/>
                          </a:solidFill>
                          <a:latin typeface="Arial"/>
                          <a:cs typeface="Arial"/>
                        </a:rPr>
                        <a:t>sample</a:t>
                      </a:r>
                      <a:r>
                        <a:rPr sz="900" spc="55" dirty="0">
                          <a:solidFill>
                            <a:srgbClr val="3B424F"/>
                          </a:solidFill>
                          <a:latin typeface="Arial"/>
                          <a:cs typeface="Arial"/>
                        </a:rPr>
                        <a:t> </a:t>
                      </a:r>
                      <a:r>
                        <a:rPr sz="900" spc="-25" dirty="0">
                          <a:solidFill>
                            <a:srgbClr val="3B424F"/>
                          </a:solidFill>
                          <a:latin typeface="Arial"/>
                          <a:cs typeface="Arial"/>
                        </a:rPr>
                        <a:t>collection</a:t>
                      </a:r>
                      <a:endParaRPr sz="900" dirty="0">
                        <a:latin typeface="Arial"/>
                        <a:cs typeface="Arial"/>
                      </a:endParaRPr>
                    </a:p>
                    <a:p>
                      <a:pPr marL="377190" indent="-286385">
                        <a:lnSpc>
                          <a:spcPct val="100000"/>
                        </a:lnSpc>
                        <a:buChar char="•"/>
                        <a:tabLst>
                          <a:tab pos="376555" algn="l"/>
                          <a:tab pos="377190" algn="l"/>
                        </a:tabLst>
                      </a:pPr>
                      <a:r>
                        <a:rPr sz="900" spc="-35" dirty="0">
                          <a:solidFill>
                            <a:srgbClr val="3B424F"/>
                          </a:solidFill>
                          <a:latin typeface="Arial"/>
                          <a:cs typeface="Arial"/>
                        </a:rPr>
                        <a:t>High </a:t>
                      </a:r>
                      <a:r>
                        <a:rPr sz="900" spc="-45" dirty="0">
                          <a:solidFill>
                            <a:srgbClr val="3B424F"/>
                          </a:solidFill>
                          <a:latin typeface="Arial"/>
                          <a:cs typeface="Arial"/>
                        </a:rPr>
                        <a:t>gene </a:t>
                      </a:r>
                      <a:r>
                        <a:rPr sz="900" spc="85" dirty="0">
                          <a:solidFill>
                            <a:srgbClr val="3B424F"/>
                          </a:solidFill>
                          <a:latin typeface="Arial"/>
                          <a:cs typeface="Arial"/>
                        </a:rPr>
                        <a:t>/ </a:t>
                      </a:r>
                      <a:r>
                        <a:rPr sz="900" spc="-45" dirty="0">
                          <a:solidFill>
                            <a:srgbClr val="3B424F"/>
                          </a:solidFill>
                          <a:latin typeface="Arial"/>
                          <a:cs typeface="Arial"/>
                        </a:rPr>
                        <a:t>cell</a:t>
                      </a:r>
                      <a:r>
                        <a:rPr sz="900" spc="-5" dirty="0">
                          <a:solidFill>
                            <a:srgbClr val="3B424F"/>
                          </a:solidFill>
                          <a:latin typeface="Arial"/>
                          <a:cs typeface="Arial"/>
                        </a:rPr>
                        <a:t> </a:t>
                      </a:r>
                      <a:r>
                        <a:rPr sz="900" spc="-10" dirty="0">
                          <a:solidFill>
                            <a:srgbClr val="3B424F"/>
                          </a:solidFill>
                          <a:latin typeface="Arial"/>
                          <a:cs typeface="Arial"/>
                        </a:rPr>
                        <a:t>counts</a:t>
                      </a:r>
                      <a:endParaRPr sz="900" dirty="0">
                        <a:latin typeface="Arial"/>
                        <a:cs typeface="Arial"/>
                      </a:endParaRPr>
                    </a:p>
                  </a:txBody>
                  <a:tcPr marL="0" marR="0" marT="4571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1E1FE"/>
                    </a:solidFill>
                  </a:tcPr>
                </a:tc>
                <a:tc>
                  <a:txBody>
                    <a:bodyPr/>
                    <a:lstStyle/>
                    <a:p>
                      <a:pPr>
                        <a:lnSpc>
                          <a:spcPct val="100000"/>
                        </a:lnSpc>
                        <a:spcBef>
                          <a:spcPts val="35"/>
                        </a:spcBef>
                      </a:pPr>
                      <a:endParaRPr sz="900" dirty="0">
                        <a:latin typeface="Times New Roman"/>
                        <a:cs typeface="Times New Roman"/>
                      </a:endParaRPr>
                    </a:p>
                    <a:p>
                      <a:pPr marL="377190" indent="-286385">
                        <a:lnSpc>
                          <a:spcPts val="1910"/>
                        </a:lnSpc>
                        <a:buChar char="•"/>
                        <a:tabLst>
                          <a:tab pos="376555" algn="l"/>
                          <a:tab pos="377190" algn="l"/>
                        </a:tabLst>
                      </a:pPr>
                      <a:r>
                        <a:rPr sz="900" spc="-25" dirty="0">
                          <a:solidFill>
                            <a:srgbClr val="3B424F"/>
                          </a:solidFill>
                          <a:latin typeface="Arial"/>
                          <a:cs typeface="Arial"/>
                        </a:rPr>
                        <a:t>Cost-effective</a:t>
                      </a:r>
                      <a:endParaRPr sz="900" dirty="0">
                        <a:latin typeface="Arial"/>
                        <a:cs typeface="Arial"/>
                      </a:endParaRPr>
                    </a:p>
                    <a:p>
                      <a:pPr marL="377190" indent="-286385">
                        <a:lnSpc>
                          <a:spcPts val="1910"/>
                        </a:lnSpc>
                        <a:buChar char="•"/>
                        <a:tabLst>
                          <a:tab pos="376555" algn="l"/>
                          <a:tab pos="377190" algn="l"/>
                        </a:tabLst>
                      </a:pPr>
                      <a:r>
                        <a:rPr sz="900" spc="-30" dirty="0">
                          <a:solidFill>
                            <a:srgbClr val="3B424F"/>
                          </a:solidFill>
                          <a:latin typeface="Arial"/>
                          <a:cs typeface="Arial"/>
                        </a:rPr>
                        <a:t>Customizable</a:t>
                      </a:r>
                      <a:endParaRPr sz="900" dirty="0">
                        <a:latin typeface="Arial"/>
                        <a:cs typeface="Arial"/>
                      </a:endParaRPr>
                    </a:p>
                  </a:txBody>
                  <a:tcPr marL="0" marR="0" marT="444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B6D5"/>
                    </a:solidFill>
                  </a:tcPr>
                </a:tc>
                <a:tc>
                  <a:txBody>
                    <a:bodyPr/>
                    <a:lstStyle/>
                    <a:p>
                      <a:pPr marL="377190" indent="-286385">
                        <a:lnSpc>
                          <a:spcPts val="1910"/>
                        </a:lnSpc>
                        <a:spcBef>
                          <a:spcPts val="359"/>
                        </a:spcBef>
                        <a:buChar char="•"/>
                        <a:tabLst>
                          <a:tab pos="376555" algn="l"/>
                          <a:tab pos="377825" algn="l"/>
                        </a:tabLst>
                      </a:pPr>
                      <a:r>
                        <a:rPr sz="900" spc="-15" dirty="0">
                          <a:solidFill>
                            <a:srgbClr val="3B424F"/>
                          </a:solidFill>
                          <a:latin typeface="Arial"/>
                          <a:cs typeface="Arial"/>
                        </a:rPr>
                        <a:t>Good </a:t>
                      </a:r>
                      <a:r>
                        <a:rPr sz="900" spc="-45" dirty="0">
                          <a:solidFill>
                            <a:srgbClr val="3B424F"/>
                          </a:solidFill>
                          <a:latin typeface="Arial"/>
                          <a:cs typeface="Arial"/>
                        </a:rPr>
                        <a:t>cell</a:t>
                      </a:r>
                      <a:r>
                        <a:rPr sz="900" spc="5" dirty="0">
                          <a:solidFill>
                            <a:srgbClr val="3B424F"/>
                          </a:solidFill>
                          <a:latin typeface="Arial"/>
                          <a:cs typeface="Arial"/>
                        </a:rPr>
                        <a:t> </a:t>
                      </a:r>
                      <a:r>
                        <a:rPr sz="900" spc="-20" dirty="0">
                          <a:solidFill>
                            <a:srgbClr val="3B424F"/>
                          </a:solidFill>
                          <a:latin typeface="Arial"/>
                          <a:cs typeface="Arial"/>
                        </a:rPr>
                        <a:t>capture</a:t>
                      </a:r>
                      <a:endParaRPr sz="900" dirty="0">
                        <a:latin typeface="Arial"/>
                        <a:cs typeface="Arial"/>
                      </a:endParaRPr>
                    </a:p>
                    <a:p>
                      <a:pPr marL="377190" indent="-286385">
                        <a:lnSpc>
                          <a:spcPts val="1895"/>
                        </a:lnSpc>
                        <a:buChar char="•"/>
                        <a:tabLst>
                          <a:tab pos="376555" algn="l"/>
                          <a:tab pos="377825" algn="l"/>
                        </a:tabLst>
                      </a:pPr>
                      <a:r>
                        <a:rPr sz="900" spc="-25" dirty="0">
                          <a:solidFill>
                            <a:srgbClr val="3B424F"/>
                          </a:solidFill>
                          <a:latin typeface="Arial"/>
                          <a:cs typeface="Arial"/>
                        </a:rPr>
                        <a:t>Cost-effective</a:t>
                      </a:r>
                      <a:endParaRPr sz="900" dirty="0">
                        <a:latin typeface="Arial"/>
                        <a:cs typeface="Arial"/>
                      </a:endParaRPr>
                    </a:p>
                    <a:p>
                      <a:pPr marL="377190" indent="-286385">
                        <a:lnSpc>
                          <a:spcPts val="1910"/>
                        </a:lnSpc>
                        <a:buChar char="•"/>
                        <a:tabLst>
                          <a:tab pos="376555" algn="l"/>
                          <a:tab pos="377825" algn="l"/>
                        </a:tabLst>
                      </a:pPr>
                      <a:r>
                        <a:rPr sz="900" spc="-40" dirty="0">
                          <a:solidFill>
                            <a:srgbClr val="3B424F"/>
                          </a:solidFill>
                          <a:latin typeface="Arial"/>
                          <a:cs typeface="Arial"/>
                        </a:rPr>
                        <a:t>Real-time</a:t>
                      </a:r>
                      <a:r>
                        <a:rPr sz="900" spc="-15" dirty="0">
                          <a:solidFill>
                            <a:srgbClr val="3B424F"/>
                          </a:solidFill>
                          <a:latin typeface="Arial"/>
                          <a:cs typeface="Arial"/>
                        </a:rPr>
                        <a:t> </a:t>
                      </a:r>
                      <a:r>
                        <a:rPr sz="900" spc="-20" dirty="0">
                          <a:solidFill>
                            <a:srgbClr val="3B424F"/>
                          </a:solidFill>
                          <a:latin typeface="Arial"/>
                          <a:cs typeface="Arial"/>
                        </a:rPr>
                        <a:t>monitoring</a:t>
                      </a:r>
                      <a:endParaRPr sz="900" dirty="0">
                        <a:latin typeface="Arial"/>
                        <a:cs typeface="Arial"/>
                      </a:endParaRPr>
                    </a:p>
                    <a:p>
                      <a:pPr marL="377190" indent="-286385">
                        <a:lnSpc>
                          <a:spcPct val="100000"/>
                        </a:lnSpc>
                        <a:buChar char="•"/>
                        <a:tabLst>
                          <a:tab pos="376555" algn="l"/>
                          <a:tab pos="377825" algn="l"/>
                        </a:tabLst>
                      </a:pPr>
                      <a:r>
                        <a:rPr sz="900" spc="-30" dirty="0">
                          <a:solidFill>
                            <a:srgbClr val="3B424F"/>
                          </a:solidFill>
                          <a:latin typeface="Arial"/>
                          <a:cs typeface="Arial"/>
                        </a:rPr>
                        <a:t>Customizable</a:t>
                      </a:r>
                      <a:endParaRPr sz="900" dirty="0">
                        <a:latin typeface="Arial"/>
                        <a:cs typeface="Arial"/>
                      </a:endParaRPr>
                    </a:p>
                  </a:txBody>
                  <a:tcPr marL="0" marR="0" marT="4571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2D3"/>
                    </a:solidFill>
                  </a:tcPr>
                </a:tc>
                <a:tc>
                  <a:txBody>
                    <a:bodyPr/>
                    <a:lstStyle/>
                    <a:p>
                      <a:pPr marL="377190" indent="-287020">
                        <a:lnSpc>
                          <a:spcPts val="1910"/>
                        </a:lnSpc>
                        <a:spcBef>
                          <a:spcPts val="359"/>
                        </a:spcBef>
                        <a:buChar char="•"/>
                        <a:tabLst>
                          <a:tab pos="376555" algn="l"/>
                          <a:tab pos="377825" algn="l"/>
                        </a:tabLst>
                      </a:pPr>
                      <a:r>
                        <a:rPr sz="900" spc="-15" dirty="0">
                          <a:solidFill>
                            <a:srgbClr val="3B424F"/>
                          </a:solidFill>
                          <a:latin typeface="Arial"/>
                          <a:cs typeface="Arial"/>
                        </a:rPr>
                        <a:t>Good </a:t>
                      </a:r>
                      <a:r>
                        <a:rPr sz="900" spc="-45" dirty="0">
                          <a:solidFill>
                            <a:srgbClr val="3B424F"/>
                          </a:solidFill>
                          <a:latin typeface="Arial"/>
                          <a:cs typeface="Arial"/>
                        </a:rPr>
                        <a:t>cell</a:t>
                      </a:r>
                      <a:r>
                        <a:rPr sz="900" spc="5" dirty="0">
                          <a:solidFill>
                            <a:srgbClr val="3B424F"/>
                          </a:solidFill>
                          <a:latin typeface="Arial"/>
                          <a:cs typeface="Arial"/>
                        </a:rPr>
                        <a:t> </a:t>
                      </a:r>
                      <a:r>
                        <a:rPr sz="900" spc="-20" dirty="0">
                          <a:solidFill>
                            <a:srgbClr val="3B424F"/>
                          </a:solidFill>
                          <a:latin typeface="Arial"/>
                          <a:cs typeface="Arial"/>
                        </a:rPr>
                        <a:t>capture</a:t>
                      </a:r>
                      <a:endParaRPr sz="900" dirty="0">
                        <a:latin typeface="Arial"/>
                        <a:cs typeface="Arial"/>
                      </a:endParaRPr>
                    </a:p>
                    <a:p>
                      <a:pPr marL="377190" indent="-287020">
                        <a:lnSpc>
                          <a:spcPts val="1895"/>
                        </a:lnSpc>
                        <a:buChar char="•"/>
                        <a:tabLst>
                          <a:tab pos="376555" algn="l"/>
                          <a:tab pos="377825" algn="l"/>
                        </a:tabLst>
                      </a:pPr>
                      <a:r>
                        <a:rPr sz="900" spc="-15" dirty="0">
                          <a:solidFill>
                            <a:srgbClr val="3B424F"/>
                          </a:solidFill>
                          <a:latin typeface="Arial"/>
                          <a:cs typeface="Arial"/>
                        </a:rPr>
                        <a:t>Good </a:t>
                      </a:r>
                      <a:r>
                        <a:rPr sz="900" spc="-50" dirty="0">
                          <a:solidFill>
                            <a:srgbClr val="3B424F"/>
                          </a:solidFill>
                          <a:latin typeface="Arial"/>
                          <a:cs typeface="Arial"/>
                        </a:rPr>
                        <a:t>mRNA</a:t>
                      </a:r>
                      <a:r>
                        <a:rPr sz="900" spc="5" dirty="0">
                          <a:solidFill>
                            <a:srgbClr val="3B424F"/>
                          </a:solidFill>
                          <a:latin typeface="Arial"/>
                          <a:cs typeface="Arial"/>
                        </a:rPr>
                        <a:t> </a:t>
                      </a:r>
                      <a:r>
                        <a:rPr sz="900" spc="-20" dirty="0">
                          <a:solidFill>
                            <a:srgbClr val="3B424F"/>
                          </a:solidFill>
                          <a:latin typeface="Arial"/>
                          <a:cs typeface="Arial"/>
                        </a:rPr>
                        <a:t>capture</a:t>
                      </a:r>
                      <a:endParaRPr sz="900" dirty="0">
                        <a:latin typeface="Arial"/>
                        <a:cs typeface="Arial"/>
                      </a:endParaRPr>
                    </a:p>
                    <a:p>
                      <a:pPr marL="377190" indent="-287020">
                        <a:lnSpc>
                          <a:spcPts val="1910"/>
                        </a:lnSpc>
                        <a:buChar char="•"/>
                        <a:tabLst>
                          <a:tab pos="376555" algn="l"/>
                          <a:tab pos="377825" algn="l"/>
                        </a:tabLst>
                      </a:pPr>
                      <a:r>
                        <a:rPr sz="900" spc="-35" dirty="0">
                          <a:solidFill>
                            <a:srgbClr val="3B424F"/>
                          </a:solidFill>
                          <a:latin typeface="Arial"/>
                          <a:cs typeface="Arial"/>
                        </a:rPr>
                        <a:t>Full-length</a:t>
                      </a:r>
                      <a:r>
                        <a:rPr sz="900" spc="-5" dirty="0">
                          <a:solidFill>
                            <a:srgbClr val="3B424F"/>
                          </a:solidFill>
                          <a:latin typeface="Arial"/>
                          <a:cs typeface="Arial"/>
                        </a:rPr>
                        <a:t> </a:t>
                      </a:r>
                      <a:r>
                        <a:rPr sz="900" spc="-20" dirty="0">
                          <a:solidFill>
                            <a:srgbClr val="3B424F"/>
                          </a:solidFill>
                          <a:latin typeface="Arial"/>
                          <a:cs typeface="Arial"/>
                        </a:rPr>
                        <a:t>transcript</a:t>
                      </a:r>
                      <a:endParaRPr sz="900" dirty="0">
                        <a:latin typeface="Arial"/>
                        <a:cs typeface="Arial"/>
                      </a:endParaRPr>
                    </a:p>
                    <a:p>
                      <a:pPr marL="377190" indent="-287020">
                        <a:lnSpc>
                          <a:spcPct val="100000"/>
                        </a:lnSpc>
                        <a:buChar char="•"/>
                        <a:tabLst>
                          <a:tab pos="376555" algn="l"/>
                          <a:tab pos="377825" algn="l"/>
                        </a:tabLst>
                      </a:pPr>
                      <a:r>
                        <a:rPr sz="900" spc="-20" dirty="0">
                          <a:solidFill>
                            <a:srgbClr val="3B424F"/>
                          </a:solidFill>
                          <a:latin typeface="Arial"/>
                          <a:cs typeface="Arial"/>
                        </a:rPr>
                        <a:t>No</a:t>
                      </a:r>
                      <a:r>
                        <a:rPr sz="900" spc="-5" dirty="0">
                          <a:solidFill>
                            <a:srgbClr val="3B424F"/>
                          </a:solidFill>
                          <a:latin typeface="Arial"/>
                          <a:cs typeface="Arial"/>
                        </a:rPr>
                        <a:t> </a:t>
                      </a:r>
                      <a:r>
                        <a:rPr sz="900" spc="-60" dirty="0">
                          <a:solidFill>
                            <a:srgbClr val="3B424F"/>
                          </a:solidFill>
                          <a:latin typeface="Arial"/>
                          <a:cs typeface="Arial"/>
                        </a:rPr>
                        <a:t>UMI</a:t>
                      </a:r>
                      <a:endParaRPr sz="900" dirty="0">
                        <a:latin typeface="Arial"/>
                        <a:cs typeface="Arial"/>
                      </a:endParaRPr>
                    </a:p>
                  </a:txBody>
                  <a:tcPr marL="0" marR="0" marT="4571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DDE0"/>
                    </a:solidFill>
                  </a:tcPr>
                </a:tc>
                <a:extLst>
                  <a:ext uri="{0D108BD9-81ED-4DB2-BD59-A6C34878D82A}">
                    <a16:rowId xmlns:a16="http://schemas.microsoft.com/office/drawing/2014/main" val="10007"/>
                  </a:ext>
                </a:extLst>
              </a:tr>
              <a:tr h="896533">
                <a:tc>
                  <a:txBody>
                    <a:bodyPr/>
                    <a:lstStyle/>
                    <a:p>
                      <a:pPr algn="ctr">
                        <a:lnSpc>
                          <a:spcPct val="100000"/>
                        </a:lnSpc>
                        <a:spcBef>
                          <a:spcPts val="1110"/>
                        </a:spcBef>
                      </a:pPr>
                      <a:r>
                        <a:rPr sz="900" spc="-30" dirty="0">
                          <a:solidFill>
                            <a:srgbClr val="3B424F"/>
                          </a:solidFill>
                          <a:latin typeface="Arial"/>
                          <a:cs typeface="Arial"/>
                        </a:rPr>
                        <a:t>Weaknesses</a:t>
                      </a:r>
                      <a:endParaRPr sz="900" dirty="0">
                        <a:latin typeface="Arial"/>
                        <a:cs typeface="Arial"/>
                      </a:endParaRPr>
                    </a:p>
                  </a:txBody>
                  <a:tcPr marL="0" marR="0" marT="14097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00000"/>
                        </a:lnSpc>
                        <a:spcBef>
                          <a:spcPts val="1320"/>
                        </a:spcBef>
                      </a:pPr>
                      <a:r>
                        <a:rPr sz="900" spc="-35" dirty="0">
                          <a:solidFill>
                            <a:srgbClr val="3B424F"/>
                          </a:solidFill>
                          <a:latin typeface="Arial"/>
                          <a:cs typeface="Arial"/>
                        </a:rPr>
                        <a:t>Difficult </a:t>
                      </a:r>
                      <a:r>
                        <a:rPr sz="900" spc="10" dirty="0">
                          <a:solidFill>
                            <a:srgbClr val="3B424F"/>
                          </a:solidFill>
                          <a:latin typeface="Arial"/>
                          <a:cs typeface="Arial"/>
                        </a:rPr>
                        <a:t>to</a:t>
                      </a:r>
                      <a:r>
                        <a:rPr sz="900" spc="30" dirty="0">
                          <a:solidFill>
                            <a:srgbClr val="3B424F"/>
                          </a:solidFill>
                          <a:latin typeface="Arial"/>
                          <a:cs typeface="Arial"/>
                        </a:rPr>
                        <a:t> </a:t>
                      </a:r>
                      <a:r>
                        <a:rPr sz="900" spc="-35" dirty="0">
                          <a:solidFill>
                            <a:srgbClr val="3B424F"/>
                          </a:solidFill>
                          <a:latin typeface="Arial"/>
                          <a:cs typeface="Arial"/>
                        </a:rPr>
                        <a:t>run</a:t>
                      </a:r>
                      <a:endParaRPr sz="900" dirty="0">
                        <a:latin typeface="Arial"/>
                        <a:cs typeface="Arial"/>
                      </a:endParaRPr>
                    </a:p>
                  </a:txBody>
                  <a:tcPr marL="0" marR="0" marT="1676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E2C2"/>
                    </a:solidFill>
                  </a:tcPr>
                </a:tc>
                <a:tc>
                  <a:txBody>
                    <a:bodyPr/>
                    <a:lstStyle/>
                    <a:p>
                      <a:pPr marL="635" algn="ctr">
                        <a:lnSpc>
                          <a:spcPct val="100000"/>
                        </a:lnSpc>
                        <a:spcBef>
                          <a:spcPts val="1320"/>
                        </a:spcBef>
                      </a:pPr>
                      <a:r>
                        <a:rPr sz="900" spc="-50" dirty="0">
                          <a:solidFill>
                            <a:srgbClr val="3B424F"/>
                          </a:solidFill>
                          <a:latin typeface="Arial"/>
                          <a:cs typeface="Arial"/>
                        </a:rPr>
                        <a:t>Expensive</a:t>
                      </a:r>
                      <a:endParaRPr sz="900" dirty="0">
                        <a:latin typeface="Arial"/>
                        <a:cs typeface="Arial"/>
                      </a:endParaRPr>
                    </a:p>
                  </a:txBody>
                  <a:tcPr marL="0" marR="0" marT="1676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1E1FE"/>
                    </a:solidFill>
                  </a:tcPr>
                </a:tc>
                <a:tc>
                  <a:txBody>
                    <a:bodyPr/>
                    <a:lstStyle/>
                    <a:p>
                      <a:pPr marL="494665" marR="205740" indent="-281305">
                        <a:lnSpc>
                          <a:spcPts val="1900"/>
                        </a:lnSpc>
                        <a:spcBef>
                          <a:spcPts val="439"/>
                        </a:spcBef>
                      </a:pPr>
                      <a:r>
                        <a:rPr sz="900" spc="-35" dirty="0">
                          <a:solidFill>
                            <a:srgbClr val="3B424F"/>
                          </a:solidFill>
                          <a:latin typeface="Arial"/>
                          <a:cs typeface="Arial"/>
                        </a:rPr>
                        <a:t>Difficult </a:t>
                      </a:r>
                      <a:r>
                        <a:rPr sz="900" spc="10" dirty="0">
                          <a:solidFill>
                            <a:srgbClr val="3B424F"/>
                          </a:solidFill>
                          <a:latin typeface="Arial"/>
                          <a:cs typeface="Arial"/>
                        </a:rPr>
                        <a:t>to </a:t>
                      </a:r>
                      <a:r>
                        <a:rPr sz="900" spc="-35" dirty="0">
                          <a:solidFill>
                            <a:srgbClr val="3B424F"/>
                          </a:solidFill>
                          <a:latin typeface="Arial"/>
                          <a:cs typeface="Arial"/>
                        </a:rPr>
                        <a:t>run </a:t>
                      </a:r>
                      <a:r>
                        <a:rPr sz="900" spc="-90" dirty="0">
                          <a:solidFill>
                            <a:srgbClr val="3B424F"/>
                          </a:solidFill>
                          <a:latin typeface="Arial"/>
                          <a:cs typeface="Arial"/>
                        </a:rPr>
                        <a:t>&amp; </a:t>
                      </a:r>
                      <a:r>
                        <a:rPr sz="900" spc="-15" dirty="0">
                          <a:solidFill>
                            <a:srgbClr val="3B424F"/>
                          </a:solidFill>
                          <a:latin typeface="Arial"/>
                          <a:cs typeface="Arial"/>
                        </a:rPr>
                        <a:t>low</a:t>
                      </a:r>
                      <a:r>
                        <a:rPr lang="en-US" sz="900" spc="-15" dirty="0">
                          <a:solidFill>
                            <a:srgbClr val="3B424F"/>
                          </a:solidFill>
                          <a:latin typeface="Arial"/>
                          <a:cs typeface="Arial"/>
                        </a:rPr>
                        <a:t> </a:t>
                      </a:r>
                      <a:r>
                        <a:rPr sz="900" spc="-45" dirty="0">
                          <a:solidFill>
                            <a:srgbClr val="3B424F"/>
                          </a:solidFill>
                          <a:latin typeface="Arial"/>
                          <a:cs typeface="Arial"/>
                        </a:rPr>
                        <a:t>cell  </a:t>
                      </a:r>
                      <a:r>
                        <a:rPr sz="900" spc="-20" dirty="0">
                          <a:solidFill>
                            <a:srgbClr val="3B424F"/>
                          </a:solidFill>
                          <a:latin typeface="Arial"/>
                          <a:cs typeface="Arial"/>
                        </a:rPr>
                        <a:t>capture</a:t>
                      </a:r>
                      <a:r>
                        <a:rPr sz="900" spc="-15" dirty="0">
                          <a:solidFill>
                            <a:srgbClr val="3B424F"/>
                          </a:solidFill>
                          <a:latin typeface="Arial"/>
                          <a:cs typeface="Arial"/>
                        </a:rPr>
                        <a:t> </a:t>
                      </a:r>
                      <a:r>
                        <a:rPr sz="900" spc="-40" dirty="0">
                          <a:solidFill>
                            <a:srgbClr val="3B424F"/>
                          </a:solidFill>
                          <a:latin typeface="Arial"/>
                          <a:cs typeface="Arial"/>
                        </a:rPr>
                        <a:t>efficiency</a:t>
                      </a:r>
                      <a:endParaRPr sz="900" dirty="0">
                        <a:latin typeface="Arial"/>
                        <a:cs typeface="Arial"/>
                      </a:endParaRPr>
                    </a:p>
                  </a:txBody>
                  <a:tcPr marL="0" marR="0" marT="5587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B6D5"/>
                    </a:solidFill>
                  </a:tcPr>
                </a:tc>
                <a:tc>
                  <a:txBody>
                    <a:bodyPr/>
                    <a:lstStyle/>
                    <a:p>
                      <a:pPr algn="ctr">
                        <a:lnSpc>
                          <a:spcPct val="100000"/>
                        </a:lnSpc>
                        <a:spcBef>
                          <a:spcPts val="1320"/>
                        </a:spcBef>
                      </a:pPr>
                      <a:r>
                        <a:rPr sz="900" spc="-55" dirty="0">
                          <a:solidFill>
                            <a:srgbClr val="3B424F"/>
                          </a:solidFill>
                          <a:latin typeface="Arial"/>
                          <a:cs typeface="Arial"/>
                        </a:rPr>
                        <a:t>Available</a:t>
                      </a:r>
                      <a:r>
                        <a:rPr sz="900" spc="-5" dirty="0">
                          <a:solidFill>
                            <a:srgbClr val="3B424F"/>
                          </a:solidFill>
                          <a:latin typeface="Arial"/>
                          <a:cs typeface="Arial"/>
                        </a:rPr>
                        <a:t> </a:t>
                      </a:r>
                      <a:r>
                        <a:rPr sz="900" spc="-30" dirty="0">
                          <a:solidFill>
                            <a:srgbClr val="3B424F"/>
                          </a:solidFill>
                          <a:latin typeface="Arial"/>
                          <a:cs typeface="Arial"/>
                        </a:rPr>
                        <a:t>Soon</a:t>
                      </a:r>
                      <a:endParaRPr sz="900">
                        <a:latin typeface="Arial"/>
                        <a:cs typeface="Arial"/>
                      </a:endParaRPr>
                    </a:p>
                  </a:txBody>
                  <a:tcPr marL="0" marR="0" marT="1676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2D3"/>
                    </a:solidFill>
                  </a:tcPr>
                </a:tc>
                <a:tc>
                  <a:txBody>
                    <a:bodyPr/>
                    <a:lstStyle/>
                    <a:p>
                      <a:pPr marL="635" algn="ctr">
                        <a:lnSpc>
                          <a:spcPct val="100000"/>
                        </a:lnSpc>
                        <a:spcBef>
                          <a:spcPts val="1320"/>
                        </a:spcBef>
                      </a:pPr>
                      <a:r>
                        <a:rPr sz="900" spc="-50" dirty="0">
                          <a:solidFill>
                            <a:srgbClr val="3B424F"/>
                          </a:solidFill>
                          <a:latin typeface="Arial"/>
                          <a:cs typeface="Arial"/>
                        </a:rPr>
                        <a:t>Expensive</a:t>
                      </a:r>
                      <a:endParaRPr sz="900" dirty="0">
                        <a:latin typeface="Arial"/>
                        <a:cs typeface="Arial"/>
                      </a:endParaRPr>
                    </a:p>
                  </a:txBody>
                  <a:tcPr marL="0" marR="0" marT="1676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DDE0"/>
                    </a:solidFill>
                  </a:tcPr>
                </a:tc>
                <a:extLst>
                  <a:ext uri="{0D108BD9-81ED-4DB2-BD59-A6C34878D82A}">
                    <a16:rowId xmlns:a16="http://schemas.microsoft.com/office/drawing/2014/main" val="10008"/>
                  </a:ext>
                </a:extLst>
              </a:tr>
            </a:tbl>
          </a:graphicData>
        </a:graphic>
      </p:graphicFrame>
      <p:sp>
        <p:nvSpPr>
          <p:cNvPr id="18" name="object 11">
            <a:extLst>
              <a:ext uri="{FF2B5EF4-FFF2-40B4-BE49-F238E27FC236}">
                <a16:creationId xmlns:a16="http://schemas.microsoft.com/office/drawing/2014/main" id="{83BEBCE1-366F-D143-9D74-1E4784F2CB12}"/>
              </a:ext>
            </a:extLst>
          </p:cNvPr>
          <p:cNvSpPr/>
          <p:nvPr/>
        </p:nvSpPr>
        <p:spPr>
          <a:xfrm>
            <a:off x="1447800" y="2595348"/>
            <a:ext cx="1415668" cy="473965"/>
          </a:xfrm>
          <a:prstGeom prst="rect">
            <a:avLst/>
          </a:prstGeom>
          <a:blipFill>
            <a:blip r:embed="rId3" cstate="print"/>
            <a:stretch>
              <a:fillRect/>
            </a:stretch>
          </a:blipFill>
        </p:spPr>
        <p:txBody>
          <a:bodyPr wrap="square" lIns="0" tIns="0" rIns="0" bIns="0" rtlCol="0"/>
          <a:lstStyle/>
          <a:p>
            <a:endParaRPr/>
          </a:p>
        </p:txBody>
      </p:sp>
      <p:sp>
        <p:nvSpPr>
          <p:cNvPr id="19" name="object 12">
            <a:extLst>
              <a:ext uri="{FF2B5EF4-FFF2-40B4-BE49-F238E27FC236}">
                <a16:creationId xmlns:a16="http://schemas.microsoft.com/office/drawing/2014/main" id="{4CF2B4AC-6B3B-A942-87E7-E7C748D31588}"/>
              </a:ext>
            </a:extLst>
          </p:cNvPr>
          <p:cNvSpPr/>
          <p:nvPr/>
        </p:nvSpPr>
        <p:spPr>
          <a:xfrm>
            <a:off x="3019306" y="2612714"/>
            <a:ext cx="1346039" cy="566933"/>
          </a:xfrm>
          <a:prstGeom prst="rect">
            <a:avLst/>
          </a:prstGeom>
          <a:blipFill>
            <a:blip r:embed="rId4" cstate="print"/>
            <a:stretch>
              <a:fillRect/>
            </a:stretch>
          </a:blipFill>
        </p:spPr>
        <p:txBody>
          <a:bodyPr wrap="square" lIns="0" tIns="0" rIns="0" bIns="0" rtlCol="0"/>
          <a:lstStyle/>
          <a:p>
            <a:endParaRPr/>
          </a:p>
        </p:txBody>
      </p:sp>
      <p:sp>
        <p:nvSpPr>
          <p:cNvPr id="20" name="object 13">
            <a:extLst>
              <a:ext uri="{FF2B5EF4-FFF2-40B4-BE49-F238E27FC236}">
                <a16:creationId xmlns:a16="http://schemas.microsoft.com/office/drawing/2014/main" id="{A48E1286-ACA6-5247-A27F-72265B474D99}"/>
              </a:ext>
            </a:extLst>
          </p:cNvPr>
          <p:cNvSpPr/>
          <p:nvPr/>
        </p:nvSpPr>
        <p:spPr>
          <a:xfrm>
            <a:off x="4708901" y="2649832"/>
            <a:ext cx="1169894" cy="457964"/>
          </a:xfrm>
          <a:prstGeom prst="rect">
            <a:avLst/>
          </a:prstGeom>
          <a:blipFill>
            <a:blip r:embed="rId5" cstate="print"/>
            <a:stretch>
              <a:fillRect/>
            </a:stretch>
          </a:blipFill>
        </p:spPr>
        <p:txBody>
          <a:bodyPr wrap="square" lIns="0" tIns="0" rIns="0" bIns="0" rtlCol="0"/>
          <a:lstStyle/>
          <a:p>
            <a:endParaRPr/>
          </a:p>
        </p:txBody>
      </p:sp>
      <p:sp>
        <p:nvSpPr>
          <p:cNvPr id="21" name="object 14">
            <a:extLst>
              <a:ext uri="{FF2B5EF4-FFF2-40B4-BE49-F238E27FC236}">
                <a16:creationId xmlns:a16="http://schemas.microsoft.com/office/drawing/2014/main" id="{D97D14B3-16FC-6B4F-A076-B919F019AFCF}"/>
              </a:ext>
            </a:extLst>
          </p:cNvPr>
          <p:cNvSpPr/>
          <p:nvPr/>
        </p:nvSpPr>
        <p:spPr>
          <a:xfrm>
            <a:off x="6187033" y="2595348"/>
            <a:ext cx="953373" cy="566933"/>
          </a:xfrm>
          <a:prstGeom prst="rect">
            <a:avLst/>
          </a:prstGeom>
          <a:blipFill>
            <a:blip r:embed="rId6" cstate="print"/>
            <a:stretch>
              <a:fillRect/>
            </a:stretch>
          </a:blipFill>
        </p:spPr>
        <p:txBody>
          <a:bodyPr wrap="square" lIns="0" tIns="0" rIns="0" bIns="0" rtlCol="0"/>
          <a:lstStyle/>
          <a:p>
            <a:endParaRPr/>
          </a:p>
        </p:txBody>
      </p:sp>
      <p:sp>
        <p:nvSpPr>
          <p:cNvPr id="22" name="object 15">
            <a:extLst>
              <a:ext uri="{FF2B5EF4-FFF2-40B4-BE49-F238E27FC236}">
                <a16:creationId xmlns:a16="http://schemas.microsoft.com/office/drawing/2014/main" id="{420BCD1B-4190-7B4D-ABF5-F2F4688D772E}"/>
              </a:ext>
            </a:extLst>
          </p:cNvPr>
          <p:cNvSpPr/>
          <p:nvPr/>
        </p:nvSpPr>
        <p:spPr>
          <a:xfrm>
            <a:off x="7724463" y="2518299"/>
            <a:ext cx="953374" cy="643982"/>
          </a:xfrm>
          <a:prstGeom prst="rect">
            <a:avLst/>
          </a:prstGeom>
          <a:blipFill>
            <a:blip r:embed="rId7" cstate="print"/>
            <a:stretch>
              <a:fillRect/>
            </a:stretch>
          </a:blipFill>
        </p:spPr>
        <p:txBody>
          <a:bodyPr wrap="square" lIns="0" tIns="0" rIns="0" bIns="0" rtlCol="0"/>
          <a:lstStyle/>
          <a:p>
            <a:endParaRPr/>
          </a:p>
        </p:txBody>
      </p:sp>
      <p:sp>
        <p:nvSpPr>
          <p:cNvPr id="23" name="Rectangle 22">
            <a:extLst>
              <a:ext uri="{FF2B5EF4-FFF2-40B4-BE49-F238E27FC236}">
                <a16:creationId xmlns:a16="http://schemas.microsoft.com/office/drawing/2014/main" id="{D14D529D-D39F-5842-BB52-8F669B8F1B11}"/>
              </a:ext>
            </a:extLst>
          </p:cNvPr>
          <p:cNvSpPr/>
          <p:nvPr/>
        </p:nvSpPr>
        <p:spPr>
          <a:xfrm>
            <a:off x="-4482" y="6642556"/>
            <a:ext cx="4572000" cy="215444"/>
          </a:xfrm>
          <a:prstGeom prst="rect">
            <a:avLst/>
          </a:prstGeom>
        </p:spPr>
        <p:txBody>
          <a:bodyPr>
            <a:spAutoFit/>
          </a:bodyPr>
          <a:lstStyle/>
          <a:p>
            <a:r>
              <a:rPr lang="en-US" sz="800" dirty="0"/>
              <a:t>https://</a:t>
            </a:r>
            <a:r>
              <a:rPr lang="en-US" sz="800" dirty="0" err="1"/>
              <a:t>github.com</a:t>
            </a:r>
            <a:r>
              <a:rPr lang="en-US" sz="800" dirty="0"/>
              <a:t>/</a:t>
            </a:r>
            <a:r>
              <a:rPr lang="en-US" sz="800" dirty="0" err="1"/>
              <a:t>hbctraining</a:t>
            </a:r>
            <a:r>
              <a:rPr lang="en-US" sz="800" dirty="0"/>
              <a:t>/</a:t>
            </a:r>
            <a:r>
              <a:rPr lang="en-US" sz="800" dirty="0" err="1"/>
              <a:t>scRNA</a:t>
            </a:r>
            <a:r>
              <a:rPr lang="en-US" sz="800" dirty="0"/>
              <a:t>-seq/blob/master/slides/Single_Cell_2_27_20.pdf</a:t>
            </a:r>
          </a:p>
        </p:txBody>
      </p:sp>
    </p:spTree>
    <p:extLst>
      <p:ext uri="{BB962C8B-B14F-4D97-AF65-F5344CB8AC3E}">
        <p14:creationId xmlns:p14="http://schemas.microsoft.com/office/powerpoint/2010/main" val="28369905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FB752-DDB1-FC42-BBA1-0F41D447F4DC}"/>
              </a:ext>
            </a:extLst>
          </p:cNvPr>
          <p:cNvSpPr>
            <a:spLocks noGrp="1"/>
          </p:cNvSpPr>
          <p:nvPr>
            <p:ph type="title"/>
          </p:nvPr>
        </p:nvSpPr>
        <p:spPr>
          <a:xfrm>
            <a:off x="561812" y="0"/>
            <a:ext cx="7772400" cy="1143000"/>
          </a:xfrm>
        </p:spPr>
        <p:txBody>
          <a:bodyPr/>
          <a:lstStyle/>
          <a:p>
            <a:r>
              <a:rPr lang="en-US" dirty="0"/>
              <a:t>MAGIC</a:t>
            </a:r>
            <a:br>
              <a:rPr lang="en-US" dirty="0"/>
            </a:br>
            <a:r>
              <a:rPr lang="en-US" sz="2800" b="1" dirty="0"/>
              <a:t>M</a:t>
            </a:r>
            <a:r>
              <a:rPr lang="en-US" sz="2800" dirty="0"/>
              <a:t>arkov </a:t>
            </a:r>
            <a:r>
              <a:rPr lang="en-US" sz="2800" b="1" dirty="0"/>
              <a:t>a</a:t>
            </a:r>
            <a:r>
              <a:rPr lang="en-US" sz="2800" dirty="0"/>
              <a:t>ffinity-based </a:t>
            </a:r>
            <a:r>
              <a:rPr lang="en-US" sz="2800" b="1" dirty="0"/>
              <a:t>g</a:t>
            </a:r>
            <a:r>
              <a:rPr lang="en-US" sz="2800" dirty="0"/>
              <a:t>raph </a:t>
            </a:r>
            <a:r>
              <a:rPr lang="en-US" sz="2800" b="1" dirty="0"/>
              <a:t>i</a:t>
            </a:r>
            <a:r>
              <a:rPr lang="en-US" sz="2800" dirty="0"/>
              <a:t>mputation of </a:t>
            </a:r>
            <a:r>
              <a:rPr lang="en-US" sz="2800" b="1" dirty="0"/>
              <a:t>c</a:t>
            </a:r>
            <a:r>
              <a:rPr lang="en-US" sz="2800" dirty="0"/>
              <a:t>ells</a:t>
            </a:r>
            <a:endParaRPr lang="en-US" dirty="0"/>
          </a:p>
        </p:txBody>
      </p:sp>
      <p:sp>
        <p:nvSpPr>
          <p:cNvPr id="4" name="Slide Number Placeholder 3">
            <a:extLst>
              <a:ext uri="{FF2B5EF4-FFF2-40B4-BE49-F238E27FC236}">
                <a16:creationId xmlns:a16="http://schemas.microsoft.com/office/drawing/2014/main" id="{F70F0289-0CEE-AA45-89DC-E7D14CC79433}"/>
              </a:ext>
            </a:extLst>
          </p:cNvPr>
          <p:cNvSpPr>
            <a:spLocks noGrp="1"/>
          </p:cNvSpPr>
          <p:nvPr>
            <p:ph type="sldNum" sz="quarter" idx="12"/>
          </p:nvPr>
        </p:nvSpPr>
        <p:spPr/>
        <p:txBody>
          <a:bodyPr/>
          <a:lstStyle/>
          <a:p>
            <a:pPr>
              <a:defRPr/>
            </a:pPr>
            <a:fld id="{4D71D4ED-2DA9-9F40-A068-D189D5533483}" type="slidenum">
              <a:rPr lang="en-US" smtClean="0"/>
              <a:pPr>
                <a:defRPr/>
              </a:pPr>
              <a:t>70</a:t>
            </a:fld>
            <a:endParaRPr lang="en-US"/>
          </a:p>
        </p:txBody>
      </p:sp>
      <p:sp>
        <p:nvSpPr>
          <p:cNvPr id="6" name="Rectangle 5">
            <a:extLst>
              <a:ext uri="{FF2B5EF4-FFF2-40B4-BE49-F238E27FC236}">
                <a16:creationId xmlns:a16="http://schemas.microsoft.com/office/drawing/2014/main" id="{074A9D64-A43D-6145-8FBC-0B26CC03B01D}"/>
              </a:ext>
            </a:extLst>
          </p:cNvPr>
          <p:cNvSpPr/>
          <p:nvPr/>
        </p:nvSpPr>
        <p:spPr>
          <a:xfrm>
            <a:off x="0" y="6516948"/>
            <a:ext cx="8733519" cy="338554"/>
          </a:xfrm>
          <a:prstGeom prst="rect">
            <a:avLst/>
          </a:prstGeom>
        </p:spPr>
        <p:txBody>
          <a:bodyPr wrap="square">
            <a:spAutoFit/>
          </a:bodyPr>
          <a:lstStyle/>
          <a:p>
            <a:r>
              <a:rPr lang="en-US" sz="800" dirty="0">
                <a:solidFill>
                  <a:srgbClr val="212121"/>
                </a:solidFill>
                <a:latin typeface="+mj-lt"/>
                <a:cs typeface="Arial" panose="020B0604020202020204" pitchFamily="34" charset="0"/>
              </a:rPr>
              <a:t>van Dijk D, Sharma R, </a:t>
            </a:r>
            <a:r>
              <a:rPr lang="en-US" sz="800" dirty="0" err="1">
                <a:solidFill>
                  <a:srgbClr val="212121"/>
                </a:solidFill>
                <a:latin typeface="+mj-lt"/>
                <a:cs typeface="Arial" panose="020B0604020202020204" pitchFamily="34" charset="0"/>
              </a:rPr>
              <a:t>Nainys</a:t>
            </a:r>
            <a:r>
              <a:rPr lang="en-US" sz="800" dirty="0">
                <a:solidFill>
                  <a:srgbClr val="212121"/>
                </a:solidFill>
                <a:latin typeface="+mj-lt"/>
                <a:cs typeface="Arial" panose="020B0604020202020204" pitchFamily="34" charset="0"/>
              </a:rPr>
              <a:t> J, </a:t>
            </a:r>
            <a:r>
              <a:rPr lang="en-US" sz="800" dirty="0" err="1">
                <a:solidFill>
                  <a:srgbClr val="212121"/>
                </a:solidFill>
                <a:latin typeface="+mj-lt"/>
                <a:cs typeface="Arial" panose="020B0604020202020204" pitchFamily="34" charset="0"/>
              </a:rPr>
              <a:t>Yim</a:t>
            </a:r>
            <a:r>
              <a:rPr lang="en-US" sz="800" dirty="0">
                <a:solidFill>
                  <a:srgbClr val="212121"/>
                </a:solidFill>
                <a:latin typeface="+mj-lt"/>
                <a:cs typeface="Arial" panose="020B0604020202020204" pitchFamily="34" charset="0"/>
              </a:rPr>
              <a:t> K, </a:t>
            </a:r>
            <a:r>
              <a:rPr lang="en-US" sz="800" dirty="0" err="1">
                <a:solidFill>
                  <a:srgbClr val="212121"/>
                </a:solidFill>
                <a:latin typeface="+mj-lt"/>
                <a:cs typeface="Arial" panose="020B0604020202020204" pitchFamily="34" charset="0"/>
              </a:rPr>
              <a:t>Kathail</a:t>
            </a:r>
            <a:r>
              <a:rPr lang="en-US" sz="800" dirty="0">
                <a:solidFill>
                  <a:srgbClr val="212121"/>
                </a:solidFill>
                <a:latin typeface="+mj-lt"/>
                <a:cs typeface="Arial" panose="020B0604020202020204" pitchFamily="34" charset="0"/>
              </a:rPr>
              <a:t> P, </a:t>
            </a:r>
            <a:r>
              <a:rPr lang="en-US" sz="800" dirty="0" err="1">
                <a:solidFill>
                  <a:srgbClr val="212121"/>
                </a:solidFill>
                <a:latin typeface="+mj-lt"/>
                <a:cs typeface="Arial" panose="020B0604020202020204" pitchFamily="34" charset="0"/>
              </a:rPr>
              <a:t>Carr</a:t>
            </a:r>
            <a:r>
              <a:rPr lang="en-US" sz="800" dirty="0">
                <a:solidFill>
                  <a:srgbClr val="212121"/>
                </a:solidFill>
                <a:latin typeface="+mj-lt"/>
                <a:cs typeface="Arial" panose="020B0604020202020204" pitchFamily="34" charset="0"/>
              </a:rPr>
              <a:t> AJ, </a:t>
            </a:r>
            <a:r>
              <a:rPr lang="en-US" sz="800" dirty="0" err="1">
                <a:solidFill>
                  <a:srgbClr val="212121"/>
                </a:solidFill>
                <a:latin typeface="+mj-lt"/>
                <a:cs typeface="Arial" panose="020B0604020202020204" pitchFamily="34" charset="0"/>
              </a:rPr>
              <a:t>Burdziak</a:t>
            </a:r>
            <a:r>
              <a:rPr lang="en-US" sz="800" dirty="0">
                <a:solidFill>
                  <a:srgbClr val="212121"/>
                </a:solidFill>
                <a:latin typeface="+mj-lt"/>
                <a:cs typeface="Arial" panose="020B0604020202020204" pitchFamily="34" charset="0"/>
              </a:rPr>
              <a:t> C, Moon KR, Chaffer CL, </a:t>
            </a:r>
            <a:r>
              <a:rPr lang="en-US" sz="800" dirty="0" err="1">
                <a:solidFill>
                  <a:srgbClr val="212121"/>
                </a:solidFill>
                <a:latin typeface="+mj-lt"/>
                <a:cs typeface="Arial" panose="020B0604020202020204" pitchFamily="34" charset="0"/>
              </a:rPr>
              <a:t>Pattabiraman</a:t>
            </a:r>
            <a:r>
              <a:rPr lang="en-US" sz="800" dirty="0">
                <a:solidFill>
                  <a:srgbClr val="212121"/>
                </a:solidFill>
                <a:latin typeface="+mj-lt"/>
                <a:cs typeface="Arial" panose="020B0604020202020204" pitchFamily="34" charset="0"/>
              </a:rPr>
              <a:t> D, </a:t>
            </a:r>
            <a:r>
              <a:rPr lang="en-US" sz="800" dirty="0" err="1">
                <a:solidFill>
                  <a:srgbClr val="212121"/>
                </a:solidFill>
                <a:latin typeface="+mj-lt"/>
                <a:cs typeface="Arial" panose="020B0604020202020204" pitchFamily="34" charset="0"/>
              </a:rPr>
              <a:t>Bierie</a:t>
            </a:r>
            <a:r>
              <a:rPr lang="en-US" sz="800" dirty="0">
                <a:solidFill>
                  <a:srgbClr val="212121"/>
                </a:solidFill>
                <a:latin typeface="+mj-lt"/>
                <a:cs typeface="Arial" panose="020B0604020202020204" pitchFamily="34" charset="0"/>
              </a:rPr>
              <a:t> B, </a:t>
            </a:r>
            <a:r>
              <a:rPr lang="en-US" sz="800" dirty="0" err="1">
                <a:solidFill>
                  <a:srgbClr val="212121"/>
                </a:solidFill>
                <a:latin typeface="+mj-lt"/>
                <a:cs typeface="Arial" panose="020B0604020202020204" pitchFamily="34" charset="0"/>
              </a:rPr>
              <a:t>Mazutis</a:t>
            </a:r>
            <a:r>
              <a:rPr lang="en-US" sz="800" dirty="0">
                <a:solidFill>
                  <a:srgbClr val="212121"/>
                </a:solidFill>
                <a:latin typeface="+mj-lt"/>
                <a:cs typeface="Arial" panose="020B0604020202020204" pitchFamily="34" charset="0"/>
              </a:rPr>
              <a:t> L, Wolf G, Krishnaswamy S, </a:t>
            </a:r>
            <a:r>
              <a:rPr lang="en-US" sz="800" dirty="0" err="1">
                <a:solidFill>
                  <a:srgbClr val="212121"/>
                </a:solidFill>
                <a:latin typeface="+mj-lt"/>
                <a:cs typeface="Arial" panose="020B0604020202020204" pitchFamily="34" charset="0"/>
              </a:rPr>
              <a:t>Pe'er</a:t>
            </a:r>
            <a:r>
              <a:rPr lang="en-US" sz="800" dirty="0">
                <a:solidFill>
                  <a:srgbClr val="212121"/>
                </a:solidFill>
                <a:latin typeface="+mj-lt"/>
                <a:cs typeface="Arial" panose="020B0604020202020204" pitchFamily="34" charset="0"/>
              </a:rPr>
              <a:t> D. Recovering Gene Interactions from Single-Cell Data Using Data Diffusion. Cell. 2018 Jul 26;174(3):716-729.e27. </a:t>
            </a:r>
            <a:r>
              <a:rPr lang="en-US" sz="800" dirty="0" err="1">
                <a:solidFill>
                  <a:srgbClr val="212121"/>
                </a:solidFill>
                <a:latin typeface="+mj-lt"/>
                <a:cs typeface="Arial" panose="020B0604020202020204" pitchFamily="34" charset="0"/>
              </a:rPr>
              <a:t>doi</a:t>
            </a:r>
            <a:r>
              <a:rPr lang="en-US" sz="800" dirty="0">
                <a:solidFill>
                  <a:srgbClr val="212121"/>
                </a:solidFill>
                <a:latin typeface="+mj-lt"/>
                <a:cs typeface="Arial" panose="020B0604020202020204" pitchFamily="34" charset="0"/>
              </a:rPr>
              <a:t>: 10.1016/j.cell.2018.05.061. </a:t>
            </a:r>
            <a:r>
              <a:rPr lang="en-US" sz="800" dirty="0" err="1">
                <a:solidFill>
                  <a:srgbClr val="212121"/>
                </a:solidFill>
                <a:latin typeface="+mj-lt"/>
                <a:cs typeface="Arial" panose="020B0604020202020204" pitchFamily="34" charset="0"/>
              </a:rPr>
              <a:t>Epub</a:t>
            </a:r>
            <a:r>
              <a:rPr lang="en-US" sz="800" dirty="0">
                <a:solidFill>
                  <a:srgbClr val="212121"/>
                </a:solidFill>
                <a:latin typeface="+mj-lt"/>
                <a:cs typeface="Arial" panose="020B0604020202020204" pitchFamily="34" charset="0"/>
              </a:rPr>
              <a:t> 2018 Jun 28. PMID: 29961576; PMCID: PMC6771278.</a:t>
            </a:r>
            <a:endParaRPr lang="en-US" sz="800" dirty="0">
              <a:latin typeface="+mj-lt"/>
              <a:cs typeface="Arial" panose="020B0604020202020204" pitchFamily="34" charset="0"/>
            </a:endParaRPr>
          </a:p>
        </p:txBody>
      </p:sp>
      <p:pic>
        <p:nvPicPr>
          <p:cNvPr id="244738" name="Picture 2">
            <a:extLst>
              <a:ext uri="{FF2B5EF4-FFF2-40B4-BE49-F238E27FC236}">
                <a16:creationId xmlns:a16="http://schemas.microsoft.com/office/drawing/2014/main" id="{944ABCDC-5C11-9548-AF9A-371E4E1A77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2659" y="1898728"/>
            <a:ext cx="4648200" cy="46482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A2185F6-9110-7841-ADD0-B412A5728242}"/>
              </a:ext>
            </a:extLst>
          </p:cNvPr>
          <p:cNvSpPr txBox="1"/>
          <p:nvPr/>
        </p:nvSpPr>
        <p:spPr>
          <a:xfrm>
            <a:off x="580119" y="1194492"/>
            <a:ext cx="8153400" cy="830997"/>
          </a:xfrm>
          <a:prstGeom prst="rect">
            <a:avLst/>
          </a:prstGeom>
          <a:noFill/>
        </p:spPr>
        <p:txBody>
          <a:bodyPr wrap="square" rtlCol="0">
            <a:spAutoFit/>
          </a:bodyPr>
          <a:lstStyle/>
          <a:p>
            <a:pPr marL="342900" indent="-342900">
              <a:buFont typeface="Arial" panose="020B0604020202020204" pitchFamily="34" charset="0"/>
              <a:buChar char="•"/>
            </a:pPr>
            <a:r>
              <a:rPr lang="en-US" sz="1600" dirty="0">
                <a:latin typeface="Arial" panose="020B0604020202020204" pitchFamily="34" charset="0"/>
                <a:cs typeface="Arial" panose="020B0604020202020204" pitchFamily="34" charset="0"/>
              </a:rPr>
              <a:t>an algorithm for denoising high-dimensional data most commonly applied to single-cell RNA sequencing data. MAGIC learns the manifold data, using the resultant graph to smooth the features and restore the structure of the data.</a:t>
            </a:r>
          </a:p>
        </p:txBody>
      </p:sp>
    </p:spTree>
    <p:extLst>
      <p:ext uri="{BB962C8B-B14F-4D97-AF65-F5344CB8AC3E}">
        <p14:creationId xmlns:p14="http://schemas.microsoft.com/office/powerpoint/2010/main" val="155557986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74080-1C08-584A-956E-7A5AEA8A65F1}"/>
              </a:ext>
            </a:extLst>
          </p:cNvPr>
          <p:cNvSpPr>
            <a:spLocks noGrp="1"/>
          </p:cNvSpPr>
          <p:nvPr>
            <p:ph type="title"/>
          </p:nvPr>
        </p:nvSpPr>
        <p:spPr/>
        <p:txBody>
          <a:bodyPr/>
          <a:lstStyle/>
          <a:p>
            <a:r>
              <a:rPr lang="en-US" dirty="0"/>
              <a:t>Resources</a:t>
            </a:r>
          </a:p>
        </p:txBody>
      </p:sp>
      <p:sp>
        <p:nvSpPr>
          <p:cNvPr id="3" name="Content Placeholder 2">
            <a:extLst>
              <a:ext uri="{FF2B5EF4-FFF2-40B4-BE49-F238E27FC236}">
                <a16:creationId xmlns:a16="http://schemas.microsoft.com/office/drawing/2014/main" id="{9152F540-94E9-EE40-9640-CBCCE8D70040}"/>
              </a:ext>
            </a:extLst>
          </p:cNvPr>
          <p:cNvSpPr>
            <a:spLocks noGrp="1"/>
          </p:cNvSpPr>
          <p:nvPr>
            <p:ph idx="1"/>
          </p:nvPr>
        </p:nvSpPr>
        <p:spPr/>
        <p:txBody>
          <a:bodyPr/>
          <a:lstStyle/>
          <a:p>
            <a:pPr marL="0" indent="0">
              <a:buNone/>
            </a:pPr>
            <a:r>
              <a:rPr lang="en-US" sz="2000" dirty="0">
                <a:solidFill>
                  <a:schemeClr val="tx2"/>
                </a:solidFill>
              </a:rPr>
              <a:t>Tutorial</a:t>
            </a:r>
            <a:endParaRPr lang="en-US" sz="2000" dirty="0">
              <a:solidFill>
                <a:schemeClr val="tx2"/>
              </a:solidFill>
              <a:latin typeface="+mj-lt"/>
            </a:endParaRPr>
          </a:p>
          <a:p>
            <a:r>
              <a:rPr lang="en-US" sz="2000" dirty="0">
                <a:latin typeface="+mj-lt"/>
                <a:hlinkClick r:id="rId3"/>
              </a:rPr>
              <a:t>https://github.com/hbctraining/scRNA-seq</a:t>
            </a:r>
            <a:endParaRPr lang="en-US" sz="2000" dirty="0">
              <a:latin typeface="+mj-lt"/>
            </a:endParaRPr>
          </a:p>
          <a:p>
            <a:r>
              <a:rPr lang="en-US" sz="2000" dirty="0">
                <a:latin typeface="+mj-lt"/>
                <a:hlinkClick r:id="rId4"/>
              </a:rPr>
              <a:t>https://bioconductor.org/books/release/OSCA/</a:t>
            </a:r>
            <a:endParaRPr lang="en-US" sz="2000" dirty="0">
              <a:latin typeface="+mj-lt"/>
            </a:endParaRPr>
          </a:p>
          <a:p>
            <a:r>
              <a:rPr lang="en-US" sz="2000" dirty="0">
                <a:latin typeface="+mj-lt"/>
                <a:hlinkClick r:id="rId5"/>
              </a:rPr>
              <a:t>http://data-science-sequencing.github.io/</a:t>
            </a:r>
            <a:endParaRPr lang="en-US" sz="2000" dirty="0">
              <a:latin typeface="+mj-lt"/>
            </a:endParaRPr>
          </a:p>
          <a:p>
            <a:r>
              <a:rPr lang="en-US" sz="2000" dirty="0">
                <a:latin typeface="+mj-lt"/>
                <a:hlinkClick r:id="rId6"/>
              </a:rPr>
              <a:t>https://broadinstitute.github.io/2019_scWorkshop/</a:t>
            </a:r>
            <a:endParaRPr lang="en-US" sz="2000" dirty="0">
              <a:latin typeface="+mj-lt"/>
            </a:endParaRPr>
          </a:p>
          <a:p>
            <a:r>
              <a:rPr lang="en-US" sz="2000" dirty="0">
                <a:latin typeface="+mj-lt"/>
                <a:hlinkClick r:id="rId7"/>
              </a:rPr>
              <a:t>https://biocellgen-public.svi.edu.au/mig_2019_scrnaseq-workshop/public/index.html</a:t>
            </a:r>
            <a:endParaRPr lang="en-US" sz="2000" dirty="0">
              <a:latin typeface="+mj-lt"/>
            </a:endParaRPr>
          </a:p>
          <a:p>
            <a:pPr marL="0" indent="0">
              <a:buNone/>
            </a:pPr>
            <a:endParaRPr lang="en-US" sz="2000" dirty="0">
              <a:latin typeface="+mj-lt"/>
            </a:endParaRPr>
          </a:p>
          <a:p>
            <a:pPr marL="0" indent="0">
              <a:buNone/>
            </a:pPr>
            <a:r>
              <a:rPr lang="en-US" sz="2000" dirty="0">
                <a:solidFill>
                  <a:schemeClr val="tx2"/>
                </a:solidFill>
                <a:latin typeface="Arial" panose="020B0604020202020204" pitchFamily="34" charset="0"/>
                <a:cs typeface="Arial" panose="020B0604020202020204" pitchFamily="34" charset="0"/>
              </a:rPr>
              <a:t>Tools</a:t>
            </a:r>
            <a:r>
              <a:rPr lang="en-US" sz="2000" dirty="0">
                <a:latin typeface="+mj-lt"/>
              </a:rPr>
              <a:t> </a:t>
            </a:r>
          </a:p>
          <a:p>
            <a:r>
              <a:rPr lang="en-US" sz="2000" dirty="0">
                <a:latin typeface="+mj-lt"/>
                <a:hlinkClick r:id="rId8"/>
              </a:rPr>
              <a:t>https://github.com/seandavi/awesome-single-cell</a:t>
            </a:r>
            <a:endParaRPr lang="en-US" sz="2000" dirty="0">
              <a:latin typeface="+mj-lt"/>
            </a:endParaRPr>
          </a:p>
          <a:p>
            <a:endParaRPr lang="en-US" sz="2000" dirty="0">
              <a:latin typeface="+mj-lt"/>
            </a:endParaRPr>
          </a:p>
        </p:txBody>
      </p:sp>
      <p:sp>
        <p:nvSpPr>
          <p:cNvPr id="4" name="Slide Number Placeholder 3">
            <a:extLst>
              <a:ext uri="{FF2B5EF4-FFF2-40B4-BE49-F238E27FC236}">
                <a16:creationId xmlns:a16="http://schemas.microsoft.com/office/drawing/2014/main" id="{887BF50E-EB59-0E47-9224-723FE598020E}"/>
              </a:ext>
            </a:extLst>
          </p:cNvPr>
          <p:cNvSpPr>
            <a:spLocks noGrp="1"/>
          </p:cNvSpPr>
          <p:nvPr>
            <p:ph type="sldNum" sz="quarter" idx="12"/>
          </p:nvPr>
        </p:nvSpPr>
        <p:spPr/>
        <p:txBody>
          <a:bodyPr/>
          <a:lstStyle/>
          <a:p>
            <a:pPr>
              <a:defRPr/>
            </a:pPr>
            <a:fld id="{4D71D4ED-2DA9-9F40-A068-D189D5533483}" type="slidenum">
              <a:rPr lang="en-US" smtClean="0"/>
              <a:pPr>
                <a:defRPr/>
              </a:pPr>
              <a:t>71</a:t>
            </a:fld>
            <a:endParaRPr lang="en-US"/>
          </a:p>
        </p:txBody>
      </p:sp>
    </p:spTree>
    <p:extLst>
      <p:ext uri="{BB962C8B-B14F-4D97-AF65-F5344CB8AC3E}">
        <p14:creationId xmlns:p14="http://schemas.microsoft.com/office/powerpoint/2010/main" val="39521092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EE71D-7633-3345-9030-48D3424B3727}"/>
              </a:ext>
            </a:extLst>
          </p:cNvPr>
          <p:cNvSpPr>
            <a:spLocks noGrp="1"/>
          </p:cNvSpPr>
          <p:nvPr>
            <p:ph type="title"/>
          </p:nvPr>
        </p:nvSpPr>
        <p:spPr>
          <a:xfrm>
            <a:off x="499797" y="-87359"/>
            <a:ext cx="7772400" cy="1143000"/>
          </a:xfrm>
        </p:spPr>
        <p:txBody>
          <a:bodyPr/>
          <a:lstStyle/>
          <a:p>
            <a:r>
              <a:rPr lang="en-US" spc="10" dirty="0">
                <a:cs typeface="Arial"/>
              </a:rPr>
              <a:t>10x </a:t>
            </a:r>
            <a:r>
              <a:rPr lang="en-US" spc="-10" dirty="0">
                <a:cs typeface="Arial"/>
              </a:rPr>
              <a:t>Genomics</a:t>
            </a:r>
            <a:endParaRPr lang="en-US" dirty="0"/>
          </a:p>
        </p:txBody>
      </p:sp>
      <p:sp>
        <p:nvSpPr>
          <p:cNvPr id="4" name="Slide Number Placeholder 3">
            <a:extLst>
              <a:ext uri="{FF2B5EF4-FFF2-40B4-BE49-F238E27FC236}">
                <a16:creationId xmlns:a16="http://schemas.microsoft.com/office/drawing/2014/main" id="{4F954DEA-613D-B545-914C-439F2B4B2837}"/>
              </a:ext>
            </a:extLst>
          </p:cNvPr>
          <p:cNvSpPr>
            <a:spLocks noGrp="1"/>
          </p:cNvSpPr>
          <p:nvPr>
            <p:ph type="sldNum" sz="quarter" idx="12"/>
          </p:nvPr>
        </p:nvSpPr>
        <p:spPr/>
        <p:txBody>
          <a:bodyPr/>
          <a:lstStyle/>
          <a:p>
            <a:pPr>
              <a:defRPr/>
            </a:pPr>
            <a:fld id="{4D71D4ED-2DA9-9F40-A068-D189D5533483}" type="slidenum">
              <a:rPr lang="en-US" smtClean="0"/>
              <a:pPr>
                <a:defRPr/>
              </a:pPr>
              <a:t>8</a:t>
            </a:fld>
            <a:endParaRPr lang="en-US"/>
          </a:p>
        </p:txBody>
      </p:sp>
      <p:pic>
        <p:nvPicPr>
          <p:cNvPr id="5" name="Picture 4">
            <a:extLst>
              <a:ext uri="{FF2B5EF4-FFF2-40B4-BE49-F238E27FC236}">
                <a16:creationId xmlns:a16="http://schemas.microsoft.com/office/drawing/2014/main" id="{3028A9BD-F1AE-7640-9696-557DE2ECEEB4}"/>
              </a:ext>
            </a:extLst>
          </p:cNvPr>
          <p:cNvPicPr>
            <a:picLocks noChangeAspect="1"/>
          </p:cNvPicPr>
          <p:nvPr/>
        </p:nvPicPr>
        <p:blipFill>
          <a:blip r:embed="rId2"/>
          <a:stretch>
            <a:fillRect/>
          </a:stretch>
        </p:blipFill>
        <p:spPr>
          <a:xfrm>
            <a:off x="0" y="914400"/>
            <a:ext cx="4495800" cy="1981941"/>
          </a:xfrm>
          <a:prstGeom prst="rect">
            <a:avLst/>
          </a:prstGeom>
        </p:spPr>
      </p:pic>
      <p:pic>
        <p:nvPicPr>
          <p:cNvPr id="6" name="Picture 5">
            <a:extLst>
              <a:ext uri="{FF2B5EF4-FFF2-40B4-BE49-F238E27FC236}">
                <a16:creationId xmlns:a16="http://schemas.microsoft.com/office/drawing/2014/main" id="{BD108DAE-DA79-2745-9707-D10D4D73599C}"/>
              </a:ext>
            </a:extLst>
          </p:cNvPr>
          <p:cNvPicPr>
            <a:picLocks noChangeAspect="1"/>
          </p:cNvPicPr>
          <p:nvPr/>
        </p:nvPicPr>
        <p:blipFill>
          <a:blip r:embed="rId3"/>
          <a:stretch>
            <a:fillRect/>
          </a:stretch>
        </p:blipFill>
        <p:spPr>
          <a:xfrm>
            <a:off x="4542770" y="833550"/>
            <a:ext cx="4601230" cy="4234939"/>
          </a:xfrm>
          <a:prstGeom prst="rect">
            <a:avLst/>
          </a:prstGeom>
        </p:spPr>
      </p:pic>
      <p:pic>
        <p:nvPicPr>
          <p:cNvPr id="8" name="Picture 7">
            <a:extLst>
              <a:ext uri="{FF2B5EF4-FFF2-40B4-BE49-F238E27FC236}">
                <a16:creationId xmlns:a16="http://schemas.microsoft.com/office/drawing/2014/main" id="{7B149D24-D7EE-D340-90EC-5D38F85FF6AD}"/>
              </a:ext>
            </a:extLst>
          </p:cNvPr>
          <p:cNvPicPr>
            <a:picLocks noChangeAspect="1"/>
          </p:cNvPicPr>
          <p:nvPr/>
        </p:nvPicPr>
        <p:blipFill>
          <a:blip r:embed="rId4"/>
          <a:stretch>
            <a:fillRect/>
          </a:stretch>
        </p:blipFill>
        <p:spPr>
          <a:xfrm>
            <a:off x="3748" y="3055284"/>
            <a:ext cx="4648202" cy="1823894"/>
          </a:xfrm>
          <a:prstGeom prst="rect">
            <a:avLst/>
          </a:prstGeom>
        </p:spPr>
      </p:pic>
      <p:sp>
        <p:nvSpPr>
          <p:cNvPr id="9" name="TextBox 8">
            <a:extLst>
              <a:ext uri="{FF2B5EF4-FFF2-40B4-BE49-F238E27FC236}">
                <a16:creationId xmlns:a16="http://schemas.microsoft.com/office/drawing/2014/main" id="{75E8BBF1-A5A1-474D-B9A0-A3E64C4DB7EE}"/>
              </a:ext>
            </a:extLst>
          </p:cNvPr>
          <p:cNvSpPr txBox="1"/>
          <p:nvPr/>
        </p:nvSpPr>
        <p:spPr>
          <a:xfrm>
            <a:off x="1143000" y="3810000"/>
            <a:ext cx="1011815" cy="400110"/>
          </a:xfrm>
          <a:prstGeom prst="rect">
            <a:avLst/>
          </a:prstGeom>
          <a:noFill/>
        </p:spPr>
        <p:txBody>
          <a:bodyPr wrap="none" rtlCol="0">
            <a:spAutoFit/>
          </a:bodyPr>
          <a:lstStyle/>
          <a:p>
            <a:r>
              <a:rPr lang="en-US" sz="1000" dirty="0">
                <a:solidFill>
                  <a:schemeClr val="bg1"/>
                </a:solidFill>
                <a:latin typeface="Arial" panose="020B0604020202020204" pitchFamily="34" charset="0"/>
                <a:cs typeface="Arial" panose="020B0604020202020204" pitchFamily="34" charset="0"/>
              </a:rPr>
              <a:t>Single Cell 3’</a:t>
            </a:r>
          </a:p>
          <a:p>
            <a:r>
              <a:rPr lang="en-US" sz="1000" dirty="0">
                <a:solidFill>
                  <a:schemeClr val="bg1"/>
                </a:solidFill>
                <a:latin typeface="Arial" panose="020B0604020202020204" pitchFamily="34" charset="0"/>
                <a:cs typeface="Arial" panose="020B0604020202020204" pitchFamily="34" charset="0"/>
              </a:rPr>
              <a:t>V3.1 Gel Bead</a:t>
            </a:r>
          </a:p>
        </p:txBody>
      </p:sp>
      <p:sp>
        <p:nvSpPr>
          <p:cNvPr id="10" name="Content Placeholder 2">
            <a:extLst>
              <a:ext uri="{FF2B5EF4-FFF2-40B4-BE49-F238E27FC236}">
                <a16:creationId xmlns:a16="http://schemas.microsoft.com/office/drawing/2014/main" id="{40EA783A-8A8E-2F40-B9A9-90BC654724BE}"/>
              </a:ext>
            </a:extLst>
          </p:cNvPr>
          <p:cNvSpPr txBox="1">
            <a:spLocks/>
          </p:cNvSpPr>
          <p:nvPr/>
        </p:nvSpPr>
        <p:spPr bwMode="auto">
          <a:xfrm>
            <a:off x="0" y="5123018"/>
            <a:ext cx="4888292" cy="144542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97" charset="-128"/>
                <a:cs typeface="ＭＳ Ｐゴシック" pitchFamily="-97" charset="-128"/>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97" charset="-128"/>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97" charset="-128"/>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97" charset="-128"/>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97"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97"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97"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97"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97" charset="-128"/>
              </a:defRPr>
            </a:lvl9pPr>
          </a:lstStyle>
          <a:p>
            <a:r>
              <a:rPr lang="en-US" sz="2000" kern="0" dirty="0">
                <a:solidFill>
                  <a:schemeClr val="tx2"/>
                </a:solidFill>
              </a:rPr>
              <a:t>Step1</a:t>
            </a:r>
            <a:r>
              <a:rPr lang="en-US" sz="2000" kern="0" dirty="0"/>
              <a:t> : </a:t>
            </a:r>
            <a:r>
              <a:rPr lang="en-US" sz="2000" dirty="0"/>
              <a:t>GEM Generation &amp; Barcoding</a:t>
            </a:r>
          </a:p>
          <a:p>
            <a:r>
              <a:rPr lang="en-US" sz="2000" dirty="0"/>
              <a:t>GEM</a:t>
            </a:r>
            <a:r>
              <a:rPr lang="en-US" sz="2000" dirty="0">
                <a:latin typeface="Arial" panose="020B0604020202020204" pitchFamily="34" charset="0"/>
                <a:cs typeface="Arial" panose="020B0604020202020204" pitchFamily="34" charset="0"/>
              </a:rPr>
              <a:t>:  Gel Beads-in-emulsion partition that encapsulates each tiny micro-reaction within the Chromium system</a:t>
            </a:r>
          </a:p>
          <a:p>
            <a:endParaRPr lang="en-US" sz="2000" kern="0" dirty="0">
              <a:latin typeface="Arial" panose="020B0604020202020204" pitchFamily="34" charset="0"/>
              <a:cs typeface="Arial" panose="020B0604020202020204" pitchFamily="34" charset="0"/>
            </a:endParaRPr>
          </a:p>
          <a:p>
            <a:pPr marL="0" indent="0">
              <a:buFontTx/>
              <a:buNone/>
            </a:pPr>
            <a:endParaRPr lang="en-US" sz="2000" kern="0" dirty="0">
              <a:latin typeface="Arial" panose="020B0604020202020204" pitchFamily="34" charset="0"/>
              <a:cs typeface="Arial" panose="020B0604020202020204" pitchFamily="34" charset="0"/>
            </a:endParaRPr>
          </a:p>
        </p:txBody>
      </p:sp>
      <p:sp>
        <p:nvSpPr>
          <p:cNvPr id="11" name="Content Placeholder 2">
            <a:extLst>
              <a:ext uri="{FF2B5EF4-FFF2-40B4-BE49-F238E27FC236}">
                <a16:creationId xmlns:a16="http://schemas.microsoft.com/office/drawing/2014/main" id="{05AA5E30-891D-DC41-8649-801ECAED78C8}"/>
              </a:ext>
            </a:extLst>
          </p:cNvPr>
          <p:cNvSpPr txBox="1">
            <a:spLocks/>
          </p:cNvSpPr>
          <p:nvPr/>
        </p:nvSpPr>
        <p:spPr bwMode="auto">
          <a:xfrm>
            <a:off x="4888292" y="5133261"/>
            <a:ext cx="4151026" cy="144542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97" charset="-128"/>
                <a:cs typeface="ＭＳ Ｐゴシック" pitchFamily="-97" charset="-128"/>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97" charset="-128"/>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97" charset="-128"/>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97" charset="-128"/>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97"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97"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97"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97"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97" charset="-128"/>
              </a:defRPr>
            </a:lvl9pPr>
          </a:lstStyle>
          <a:p>
            <a:r>
              <a:rPr lang="en-US" sz="2000" kern="0" dirty="0">
                <a:solidFill>
                  <a:schemeClr val="tx2"/>
                </a:solidFill>
              </a:rPr>
              <a:t>Step2</a:t>
            </a:r>
            <a:r>
              <a:rPr lang="en-US" sz="2000" kern="0" dirty="0"/>
              <a:t> : </a:t>
            </a:r>
            <a:r>
              <a:rPr lang="en-US" sz="2000" dirty="0"/>
              <a:t>Post GEM-RT Cleanup &amp; cDNA Amplification</a:t>
            </a:r>
          </a:p>
          <a:p>
            <a:r>
              <a:rPr lang="en-US" sz="2000" dirty="0">
                <a:solidFill>
                  <a:schemeClr val="tx2"/>
                </a:solidFill>
              </a:rPr>
              <a:t>Step3</a:t>
            </a:r>
            <a:r>
              <a:rPr lang="en-US" sz="2000" dirty="0">
                <a:latin typeface="Arial" panose="020B0604020202020204" pitchFamily="34" charset="0"/>
                <a:cs typeface="Arial" panose="020B0604020202020204" pitchFamily="34" charset="0"/>
              </a:rPr>
              <a:t>:  </a:t>
            </a:r>
            <a:r>
              <a:rPr lang="en-US" sz="2000" dirty="0"/>
              <a:t>3ʹ Gene Expression Library Construction</a:t>
            </a:r>
            <a:endParaRPr lang="en-US" sz="2000" kern="0" dirty="0">
              <a:latin typeface="Arial" panose="020B0604020202020204" pitchFamily="34" charset="0"/>
              <a:cs typeface="Arial" panose="020B0604020202020204" pitchFamily="34" charset="0"/>
            </a:endParaRPr>
          </a:p>
          <a:p>
            <a:pPr marL="0" indent="0">
              <a:buFontTx/>
              <a:buNone/>
            </a:pPr>
            <a:endParaRPr lang="en-US" sz="2000" kern="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33936D3F-B44A-B349-8747-120B317379C7}"/>
              </a:ext>
            </a:extLst>
          </p:cNvPr>
          <p:cNvSpPr txBox="1"/>
          <p:nvPr/>
        </p:nvSpPr>
        <p:spPr>
          <a:xfrm>
            <a:off x="-18019" y="6533521"/>
            <a:ext cx="7329251" cy="338554"/>
          </a:xfrm>
          <a:prstGeom prst="rect">
            <a:avLst/>
          </a:prstGeom>
          <a:noFill/>
        </p:spPr>
        <p:txBody>
          <a:bodyPr wrap="none" rtlCol="0">
            <a:spAutoFit/>
          </a:bodyPr>
          <a:lstStyle/>
          <a:p>
            <a:r>
              <a:rPr lang="en-US" sz="800" dirty="0">
                <a:latin typeface="Arial" panose="020B0604020202020204" pitchFamily="34" charset="0"/>
                <a:cs typeface="Arial" panose="020B0604020202020204" pitchFamily="34" charset="0"/>
              </a:rPr>
              <a:t>Chromium Single Cell 3' Reagent Kits User Guide (v3.1 Chemistry).User Guide, v3.1 Next GEM Chemistry, Last Modified on November 22, 2019, </a:t>
            </a:r>
            <a:r>
              <a:rPr lang="en-US" sz="800" dirty="0">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Permalink</a:t>
            </a:r>
            <a:r>
              <a:rPr lang="en-US" sz="800" dirty="0">
                <a:latin typeface="Arial" panose="020B0604020202020204" pitchFamily="34" charset="0"/>
                <a:cs typeface="Arial" panose="020B0604020202020204" pitchFamily="34" charset="0"/>
              </a:rPr>
              <a:t> </a:t>
            </a:r>
          </a:p>
          <a:p>
            <a:r>
              <a:rPr lang="en-US" sz="800" dirty="0">
                <a:latin typeface="Arial" panose="020B0604020202020204" pitchFamily="34" charset="0"/>
                <a:cs typeface="Arial" panose="020B0604020202020204" pitchFamily="34" charset="0"/>
              </a:rPr>
              <a:t>https://support.10xgenomics.com/single-cell-gene-expression/index/doc/user-guide-chromium-single-cell-3-reagent-kits-user-guide-v31-chemistry</a:t>
            </a:r>
          </a:p>
        </p:txBody>
      </p:sp>
    </p:spTree>
    <p:extLst>
      <p:ext uri="{BB962C8B-B14F-4D97-AF65-F5344CB8AC3E}">
        <p14:creationId xmlns:p14="http://schemas.microsoft.com/office/powerpoint/2010/main" val="35681678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C3C67-AC1E-A040-9FB4-3AF03B628FB6}"/>
              </a:ext>
            </a:extLst>
          </p:cNvPr>
          <p:cNvSpPr>
            <a:spLocks noGrp="1"/>
          </p:cNvSpPr>
          <p:nvPr>
            <p:ph type="title"/>
          </p:nvPr>
        </p:nvSpPr>
        <p:spPr/>
        <p:txBody>
          <a:bodyPr/>
          <a:lstStyle/>
          <a:p>
            <a:r>
              <a:rPr lang="en-US" dirty="0"/>
              <a:t>Workflow for typical </a:t>
            </a:r>
            <a:br>
              <a:rPr lang="en-US" dirty="0"/>
            </a:br>
            <a:r>
              <a:rPr lang="en-US" dirty="0" err="1"/>
              <a:t>scRNA</a:t>
            </a:r>
            <a:r>
              <a:rPr lang="en-US" dirty="0"/>
              <a:t>-seq experiment</a:t>
            </a:r>
          </a:p>
        </p:txBody>
      </p:sp>
      <p:sp>
        <p:nvSpPr>
          <p:cNvPr id="4" name="Slide Number Placeholder 3">
            <a:extLst>
              <a:ext uri="{FF2B5EF4-FFF2-40B4-BE49-F238E27FC236}">
                <a16:creationId xmlns:a16="http://schemas.microsoft.com/office/drawing/2014/main" id="{DA7FC49E-31AE-AE4B-AEE5-AAF0F517B776}"/>
              </a:ext>
            </a:extLst>
          </p:cNvPr>
          <p:cNvSpPr>
            <a:spLocks noGrp="1"/>
          </p:cNvSpPr>
          <p:nvPr>
            <p:ph type="sldNum" sz="quarter" idx="12"/>
          </p:nvPr>
        </p:nvSpPr>
        <p:spPr/>
        <p:txBody>
          <a:bodyPr/>
          <a:lstStyle/>
          <a:p>
            <a:pPr>
              <a:defRPr/>
            </a:pPr>
            <a:fld id="{4D71D4ED-2DA9-9F40-A068-D189D5533483}" type="slidenum">
              <a:rPr lang="en-US" smtClean="0"/>
              <a:pPr>
                <a:defRPr/>
              </a:pPr>
              <a:t>9</a:t>
            </a:fld>
            <a:endParaRPr lang="en-US"/>
          </a:p>
        </p:txBody>
      </p:sp>
      <p:sp>
        <p:nvSpPr>
          <p:cNvPr id="5" name="object 3">
            <a:extLst>
              <a:ext uri="{FF2B5EF4-FFF2-40B4-BE49-F238E27FC236}">
                <a16:creationId xmlns:a16="http://schemas.microsoft.com/office/drawing/2014/main" id="{47DBCF0B-D91A-BC44-8701-A7EA96353F48}"/>
              </a:ext>
            </a:extLst>
          </p:cNvPr>
          <p:cNvSpPr/>
          <p:nvPr/>
        </p:nvSpPr>
        <p:spPr>
          <a:xfrm>
            <a:off x="647906" y="2362200"/>
            <a:ext cx="7962694" cy="3222413"/>
          </a:xfrm>
          <a:prstGeom prst="rect">
            <a:avLst/>
          </a:prstGeom>
          <a:blipFill>
            <a:blip r:embed="rId3" cstate="print"/>
            <a:stretch>
              <a:fillRect/>
            </a:stretch>
          </a:blipFill>
        </p:spPr>
        <p:txBody>
          <a:bodyPr wrap="square" lIns="0" tIns="0" rIns="0" bIns="0" rtlCol="0"/>
          <a:lstStyle/>
          <a:p>
            <a:endParaRPr/>
          </a:p>
        </p:txBody>
      </p:sp>
      <p:sp>
        <p:nvSpPr>
          <p:cNvPr id="6" name="TextBox 5">
            <a:extLst>
              <a:ext uri="{FF2B5EF4-FFF2-40B4-BE49-F238E27FC236}">
                <a16:creationId xmlns:a16="http://schemas.microsoft.com/office/drawing/2014/main" id="{70792855-6239-D544-9424-4192EBDFC103}"/>
              </a:ext>
            </a:extLst>
          </p:cNvPr>
          <p:cNvSpPr txBox="1"/>
          <p:nvPr/>
        </p:nvSpPr>
        <p:spPr>
          <a:xfrm>
            <a:off x="0" y="6609538"/>
            <a:ext cx="6495689" cy="215444"/>
          </a:xfrm>
          <a:prstGeom prst="rect">
            <a:avLst/>
          </a:prstGeom>
          <a:noFill/>
        </p:spPr>
        <p:txBody>
          <a:bodyPr wrap="none" rtlCol="0">
            <a:spAutoFit/>
          </a:bodyPr>
          <a:lstStyle/>
          <a:p>
            <a:r>
              <a:rPr lang="en-US" sz="800" dirty="0"/>
              <a:t>https://bioinformatics-core-shared-</a:t>
            </a:r>
            <a:r>
              <a:rPr lang="en-US" sz="800" dirty="0" err="1"/>
              <a:t>training.github.io</a:t>
            </a:r>
            <a:r>
              <a:rPr lang="en-US" sz="800" dirty="0"/>
              <a:t>/cruk-summer-school-2018/</a:t>
            </a:r>
            <a:r>
              <a:rPr lang="en-US" sz="800" dirty="0" err="1"/>
              <a:t>SingleCell</a:t>
            </a:r>
            <a:r>
              <a:rPr lang="en-US" sz="800" dirty="0"/>
              <a:t>/slides/2018-07-25_CRUK_CI_summer_school-scRNAseq.pdf</a:t>
            </a:r>
          </a:p>
        </p:txBody>
      </p:sp>
    </p:spTree>
    <p:extLst>
      <p:ext uri="{BB962C8B-B14F-4D97-AF65-F5344CB8AC3E}">
        <p14:creationId xmlns:p14="http://schemas.microsoft.com/office/powerpoint/2010/main" val="786178441"/>
      </p:ext>
    </p:extLst>
  </p:cSld>
  <p:clrMapOvr>
    <a:masterClrMapping/>
  </p:clrMapOvr>
</p:sld>
</file>

<file path=ppt/theme/theme1.xml><?xml version="1.0" encoding="utf-8"?>
<a:theme xmlns:a="http://schemas.openxmlformats.org/drawingml/2006/main" name="Blank Presentation">
  <a:themeElements>
    <a:clrScheme name="Custom 16">
      <a:dk1>
        <a:srgbClr val="000066"/>
      </a:dk1>
      <a:lt1>
        <a:srgbClr val="FFFFFF"/>
      </a:lt1>
      <a:dk2>
        <a:srgbClr val="800000"/>
      </a:dk2>
      <a:lt2>
        <a:srgbClr val="808080"/>
      </a:lt2>
      <a:accent1>
        <a:srgbClr val="00CC99"/>
      </a:accent1>
      <a:accent2>
        <a:srgbClr val="3333CC"/>
      </a:accent2>
      <a:accent3>
        <a:srgbClr val="FFFFFF"/>
      </a:accent3>
      <a:accent4>
        <a:srgbClr val="000056"/>
      </a:accent4>
      <a:accent5>
        <a:srgbClr val="AAE2CA"/>
      </a:accent5>
      <a:accent6>
        <a:srgbClr val="2D2DB9"/>
      </a:accent6>
      <a:hlink>
        <a:srgbClr val="000066"/>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2"/>
          </a:solidFill>
          <a:prstDash val="solid"/>
          <a:round/>
          <a:headEnd type="none" w="med" len="med"/>
          <a:tailEnd type="triangle" w="lg"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Times New Roman" pitchFamily="-97" charset="0"/>
          </a:defRPr>
        </a:defPPr>
      </a:lstStyle>
    </a:spDef>
    <a:lnDef>
      <a:spPr bwMode="auto">
        <a:xfrm>
          <a:off x="0" y="0"/>
          <a:ext cx="1" cy="1"/>
        </a:xfrm>
        <a:custGeom>
          <a:avLst/>
          <a:gdLst/>
          <a:ahLst/>
          <a:cxnLst/>
          <a:rect l="0" t="0" r="0" b="0"/>
          <a:pathLst/>
        </a:custGeom>
        <a:noFill/>
        <a:ln w="28575" cap="flat" cmpd="sng" algn="ctr">
          <a:solidFill>
            <a:schemeClr val="tx2"/>
          </a:solidFill>
          <a:prstDash val="solid"/>
          <a:round/>
          <a:headEnd type="none" w="med" len="med"/>
          <a:tailEnd type="triangle" w="lg"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Times New Roman" pitchFamily="-97"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Designs\Contemporary Portrait.pot</Template>
  <TotalTime>90682</TotalTime>
  <Words>6715</Words>
  <Application>Microsoft Macintosh PowerPoint</Application>
  <PresentationFormat>On-screen Show (4:3)</PresentationFormat>
  <Paragraphs>743</Paragraphs>
  <Slides>71</Slides>
  <Notes>56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71</vt:i4>
      </vt:variant>
    </vt:vector>
  </HeadingPairs>
  <TitlesOfParts>
    <vt:vector size="81" baseType="lpstr">
      <vt:lpstr>Inter</vt:lpstr>
      <vt:lpstr>Arial</vt:lpstr>
      <vt:lpstr>Calibri</vt:lpstr>
      <vt:lpstr>Cambria Math</vt:lpstr>
      <vt:lpstr>Helvetica</vt:lpstr>
      <vt:lpstr>Source Sans Pro</vt:lpstr>
      <vt:lpstr>Times New Roman</vt:lpstr>
      <vt:lpstr>Trebuchet MS</vt:lpstr>
      <vt:lpstr>Wingdings</vt:lpstr>
      <vt:lpstr>Blank Presentation</vt:lpstr>
      <vt:lpstr>Single cell omics</vt:lpstr>
      <vt:lpstr>PowerPoint Presentation</vt:lpstr>
      <vt:lpstr>Why study single cells?</vt:lpstr>
      <vt:lpstr>Why study single cells? </vt:lpstr>
      <vt:lpstr>Bulk vs scRNA-seq</vt:lpstr>
      <vt:lpstr>How can we study single cell?</vt:lpstr>
      <vt:lpstr>Single cell technology</vt:lpstr>
      <vt:lpstr>10x Genomics</vt:lpstr>
      <vt:lpstr>Workflow for typical  scRNA-seq experiment</vt:lpstr>
      <vt:lpstr>UMI Unique molecular identifier </vt:lpstr>
      <vt:lpstr>Single-cell RNA sequencing data processing &amp; analysis </vt:lpstr>
      <vt:lpstr>Single-cell RNA-seq workflow</vt:lpstr>
      <vt:lpstr>Single-cell RNA-seq process</vt:lpstr>
      <vt:lpstr> tSNE t-Stochastic Neighborhood Embedding</vt:lpstr>
      <vt:lpstr>PowerPoint Presentation</vt:lpstr>
      <vt:lpstr>UMAP Uniform Manifold Approximation and Projection</vt:lpstr>
      <vt:lpstr>PowerPoint Presentation</vt:lpstr>
      <vt:lpstr>Unsupervised clustering of scRNA-seq</vt:lpstr>
      <vt:lpstr>Clustering methods for scRNA-seq</vt:lpstr>
      <vt:lpstr>Graph-based clustering</vt:lpstr>
      <vt:lpstr>Graph-based clustering Building a graph</vt:lpstr>
      <vt:lpstr>Modularity</vt:lpstr>
      <vt:lpstr>Louvain community detection </vt:lpstr>
      <vt:lpstr>Cell type annotation</vt:lpstr>
      <vt:lpstr>Cell type annotation SingleR : Reference-based annotation of scRNA-seq</vt:lpstr>
      <vt:lpstr>Cell type annotation SingleR : Reference-based annotation of scRNA-seq</vt:lpstr>
      <vt:lpstr>Cell type markers identification Differential expression analysis</vt:lpstr>
      <vt:lpstr>Pseudo timing</vt:lpstr>
      <vt:lpstr>Pseudo timing Practical guideline for method users</vt:lpstr>
      <vt:lpstr>Gene regulation</vt:lpstr>
      <vt:lpstr> Gene regulatory network</vt:lpstr>
      <vt:lpstr>Cell-type  gene regulatory networks</vt:lpstr>
      <vt:lpstr>Network inference algorithms</vt:lpstr>
      <vt:lpstr>SCENIC single-cell regulatory network inference and clustering </vt:lpstr>
      <vt:lpstr>Step1.TF-based co-expression network</vt:lpstr>
      <vt:lpstr>Step2.Gene regulatory network</vt:lpstr>
      <vt:lpstr>Step3.Activity of the network in each cell</vt:lpstr>
      <vt:lpstr>GRN-based cell states</vt:lpstr>
      <vt:lpstr>Cell-type specific master regulators</vt:lpstr>
      <vt:lpstr>Tools for GRN inference from  scRNA-seq</vt:lpstr>
      <vt:lpstr>BEELINE Benchmarking gene regulatory network inference from single-cell transcriptomic data</vt:lpstr>
      <vt:lpstr>Input type 1:  Simulated datasets from synthetic networks</vt:lpstr>
      <vt:lpstr>Input type 2:  Simulated datasets from curated models (Boolean)</vt:lpstr>
      <vt:lpstr>Input type 3:  Experimental scRNA-seq datasets</vt:lpstr>
      <vt:lpstr>BEELINE summary</vt:lpstr>
      <vt:lpstr>ATAC-seq Assay for Transposase-Accessible Chromatin using sequencing</vt:lpstr>
      <vt:lpstr>Single-Cell ATAC-seq</vt:lpstr>
      <vt:lpstr>scATAC-seq  using 10x Genomics technology</vt:lpstr>
      <vt:lpstr>scATAC-seq Workflow for measuring single epigenomes using scATAC-seq on a microfluidic device</vt:lpstr>
      <vt:lpstr> scATAC-seq + scRNA-seq</vt:lpstr>
      <vt:lpstr>Seurat  Integrating scATAC-seq with scRNA-seq to annotate cell types </vt:lpstr>
      <vt:lpstr>scAI single-cell aggregation and integration </vt:lpstr>
      <vt:lpstr>scAI method</vt:lpstr>
      <vt:lpstr>MAESTRO Model-based Analyses of single-cell transcriptome and regulome</vt:lpstr>
      <vt:lpstr>MATCHER</vt:lpstr>
      <vt:lpstr>Single cell deconvolution</vt:lpstr>
      <vt:lpstr>Single cell deconvolution</vt:lpstr>
      <vt:lpstr>CIBERSORTx cell-type identification by estimating relative subsets of RNA transcripts  </vt:lpstr>
      <vt:lpstr>MuSiC Multi-Subject Single Cell deconvolution</vt:lpstr>
      <vt:lpstr>BSEQ-sc Deconvolution of Bulk Sequencing Experiments using Single Cell Data </vt:lpstr>
      <vt:lpstr>Comprehensive benchmarking of computational deconvolution of transcriptomics data</vt:lpstr>
      <vt:lpstr>Single cell transcriptome data resource for human brain</vt:lpstr>
      <vt:lpstr>PowerPoint Presentation</vt:lpstr>
      <vt:lpstr>Single cell deconvolution  Step 2: supervised learning to estimate cell fractions</vt:lpstr>
      <vt:lpstr>Cell fractions explain cross-population variation in human brain</vt:lpstr>
      <vt:lpstr>Neuronal and glial cell fraction changes in gender and disorders</vt:lpstr>
      <vt:lpstr>Cell fraction changes in Age</vt:lpstr>
      <vt:lpstr>Cell fraction changes in human brain development</vt:lpstr>
      <vt:lpstr>Drop-outs in single cell UMI</vt:lpstr>
      <vt:lpstr>MAGIC Markov affinity-based graph imputation of cells</vt:lpstr>
      <vt:lpstr>Resources</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Linking Genetic Variation to Important Phenotypes</dc:title>
  <dc:creator>Mark Craven</dc:creator>
  <cp:lastModifiedBy>Daifeng Wang</cp:lastModifiedBy>
  <cp:revision>1478</cp:revision>
  <cp:lastPrinted>2021-04-07T18:52:49Z</cp:lastPrinted>
  <dcterms:created xsi:type="dcterms:W3CDTF">2011-04-26T20:24:20Z</dcterms:created>
  <dcterms:modified xsi:type="dcterms:W3CDTF">2021-04-20T17:31:08Z</dcterms:modified>
</cp:coreProperties>
</file>