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1"/>
  </p:notesMasterIdLst>
  <p:handoutMasterIdLst>
    <p:handoutMasterId r:id="rId72"/>
  </p:handoutMasterIdLst>
  <p:sldIdLst>
    <p:sldId id="257" r:id="rId2"/>
    <p:sldId id="258" r:id="rId3"/>
    <p:sldId id="6482" r:id="rId4"/>
    <p:sldId id="433" r:id="rId5"/>
    <p:sldId id="320" r:id="rId6"/>
    <p:sldId id="434" r:id="rId7"/>
    <p:sldId id="6453" r:id="rId8"/>
    <p:sldId id="261" r:id="rId9"/>
    <p:sldId id="6476" r:id="rId10"/>
    <p:sldId id="863" r:id="rId11"/>
    <p:sldId id="6458" r:id="rId12"/>
    <p:sldId id="6483" r:id="rId13"/>
    <p:sldId id="436" r:id="rId14"/>
    <p:sldId id="6356" r:id="rId15"/>
    <p:sldId id="6463" r:id="rId16"/>
    <p:sldId id="6464" r:id="rId17"/>
    <p:sldId id="6465" r:id="rId18"/>
    <p:sldId id="6473" r:id="rId19"/>
    <p:sldId id="6474" r:id="rId20"/>
    <p:sldId id="6475" r:id="rId21"/>
    <p:sldId id="907" r:id="rId22"/>
    <p:sldId id="6347" r:id="rId23"/>
    <p:sldId id="6484" r:id="rId24"/>
    <p:sldId id="6477" r:id="rId25"/>
    <p:sldId id="6478" r:id="rId26"/>
    <p:sldId id="6354" r:id="rId27"/>
    <p:sldId id="541" r:id="rId28"/>
    <p:sldId id="408" r:id="rId29"/>
    <p:sldId id="411" r:id="rId30"/>
    <p:sldId id="6479" r:id="rId31"/>
    <p:sldId id="833" r:id="rId32"/>
    <p:sldId id="6480" r:id="rId33"/>
    <p:sldId id="6352" r:id="rId34"/>
    <p:sldId id="6485" r:id="rId35"/>
    <p:sldId id="439" r:id="rId36"/>
    <p:sldId id="440" r:id="rId37"/>
    <p:sldId id="441" r:id="rId38"/>
    <p:sldId id="442" r:id="rId39"/>
    <p:sldId id="443" r:id="rId40"/>
    <p:sldId id="464" r:id="rId41"/>
    <p:sldId id="465" r:id="rId42"/>
    <p:sldId id="6481" r:id="rId43"/>
    <p:sldId id="308" r:id="rId44"/>
    <p:sldId id="328" r:id="rId45"/>
    <p:sldId id="6486" r:id="rId46"/>
    <p:sldId id="557" r:id="rId47"/>
    <p:sldId id="544" r:id="rId48"/>
    <p:sldId id="558" r:id="rId49"/>
    <p:sldId id="561" r:id="rId50"/>
    <p:sldId id="545" r:id="rId51"/>
    <p:sldId id="546" r:id="rId52"/>
    <p:sldId id="547" r:id="rId53"/>
    <p:sldId id="548" r:id="rId54"/>
    <p:sldId id="549" r:id="rId55"/>
    <p:sldId id="551" r:id="rId56"/>
    <p:sldId id="560" r:id="rId57"/>
    <p:sldId id="6487" r:id="rId58"/>
    <p:sldId id="564" r:id="rId59"/>
    <p:sldId id="565" r:id="rId60"/>
    <p:sldId id="566" r:id="rId61"/>
    <p:sldId id="618" r:id="rId62"/>
    <p:sldId id="567" r:id="rId63"/>
    <p:sldId id="573" r:id="rId64"/>
    <p:sldId id="568" r:id="rId65"/>
    <p:sldId id="569" r:id="rId66"/>
    <p:sldId id="570" r:id="rId67"/>
    <p:sldId id="571" r:id="rId68"/>
    <p:sldId id="617" r:id="rId69"/>
    <p:sldId id="616" r:id="rId70"/>
  </p:sldIdLst>
  <p:sldSz cx="9144000" cy="6858000" type="letter"/>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pitchFamily="-111" charset="0"/>
        <a:ea typeface="+mn-ea"/>
        <a:cs typeface="+mn-cs"/>
      </a:defRPr>
    </a:lvl1pPr>
    <a:lvl2pPr marL="457200" algn="l" rtl="0" eaLnBrk="0" fontAlgn="base" hangingPunct="0">
      <a:spcBef>
        <a:spcPct val="0"/>
      </a:spcBef>
      <a:spcAft>
        <a:spcPct val="0"/>
      </a:spcAft>
      <a:defRPr sz="2000" kern="1200">
        <a:solidFill>
          <a:schemeClr val="tx1"/>
        </a:solidFill>
        <a:latin typeface="Arial" pitchFamily="-111" charset="0"/>
        <a:ea typeface="+mn-ea"/>
        <a:cs typeface="+mn-cs"/>
      </a:defRPr>
    </a:lvl2pPr>
    <a:lvl3pPr marL="914400" algn="l" rtl="0" eaLnBrk="0" fontAlgn="base" hangingPunct="0">
      <a:spcBef>
        <a:spcPct val="0"/>
      </a:spcBef>
      <a:spcAft>
        <a:spcPct val="0"/>
      </a:spcAft>
      <a:defRPr sz="2000" kern="1200">
        <a:solidFill>
          <a:schemeClr val="tx1"/>
        </a:solidFill>
        <a:latin typeface="Arial" pitchFamily="-111" charset="0"/>
        <a:ea typeface="+mn-ea"/>
        <a:cs typeface="+mn-cs"/>
      </a:defRPr>
    </a:lvl3pPr>
    <a:lvl4pPr marL="1371600" algn="l" rtl="0" eaLnBrk="0" fontAlgn="base" hangingPunct="0">
      <a:spcBef>
        <a:spcPct val="0"/>
      </a:spcBef>
      <a:spcAft>
        <a:spcPct val="0"/>
      </a:spcAft>
      <a:defRPr sz="2000" kern="1200">
        <a:solidFill>
          <a:schemeClr val="tx1"/>
        </a:solidFill>
        <a:latin typeface="Arial" pitchFamily="-111" charset="0"/>
        <a:ea typeface="+mn-ea"/>
        <a:cs typeface="+mn-cs"/>
      </a:defRPr>
    </a:lvl4pPr>
    <a:lvl5pPr marL="1828800" algn="l" rtl="0" eaLnBrk="0" fontAlgn="base" hangingPunct="0">
      <a:spcBef>
        <a:spcPct val="0"/>
      </a:spcBef>
      <a:spcAft>
        <a:spcPct val="0"/>
      </a:spcAft>
      <a:defRPr sz="2000" kern="1200">
        <a:solidFill>
          <a:schemeClr val="tx1"/>
        </a:solidFill>
        <a:latin typeface="Arial" pitchFamily="-111" charset="0"/>
        <a:ea typeface="+mn-ea"/>
        <a:cs typeface="+mn-cs"/>
      </a:defRPr>
    </a:lvl5pPr>
    <a:lvl6pPr marL="2286000" algn="l" defTabSz="457200" rtl="0" eaLnBrk="1" latinLnBrk="0" hangingPunct="1">
      <a:defRPr sz="2000" kern="1200">
        <a:solidFill>
          <a:schemeClr val="tx1"/>
        </a:solidFill>
        <a:latin typeface="Arial" pitchFamily="-111" charset="0"/>
        <a:ea typeface="+mn-ea"/>
        <a:cs typeface="+mn-cs"/>
      </a:defRPr>
    </a:lvl6pPr>
    <a:lvl7pPr marL="2743200" algn="l" defTabSz="457200" rtl="0" eaLnBrk="1" latinLnBrk="0" hangingPunct="1">
      <a:defRPr sz="2000" kern="1200">
        <a:solidFill>
          <a:schemeClr val="tx1"/>
        </a:solidFill>
        <a:latin typeface="Arial" pitchFamily="-111" charset="0"/>
        <a:ea typeface="+mn-ea"/>
        <a:cs typeface="+mn-cs"/>
      </a:defRPr>
    </a:lvl7pPr>
    <a:lvl8pPr marL="3200400" algn="l" defTabSz="457200" rtl="0" eaLnBrk="1" latinLnBrk="0" hangingPunct="1">
      <a:defRPr sz="2000" kern="1200">
        <a:solidFill>
          <a:schemeClr val="tx1"/>
        </a:solidFill>
        <a:latin typeface="Arial" pitchFamily="-111" charset="0"/>
        <a:ea typeface="+mn-ea"/>
        <a:cs typeface="+mn-cs"/>
      </a:defRPr>
    </a:lvl8pPr>
    <a:lvl9pPr marL="3657600" algn="l" defTabSz="457200" rtl="0" eaLnBrk="1" latinLnBrk="0" hangingPunct="1">
      <a:defRPr sz="2000" kern="1200">
        <a:solidFill>
          <a:schemeClr val="tx1"/>
        </a:solidFill>
        <a:latin typeface="Arial" pitchFamily="-11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tter, Tony" initials="GT" lastIdx="0" clrIdx="0">
    <p:extLst>
      <p:ext uri="{19B8F6BF-5375-455C-9EA6-DF929625EA0E}">
        <p15:presenceInfo xmlns:p15="http://schemas.microsoft.com/office/powerpoint/2012/main" userId="S-1-5-21-2796109741-2737883101-2707681701-47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00FF00"/>
    <a:srgbClr val="FF0066"/>
    <a:srgbClr val="0066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autoAdjust="0"/>
    <p:restoredTop sz="89048" autoAdjust="0"/>
  </p:normalViewPr>
  <p:slideViewPr>
    <p:cSldViewPr>
      <p:cViewPr varScale="1">
        <p:scale>
          <a:sx n="113" d="100"/>
          <a:sy n="113" d="100"/>
        </p:scale>
        <p:origin x="240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4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E8DEF-EA1F-DC4F-A640-1FF66C9F3490}"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B3F45D29-87BA-144A-BED6-DA44BC6C469D}">
      <dgm:prSet phldrT="[Text]"/>
      <dgm:spPr/>
      <dgm:t>
        <a:bodyPr/>
        <a:lstStyle/>
        <a:p>
          <a:r>
            <a:rPr lang="en-US" dirty="0"/>
            <a:t>Elements</a:t>
          </a:r>
        </a:p>
      </dgm:t>
    </dgm:pt>
    <dgm:pt modelId="{3F603F9A-E25C-C143-B6D4-D2854D4F6556}" type="parTrans" cxnId="{23494278-28F8-2B4A-8275-41A5700375AD}">
      <dgm:prSet/>
      <dgm:spPr/>
      <dgm:t>
        <a:bodyPr/>
        <a:lstStyle/>
        <a:p>
          <a:endParaRPr lang="en-US"/>
        </a:p>
      </dgm:t>
    </dgm:pt>
    <dgm:pt modelId="{229C73A6-1DD8-8048-8D15-278914CCE350}" type="sibTrans" cxnId="{23494278-28F8-2B4A-8275-41A5700375AD}">
      <dgm:prSet/>
      <dgm:spPr/>
      <dgm:t>
        <a:bodyPr/>
        <a:lstStyle/>
        <a:p>
          <a:endParaRPr lang="en-US"/>
        </a:p>
      </dgm:t>
    </dgm:pt>
    <dgm:pt modelId="{4A0A3E10-E712-AC42-846B-CF602F65582B}">
      <dgm:prSet phldrT="[Text]"/>
      <dgm:spPr/>
      <dgm:t>
        <a:bodyPr/>
        <a:lstStyle/>
        <a:p>
          <a:r>
            <a:rPr lang="en-US" dirty="0"/>
            <a:t>variants</a:t>
          </a:r>
        </a:p>
      </dgm:t>
    </dgm:pt>
    <dgm:pt modelId="{945EB47E-311A-AE43-BA85-3C8D07DC655D}" type="parTrans" cxnId="{F3889941-296B-1047-9A07-256590570BDC}">
      <dgm:prSet/>
      <dgm:spPr/>
      <dgm:t>
        <a:bodyPr/>
        <a:lstStyle/>
        <a:p>
          <a:endParaRPr lang="en-US"/>
        </a:p>
      </dgm:t>
    </dgm:pt>
    <dgm:pt modelId="{9A3FAF3F-9645-E14A-A11B-F0402DB4469D}" type="sibTrans" cxnId="{F3889941-296B-1047-9A07-256590570BDC}">
      <dgm:prSet/>
      <dgm:spPr/>
      <dgm:t>
        <a:bodyPr/>
        <a:lstStyle/>
        <a:p>
          <a:endParaRPr lang="en-US"/>
        </a:p>
      </dgm:t>
    </dgm:pt>
    <dgm:pt modelId="{0FB1F59B-0F82-1E49-B9CF-58FEB2B4FE61}">
      <dgm:prSet phldrT="[Text]"/>
      <dgm:spPr/>
      <dgm:t>
        <a:bodyPr/>
        <a:lstStyle/>
        <a:p>
          <a:r>
            <a:rPr lang="en-US" dirty="0"/>
            <a:t>Interactions</a:t>
          </a:r>
        </a:p>
      </dgm:t>
    </dgm:pt>
    <dgm:pt modelId="{31AA0827-A791-B846-AA91-072770797927}" type="parTrans" cxnId="{3B83F64C-0E0D-7F4B-9542-8A73EEF1AA81}">
      <dgm:prSet/>
      <dgm:spPr/>
      <dgm:t>
        <a:bodyPr/>
        <a:lstStyle/>
        <a:p>
          <a:endParaRPr lang="en-US"/>
        </a:p>
      </dgm:t>
    </dgm:pt>
    <dgm:pt modelId="{B6E39945-476E-FD48-A8C4-A4DDF0A19FE6}" type="sibTrans" cxnId="{3B83F64C-0E0D-7F4B-9542-8A73EEF1AA81}">
      <dgm:prSet/>
      <dgm:spPr/>
      <dgm:t>
        <a:bodyPr/>
        <a:lstStyle/>
        <a:p>
          <a:endParaRPr lang="en-US"/>
        </a:p>
      </dgm:t>
    </dgm:pt>
    <dgm:pt modelId="{909CBFEE-596D-1B4E-A6E4-BC03D40594A9}">
      <dgm:prSet phldrT="[Text]"/>
      <dgm:spPr/>
      <dgm:t>
        <a:bodyPr/>
        <a:lstStyle/>
        <a:p>
          <a:r>
            <a:rPr lang="en-US" dirty="0"/>
            <a:t>gene regulation</a:t>
          </a:r>
        </a:p>
      </dgm:t>
    </dgm:pt>
    <dgm:pt modelId="{20751EF6-D3F7-AE46-97E3-1BBC1CAD0B13}" type="parTrans" cxnId="{D4BFCC55-F64F-ED43-8026-3AAE7BA454F0}">
      <dgm:prSet/>
      <dgm:spPr/>
      <dgm:t>
        <a:bodyPr/>
        <a:lstStyle/>
        <a:p>
          <a:endParaRPr lang="en-US"/>
        </a:p>
      </dgm:t>
    </dgm:pt>
    <dgm:pt modelId="{1CA1E7AA-6EE5-1943-A6F6-C5C69A6DE0F6}" type="sibTrans" cxnId="{D4BFCC55-F64F-ED43-8026-3AAE7BA454F0}">
      <dgm:prSet/>
      <dgm:spPr/>
      <dgm:t>
        <a:bodyPr/>
        <a:lstStyle/>
        <a:p>
          <a:endParaRPr lang="en-US"/>
        </a:p>
      </dgm:t>
    </dgm:pt>
    <dgm:pt modelId="{B8072825-3DD8-8A45-B694-49749DF07042}">
      <dgm:prSet phldrT="[Text]"/>
      <dgm:spPr/>
      <dgm:t>
        <a:bodyPr/>
        <a:lstStyle/>
        <a:p>
          <a:r>
            <a:rPr lang="en-US" dirty="0"/>
            <a:t>Mechanisms</a:t>
          </a:r>
        </a:p>
      </dgm:t>
    </dgm:pt>
    <dgm:pt modelId="{07C02A14-1CE5-B340-BA7B-5D654318D695}" type="parTrans" cxnId="{2D5F057C-27FA-2C43-8619-EE5E76C8C206}">
      <dgm:prSet/>
      <dgm:spPr/>
      <dgm:t>
        <a:bodyPr/>
        <a:lstStyle/>
        <a:p>
          <a:endParaRPr lang="en-US"/>
        </a:p>
      </dgm:t>
    </dgm:pt>
    <dgm:pt modelId="{1C3DAB95-33AD-014E-A8FB-0ED011F33661}" type="sibTrans" cxnId="{2D5F057C-27FA-2C43-8619-EE5E76C8C206}">
      <dgm:prSet/>
      <dgm:spPr/>
      <dgm:t>
        <a:bodyPr/>
        <a:lstStyle/>
        <a:p>
          <a:endParaRPr lang="en-US"/>
        </a:p>
      </dgm:t>
    </dgm:pt>
    <dgm:pt modelId="{7C071E11-A38C-394B-B9D2-94E1A8C17D8C}">
      <dgm:prSet phldrT="[Text]"/>
      <dgm:spPr/>
      <dgm:t>
        <a:bodyPr/>
        <a:lstStyle/>
        <a:p>
          <a:r>
            <a:rPr lang="en-US" dirty="0"/>
            <a:t>pathways</a:t>
          </a:r>
        </a:p>
      </dgm:t>
    </dgm:pt>
    <dgm:pt modelId="{7FD986C5-5B69-5A4A-99A8-72493D586D8C}" type="parTrans" cxnId="{71EF1C01-EF9A-9D4A-9FF5-811FD566AF1C}">
      <dgm:prSet/>
      <dgm:spPr/>
      <dgm:t>
        <a:bodyPr/>
        <a:lstStyle/>
        <a:p>
          <a:endParaRPr lang="en-US"/>
        </a:p>
      </dgm:t>
    </dgm:pt>
    <dgm:pt modelId="{78D740E3-FB82-9843-97BB-C974C544C61A}" type="sibTrans" cxnId="{71EF1C01-EF9A-9D4A-9FF5-811FD566AF1C}">
      <dgm:prSet/>
      <dgm:spPr/>
      <dgm:t>
        <a:bodyPr/>
        <a:lstStyle/>
        <a:p>
          <a:endParaRPr lang="en-US"/>
        </a:p>
      </dgm:t>
    </dgm:pt>
    <dgm:pt modelId="{F5AB44AD-C78E-D24A-995C-5FC354C49B7E}">
      <dgm:prSet phldrT="[Text]"/>
      <dgm:spPr/>
      <dgm:t>
        <a:bodyPr/>
        <a:lstStyle/>
        <a:p>
          <a:r>
            <a:rPr lang="en-US" dirty="0"/>
            <a:t>genes</a:t>
          </a:r>
        </a:p>
      </dgm:t>
    </dgm:pt>
    <dgm:pt modelId="{5BCD4B70-0661-B64C-8C91-14BD85715C78}" type="parTrans" cxnId="{4CCC3AE8-7ECE-AF43-8DFF-0C6322284ADE}">
      <dgm:prSet/>
      <dgm:spPr/>
      <dgm:t>
        <a:bodyPr/>
        <a:lstStyle/>
        <a:p>
          <a:endParaRPr lang="en-US"/>
        </a:p>
      </dgm:t>
    </dgm:pt>
    <dgm:pt modelId="{B68BB53D-C425-404A-83B8-403122814914}" type="sibTrans" cxnId="{4CCC3AE8-7ECE-AF43-8DFF-0C6322284ADE}">
      <dgm:prSet/>
      <dgm:spPr/>
      <dgm:t>
        <a:bodyPr/>
        <a:lstStyle/>
        <a:p>
          <a:endParaRPr lang="en-US"/>
        </a:p>
      </dgm:t>
    </dgm:pt>
    <dgm:pt modelId="{500CF30E-72C6-D240-AAC0-4CB86B5487AD}">
      <dgm:prSet phldrT="[Text]"/>
      <dgm:spPr/>
      <dgm:t>
        <a:bodyPr/>
        <a:lstStyle/>
        <a:p>
          <a:r>
            <a:rPr lang="en-US" dirty="0"/>
            <a:t>chromatin interaction</a:t>
          </a:r>
        </a:p>
      </dgm:t>
    </dgm:pt>
    <dgm:pt modelId="{5753A72C-B924-CA44-B7A9-81DA008CB3AE}" type="parTrans" cxnId="{E4105BE6-A9E5-1F47-B5BF-5EFB0C7E383C}">
      <dgm:prSet/>
      <dgm:spPr/>
      <dgm:t>
        <a:bodyPr/>
        <a:lstStyle/>
        <a:p>
          <a:endParaRPr lang="en-US"/>
        </a:p>
      </dgm:t>
    </dgm:pt>
    <dgm:pt modelId="{3982434A-8F81-144E-88E8-7A7C6BDC47CF}" type="sibTrans" cxnId="{E4105BE6-A9E5-1F47-B5BF-5EFB0C7E383C}">
      <dgm:prSet/>
      <dgm:spPr/>
      <dgm:t>
        <a:bodyPr/>
        <a:lstStyle/>
        <a:p>
          <a:endParaRPr lang="en-US"/>
        </a:p>
      </dgm:t>
    </dgm:pt>
    <dgm:pt modelId="{0A616347-6FBC-4D43-B8C8-40220243EE10}">
      <dgm:prSet phldrT="[Text]"/>
      <dgm:spPr/>
      <dgm:t>
        <a:bodyPr/>
        <a:lstStyle/>
        <a:p>
          <a:r>
            <a:rPr lang="en-US" dirty="0"/>
            <a:t>TF binding</a:t>
          </a:r>
        </a:p>
      </dgm:t>
    </dgm:pt>
    <dgm:pt modelId="{0015DE49-3830-564B-AFCF-BC3D119344E2}" type="parTrans" cxnId="{9DFDF6B3-AC33-5541-B945-783732B53CC8}">
      <dgm:prSet/>
      <dgm:spPr/>
      <dgm:t>
        <a:bodyPr/>
        <a:lstStyle/>
        <a:p>
          <a:endParaRPr lang="en-US"/>
        </a:p>
      </dgm:t>
    </dgm:pt>
    <dgm:pt modelId="{9A29587D-4083-7246-A445-90D8434B7AA1}" type="sibTrans" cxnId="{9DFDF6B3-AC33-5541-B945-783732B53CC8}">
      <dgm:prSet/>
      <dgm:spPr/>
      <dgm:t>
        <a:bodyPr/>
        <a:lstStyle/>
        <a:p>
          <a:endParaRPr lang="en-US"/>
        </a:p>
      </dgm:t>
    </dgm:pt>
    <dgm:pt modelId="{C88535BE-E016-1143-ADDF-6EC27CF0CF7D}">
      <dgm:prSet/>
      <dgm:spPr/>
      <dgm:t>
        <a:bodyPr/>
        <a:lstStyle/>
        <a:p>
          <a:r>
            <a:rPr lang="en-US" dirty="0"/>
            <a:t>Prediction &amp; Prioritization</a:t>
          </a:r>
        </a:p>
      </dgm:t>
    </dgm:pt>
    <dgm:pt modelId="{2862A774-193C-1540-9A58-E40CEBA2A822}" type="parTrans" cxnId="{1798E235-D875-C147-8BA3-5ED6792BE085}">
      <dgm:prSet/>
      <dgm:spPr/>
      <dgm:t>
        <a:bodyPr/>
        <a:lstStyle/>
        <a:p>
          <a:endParaRPr lang="en-US"/>
        </a:p>
      </dgm:t>
    </dgm:pt>
    <dgm:pt modelId="{8D5EAC01-3BE2-0049-94A8-CED90D3FF8D7}" type="sibTrans" cxnId="{1798E235-D875-C147-8BA3-5ED6792BE085}">
      <dgm:prSet/>
      <dgm:spPr/>
      <dgm:t>
        <a:bodyPr/>
        <a:lstStyle/>
        <a:p>
          <a:endParaRPr lang="en-US"/>
        </a:p>
      </dgm:t>
    </dgm:pt>
    <dgm:pt modelId="{2D82E600-AD4A-EE47-A0FD-7B73FE855A0F}">
      <dgm:prSet phldrT="[Text]"/>
      <dgm:spPr/>
      <dgm:t>
        <a:bodyPr/>
        <a:lstStyle/>
        <a:p>
          <a:r>
            <a:rPr lang="en-US" dirty="0"/>
            <a:t>circuits</a:t>
          </a:r>
        </a:p>
      </dgm:t>
    </dgm:pt>
    <dgm:pt modelId="{463A593F-C184-EE41-9257-882B56AC99F9}" type="parTrans" cxnId="{6BEC8AA5-98EF-A14B-88DE-D6C663D7ED87}">
      <dgm:prSet/>
      <dgm:spPr/>
      <dgm:t>
        <a:bodyPr/>
        <a:lstStyle/>
        <a:p>
          <a:endParaRPr lang="en-US"/>
        </a:p>
      </dgm:t>
    </dgm:pt>
    <dgm:pt modelId="{CF0009CB-837E-C443-9F8B-007B2C29E391}" type="sibTrans" cxnId="{6BEC8AA5-98EF-A14B-88DE-D6C663D7ED87}">
      <dgm:prSet/>
      <dgm:spPr/>
      <dgm:t>
        <a:bodyPr/>
        <a:lstStyle/>
        <a:p>
          <a:endParaRPr lang="en-US"/>
        </a:p>
      </dgm:t>
    </dgm:pt>
    <dgm:pt modelId="{94C9C267-8719-1C4F-AAC4-D9118A4FBA86}">
      <dgm:prSet/>
      <dgm:spPr/>
      <dgm:t>
        <a:bodyPr/>
        <a:lstStyle/>
        <a:p>
          <a:r>
            <a:rPr lang="en-US" dirty="0"/>
            <a:t>disease variants &amp; genes</a:t>
          </a:r>
        </a:p>
      </dgm:t>
    </dgm:pt>
    <dgm:pt modelId="{0C496E48-1375-F044-A354-660C939978D0}" type="parTrans" cxnId="{8AC469CD-A31E-FE47-9119-558100FF7FB9}">
      <dgm:prSet/>
      <dgm:spPr/>
      <dgm:t>
        <a:bodyPr/>
        <a:lstStyle/>
        <a:p>
          <a:endParaRPr lang="en-US"/>
        </a:p>
      </dgm:t>
    </dgm:pt>
    <dgm:pt modelId="{050E02D2-20B0-BE42-949C-9D8BDDFEE86C}" type="sibTrans" cxnId="{8AC469CD-A31E-FE47-9119-558100FF7FB9}">
      <dgm:prSet/>
      <dgm:spPr/>
      <dgm:t>
        <a:bodyPr/>
        <a:lstStyle/>
        <a:p>
          <a:endParaRPr lang="en-US"/>
        </a:p>
      </dgm:t>
    </dgm:pt>
    <dgm:pt modelId="{DB5CC926-215E-FC45-92F9-C496075ABC14}">
      <dgm:prSet/>
      <dgm:spPr/>
      <dgm:t>
        <a:bodyPr/>
        <a:lstStyle/>
        <a:p>
          <a:r>
            <a:rPr lang="en-US" dirty="0"/>
            <a:t>networks</a:t>
          </a:r>
        </a:p>
      </dgm:t>
    </dgm:pt>
    <dgm:pt modelId="{63F5F10A-0B6D-4A4B-8ED7-9A4BF219AB90}" type="parTrans" cxnId="{A27CE517-E262-E84C-B161-461BEC1C7C11}">
      <dgm:prSet/>
      <dgm:spPr/>
      <dgm:t>
        <a:bodyPr/>
        <a:lstStyle/>
        <a:p>
          <a:endParaRPr lang="en-US"/>
        </a:p>
      </dgm:t>
    </dgm:pt>
    <dgm:pt modelId="{8F6F6F69-98F6-2446-AE2A-3702807D2056}" type="sibTrans" cxnId="{A27CE517-E262-E84C-B161-461BEC1C7C11}">
      <dgm:prSet/>
      <dgm:spPr/>
      <dgm:t>
        <a:bodyPr/>
        <a:lstStyle/>
        <a:p>
          <a:endParaRPr lang="en-US"/>
        </a:p>
      </dgm:t>
    </dgm:pt>
    <dgm:pt modelId="{9E483897-60A6-D642-A7E8-8192885E8C96}">
      <dgm:prSet/>
      <dgm:spPr/>
      <dgm:t>
        <a:bodyPr/>
        <a:lstStyle/>
        <a:p>
          <a:r>
            <a:rPr lang="en-US" dirty="0"/>
            <a:t>cell types</a:t>
          </a:r>
        </a:p>
      </dgm:t>
    </dgm:pt>
    <dgm:pt modelId="{6DA3CC76-5DA1-4948-B670-7D283BB2E8FE}" type="parTrans" cxnId="{C5311261-D884-C846-80FA-FA40C159DFCB}">
      <dgm:prSet/>
      <dgm:spPr/>
      <dgm:t>
        <a:bodyPr/>
        <a:lstStyle/>
        <a:p>
          <a:endParaRPr lang="en-US"/>
        </a:p>
      </dgm:t>
    </dgm:pt>
    <dgm:pt modelId="{D12F79ED-FD31-5340-891E-29D1796EDC25}" type="sibTrans" cxnId="{C5311261-D884-C846-80FA-FA40C159DFCB}">
      <dgm:prSet/>
      <dgm:spPr/>
      <dgm:t>
        <a:bodyPr/>
        <a:lstStyle/>
        <a:p>
          <a:endParaRPr lang="en-US"/>
        </a:p>
      </dgm:t>
    </dgm:pt>
    <dgm:pt modelId="{407A02A6-5477-F14B-84DC-0EE7B53376AC}">
      <dgm:prSet phldrT="[Text]"/>
      <dgm:spPr/>
      <dgm:t>
        <a:bodyPr/>
        <a:lstStyle/>
        <a:p>
          <a:r>
            <a:rPr lang="en-US" dirty="0"/>
            <a:t>functions</a:t>
          </a:r>
        </a:p>
      </dgm:t>
    </dgm:pt>
    <dgm:pt modelId="{380E9AE4-740A-CE4D-8A78-24E05492C1EA}" type="parTrans" cxnId="{BA190D99-BC8F-5A4A-94E2-B617D910F21B}">
      <dgm:prSet/>
      <dgm:spPr/>
      <dgm:t>
        <a:bodyPr/>
        <a:lstStyle/>
        <a:p>
          <a:endParaRPr lang="en-US"/>
        </a:p>
      </dgm:t>
    </dgm:pt>
    <dgm:pt modelId="{411061B3-6D24-B848-B225-B86BCE68F07E}" type="sibTrans" cxnId="{BA190D99-BC8F-5A4A-94E2-B617D910F21B}">
      <dgm:prSet/>
      <dgm:spPr/>
      <dgm:t>
        <a:bodyPr/>
        <a:lstStyle/>
        <a:p>
          <a:endParaRPr lang="en-US"/>
        </a:p>
      </dgm:t>
    </dgm:pt>
    <dgm:pt modelId="{AFB60EDA-79F3-F640-8C73-0A84628139E1}">
      <dgm:prSet phldrT="[Text]"/>
      <dgm:spPr/>
      <dgm:t>
        <a:bodyPr/>
        <a:lstStyle/>
        <a:p>
          <a:r>
            <a:rPr lang="en-US" dirty="0"/>
            <a:t>regulatory regions</a:t>
          </a:r>
        </a:p>
      </dgm:t>
    </dgm:pt>
    <dgm:pt modelId="{61E18E99-632B-204C-A67A-19517A24A258}" type="parTrans" cxnId="{067DB0BD-96BC-454C-A8DA-39CEC11F8895}">
      <dgm:prSet/>
      <dgm:spPr/>
      <dgm:t>
        <a:bodyPr/>
        <a:lstStyle/>
        <a:p>
          <a:endParaRPr lang="en-US"/>
        </a:p>
      </dgm:t>
    </dgm:pt>
    <dgm:pt modelId="{2D42F4F3-D299-A54E-A176-6CEA8DE8CD92}" type="sibTrans" cxnId="{067DB0BD-96BC-454C-A8DA-39CEC11F8895}">
      <dgm:prSet/>
      <dgm:spPr/>
      <dgm:t>
        <a:bodyPr/>
        <a:lstStyle/>
        <a:p>
          <a:endParaRPr lang="en-US"/>
        </a:p>
      </dgm:t>
    </dgm:pt>
    <dgm:pt modelId="{C0BDE075-AB70-0C42-B30D-F5446EF529CC}" type="pres">
      <dgm:prSet presAssocID="{934E8DEF-EA1F-DC4F-A640-1FF66C9F3490}" presName="linearFlow" presStyleCnt="0">
        <dgm:presLayoutVars>
          <dgm:dir/>
          <dgm:animLvl val="lvl"/>
          <dgm:resizeHandles val="exact"/>
        </dgm:presLayoutVars>
      </dgm:prSet>
      <dgm:spPr/>
    </dgm:pt>
    <dgm:pt modelId="{B50F7BFA-B097-1F4A-8BEB-2EAB69316F42}" type="pres">
      <dgm:prSet presAssocID="{B3F45D29-87BA-144A-BED6-DA44BC6C469D}" presName="composite" presStyleCnt="0"/>
      <dgm:spPr/>
    </dgm:pt>
    <dgm:pt modelId="{BAA63840-6F23-5848-AF69-D76427868BEF}" type="pres">
      <dgm:prSet presAssocID="{B3F45D29-87BA-144A-BED6-DA44BC6C469D}" presName="parTx" presStyleLbl="node1" presStyleIdx="0" presStyleCnt="4">
        <dgm:presLayoutVars>
          <dgm:chMax val="0"/>
          <dgm:chPref val="0"/>
          <dgm:bulletEnabled val="1"/>
        </dgm:presLayoutVars>
      </dgm:prSet>
      <dgm:spPr/>
    </dgm:pt>
    <dgm:pt modelId="{78928B6A-AB0C-CE46-9BC9-A381DEB81FCA}" type="pres">
      <dgm:prSet presAssocID="{B3F45D29-87BA-144A-BED6-DA44BC6C469D}" presName="parSh" presStyleLbl="node1" presStyleIdx="0" presStyleCnt="4"/>
      <dgm:spPr/>
    </dgm:pt>
    <dgm:pt modelId="{D095CE8D-A522-EF4C-8F47-CFC4F2402EF5}" type="pres">
      <dgm:prSet presAssocID="{B3F45D29-87BA-144A-BED6-DA44BC6C469D}" presName="desTx" presStyleLbl="fgAcc1" presStyleIdx="0" presStyleCnt="4">
        <dgm:presLayoutVars>
          <dgm:bulletEnabled val="1"/>
        </dgm:presLayoutVars>
      </dgm:prSet>
      <dgm:spPr/>
    </dgm:pt>
    <dgm:pt modelId="{820A2FE0-7FA6-7144-95C9-966E09781EA3}" type="pres">
      <dgm:prSet presAssocID="{229C73A6-1DD8-8048-8D15-278914CCE350}" presName="sibTrans" presStyleLbl="sibTrans2D1" presStyleIdx="0" presStyleCnt="3"/>
      <dgm:spPr/>
    </dgm:pt>
    <dgm:pt modelId="{CF31C3F8-31EA-864C-9B4B-678F3177B444}" type="pres">
      <dgm:prSet presAssocID="{229C73A6-1DD8-8048-8D15-278914CCE350}" presName="connTx" presStyleLbl="sibTrans2D1" presStyleIdx="0" presStyleCnt="3"/>
      <dgm:spPr/>
    </dgm:pt>
    <dgm:pt modelId="{48E21005-6D65-E141-AF3A-3668DDB96A24}" type="pres">
      <dgm:prSet presAssocID="{0FB1F59B-0F82-1E49-B9CF-58FEB2B4FE61}" presName="composite" presStyleCnt="0"/>
      <dgm:spPr/>
    </dgm:pt>
    <dgm:pt modelId="{790068E3-FF21-A846-B11E-6C2FC3F679B7}" type="pres">
      <dgm:prSet presAssocID="{0FB1F59B-0F82-1E49-B9CF-58FEB2B4FE61}" presName="parTx" presStyleLbl="node1" presStyleIdx="0" presStyleCnt="4">
        <dgm:presLayoutVars>
          <dgm:chMax val="0"/>
          <dgm:chPref val="0"/>
          <dgm:bulletEnabled val="1"/>
        </dgm:presLayoutVars>
      </dgm:prSet>
      <dgm:spPr/>
    </dgm:pt>
    <dgm:pt modelId="{64562D10-DDCA-7946-BBE2-B1FC45460C20}" type="pres">
      <dgm:prSet presAssocID="{0FB1F59B-0F82-1E49-B9CF-58FEB2B4FE61}" presName="parSh" presStyleLbl="node1" presStyleIdx="1" presStyleCnt="4"/>
      <dgm:spPr/>
    </dgm:pt>
    <dgm:pt modelId="{3BD10571-CE57-A84D-AC82-02C9C917766B}" type="pres">
      <dgm:prSet presAssocID="{0FB1F59B-0F82-1E49-B9CF-58FEB2B4FE61}" presName="desTx" presStyleLbl="fgAcc1" presStyleIdx="1" presStyleCnt="4">
        <dgm:presLayoutVars>
          <dgm:bulletEnabled val="1"/>
        </dgm:presLayoutVars>
      </dgm:prSet>
      <dgm:spPr/>
    </dgm:pt>
    <dgm:pt modelId="{1023511C-7348-7746-B031-206D9A3D9DA2}" type="pres">
      <dgm:prSet presAssocID="{B6E39945-476E-FD48-A8C4-A4DDF0A19FE6}" presName="sibTrans" presStyleLbl="sibTrans2D1" presStyleIdx="1" presStyleCnt="3"/>
      <dgm:spPr/>
    </dgm:pt>
    <dgm:pt modelId="{9580740E-5E91-7743-BFF1-80F62B9BC7B1}" type="pres">
      <dgm:prSet presAssocID="{B6E39945-476E-FD48-A8C4-A4DDF0A19FE6}" presName="connTx" presStyleLbl="sibTrans2D1" presStyleIdx="1" presStyleCnt="3"/>
      <dgm:spPr/>
    </dgm:pt>
    <dgm:pt modelId="{39A12872-055C-404F-8791-4BA7848CD925}" type="pres">
      <dgm:prSet presAssocID="{B8072825-3DD8-8A45-B694-49749DF07042}" presName="composite" presStyleCnt="0"/>
      <dgm:spPr/>
    </dgm:pt>
    <dgm:pt modelId="{66BA3617-759E-DB46-8103-8B2369B8D50A}" type="pres">
      <dgm:prSet presAssocID="{B8072825-3DD8-8A45-B694-49749DF07042}" presName="parTx" presStyleLbl="node1" presStyleIdx="1" presStyleCnt="4">
        <dgm:presLayoutVars>
          <dgm:chMax val="0"/>
          <dgm:chPref val="0"/>
          <dgm:bulletEnabled val="1"/>
        </dgm:presLayoutVars>
      </dgm:prSet>
      <dgm:spPr/>
    </dgm:pt>
    <dgm:pt modelId="{7863CA8A-2702-364D-82F0-6BB0DABEB283}" type="pres">
      <dgm:prSet presAssocID="{B8072825-3DD8-8A45-B694-49749DF07042}" presName="parSh" presStyleLbl="node1" presStyleIdx="2" presStyleCnt="4"/>
      <dgm:spPr/>
    </dgm:pt>
    <dgm:pt modelId="{DC749410-5E27-4A40-BC9F-17AC6578EAA2}" type="pres">
      <dgm:prSet presAssocID="{B8072825-3DD8-8A45-B694-49749DF07042}" presName="desTx" presStyleLbl="fgAcc1" presStyleIdx="2" presStyleCnt="4">
        <dgm:presLayoutVars>
          <dgm:bulletEnabled val="1"/>
        </dgm:presLayoutVars>
      </dgm:prSet>
      <dgm:spPr/>
    </dgm:pt>
    <dgm:pt modelId="{7EB0AB28-2AAA-414B-945E-017293780FD5}" type="pres">
      <dgm:prSet presAssocID="{1C3DAB95-33AD-014E-A8FB-0ED011F33661}" presName="sibTrans" presStyleLbl="sibTrans2D1" presStyleIdx="2" presStyleCnt="3"/>
      <dgm:spPr/>
    </dgm:pt>
    <dgm:pt modelId="{ECA1F383-1C94-1B43-A2B1-1A2F86053A28}" type="pres">
      <dgm:prSet presAssocID="{1C3DAB95-33AD-014E-A8FB-0ED011F33661}" presName="connTx" presStyleLbl="sibTrans2D1" presStyleIdx="2" presStyleCnt="3"/>
      <dgm:spPr/>
    </dgm:pt>
    <dgm:pt modelId="{0B085E7F-E3F3-1042-A53D-666F810570FC}" type="pres">
      <dgm:prSet presAssocID="{C88535BE-E016-1143-ADDF-6EC27CF0CF7D}" presName="composite" presStyleCnt="0"/>
      <dgm:spPr/>
    </dgm:pt>
    <dgm:pt modelId="{4AC6A6CF-16D3-4848-B5FE-DF8D41FDD4E2}" type="pres">
      <dgm:prSet presAssocID="{C88535BE-E016-1143-ADDF-6EC27CF0CF7D}" presName="parTx" presStyleLbl="node1" presStyleIdx="2" presStyleCnt="4">
        <dgm:presLayoutVars>
          <dgm:chMax val="0"/>
          <dgm:chPref val="0"/>
          <dgm:bulletEnabled val="1"/>
        </dgm:presLayoutVars>
      </dgm:prSet>
      <dgm:spPr/>
    </dgm:pt>
    <dgm:pt modelId="{1CB76FB6-E9A5-8845-9B41-E0A8A4FF2C0B}" type="pres">
      <dgm:prSet presAssocID="{C88535BE-E016-1143-ADDF-6EC27CF0CF7D}" presName="parSh" presStyleLbl="node1" presStyleIdx="3" presStyleCnt="4"/>
      <dgm:spPr/>
    </dgm:pt>
    <dgm:pt modelId="{49B9ECF6-334C-FF4E-9954-2C286C49ED83}" type="pres">
      <dgm:prSet presAssocID="{C88535BE-E016-1143-ADDF-6EC27CF0CF7D}" presName="desTx" presStyleLbl="fgAcc1" presStyleIdx="3" presStyleCnt="4">
        <dgm:presLayoutVars>
          <dgm:bulletEnabled val="1"/>
        </dgm:presLayoutVars>
      </dgm:prSet>
      <dgm:spPr/>
    </dgm:pt>
  </dgm:ptLst>
  <dgm:cxnLst>
    <dgm:cxn modelId="{71EF1C01-EF9A-9D4A-9FF5-811FD566AF1C}" srcId="{B8072825-3DD8-8A45-B694-49749DF07042}" destId="{7C071E11-A38C-394B-B9D2-94E1A8C17D8C}" srcOrd="0" destOrd="0" parTransId="{7FD986C5-5B69-5A4A-99A8-72493D586D8C}" sibTransId="{78D740E3-FB82-9843-97BB-C974C544C61A}"/>
    <dgm:cxn modelId="{B7C2BF03-0AC4-FE4C-9E7D-2D8ECEF871BD}" type="presOf" srcId="{7C071E11-A38C-394B-B9D2-94E1A8C17D8C}" destId="{DC749410-5E27-4A40-BC9F-17AC6578EAA2}" srcOrd="0" destOrd="0" presId="urn:microsoft.com/office/officeart/2005/8/layout/process3"/>
    <dgm:cxn modelId="{D5D6EE0B-F79E-1948-9308-E008A5151F4E}" type="presOf" srcId="{B3F45D29-87BA-144A-BED6-DA44BC6C469D}" destId="{78928B6A-AB0C-CE46-9BC9-A381DEB81FCA}" srcOrd="1" destOrd="0" presId="urn:microsoft.com/office/officeart/2005/8/layout/process3"/>
    <dgm:cxn modelId="{A27CE517-E262-E84C-B161-461BEC1C7C11}" srcId="{C88535BE-E016-1143-ADDF-6EC27CF0CF7D}" destId="{DB5CC926-215E-FC45-92F9-C496075ABC14}" srcOrd="1" destOrd="0" parTransId="{63F5F10A-0B6D-4A4B-8ED7-9A4BF219AB90}" sibTransId="{8F6F6F69-98F6-2446-AE2A-3702807D2056}"/>
    <dgm:cxn modelId="{A2D82118-E796-5747-96C5-37F415260A5A}" type="presOf" srcId="{0FB1F59B-0F82-1E49-B9CF-58FEB2B4FE61}" destId="{790068E3-FF21-A846-B11E-6C2FC3F679B7}" srcOrd="0" destOrd="0" presId="urn:microsoft.com/office/officeart/2005/8/layout/process3"/>
    <dgm:cxn modelId="{61399420-64EC-C14B-B9DC-784435F2D2A3}" type="presOf" srcId="{1C3DAB95-33AD-014E-A8FB-0ED011F33661}" destId="{7EB0AB28-2AAA-414B-945E-017293780FD5}" srcOrd="0" destOrd="0" presId="urn:microsoft.com/office/officeart/2005/8/layout/process3"/>
    <dgm:cxn modelId="{FA29A122-20E1-414E-A8B7-A55D9CBD3946}" type="presOf" srcId="{F5AB44AD-C78E-D24A-995C-5FC354C49B7E}" destId="{D095CE8D-A522-EF4C-8F47-CFC4F2402EF5}" srcOrd="0" destOrd="1" presId="urn:microsoft.com/office/officeart/2005/8/layout/process3"/>
    <dgm:cxn modelId="{83C35D27-B147-EA43-97DD-BDF53DC0E533}" type="presOf" srcId="{1C3DAB95-33AD-014E-A8FB-0ED011F33661}" destId="{ECA1F383-1C94-1B43-A2B1-1A2F86053A28}" srcOrd="1" destOrd="0" presId="urn:microsoft.com/office/officeart/2005/8/layout/process3"/>
    <dgm:cxn modelId="{1798E235-D875-C147-8BA3-5ED6792BE085}" srcId="{934E8DEF-EA1F-DC4F-A640-1FF66C9F3490}" destId="{C88535BE-E016-1143-ADDF-6EC27CF0CF7D}" srcOrd="3" destOrd="0" parTransId="{2862A774-193C-1540-9A58-E40CEBA2A822}" sibTransId="{8D5EAC01-3BE2-0049-94A8-CED90D3FF8D7}"/>
    <dgm:cxn modelId="{F3889941-296B-1047-9A07-256590570BDC}" srcId="{B3F45D29-87BA-144A-BED6-DA44BC6C469D}" destId="{4A0A3E10-E712-AC42-846B-CF602F65582B}" srcOrd="0" destOrd="0" parTransId="{945EB47E-311A-AE43-BA85-3C8D07DC655D}" sibTransId="{9A3FAF3F-9645-E14A-A11B-F0402DB4469D}"/>
    <dgm:cxn modelId="{4749944B-FB19-D043-AF67-F7DA88AE489F}" type="presOf" srcId="{DB5CC926-215E-FC45-92F9-C496075ABC14}" destId="{49B9ECF6-334C-FF4E-9954-2C286C49ED83}" srcOrd="0" destOrd="1" presId="urn:microsoft.com/office/officeart/2005/8/layout/process3"/>
    <dgm:cxn modelId="{3B83F64C-0E0D-7F4B-9542-8A73EEF1AA81}" srcId="{934E8DEF-EA1F-DC4F-A640-1FF66C9F3490}" destId="{0FB1F59B-0F82-1E49-B9CF-58FEB2B4FE61}" srcOrd="1" destOrd="0" parTransId="{31AA0827-A791-B846-AA91-072770797927}" sibTransId="{B6E39945-476E-FD48-A8C4-A4DDF0A19FE6}"/>
    <dgm:cxn modelId="{D4BFCC55-F64F-ED43-8026-3AAE7BA454F0}" srcId="{0FB1F59B-0F82-1E49-B9CF-58FEB2B4FE61}" destId="{909CBFEE-596D-1B4E-A6E4-BC03D40594A9}" srcOrd="0" destOrd="0" parTransId="{20751EF6-D3F7-AE46-97E3-1BBC1CAD0B13}" sibTransId="{1CA1E7AA-6EE5-1943-A6F6-C5C69A6DE0F6}"/>
    <dgm:cxn modelId="{4BED7A5D-1187-5149-A604-0E5B615BBE67}" type="presOf" srcId="{C88535BE-E016-1143-ADDF-6EC27CF0CF7D}" destId="{4AC6A6CF-16D3-4848-B5FE-DF8D41FDD4E2}" srcOrd="0" destOrd="0" presId="urn:microsoft.com/office/officeart/2005/8/layout/process3"/>
    <dgm:cxn modelId="{C5311261-D884-C846-80FA-FA40C159DFCB}" srcId="{C88535BE-E016-1143-ADDF-6EC27CF0CF7D}" destId="{9E483897-60A6-D642-A7E8-8192885E8C96}" srcOrd="2" destOrd="0" parTransId="{6DA3CC76-5DA1-4948-B670-7D283BB2E8FE}" sibTransId="{D12F79ED-FD31-5340-891E-29D1796EDC25}"/>
    <dgm:cxn modelId="{77DC4062-140B-D843-AA70-23043178EC3A}" type="presOf" srcId="{2D82E600-AD4A-EE47-A0FD-7B73FE855A0F}" destId="{DC749410-5E27-4A40-BC9F-17AC6578EAA2}" srcOrd="0" destOrd="1" presId="urn:microsoft.com/office/officeart/2005/8/layout/process3"/>
    <dgm:cxn modelId="{C84E846D-75B1-0F4D-958B-EEED9558B5F7}" type="presOf" srcId="{9E483897-60A6-D642-A7E8-8192885E8C96}" destId="{49B9ECF6-334C-FF4E-9954-2C286C49ED83}" srcOrd="0" destOrd="2" presId="urn:microsoft.com/office/officeart/2005/8/layout/process3"/>
    <dgm:cxn modelId="{56D68670-887D-6D4B-BE44-30B54B238DF9}" type="presOf" srcId="{94C9C267-8719-1C4F-AAC4-D9118A4FBA86}" destId="{49B9ECF6-334C-FF4E-9954-2C286C49ED83}" srcOrd="0" destOrd="0" presId="urn:microsoft.com/office/officeart/2005/8/layout/process3"/>
    <dgm:cxn modelId="{23494278-28F8-2B4A-8275-41A5700375AD}" srcId="{934E8DEF-EA1F-DC4F-A640-1FF66C9F3490}" destId="{B3F45D29-87BA-144A-BED6-DA44BC6C469D}" srcOrd="0" destOrd="0" parTransId="{3F603F9A-E25C-C143-B6D4-D2854D4F6556}" sibTransId="{229C73A6-1DD8-8048-8D15-278914CCE350}"/>
    <dgm:cxn modelId="{2D5F057C-27FA-2C43-8619-EE5E76C8C206}" srcId="{934E8DEF-EA1F-DC4F-A640-1FF66C9F3490}" destId="{B8072825-3DD8-8A45-B694-49749DF07042}" srcOrd="2" destOrd="0" parTransId="{07C02A14-1CE5-B340-BA7B-5D654318D695}" sibTransId="{1C3DAB95-33AD-014E-A8FB-0ED011F33661}"/>
    <dgm:cxn modelId="{CE804980-F1B8-BA4A-A578-F5AA8A4712E8}" type="presOf" srcId="{229C73A6-1DD8-8048-8D15-278914CCE350}" destId="{820A2FE0-7FA6-7144-95C9-966E09781EA3}" srcOrd="0" destOrd="0" presId="urn:microsoft.com/office/officeart/2005/8/layout/process3"/>
    <dgm:cxn modelId="{50B0F483-B2F7-E647-871F-67CAE48E072F}" type="presOf" srcId="{4A0A3E10-E712-AC42-846B-CF602F65582B}" destId="{D095CE8D-A522-EF4C-8F47-CFC4F2402EF5}" srcOrd="0" destOrd="0" presId="urn:microsoft.com/office/officeart/2005/8/layout/process3"/>
    <dgm:cxn modelId="{5E49E58C-EE04-024B-9DCB-2F7A9456ED15}" type="presOf" srcId="{B8072825-3DD8-8A45-B694-49749DF07042}" destId="{66BA3617-759E-DB46-8103-8B2369B8D50A}" srcOrd="0" destOrd="0" presId="urn:microsoft.com/office/officeart/2005/8/layout/process3"/>
    <dgm:cxn modelId="{EC135196-9828-4549-89D4-C54358F74AF0}" type="presOf" srcId="{B3F45D29-87BA-144A-BED6-DA44BC6C469D}" destId="{BAA63840-6F23-5848-AF69-D76427868BEF}" srcOrd="0" destOrd="0" presId="urn:microsoft.com/office/officeart/2005/8/layout/process3"/>
    <dgm:cxn modelId="{BA190D99-BC8F-5A4A-94E2-B617D910F21B}" srcId="{B8072825-3DD8-8A45-B694-49749DF07042}" destId="{407A02A6-5477-F14B-84DC-0EE7B53376AC}" srcOrd="2" destOrd="0" parTransId="{380E9AE4-740A-CE4D-8A78-24E05492C1EA}" sibTransId="{411061B3-6D24-B848-B225-B86BCE68F07E}"/>
    <dgm:cxn modelId="{6BEC8AA5-98EF-A14B-88DE-D6C663D7ED87}" srcId="{B8072825-3DD8-8A45-B694-49749DF07042}" destId="{2D82E600-AD4A-EE47-A0FD-7B73FE855A0F}" srcOrd="1" destOrd="0" parTransId="{463A593F-C184-EE41-9257-882B56AC99F9}" sibTransId="{CF0009CB-837E-C443-9F8B-007B2C29E391}"/>
    <dgm:cxn modelId="{6D15EFA5-A088-8B40-9BE2-EE728C9930D6}" type="presOf" srcId="{909CBFEE-596D-1B4E-A6E4-BC03D40594A9}" destId="{3BD10571-CE57-A84D-AC82-02C9C917766B}" srcOrd="0" destOrd="0" presId="urn:microsoft.com/office/officeart/2005/8/layout/process3"/>
    <dgm:cxn modelId="{9DFDF6B3-AC33-5541-B945-783732B53CC8}" srcId="{0FB1F59B-0F82-1E49-B9CF-58FEB2B4FE61}" destId="{0A616347-6FBC-4D43-B8C8-40220243EE10}" srcOrd="2" destOrd="0" parTransId="{0015DE49-3830-564B-AFCF-BC3D119344E2}" sibTransId="{9A29587D-4083-7246-A445-90D8434B7AA1}"/>
    <dgm:cxn modelId="{2B9A6CB6-8960-EE47-BF2D-B06FCDEB07CA}" type="presOf" srcId="{407A02A6-5477-F14B-84DC-0EE7B53376AC}" destId="{DC749410-5E27-4A40-BC9F-17AC6578EAA2}" srcOrd="0" destOrd="2" presId="urn:microsoft.com/office/officeart/2005/8/layout/process3"/>
    <dgm:cxn modelId="{067DB0BD-96BC-454C-A8DA-39CEC11F8895}" srcId="{B3F45D29-87BA-144A-BED6-DA44BC6C469D}" destId="{AFB60EDA-79F3-F640-8C73-0A84628139E1}" srcOrd="2" destOrd="0" parTransId="{61E18E99-632B-204C-A67A-19517A24A258}" sibTransId="{2D42F4F3-D299-A54E-A176-6CEA8DE8CD92}"/>
    <dgm:cxn modelId="{E3E197C1-124D-9640-A6C2-5634F87FD792}" type="presOf" srcId="{0FB1F59B-0F82-1E49-B9CF-58FEB2B4FE61}" destId="{64562D10-DDCA-7946-BBE2-B1FC45460C20}" srcOrd="1" destOrd="0" presId="urn:microsoft.com/office/officeart/2005/8/layout/process3"/>
    <dgm:cxn modelId="{CA79B8C2-81A4-6B42-9D70-0FBA5F1AA366}" type="presOf" srcId="{934E8DEF-EA1F-DC4F-A640-1FF66C9F3490}" destId="{C0BDE075-AB70-0C42-B30D-F5446EF529CC}" srcOrd="0" destOrd="0" presId="urn:microsoft.com/office/officeart/2005/8/layout/process3"/>
    <dgm:cxn modelId="{168153C5-D16B-DD43-82B6-14961C997918}" type="presOf" srcId="{B8072825-3DD8-8A45-B694-49749DF07042}" destId="{7863CA8A-2702-364D-82F0-6BB0DABEB283}" srcOrd="1" destOrd="0" presId="urn:microsoft.com/office/officeart/2005/8/layout/process3"/>
    <dgm:cxn modelId="{EC9F47C9-C421-754E-8D51-4BB7F7B69BEB}" type="presOf" srcId="{229C73A6-1DD8-8048-8D15-278914CCE350}" destId="{CF31C3F8-31EA-864C-9B4B-678F3177B444}" srcOrd="1" destOrd="0" presId="urn:microsoft.com/office/officeart/2005/8/layout/process3"/>
    <dgm:cxn modelId="{8AC469CD-A31E-FE47-9119-558100FF7FB9}" srcId="{C88535BE-E016-1143-ADDF-6EC27CF0CF7D}" destId="{94C9C267-8719-1C4F-AAC4-D9118A4FBA86}" srcOrd="0" destOrd="0" parTransId="{0C496E48-1375-F044-A354-660C939978D0}" sibTransId="{050E02D2-20B0-BE42-949C-9D8BDDFEE86C}"/>
    <dgm:cxn modelId="{11AF5ECE-53A4-574D-A59C-539B43CC949C}" type="presOf" srcId="{500CF30E-72C6-D240-AAC0-4CB86B5487AD}" destId="{3BD10571-CE57-A84D-AC82-02C9C917766B}" srcOrd="0" destOrd="1" presId="urn:microsoft.com/office/officeart/2005/8/layout/process3"/>
    <dgm:cxn modelId="{F000FACF-AC0B-1B4B-AEDB-8425B629F25D}" type="presOf" srcId="{B6E39945-476E-FD48-A8C4-A4DDF0A19FE6}" destId="{9580740E-5E91-7743-BFF1-80F62B9BC7B1}" srcOrd="1" destOrd="0" presId="urn:microsoft.com/office/officeart/2005/8/layout/process3"/>
    <dgm:cxn modelId="{72507ED1-9388-D64F-BC9D-A2E92AB2905D}" type="presOf" srcId="{C88535BE-E016-1143-ADDF-6EC27CF0CF7D}" destId="{1CB76FB6-E9A5-8845-9B41-E0A8A4FF2C0B}" srcOrd="1" destOrd="0" presId="urn:microsoft.com/office/officeart/2005/8/layout/process3"/>
    <dgm:cxn modelId="{CCA15AE3-6ED9-0646-89C6-76D4FA6A6876}" type="presOf" srcId="{AFB60EDA-79F3-F640-8C73-0A84628139E1}" destId="{D095CE8D-A522-EF4C-8F47-CFC4F2402EF5}" srcOrd="0" destOrd="2" presId="urn:microsoft.com/office/officeart/2005/8/layout/process3"/>
    <dgm:cxn modelId="{E4105BE6-A9E5-1F47-B5BF-5EFB0C7E383C}" srcId="{0FB1F59B-0F82-1E49-B9CF-58FEB2B4FE61}" destId="{500CF30E-72C6-D240-AAC0-4CB86B5487AD}" srcOrd="1" destOrd="0" parTransId="{5753A72C-B924-CA44-B7A9-81DA008CB3AE}" sibTransId="{3982434A-8F81-144E-88E8-7A7C6BDC47CF}"/>
    <dgm:cxn modelId="{4CCC3AE8-7ECE-AF43-8DFF-0C6322284ADE}" srcId="{B3F45D29-87BA-144A-BED6-DA44BC6C469D}" destId="{F5AB44AD-C78E-D24A-995C-5FC354C49B7E}" srcOrd="1" destOrd="0" parTransId="{5BCD4B70-0661-B64C-8C91-14BD85715C78}" sibTransId="{B68BB53D-C425-404A-83B8-403122814914}"/>
    <dgm:cxn modelId="{A7AF6AE8-DD52-864F-A921-57E8404B1DD2}" type="presOf" srcId="{0A616347-6FBC-4D43-B8C8-40220243EE10}" destId="{3BD10571-CE57-A84D-AC82-02C9C917766B}" srcOrd="0" destOrd="2" presId="urn:microsoft.com/office/officeart/2005/8/layout/process3"/>
    <dgm:cxn modelId="{028503F2-EB16-624A-A2B4-5B8B179D3181}" type="presOf" srcId="{B6E39945-476E-FD48-A8C4-A4DDF0A19FE6}" destId="{1023511C-7348-7746-B031-206D9A3D9DA2}" srcOrd="0" destOrd="0" presId="urn:microsoft.com/office/officeart/2005/8/layout/process3"/>
    <dgm:cxn modelId="{8F8684FB-A021-7941-9F1C-F60BD6D48F73}" type="presParOf" srcId="{C0BDE075-AB70-0C42-B30D-F5446EF529CC}" destId="{B50F7BFA-B097-1F4A-8BEB-2EAB69316F42}" srcOrd="0" destOrd="0" presId="urn:microsoft.com/office/officeart/2005/8/layout/process3"/>
    <dgm:cxn modelId="{EE2E34FF-4CB3-C845-BBF1-6117261D1C33}" type="presParOf" srcId="{B50F7BFA-B097-1F4A-8BEB-2EAB69316F42}" destId="{BAA63840-6F23-5848-AF69-D76427868BEF}" srcOrd="0" destOrd="0" presId="urn:microsoft.com/office/officeart/2005/8/layout/process3"/>
    <dgm:cxn modelId="{51657900-553A-F944-ADFF-047A87FAE455}" type="presParOf" srcId="{B50F7BFA-B097-1F4A-8BEB-2EAB69316F42}" destId="{78928B6A-AB0C-CE46-9BC9-A381DEB81FCA}" srcOrd="1" destOrd="0" presId="urn:microsoft.com/office/officeart/2005/8/layout/process3"/>
    <dgm:cxn modelId="{DE664FC5-2AC9-2044-A365-849B1F91D674}" type="presParOf" srcId="{B50F7BFA-B097-1F4A-8BEB-2EAB69316F42}" destId="{D095CE8D-A522-EF4C-8F47-CFC4F2402EF5}" srcOrd="2" destOrd="0" presId="urn:microsoft.com/office/officeart/2005/8/layout/process3"/>
    <dgm:cxn modelId="{70186C10-6862-FD4A-91DF-2F41177DA0CE}" type="presParOf" srcId="{C0BDE075-AB70-0C42-B30D-F5446EF529CC}" destId="{820A2FE0-7FA6-7144-95C9-966E09781EA3}" srcOrd="1" destOrd="0" presId="urn:microsoft.com/office/officeart/2005/8/layout/process3"/>
    <dgm:cxn modelId="{0253D8CA-3501-3047-AD9F-4D69D19F48EF}" type="presParOf" srcId="{820A2FE0-7FA6-7144-95C9-966E09781EA3}" destId="{CF31C3F8-31EA-864C-9B4B-678F3177B444}" srcOrd="0" destOrd="0" presId="urn:microsoft.com/office/officeart/2005/8/layout/process3"/>
    <dgm:cxn modelId="{AC8D0CE7-0C2D-6640-AD7C-8F8157A66E6A}" type="presParOf" srcId="{C0BDE075-AB70-0C42-B30D-F5446EF529CC}" destId="{48E21005-6D65-E141-AF3A-3668DDB96A24}" srcOrd="2" destOrd="0" presId="urn:microsoft.com/office/officeart/2005/8/layout/process3"/>
    <dgm:cxn modelId="{657E1E0F-2A2A-474A-BC18-57E1A108B1A3}" type="presParOf" srcId="{48E21005-6D65-E141-AF3A-3668DDB96A24}" destId="{790068E3-FF21-A846-B11E-6C2FC3F679B7}" srcOrd="0" destOrd="0" presId="urn:microsoft.com/office/officeart/2005/8/layout/process3"/>
    <dgm:cxn modelId="{95B02865-060B-4646-9A80-60893B284C06}" type="presParOf" srcId="{48E21005-6D65-E141-AF3A-3668DDB96A24}" destId="{64562D10-DDCA-7946-BBE2-B1FC45460C20}" srcOrd="1" destOrd="0" presId="urn:microsoft.com/office/officeart/2005/8/layout/process3"/>
    <dgm:cxn modelId="{452B0B00-A8A1-0E42-A511-DA0BA8FEF0A5}" type="presParOf" srcId="{48E21005-6D65-E141-AF3A-3668DDB96A24}" destId="{3BD10571-CE57-A84D-AC82-02C9C917766B}" srcOrd="2" destOrd="0" presId="urn:microsoft.com/office/officeart/2005/8/layout/process3"/>
    <dgm:cxn modelId="{84C69DBC-026B-7248-B17D-92C339F8F911}" type="presParOf" srcId="{C0BDE075-AB70-0C42-B30D-F5446EF529CC}" destId="{1023511C-7348-7746-B031-206D9A3D9DA2}" srcOrd="3" destOrd="0" presId="urn:microsoft.com/office/officeart/2005/8/layout/process3"/>
    <dgm:cxn modelId="{41AAB1D6-141C-6849-9570-B80EC0DDF753}" type="presParOf" srcId="{1023511C-7348-7746-B031-206D9A3D9DA2}" destId="{9580740E-5E91-7743-BFF1-80F62B9BC7B1}" srcOrd="0" destOrd="0" presId="urn:microsoft.com/office/officeart/2005/8/layout/process3"/>
    <dgm:cxn modelId="{2F1622D2-D28D-E74A-85AB-C483F3E22272}" type="presParOf" srcId="{C0BDE075-AB70-0C42-B30D-F5446EF529CC}" destId="{39A12872-055C-404F-8791-4BA7848CD925}" srcOrd="4" destOrd="0" presId="urn:microsoft.com/office/officeart/2005/8/layout/process3"/>
    <dgm:cxn modelId="{05FAF5D2-F53B-C94A-B332-CE07C696CF33}" type="presParOf" srcId="{39A12872-055C-404F-8791-4BA7848CD925}" destId="{66BA3617-759E-DB46-8103-8B2369B8D50A}" srcOrd="0" destOrd="0" presId="urn:microsoft.com/office/officeart/2005/8/layout/process3"/>
    <dgm:cxn modelId="{8C66E083-4678-9A4E-996A-73E5902AE43D}" type="presParOf" srcId="{39A12872-055C-404F-8791-4BA7848CD925}" destId="{7863CA8A-2702-364D-82F0-6BB0DABEB283}" srcOrd="1" destOrd="0" presId="urn:microsoft.com/office/officeart/2005/8/layout/process3"/>
    <dgm:cxn modelId="{1292D0E2-4A19-FC47-86EB-52EC85A8D5EE}" type="presParOf" srcId="{39A12872-055C-404F-8791-4BA7848CD925}" destId="{DC749410-5E27-4A40-BC9F-17AC6578EAA2}" srcOrd="2" destOrd="0" presId="urn:microsoft.com/office/officeart/2005/8/layout/process3"/>
    <dgm:cxn modelId="{6E5E6B02-4849-E94D-93D7-DB0BCDD702A2}" type="presParOf" srcId="{C0BDE075-AB70-0C42-B30D-F5446EF529CC}" destId="{7EB0AB28-2AAA-414B-945E-017293780FD5}" srcOrd="5" destOrd="0" presId="urn:microsoft.com/office/officeart/2005/8/layout/process3"/>
    <dgm:cxn modelId="{E118A1E3-76C7-0440-9C63-88FE7C6A2747}" type="presParOf" srcId="{7EB0AB28-2AAA-414B-945E-017293780FD5}" destId="{ECA1F383-1C94-1B43-A2B1-1A2F86053A28}" srcOrd="0" destOrd="0" presId="urn:microsoft.com/office/officeart/2005/8/layout/process3"/>
    <dgm:cxn modelId="{87D30FFC-D3B4-DC4C-A5C6-8A8010E2F580}" type="presParOf" srcId="{C0BDE075-AB70-0C42-B30D-F5446EF529CC}" destId="{0B085E7F-E3F3-1042-A53D-666F810570FC}" srcOrd="6" destOrd="0" presId="urn:microsoft.com/office/officeart/2005/8/layout/process3"/>
    <dgm:cxn modelId="{F4A41E58-C0C0-374F-A4CE-E8CFF95BD1DA}" type="presParOf" srcId="{0B085E7F-E3F3-1042-A53D-666F810570FC}" destId="{4AC6A6CF-16D3-4848-B5FE-DF8D41FDD4E2}" srcOrd="0" destOrd="0" presId="urn:microsoft.com/office/officeart/2005/8/layout/process3"/>
    <dgm:cxn modelId="{CEA80117-033E-D149-A21E-22DCF6AC35B4}" type="presParOf" srcId="{0B085E7F-E3F3-1042-A53D-666F810570FC}" destId="{1CB76FB6-E9A5-8845-9B41-E0A8A4FF2C0B}" srcOrd="1" destOrd="0" presId="urn:microsoft.com/office/officeart/2005/8/layout/process3"/>
    <dgm:cxn modelId="{E02A0FCD-9E3F-B544-B1FE-1B04A3ACCB3B}" type="presParOf" srcId="{0B085E7F-E3F3-1042-A53D-666F810570FC}" destId="{49B9ECF6-334C-FF4E-9954-2C286C49ED83}"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28B6A-AB0C-CE46-9BC9-A381DEB81FCA}">
      <dsp:nvSpPr>
        <dsp:cNvPr id="0" name=""/>
        <dsp:cNvSpPr/>
      </dsp:nvSpPr>
      <dsp:spPr>
        <a:xfrm>
          <a:off x="1072" y="1440902"/>
          <a:ext cx="1348128" cy="7833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Elements</a:t>
          </a:r>
        </a:p>
      </dsp:txBody>
      <dsp:txXfrm>
        <a:off x="1072" y="1440902"/>
        <a:ext cx="1348128" cy="522244"/>
      </dsp:txXfrm>
    </dsp:sp>
    <dsp:sp modelId="{D095CE8D-A522-EF4C-8F47-CFC4F2402EF5}">
      <dsp:nvSpPr>
        <dsp:cNvPr id="0" name=""/>
        <dsp:cNvSpPr/>
      </dsp:nvSpPr>
      <dsp:spPr>
        <a:xfrm>
          <a:off x="277195" y="1963147"/>
          <a:ext cx="1348128" cy="12568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variants</a:t>
          </a:r>
        </a:p>
        <a:p>
          <a:pPr marL="114300" lvl="1" indent="-114300" algn="l" defTabSz="622300">
            <a:lnSpc>
              <a:spcPct val="90000"/>
            </a:lnSpc>
            <a:spcBef>
              <a:spcPct val="0"/>
            </a:spcBef>
            <a:spcAft>
              <a:spcPct val="15000"/>
            </a:spcAft>
            <a:buChar char="•"/>
          </a:pPr>
          <a:r>
            <a:rPr lang="en-US" sz="1400" kern="1200" dirty="0"/>
            <a:t>genes</a:t>
          </a:r>
        </a:p>
        <a:p>
          <a:pPr marL="114300" lvl="1" indent="-114300" algn="l" defTabSz="622300">
            <a:lnSpc>
              <a:spcPct val="90000"/>
            </a:lnSpc>
            <a:spcBef>
              <a:spcPct val="0"/>
            </a:spcBef>
            <a:spcAft>
              <a:spcPct val="15000"/>
            </a:spcAft>
            <a:buChar char="•"/>
          </a:pPr>
          <a:r>
            <a:rPr lang="en-US" sz="1400" kern="1200" dirty="0"/>
            <a:t>regulatory regions</a:t>
          </a:r>
        </a:p>
      </dsp:txBody>
      <dsp:txXfrm>
        <a:off x="314007" y="1999959"/>
        <a:ext cx="1274504" cy="1183226"/>
      </dsp:txXfrm>
    </dsp:sp>
    <dsp:sp modelId="{820A2FE0-7FA6-7144-95C9-966E09781EA3}">
      <dsp:nvSpPr>
        <dsp:cNvPr id="0" name=""/>
        <dsp:cNvSpPr/>
      </dsp:nvSpPr>
      <dsp:spPr>
        <a:xfrm>
          <a:off x="1553572" y="1534202"/>
          <a:ext cx="433267" cy="335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53572" y="1601331"/>
        <a:ext cx="332574" cy="201386"/>
      </dsp:txXfrm>
    </dsp:sp>
    <dsp:sp modelId="{64562D10-DDCA-7946-BBE2-B1FC45460C20}">
      <dsp:nvSpPr>
        <dsp:cNvPr id="0" name=""/>
        <dsp:cNvSpPr/>
      </dsp:nvSpPr>
      <dsp:spPr>
        <a:xfrm>
          <a:off x="2166686" y="1440902"/>
          <a:ext cx="1348128" cy="7833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Interactions</a:t>
          </a:r>
        </a:p>
      </dsp:txBody>
      <dsp:txXfrm>
        <a:off x="2166686" y="1440902"/>
        <a:ext cx="1348128" cy="522244"/>
      </dsp:txXfrm>
    </dsp:sp>
    <dsp:sp modelId="{3BD10571-CE57-A84D-AC82-02C9C917766B}">
      <dsp:nvSpPr>
        <dsp:cNvPr id="0" name=""/>
        <dsp:cNvSpPr/>
      </dsp:nvSpPr>
      <dsp:spPr>
        <a:xfrm>
          <a:off x="2442808" y="1963147"/>
          <a:ext cx="1348128" cy="12568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gene regulation</a:t>
          </a:r>
        </a:p>
        <a:p>
          <a:pPr marL="114300" lvl="1" indent="-114300" algn="l" defTabSz="622300">
            <a:lnSpc>
              <a:spcPct val="90000"/>
            </a:lnSpc>
            <a:spcBef>
              <a:spcPct val="0"/>
            </a:spcBef>
            <a:spcAft>
              <a:spcPct val="15000"/>
            </a:spcAft>
            <a:buChar char="•"/>
          </a:pPr>
          <a:r>
            <a:rPr lang="en-US" sz="1400" kern="1200" dirty="0"/>
            <a:t>chromatin interaction</a:t>
          </a:r>
        </a:p>
        <a:p>
          <a:pPr marL="114300" lvl="1" indent="-114300" algn="l" defTabSz="622300">
            <a:lnSpc>
              <a:spcPct val="90000"/>
            </a:lnSpc>
            <a:spcBef>
              <a:spcPct val="0"/>
            </a:spcBef>
            <a:spcAft>
              <a:spcPct val="15000"/>
            </a:spcAft>
            <a:buChar char="•"/>
          </a:pPr>
          <a:r>
            <a:rPr lang="en-US" sz="1400" kern="1200" dirty="0"/>
            <a:t>TF binding</a:t>
          </a:r>
        </a:p>
      </dsp:txBody>
      <dsp:txXfrm>
        <a:off x="2479620" y="1999959"/>
        <a:ext cx="1274504" cy="1183226"/>
      </dsp:txXfrm>
    </dsp:sp>
    <dsp:sp modelId="{1023511C-7348-7746-B031-206D9A3D9DA2}">
      <dsp:nvSpPr>
        <dsp:cNvPr id="0" name=""/>
        <dsp:cNvSpPr/>
      </dsp:nvSpPr>
      <dsp:spPr>
        <a:xfrm>
          <a:off x="3719185" y="1534202"/>
          <a:ext cx="433267" cy="335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719185" y="1601331"/>
        <a:ext cx="332574" cy="201386"/>
      </dsp:txXfrm>
    </dsp:sp>
    <dsp:sp modelId="{7863CA8A-2702-364D-82F0-6BB0DABEB283}">
      <dsp:nvSpPr>
        <dsp:cNvPr id="0" name=""/>
        <dsp:cNvSpPr/>
      </dsp:nvSpPr>
      <dsp:spPr>
        <a:xfrm>
          <a:off x="4332299" y="1440902"/>
          <a:ext cx="1348128" cy="7833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Mechanisms</a:t>
          </a:r>
        </a:p>
      </dsp:txBody>
      <dsp:txXfrm>
        <a:off x="4332299" y="1440902"/>
        <a:ext cx="1348128" cy="522244"/>
      </dsp:txXfrm>
    </dsp:sp>
    <dsp:sp modelId="{DC749410-5E27-4A40-BC9F-17AC6578EAA2}">
      <dsp:nvSpPr>
        <dsp:cNvPr id="0" name=""/>
        <dsp:cNvSpPr/>
      </dsp:nvSpPr>
      <dsp:spPr>
        <a:xfrm>
          <a:off x="4608422" y="1963147"/>
          <a:ext cx="1348128" cy="12568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pathways</a:t>
          </a:r>
        </a:p>
        <a:p>
          <a:pPr marL="114300" lvl="1" indent="-114300" algn="l" defTabSz="622300">
            <a:lnSpc>
              <a:spcPct val="90000"/>
            </a:lnSpc>
            <a:spcBef>
              <a:spcPct val="0"/>
            </a:spcBef>
            <a:spcAft>
              <a:spcPct val="15000"/>
            </a:spcAft>
            <a:buChar char="•"/>
          </a:pPr>
          <a:r>
            <a:rPr lang="en-US" sz="1400" kern="1200" dirty="0"/>
            <a:t>circuits</a:t>
          </a:r>
        </a:p>
        <a:p>
          <a:pPr marL="114300" lvl="1" indent="-114300" algn="l" defTabSz="622300">
            <a:lnSpc>
              <a:spcPct val="90000"/>
            </a:lnSpc>
            <a:spcBef>
              <a:spcPct val="0"/>
            </a:spcBef>
            <a:spcAft>
              <a:spcPct val="15000"/>
            </a:spcAft>
            <a:buChar char="•"/>
          </a:pPr>
          <a:r>
            <a:rPr lang="en-US" sz="1400" kern="1200" dirty="0"/>
            <a:t>functions</a:t>
          </a:r>
        </a:p>
      </dsp:txBody>
      <dsp:txXfrm>
        <a:off x="4645234" y="1999959"/>
        <a:ext cx="1274504" cy="1183226"/>
      </dsp:txXfrm>
    </dsp:sp>
    <dsp:sp modelId="{7EB0AB28-2AAA-414B-945E-017293780FD5}">
      <dsp:nvSpPr>
        <dsp:cNvPr id="0" name=""/>
        <dsp:cNvSpPr/>
      </dsp:nvSpPr>
      <dsp:spPr>
        <a:xfrm>
          <a:off x="5884799" y="1534202"/>
          <a:ext cx="433267" cy="335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884799" y="1601331"/>
        <a:ext cx="332574" cy="201386"/>
      </dsp:txXfrm>
    </dsp:sp>
    <dsp:sp modelId="{1CB76FB6-E9A5-8845-9B41-E0A8A4FF2C0B}">
      <dsp:nvSpPr>
        <dsp:cNvPr id="0" name=""/>
        <dsp:cNvSpPr/>
      </dsp:nvSpPr>
      <dsp:spPr>
        <a:xfrm>
          <a:off x="6497913" y="1440902"/>
          <a:ext cx="1348128" cy="7833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Prediction &amp; Prioritization</a:t>
          </a:r>
        </a:p>
      </dsp:txBody>
      <dsp:txXfrm>
        <a:off x="6497913" y="1440902"/>
        <a:ext cx="1348128" cy="522244"/>
      </dsp:txXfrm>
    </dsp:sp>
    <dsp:sp modelId="{49B9ECF6-334C-FF4E-9954-2C286C49ED83}">
      <dsp:nvSpPr>
        <dsp:cNvPr id="0" name=""/>
        <dsp:cNvSpPr/>
      </dsp:nvSpPr>
      <dsp:spPr>
        <a:xfrm>
          <a:off x="6774036" y="1963147"/>
          <a:ext cx="1348128" cy="12568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disease variants &amp; genes</a:t>
          </a:r>
        </a:p>
        <a:p>
          <a:pPr marL="114300" lvl="1" indent="-114300" algn="l" defTabSz="622300">
            <a:lnSpc>
              <a:spcPct val="90000"/>
            </a:lnSpc>
            <a:spcBef>
              <a:spcPct val="0"/>
            </a:spcBef>
            <a:spcAft>
              <a:spcPct val="15000"/>
            </a:spcAft>
            <a:buChar char="•"/>
          </a:pPr>
          <a:r>
            <a:rPr lang="en-US" sz="1400" kern="1200" dirty="0"/>
            <a:t>networks</a:t>
          </a:r>
        </a:p>
        <a:p>
          <a:pPr marL="114300" lvl="1" indent="-114300" algn="l" defTabSz="622300">
            <a:lnSpc>
              <a:spcPct val="90000"/>
            </a:lnSpc>
            <a:spcBef>
              <a:spcPct val="0"/>
            </a:spcBef>
            <a:spcAft>
              <a:spcPct val="15000"/>
            </a:spcAft>
            <a:buChar char="•"/>
          </a:pPr>
          <a:r>
            <a:rPr lang="en-US" sz="1400" kern="1200" dirty="0"/>
            <a:t>cell types</a:t>
          </a:r>
        </a:p>
      </dsp:txBody>
      <dsp:txXfrm>
        <a:off x="6810848" y="1999959"/>
        <a:ext cx="1274504" cy="11832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9558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9558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9558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36C4394-3E58-034F-9E8D-BF7AFFC11D0E}" type="slidenum">
              <a:rPr lang="en-US"/>
              <a:pPr/>
              <a:t>‹#›</a:t>
            </a:fld>
            <a:endParaRPr lang="en-US"/>
          </a:p>
        </p:txBody>
      </p:sp>
    </p:spTree>
    <p:extLst>
      <p:ext uri="{BB962C8B-B14F-4D97-AF65-F5344CB8AC3E}">
        <p14:creationId xmlns:p14="http://schemas.microsoft.com/office/powerpoint/2010/main" val="2763516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2971800" cy="457200"/>
          </a:xfrm>
          <a:prstGeom prst="rect">
            <a:avLst/>
          </a:prstGeom>
          <a:noFill/>
          <a:ln w="28575">
            <a:noFill/>
            <a:miter lim="800000"/>
            <a:headEnd/>
            <a:tailEnd type="none" w="lg" len="med"/>
          </a:ln>
          <a:effectLst/>
        </p:spPr>
        <p:txBody>
          <a:bodyPr vert="horz" wrap="square" lIns="91440" tIns="45720" rIns="91440" bIns="45720" numCol="1" anchor="t" anchorCtr="0" compatLnSpc="1">
            <a:prstTxWarp prst="textNoShape">
              <a:avLst/>
            </a:prstTxWarp>
          </a:bodyPr>
          <a:lstStyle>
            <a:lvl1pPr>
              <a:defRPr sz="1200">
                <a:solidFill>
                  <a:srgbClr val="006600"/>
                </a:solidFill>
              </a:defRPr>
            </a:lvl1pPr>
          </a:lstStyle>
          <a:p>
            <a:endParaRPr lang="en-US"/>
          </a:p>
        </p:txBody>
      </p:sp>
      <p:sp>
        <p:nvSpPr>
          <p:cNvPr id="101379" name="Rectangle 3"/>
          <p:cNvSpPr>
            <a:spLocks noGrp="1" noChangeArrowheads="1"/>
          </p:cNvSpPr>
          <p:nvPr>
            <p:ph type="dt" idx="1"/>
          </p:nvPr>
        </p:nvSpPr>
        <p:spPr bwMode="auto">
          <a:xfrm>
            <a:off x="3886200" y="0"/>
            <a:ext cx="2971800" cy="457200"/>
          </a:xfrm>
          <a:prstGeom prst="rect">
            <a:avLst/>
          </a:prstGeom>
          <a:noFill/>
          <a:ln w="28575">
            <a:noFill/>
            <a:miter lim="800000"/>
            <a:headEnd/>
            <a:tailEnd type="none" w="lg" len="med"/>
          </a:ln>
          <a:effectLst/>
        </p:spPr>
        <p:txBody>
          <a:bodyPr vert="horz" wrap="square" lIns="91440" tIns="45720" rIns="91440" bIns="45720" numCol="1" anchor="t" anchorCtr="0" compatLnSpc="1">
            <a:prstTxWarp prst="textNoShape">
              <a:avLst/>
            </a:prstTxWarp>
          </a:bodyPr>
          <a:lstStyle>
            <a:lvl1pPr algn="r">
              <a:defRPr sz="1200">
                <a:solidFill>
                  <a:srgbClr val="006600"/>
                </a:solidFill>
              </a:defRPr>
            </a:lvl1pPr>
          </a:lstStyle>
          <a:p>
            <a:endParaRPr lang="en-US"/>
          </a:p>
        </p:txBody>
      </p:sp>
      <p:sp>
        <p:nvSpPr>
          <p:cNvPr id="1013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1381" name="Rectangle 5"/>
          <p:cNvSpPr>
            <a:spLocks noGrp="1" noChangeArrowheads="1"/>
          </p:cNvSpPr>
          <p:nvPr>
            <p:ph type="body" sz="quarter" idx="3"/>
          </p:nvPr>
        </p:nvSpPr>
        <p:spPr bwMode="auto">
          <a:xfrm>
            <a:off x="914400" y="4343400"/>
            <a:ext cx="5029200" cy="4114800"/>
          </a:xfrm>
          <a:prstGeom prst="rect">
            <a:avLst/>
          </a:prstGeom>
          <a:noFill/>
          <a:ln w="28575">
            <a:noFill/>
            <a:miter lim="800000"/>
            <a:headEnd/>
            <a:tailEnd type="none" w="lg" len="me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2" name="Rectangle 6"/>
          <p:cNvSpPr>
            <a:spLocks noGrp="1" noChangeArrowheads="1"/>
          </p:cNvSpPr>
          <p:nvPr>
            <p:ph type="ftr" sz="quarter" idx="4"/>
          </p:nvPr>
        </p:nvSpPr>
        <p:spPr bwMode="auto">
          <a:xfrm>
            <a:off x="0" y="8686800"/>
            <a:ext cx="2971800" cy="457200"/>
          </a:xfrm>
          <a:prstGeom prst="rect">
            <a:avLst/>
          </a:prstGeom>
          <a:noFill/>
          <a:ln w="28575">
            <a:noFill/>
            <a:miter lim="800000"/>
            <a:headEnd/>
            <a:tailEnd type="none" w="lg" len="med"/>
          </a:ln>
          <a:effectLst/>
        </p:spPr>
        <p:txBody>
          <a:bodyPr vert="horz" wrap="square" lIns="91440" tIns="45720" rIns="91440" bIns="45720" numCol="1" anchor="b" anchorCtr="0" compatLnSpc="1">
            <a:prstTxWarp prst="textNoShape">
              <a:avLst/>
            </a:prstTxWarp>
          </a:bodyPr>
          <a:lstStyle>
            <a:lvl1pPr>
              <a:defRPr sz="1200">
                <a:solidFill>
                  <a:srgbClr val="006600"/>
                </a:solidFill>
              </a:defRPr>
            </a:lvl1pPr>
          </a:lstStyle>
          <a:p>
            <a:endParaRPr lang="en-US"/>
          </a:p>
        </p:txBody>
      </p:sp>
      <p:sp>
        <p:nvSpPr>
          <p:cNvPr id="101383" name="Rectangle 7"/>
          <p:cNvSpPr>
            <a:spLocks noGrp="1" noChangeArrowheads="1"/>
          </p:cNvSpPr>
          <p:nvPr>
            <p:ph type="sldNum" sz="quarter" idx="5"/>
          </p:nvPr>
        </p:nvSpPr>
        <p:spPr bwMode="auto">
          <a:xfrm>
            <a:off x="3886200" y="8686800"/>
            <a:ext cx="2971800" cy="457200"/>
          </a:xfrm>
          <a:prstGeom prst="rect">
            <a:avLst/>
          </a:prstGeom>
          <a:noFill/>
          <a:ln w="28575">
            <a:noFill/>
            <a:miter lim="800000"/>
            <a:headEnd/>
            <a:tailEnd type="none" w="lg" len="med"/>
          </a:ln>
          <a:effectLst/>
        </p:spPr>
        <p:txBody>
          <a:bodyPr vert="horz" wrap="square" lIns="91440" tIns="45720" rIns="91440" bIns="45720" numCol="1" anchor="b" anchorCtr="0" compatLnSpc="1">
            <a:prstTxWarp prst="textNoShape">
              <a:avLst/>
            </a:prstTxWarp>
          </a:bodyPr>
          <a:lstStyle>
            <a:lvl1pPr algn="r">
              <a:defRPr sz="1200">
                <a:solidFill>
                  <a:srgbClr val="006600"/>
                </a:solidFill>
              </a:defRPr>
            </a:lvl1pPr>
          </a:lstStyle>
          <a:p>
            <a:fld id="{B1AEA332-590E-4C49-A829-6B5C02EACB9E}" type="slidenum">
              <a:rPr lang="en-US"/>
              <a:pPr/>
              <a:t>‹#›</a:t>
            </a:fld>
            <a:endParaRPr lang="en-US"/>
          </a:p>
        </p:txBody>
      </p:sp>
    </p:spTree>
    <p:extLst>
      <p:ext uri="{BB962C8B-B14F-4D97-AF65-F5344CB8AC3E}">
        <p14:creationId xmlns:p14="http://schemas.microsoft.com/office/powerpoint/2010/main" val="210248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A332-590E-4C49-A829-6B5C02EACB9E}" type="slidenum">
              <a:rPr lang="en-US" smtClean="0"/>
              <a:pPr/>
              <a:t>2</a:t>
            </a:fld>
            <a:endParaRPr lang="en-US"/>
          </a:p>
        </p:txBody>
      </p:sp>
    </p:spTree>
    <p:extLst>
      <p:ext uri="{BB962C8B-B14F-4D97-AF65-F5344CB8AC3E}">
        <p14:creationId xmlns:p14="http://schemas.microsoft.com/office/powerpoint/2010/main" val="1368774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after our clustering method, species-specific modules have its own module numbers, and conserved modules share same module number.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26</a:t>
            </a:fld>
            <a:endParaRPr lang="en-US"/>
          </a:p>
        </p:txBody>
      </p:sp>
    </p:spTree>
    <p:extLst>
      <p:ext uri="{BB962C8B-B14F-4D97-AF65-F5344CB8AC3E}">
        <p14:creationId xmlns:p14="http://schemas.microsoft.com/office/powerpoint/2010/main" val="2397375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a:t>
            </a:r>
            <a:r>
              <a:rPr lang="en-US" baseline="0" dirty="0"/>
              <a:t> we developed a novel clustering algorithm to solve this problem: </a:t>
            </a:r>
            <a:r>
              <a:rPr lang="en-US" dirty="0" err="1"/>
              <a:t>OrthoClust</a:t>
            </a:r>
            <a:r>
              <a:rPr lang="en-US" baseline="0" dirty="0"/>
              <a:t>: </a:t>
            </a:r>
            <a:r>
              <a:rPr lang="en-US" dirty="0"/>
              <a:t>an </a:t>
            </a:r>
            <a:r>
              <a:rPr lang="en-US" dirty="0" err="1"/>
              <a:t>orthology</a:t>
            </a:r>
            <a:r>
              <a:rPr lang="en-US" dirty="0"/>
              <a:t>-based network framework for clustering data across multiple species, which was published in Genome biology</a:t>
            </a:r>
            <a:r>
              <a:rPr lang="en-US" baseline="0" dirty="0"/>
              <a:t> in 2014. </a:t>
            </a:r>
            <a:r>
              <a:rPr lang="en-US" baseline="0" dirty="0" err="1"/>
              <a:t>Orthoclust</a:t>
            </a:r>
            <a:r>
              <a:rPr lang="en-US" baseline="0" dirty="0"/>
              <a:t> inputs a bunch of gene co-expression networks from different species along with </a:t>
            </a:r>
            <a:r>
              <a:rPr lang="en-US" baseline="0" dirty="0" err="1"/>
              <a:t>orthology</a:t>
            </a:r>
            <a:r>
              <a:rPr lang="en-US" baseline="0" dirty="0"/>
              <a:t> genes, and outputs conserved and species-specific gene co-expression modules.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27</a:t>
            </a:fld>
            <a:endParaRPr lang="en-US"/>
          </a:p>
        </p:txBody>
      </p:sp>
    </p:spTree>
    <p:extLst>
      <p:ext uri="{BB962C8B-B14F-4D97-AF65-F5344CB8AC3E}">
        <p14:creationId xmlns:p14="http://schemas.microsoft.com/office/powerpoint/2010/main" val="95807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single network clustering, </a:t>
            </a:r>
            <a:r>
              <a:rPr lang="en-US" sz="1200" b="0" dirty="0">
                <a:solidFill>
                  <a:prstClr val="black"/>
                </a:solidFill>
                <a:latin typeface="+mn-lt"/>
              </a:rPr>
              <a:t>we always try to divide nodes into</a:t>
            </a:r>
            <a:r>
              <a:rPr lang="en-US" sz="1200" b="0" baseline="0" dirty="0">
                <a:solidFill>
                  <a:prstClr val="black"/>
                </a:solidFill>
                <a:latin typeface="+mn-lt"/>
              </a:rPr>
              <a:t> groups / modules </a:t>
            </a:r>
            <a:r>
              <a:rPr lang="en-US" sz="1200" b="0" dirty="0">
                <a:solidFill>
                  <a:prstClr val="black"/>
                </a:solidFill>
                <a:latin typeface="+mn-lt"/>
              </a:rPr>
              <a:t>such that connections within groups are relatively dense while those between groups are sparse.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then, the modularity</a:t>
            </a:r>
            <a:r>
              <a:rPr lang="en-US" baseline="0" dirty="0"/>
              <a:t> has been proposed to measure strength of division using your clustering method. e.g., right clustering is good because modularity is high. Thus, a common clustering strategy is that we can use modularity as objective function, and find the modules that maximize modularity from</a:t>
            </a:r>
            <a:r>
              <a:rPr lang="en-US" sz="1800" dirty="0">
                <a:solidFill>
                  <a:prstClr val="black"/>
                </a:solidFill>
                <a:latin typeface="+mn-lt"/>
              </a:rPr>
              <a:t> </a:t>
            </a:r>
            <a:r>
              <a:rPr lang="en-US" sz="1200" b="0" dirty="0">
                <a:solidFill>
                  <a:prstClr val="black"/>
                </a:solidFill>
                <a:latin typeface="+mn-lt"/>
              </a:rPr>
              <a:t>all possible divisions of a network.</a:t>
            </a:r>
          </a:p>
          <a:p>
            <a:r>
              <a:rPr lang="en-US" dirty="0"/>
              <a:t>http://</a:t>
            </a:r>
            <a:r>
              <a:rPr lang="en-US" dirty="0" err="1"/>
              <a:t>www.cs.cmu.edu</a:t>
            </a:r>
            <a:r>
              <a:rPr lang="en-US" dirty="0"/>
              <a:t>/~</a:t>
            </a:r>
            <a:r>
              <a:rPr lang="en-US" dirty="0" err="1"/>
              <a:t>ckingsf</a:t>
            </a:r>
            <a:r>
              <a:rPr lang="en-US" dirty="0"/>
              <a:t>/</a:t>
            </a:r>
            <a:r>
              <a:rPr lang="en-US" dirty="0" err="1"/>
              <a:t>bioinfo</a:t>
            </a:r>
            <a:r>
              <a:rPr lang="en-US" dirty="0"/>
              <a:t>-lectures/</a:t>
            </a:r>
            <a:r>
              <a:rPr lang="en-US" dirty="0" err="1"/>
              <a:t>modularity.pdf</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28</a:t>
            </a:fld>
            <a:endParaRPr lang="en-US"/>
          </a:p>
        </p:txBody>
      </p:sp>
    </p:spTree>
    <p:extLst>
      <p:ext uri="{BB962C8B-B14F-4D97-AF65-F5344CB8AC3E}">
        <p14:creationId xmlns:p14="http://schemas.microsoft.com/office/powerpoint/2010/main" val="426948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after our clustering method, species-specific modules have its own module numbers, and conserved modules share same module number.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29</a:t>
            </a:fld>
            <a:endParaRPr lang="en-US"/>
          </a:p>
        </p:txBody>
      </p:sp>
    </p:spTree>
    <p:extLst>
      <p:ext uri="{BB962C8B-B14F-4D97-AF65-F5344CB8AC3E}">
        <p14:creationId xmlns:p14="http://schemas.microsoft.com/office/powerpoint/2010/main" val="1772334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symmetric </a:t>
            </a:r>
            <a:r>
              <a:rPr lang="en-US" sz="1200" kern="1200" dirty="0" err="1">
                <a:solidFill>
                  <a:schemeClr val="tx1"/>
                </a:solidFill>
                <a:effectLst/>
                <a:latin typeface="+mn-lt"/>
                <a:ea typeface="+mn-ea"/>
                <a:cs typeface="+mn-cs"/>
              </a:rPr>
              <a:t>heatmap</a:t>
            </a:r>
            <a:r>
              <a:rPr lang="en-US" sz="1200" kern="1200" baseline="0" dirty="0">
                <a:solidFill>
                  <a:schemeClr val="tx1"/>
                </a:solidFill>
                <a:effectLst/>
                <a:latin typeface="+mn-lt"/>
                <a:ea typeface="+mn-ea"/>
                <a:cs typeface="+mn-cs"/>
              </a:rPr>
              <a:t> visualizes the gene co-expression modules across three species. </a:t>
            </a:r>
            <a:r>
              <a:rPr lang="en-US" sz="1200" kern="1200" dirty="0">
                <a:solidFill>
                  <a:schemeClr val="tx1"/>
                </a:solidFill>
                <a:effectLst/>
                <a:latin typeface="+mn-lt"/>
                <a:ea typeface="+mn-ea"/>
                <a:cs typeface="+mn-cs"/>
              </a:rPr>
              <a:t>A dark block along the diagonal represents a group of genes within a species. . If this is associated with an off-diagonal block then it is a cross-species module.</a:t>
            </a:r>
            <a:r>
              <a:rPr lang="en-US" sz="1200" kern="1200" baseline="0" dirty="0">
                <a:solidFill>
                  <a:schemeClr val="tx1"/>
                </a:solidFill>
                <a:effectLst/>
                <a:latin typeface="+mn-lt"/>
                <a:ea typeface="+mn-ea"/>
                <a:cs typeface="+mn-cs"/>
              </a:rPr>
              <a:t> for example, the circle module includes genes from all three species, so this is a conserved gene co-expression module across three species. The star module associates with a off-diagonal block btw worm and fly, so it is a worm-fly conserved module. Also, we can find specie-specific modules like pentagon module which is worm-specific without any off-diagonal association. In total, </a:t>
            </a:r>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found 16 conserved modules across human, worm and fly. we shows their function enrichments at right hand side.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Left, human, worm and fly gene–gene co-association matrix; darker </a:t>
            </a:r>
            <a:r>
              <a:rPr lang="en-US" sz="1200" kern="1200" dirty="0" err="1">
                <a:solidFill>
                  <a:schemeClr val="tx1"/>
                </a:solidFill>
                <a:effectLst/>
                <a:latin typeface="+mn-lt"/>
                <a:ea typeface="+mn-ea"/>
                <a:cs typeface="+mn-cs"/>
              </a:rPr>
              <a:t>colouring</a:t>
            </a:r>
            <a:r>
              <a:rPr lang="en-US" sz="1200" kern="1200" dirty="0">
                <a:solidFill>
                  <a:schemeClr val="tx1"/>
                </a:solidFill>
                <a:effectLst/>
                <a:latin typeface="+mn-lt"/>
                <a:ea typeface="+mn-ea"/>
                <a:cs typeface="+mn-cs"/>
              </a:rPr>
              <a:t> reflects the increased likelihood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pair of genes are assigned to the same module. A dark block along the diagonal represents a group of genes within a species. If this is associated with an off-diagonal block then it is a cross-species module (for example, a three-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species conserved module is shown with a circle and a worm–fly module,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star). However, if a diagonal block has no off-diagonal associations, then it forms a species-specific module (for example, green pentagon). Right, the Gene Ontology functional enrichment of genes within the 16 conserved modules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shown. GF, growth factor; </a:t>
            </a:r>
            <a:r>
              <a:rPr lang="en-US" sz="1200" kern="1200" dirty="0" err="1">
                <a:solidFill>
                  <a:schemeClr val="tx1"/>
                </a:solidFill>
                <a:effectLst/>
                <a:latin typeface="+mn-lt"/>
                <a:ea typeface="+mn-ea"/>
                <a:cs typeface="+mn-cs"/>
              </a:rPr>
              <a:t>nuc</a:t>
            </a:r>
            <a:r>
              <a:rPr lang="en-US" sz="1200" kern="1200" dirty="0">
                <a:solidFill>
                  <a:schemeClr val="tx1"/>
                </a:solidFill>
                <a:effectLst/>
                <a:latin typeface="+mn-lt"/>
                <a:ea typeface="+mn-ea"/>
                <a:cs typeface="+mn-cs"/>
              </a:rPr>
              <a:t>., nuclear; proc., processing.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30</a:t>
            </a:fld>
            <a:endParaRPr lang="en-US"/>
          </a:p>
        </p:txBody>
      </p:sp>
    </p:spTree>
    <p:extLst>
      <p:ext uri="{BB962C8B-B14F-4D97-AF65-F5344CB8AC3E}">
        <p14:creationId xmlns:p14="http://schemas.microsoft.com/office/powerpoint/2010/main" val="2830519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conceptual</a:t>
            </a:r>
            <a:r>
              <a:rPr lang="en-US" baseline="0" dirty="0"/>
              <a:t>  analogy</a:t>
            </a:r>
            <a:endParaRPr lang="en-US" dirty="0"/>
          </a:p>
          <a:p>
            <a:endParaRPr lang="en-US" dirty="0"/>
          </a:p>
          <a:p>
            <a:r>
              <a:rPr lang="en-US" dirty="0"/>
              <a:t>In</a:t>
            </a:r>
            <a:r>
              <a:rPr lang="en-US" baseline="0" dirty="0"/>
              <a:t> addition to annotate novel genomic functions, we also discovered the developmental hourglass behaviors from conserved modules. in 2010, </a:t>
            </a:r>
            <a:r>
              <a:rPr lang="en-US" baseline="0" dirty="0" err="1"/>
              <a:t>ppl</a:t>
            </a:r>
            <a:r>
              <a:rPr lang="en-US" baseline="0" dirty="0"/>
              <a:t> found that at </a:t>
            </a:r>
            <a:r>
              <a:rPr lang="en-US" baseline="0" dirty="0" err="1"/>
              <a:t>phylotyic</a:t>
            </a:r>
            <a:r>
              <a:rPr lang="en-US" baseline="0" dirty="0"/>
              <a:t> stage, a particular middle stage during </a:t>
            </a:r>
            <a:r>
              <a:rPr lang="en-US" baseline="0" dirty="0" err="1"/>
              <a:t>embyronic</a:t>
            </a:r>
            <a:r>
              <a:rPr lang="en-US" baseline="0" dirty="0"/>
              <a:t> development, the temporal expression </a:t>
            </a:r>
            <a:r>
              <a:rPr lang="en-US" baseline="0" dirty="0" err="1"/>
              <a:t>divergenece</a:t>
            </a:r>
            <a:r>
              <a:rPr lang="en-US" baseline="0" dirty="0"/>
              <a:t> of </a:t>
            </a:r>
            <a:r>
              <a:rPr lang="en-US" baseline="0" dirty="0" err="1"/>
              <a:t>ortholog</a:t>
            </a:r>
            <a:r>
              <a:rPr lang="en-US" baseline="0" dirty="0"/>
              <a:t> genes across species is minimized. we found that 12 out of 16 conserved modules have across-species hourglass behaviors. moreover, in a single organism like in fly, we found that temporal expression divergence of </a:t>
            </a:r>
            <a:r>
              <a:rPr lang="en-US" baseline="0" dirty="0" err="1"/>
              <a:t>ortholog</a:t>
            </a:r>
            <a:r>
              <a:rPr lang="en-US" baseline="0" dirty="0"/>
              <a:t> genes across these 12 modules is also minimized at </a:t>
            </a:r>
            <a:r>
              <a:rPr lang="en-US" baseline="0" dirty="0" err="1"/>
              <a:t>phylotypic</a:t>
            </a:r>
            <a:r>
              <a:rPr lang="en-US" baseline="0" dirty="0"/>
              <a:t> stage, which implies that at </a:t>
            </a:r>
            <a:r>
              <a:rPr lang="en-US" baseline="0" dirty="0" err="1"/>
              <a:t>phylotypic</a:t>
            </a:r>
            <a:r>
              <a:rPr lang="en-US" baseline="0" dirty="0"/>
              <a:t> stage, the </a:t>
            </a:r>
            <a:r>
              <a:rPr lang="en-US" baseline="0" dirty="0" err="1"/>
              <a:t>ortholog</a:t>
            </a:r>
            <a:r>
              <a:rPr lang="en-US" baseline="0" dirty="0"/>
              <a:t> gene expression is tightly controlled. it is very like that after we power on computer, every computer always have a booting process to initiate basic hardware components, to prepare loading different operating systems. therefore, at </a:t>
            </a:r>
            <a:r>
              <a:rPr lang="en-US" baseline="0" dirty="0" err="1"/>
              <a:t>phylotypic</a:t>
            </a:r>
            <a:r>
              <a:rPr lang="en-US" baseline="0" dirty="0"/>
              <a:t> stage, those </a:t>
            </a:r>
            <a:r>
              <a:rPr lang="en-US" baseline="0" dirty="0" err="1"/>
              <a:t>ortholog</a:t>
            </a:r>
            <a:r>
              <a:rPr lang="en-US" baseline="0" dirty="0"/>
              <a:t> genes may need to work together to do conserved functions. but, can they really work like electronic circuits in a computer? now, let’s go to my 2</a:t>
            </a:r>
            <a:r>
              <a:rPr lang="en-US" baseline="30000" dirty="0"/>
              <a:t>nd</a:t>
            </a:r>
            <a:r>
              <a:rPr lang="en-US" baseline="0" dirty="0"/>
              <a:t> project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32</a:t>
            </a:fld>
            <a:endParaRPr lang="en-US"/>
          </a:p>
        </p:txBody>
      </p:sp>
    </p:spTree>
    <p:extLst>
      <p:ext uri="{BB962C8B-B14F-4D97-AF65-F5344CB8AC3E}">
        <p14:creationId xmlns:p14="http://schemas.microsoft.com/office/powerpoint/2010/main" val="3646849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33</a:t>
            </a:fld>
            <a:endParaRPr lang="en-US"/>
          </a:p>
        </p:txBody>
      </p:sp>
    </p:spTree>
    <p:extLst>
      <p:ext uri="{BB962C8B-B14F-4D97-AF65-F5344CB8AC3E}">
        <p14:creationId xmlns:p14="http://schemas.microsoft.com/office/powerpoint/2010/main" val="1924692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A332-590E-4C49-A829-6B5C02EACB9E}" type="slidenum">
              <a:rPr lang="en-US" smtClean="0"/>
              <a:pPr/>
              <a:t>34</a:t>
            </a:fld>
            <a:endParaRPr lang="en-US"/>
          </a:p>
        </p:txBody>
      </p:sp>
    </p:spTree>
    <p:extLst>
      <p:ext uri="{BB962C8B-B14F-4D97-AF65-F5344CB8AC3E}">
        <p14:creationId xmlns:p14="http://schemas.microsoft.com/office/powerpoint/2010/main" val="3779731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EF9D352-E5F0-FB4C-BCB4-FEDB2F342D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413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82645550-34BE-8E42-A64F-842D9EE1687C}" type="slidenum">
              <a:rPr lang="en-US" altLang="en-US" sz="1300">
                <a:solidFill>
                  <a:srgbClr val="000000"/>
                </a:solidFill>
                <a:latin typeface="Arial" panose="020B0604020202020204" pitchFamily="34" charset="0"/>
              </a:rPr>
              <a:pPr eaLnBrk="0" hangingPunct="0">
                <a:spcBef>
                  <a:spcPct val="0"/>
                </a:spcBef>
              </a:pPr>
              <a:t>35</a:t>
            </a:fld>
            <a:endParaRPr lang="en-US" altLang="en-US" sz="1300">
              <a:solidFill>
                <a:srgbClr val="000000"/>
              </a:solidFill>
              <a:latin typeface="Arial" panose="020B0604020202020204" pitchFamily="34" charset="0"/>
            </a:endParaRPr>
          </a:p>
        </p:txBody>
      </p:sp>
      <p:sp>
        <p:nvSpPr>
          <p:cNvPr id="59394" name="Rectangle 2">
            <a:extLst>
              <a:ext uri="{FF2B5EF4-FFF2-40B4-BE49-F238E27FC236}">
                <a16:creationId xmlns:a16="http://schemas.microsoft.com/office/drawing/2014/main" id="{A5CFB5DD-DB2A-0D47-9C33-EB2DBEF455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a:extLst>
              <a:ext uri="{FF2B5EF4-FFF2-40B4-BE49-F238E27FC236}">
                <a16:creationId xmlns:a16="http://schemas.microsoft.com/office/drawing/2014/main" id="{603F5AD9-8ABB-204B-92CF-2200528F0A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9850F126-20DB-4B46-B3C5-DDAD584FEF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413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9A5075E5-C292-D04C-8BF7-FF6E764F1E89}" type="slidenum">
              <a:rPr lang="en-US" altLang="en-US" sz="1300">
                <a:solidFill>
                  <a:srgbClr val="000000"/>
                </a:solidFill>
                <a:latin typeface="Arial" panose="020B0604020202020204" pitchFamily="34" charset="0"/>
              </a:rPr>
              <a:pPr eaLnBrk="0" hangingPunct="0">
                <a:spcBef>
                  <a:spcPct val="0"/>
                </a:spcBef>
              </a:pPr>
              <a:t>40</a:t>
            </a:fld>
            <a:endParaRPr lang="en-US" altLang="en-US" sz="1300">
              <a:solidFill>
                <a:srgbClr val="000000"/>
              </a:solidFill>
              <a:latin typeface="Arial" panose="020B0604020202020204" pitchFamily="34" charset="0"/>
            </a:endParaRPr>
          </a:p>
        </p:txBody>
      </p:sp>
      <p:sp>
        <p:nvSpPr>
          <p:cNvPr id="65538" name="Rectangle 2">
            <a:extLst>
              <a:ext uri="{FF2B5EF4-FFF2-40B4-BE49-F238E27FC236}">
                <a16:creationId xmlns:a16="http://schemas.microsoft.com/office/drawing/2014/main" id="{7FBEB9A0-FB1A-5649-A493-190007CD20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a:extLst>
              <a:ext uri="{FF2B5EF4-FFF2-40B4-BE49-F238E27FC236}">
                <a16:creationId xmlns:a16="http://schemas.microsoft.com/office/drawing/2014/main" id="{48D3A1E4-6414-3046-8435-463D89A78C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A332-590E-4C49-A829-6B5C02EACB9E}" type="slidenum">
              <a:rPr lang="en-US" smtClean="0"/>
              <a:pPr/>
              <a:t>3</a:t>
            </a:fld>
            <a:endParaRPr lang="en-US"/>
          </a:p>
        </p:txBody>
      </p:sp>
    </p:spTree>
    <p:extLst>
      <p:ext uri="{BB962C8B-B14F-4D97-AF65-F5344CB8AC3E}">
        <p14:creationId xmlns:p14="http://schemas.microsoft.com/office/powerpoint/2010/main" val="3440727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22D85CE5-DCA3-CD4F-9296-D890D585A3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413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F3AC709A-097C-3543-8273-3E37990F1779}" type="slidenum">
              <a:rPr lang="en-US" altLang="en-US" sz="1300">
                <a:solidFill>
                  <a:srgbClr val="000000"/>
                </a:solidFill>
                <a:latin typeface="Arial" panose="020B0604020202020204" pitchFamily="34" charset="0"/>
              </a:rPr>
              <a:pPr eaLnBrk="0" hangingPunct="0">
                <a:spcBef>
                  <a:spcPct val="0"/>
                </a:spcBef>
              </a:pPr>
              <a:t>41</a:t>
            </a:fld>
            <a:endParaRPr lang="en-US" altLang="en-US" sz="1300">
              <a:solidFill>
                <a:srgbClr val="000000"/>
              </a:solidFill>
              <a:latin typeface="Arial" panose="020B0604020202020204" pitchFamily="34" charset="0"/>
            </a:endParaRPr>
          </a:p>
        </p:txBody>
      </p:sp>
      <p:sp>
        <p:nvSpPr>
          <p:cNvPr id="67586" name="Rectangle 2">
            <a:extLst>
              <a:ext uri="{FF2B5EF4-FFF2-40B4-BE49-F238E27FC236}">
                <a16:creationId xmlns:a16="http://schemas.microsoft.com/office/drawing/2014/main" id="{03D0CD01-5593-FF41-BAD1-3A605CC4B2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a:extLst>
              <a:ext uri="{FF2B5EF4-FFF2-40B4-BE49-F238E27FC236}">
                <a16:creationId xmlns:a16="http://schemas.microsoft.com/office/drawing/2014/main" id="{B10A7B2B-3125-004E-BBEB-7DB5ACA2AC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A6EDFF20-FA2E-654F-90E4-3B304E54B4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413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A2E5DA7B-DBDB-AC49-BB66-9099DC45634E}" type="slidenum">
              <a:rPr lang="en-US" altLang="en-US" sz="1300">
                <a:solidFill>
                  <a:srgbClr val="000000"/>
                </a:solidFill>
                <a:latin typeface="Arial" panose="020B0604020202020204" pitchFamily="34" charset="0"/>
              </a:rPr>
              <a:pPr eaLnBrk="0" hangingPunct="0">
                <a:spcBef>
                  <a:spcPct val="0"/>
                </a:spcBef>
              </a:pPr>
              <a:t>42</a:t>
            </a:fld>
            <a:endParaRPr lang="en-US" altLang="en-US" sz="1300">
              <a:solidFill>
                <a:srgbClr val="000000"/>
              </a:solidFill>
              <a:latin typeface="Arial" panose="020B0604020202020204" pitchFamily="34" charset="0"/>
            </a:endParaRPr>
          </a:p>
        </p:txBody>
      </p:sp>
      <p:sp>
        <p:nvSpPr>
          <p:cNvPr id="81922" name="Rectangle 2">
            <a:extLst>
              <a:ext uri="{FF2B5EF4-FFF2-40B4-BE49-F238E27FC236}">
                <a16:creationId xmlns:a16="http://schemas.microsoft.com/office/drawing/2014/main" id="{3828AFF4-238B-D14E-A361-66937C9F10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a:extLst>
              <a:ext uri="{FF2B5EF4-FFF2-40B4-BE49-F238E27FC236}">
                <a16:creationId xmlns:a16="http://schemas.microsoft.com/office/drawing/2014/main" id="{41E05C2E-C9D4-614A-A173-7F54957CCD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E87CA0CF-4E76-9945-8CA4-CB3DED476D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413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0" hangingPunct="0">
              <a:spcBef>
                <a:spcPct val="0"/>
              </a:spcBef>
            </a:pPr>
            <a:fld id="{7B369E92-41D3-5A41-8241-488649A88144}" type="slidenum">
              <a:rPr lang="en-US" altLang="en-US" sz="1300">
                <a:solidFill>
                  <a:srgbClr val="000000"/>
                </a:solidFill>
                <a:latin typeface="Arial" panose="020B0604020202020204" pitchFamily="34" charset="0"/>
              </a:rPr>
              <a:pPr eaLnBrk="0" hangingPunct="0">
                <a:spcBef>
                  <a:spcPct val="0"/>
                </a:spcBef>
              </a:pPr>
              <a:t>44</a:t>
            </a:fld>
            <a:endParaRPr lang="en-US" altLang="en-US" sz="1300">
              <a:solidFill>
                <a:srgbClr val="000000"/>
              </a:solidFill>
              <a:latin typeface="Arial" panose="020B0604020202020204" pitchFamily="34" charset="0"/>
            </a:endParaRPr>
          </a:p>
        </p:txBody>
      </p:sp>
      <p:sp>
        <p:nvSpPr>
          <p:cNvPr id="98306" name="Rectangle 2">
            <a:extLst>
              <a:ext uri="{FF2B5EF4-FFF2-40B4-BE49-F238E27FC236}">
                <a16:creationId xmlns:a16="http://schemas.microsoft.com/office/drawing/2014/main" id="{A639EA90-5F67-4D42-B32B-7B8E5614CB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id="{A4928192-460E-404B-B765-EEA3DFA2B4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A332-590E-4C49-A829-6B5C02EACB9E}" type="slidenum">
              <a:rPr lang="en-US" smtClean="0"/>
              <a:pPr/>
              <a:t>45</a:t>
            </a:fld>
            <a:endParaRPr lang="en-US"/>
          </a:p>
        </p:txBody>
      </p:sp>
    </p:spTree>
    <p:extLst>
      <p:ext uri="{BB962C8B-B14F-4D97-AF65-F5344CB8AC3E}">
        <p14:creationId xmlns:p14="http://schemas.microsoft.com/office/powerpoint/2010/main" val="3359526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8A97FECE-EC92-7B4F-B622-BF91F207A2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C8C7547C-7DC9-FD48-9375-57BFB864FD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8C503047-B5F5-7E4D-8896-1AA99EAE79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C6B209DA-0B3D-F147-809D-E8AB2EA777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Emphasize that classification is based on underlying characteristics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FDD52EC1-E54D-5743-9E1F-0DB43F23B8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0445B802-6AEC-CF43-A13D-D5015EA84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A332-590E-4C49-A829-6B5C02EACB9E}" type="slidenum">
              <a:rPr lang="en-US" smtClean="0"/>
              <a:pPr/>
              <a:t>57</a:t>
            </a:fld>
            <a:endParaRPr lang="en-US"/>
          </a:p>
        </p:txBody>
      </p:sp>
    </p:spTree>
    <p:extLst>
      <p:ext uri="{BB962C8B-B14F-4D97-AF65-F5344CB8AC3E}">
        <p14:creationId xmlns:p14="http://schemas.microsoft.com/office/powerpoint/2010/main" val="2215859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05C3E05-110A-F84E-88F5-AD08787CE707}"/>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charset="0"/>
              <a:ea typeface="ＭＳ Ｐゴシック" charset="-128"/>
            </a:endParaRPr>
          </a:p>
        </p:txBody>
      </p:sp>
      <p:sp>
        <p:nvSpPr>
          <p:cNvPr id="4098" name="Text Box 2">
            <a:extLst>
              <a:ext uri="{FF2B5EF4-FFF2-40B4-BE49-F238E27FC236}">
                <a16:creationId xmlns:a16="http://schemas.microsoft.com/office/drawing/2014/main" id="{3558F5DE-6B78-5641-82FB-42B82B7913E8}"/>
              </a:ext>
            </a:extLst>
          </p:cNvPr>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defRPr/>
            </a:pPr>
            <a:r>
              <a:rPr lang="en-GB" altLang="en-US">
                <a:latin typeface="Arial" charset="0"/>
                <a:ea typeface="ＭＳ Ｐゴシック" charset="-128"/>
              </a:rPr>
              <a:t>Machine learning and representation learning (A) The classical machine learning workflow can be broken down into four steps: data pre‐processing, feature extraction, model learning and model evaluation. (B) Supervised machine learning methods relate input features </a:t>
            </a:r>
            <a:r>
              <a:rPr lang="en-GB" altLang="en-US" i="1">
                <a:latin typeface="Arial" charset="0"/>
                <a:ea typeface="ＭＳ Ｐゴシック" charset="-128"/>
              </a:rPr>
              <a:t>x</a:t>
            </a:r>
            <a:r>
              <a:rPr lang="en-GB" altLang="en-US">
                <a:latin typeface="Arial" charset="0"/>
                <a:ea typeface="ＭＳ Ｐゴシック" charset="-128"/>
              </a:rPr>
              <a:t> to an output label </a:t>
            </a:r>
            <a:r>
              <a:rPr lang="en-GB" altLang="en-US" i="1">
                <a:latin typeface="Arial" charset="0"/>
                <a:ea typeface="ＭＳ Ｐゴシック" charset="-128"/>
              </a:rPr>
              <a:t>y</a:t>
            </a:r>
            <a:r>
              <a:rPr lang="en-GB" altLang="en-US">
                <a:latin typeface="Arial" charset="0"/>
                <a:ea typeface="ＭＳ Ｐゴシック" charset="-128"/>
              </a:rPr>
              <a:t>, whereas unsupervised method learns factors about </a:t>
            </a:r>
            <a:r>
              <a:rPr lang="en-GB" altLang="en-US" i="1">
                <a:latin typeface="Arial" charset="0"/>
                <a:ea typeface="ＭＳ Ｐゴシック" charset="-128"/>
              </a:rPr>
              <a:t>x</a:t>
            </a:r>
            <a:r>
              <a:rPr lang="en-GB" altLang="en-US">
                <a:latin typeface="Arial" charset="0"/>
                <a:ea typeface="ＭＳ Ｐゴシック" charset="-128"/>
              </a:rPr>
              <a:t> without observed labels. (C) Raw input data are often high‐dimensional and related to the corresponding label in a complicated way, which is challenging for many classical machine learning algorithms (left plot). Alternatively, higher‐level features extracted using a deep model may be able to better discriminate between classes (right plot). (D) Deep networks use a hierarchical structure to learn increasingly abstract feature representations from the raw data.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7D2945B-C052-0340-957E-7E2CB6EE3EE9}"/>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charset="0"/>
              <a:ea typeface="ＭＳ Ｐゴシック" charset="-128"/>
            </a:endParaRPr>
          </a:p>
        </p:txBody>
      </p:sp>
      <p:sp>
        <p:nvSpPr>
          <p:cNvPr id="4098" name="Text Box 2">
            <a:extLst>
              <a:ext uri="{FF2B5EF4-FFF2-40B4-BE49-F238E27FC236}">
                <a16:creationId xmlns:a16="http://schemas.microsoft.com/office/drawing/2014/main" id="{630F7C5D-4E94-F949-A937-8956C587C2B3}"/>
              </a:ext>
            </a:extLst>
          </p:cNvPr>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defRPr/>
            </a:pPr>
            <a:r>
              <a:rPr lang="en-GB" altLang="en-US" dirty="0">
                <a:latin typeface="Arial" charset="0"/>
                <a:ea typeface="ＭＳ Ｐゴシック" charset="-128"/>
              </a:rPr>
              <a:t>Principles of using neural networks for predicting molecular traits from DNA sequence (A) DNA sequence and the molecular response variable along the genome for three individuals. Conventional approaches in regulatory genomics consider variations between individuals, whereas deep learning allows exploiting intra‐individual variations by tiling the genome into sequence DNA windows centred on individual traits, resulting in large training data sets from a single sample. (B) One‐dimensional convolutional neural network for predicting a molecular trait from the raw DNA sequence in a window. Filters of the first convolutional layer (example shown on the edge) scan for motifs in the input sequence. Subsequent pooling reduces the input dimension, and additional convolutional layers can model interactions between motifs in the previous layer. (C) Response variable predicted by the neural network shown in (B) for a wild‐type and mutant sequence is used as input to an additional neural network that predicts a variant score and allows to discriminate normal from deleterious variants. (D) Visualization of a convolutional filter by aligning genetic sequences that maximally activate the filter and creating a sequence motif. (E) Mutation map of a sequence window. Rows correspond to the four possible base pair substitutions, columns to sequence positions. The predicted impact of any sequence change is colour‐coded. Letters on top denote the wild‐type sequence with the height of each nucleotide denoting the maximum effect across mutations (figure panel adapted from </a:t>
            </a:r>
            <a:r>
              <a:rPr lang="en-GB" altLang="en-US" dirty="0" err="1">
                <a:latin typeface="Arial" charset="0"/>
                <a:ea typeface="ＭＳ Ｐゴシック" charset="-128"/>
              </a:rPr>
              <a:t>Alipanahi</a:t>
            </a:r>
            <a:r>
              <a:rPr lang="en-GB" altLang="en-US" dirty="0">
                <a:latin typeface="Arial" charset="0"/>
                <a:ea typeface="ＭＳ Ｐゴシック" charset="-128"/>
              </a:rPr>
              <a:t> </a:t>
            </a:r>
            <a:r>
              <a:rPr lang="en-GB" altLang="en-US" i="1" dirty="0">
                <a:latin typeface="Arial" charset="0"/>
                <a:ea typeface="ＭＳ Ｐゴシック" charset="-128"/>
              </a:rPr>
              <a:t>et al</a:t>
            </a:r>
            <a:r>
              <a:rPr lang="en-GB" altLang="en-US" dirty="0">
                <a:latin typeface="Arial" charset="0"/>
                <a:ea typeface="ＭＳ Ｐゴシック" charset="-128"/>
              </a:rPr>
              <a:t>, 2015).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732833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4F1796E1-694A-A640-BA06-193C76A399AE}"/>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charset="0"/>
              <a:ea typeface="ＭＳ Ｐゴシック" charset="-128"/>
            </a:endParaRPr>
          </a:p>
        </p:txBody>
      </p:sp>
      <p:sp>
        <p:nvSpPr>
          <p:cNvPr id="4098" name="Text Box 2">
            <a:extLst>
              <a:ext uri="{FF2B5EF4-FFF2-40B4-BE49-F238E27FC236}">
                <a16:creationId xmlns:a16="http://schemas.microsoft.com/office/drawing/2014/main" id="{EE1EE622-692B-9A48-BAB5-29A425E47EEC}"/>
              </a:ext>
            </a:extLst>
          </p:cNvPr>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defRPr/>
            </a:pPr>
            <a:r>
              <a:rPr lang="en-GB" altLang="en-US">
                <a:latin typeface="Arial" charset="0"/>
                <a:ea typeface="ＭＳ Ｐゴシック" charset="-128"/>
              </a:rPr>
              <a:t>Convolution and pooling operators are stacked, thereby creating a deep network for image analysis In standard applications, convolution layers are followed by a pooling layer (Box 2). In this example, the lowest level convolutional units operate on 3 × 3 patches, but deeper ones use and capture information from larger regions. These convolutional pattern‐matching layers are followed by one or multiple fully connected layers to learn which features are most informative for classification. For each layer with learnable weights, three example images that maximize some neuron output are shown.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7E71DFFB-643D-294C-8A85-2AEDBFE969AF}"/>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charset="0"/>
              <a:ea typeface="ＭＳ Ｐゴシック" charset="-128"/>
            </a:endParaRPr>
          </a:p>
        </p:txBody>
      </p:sp>
      <p:sp>
        <p:nvSpPr>
          <p:cNvPr id="4098" name="Text Box 2">
            <a:extLst>
              <a:ext uri="{FF2B5EF4-FFF2-40B4-BE49-F238E27FC236}">
                <a16:creationId xmlns:a16="http://schemas.microsoft.com/office/drawing/2014/main" id="{4552A99A-9351-3049-9BF1-8C7AE810ECE1}"/>
              </a:ext>
            </a:extLst>
          </p:cNvPr>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defRPr/>
            </a:pPr>
            <a:r>
              <a:rPr lang="en-GB" altLang="en-US">
                <a:latin typeface="Arial" charset="0"/>
                <a:ea typeface="ＭＳ Ｐゴシック" charset="-128"/>
              </a:rPr>
              <a:t>A pre‐trained network can be used as a generic feature extractor Feeding input into the first layer (left) gives a low‐level feature representation in terms of patterns (left to right) present in smaller patches in every cell (top to bottom). Neuron activations extracted from deeper layers (right) give rise to more abstract features that capture information from a larger segment of the image.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21793E5-6C71-D547-A8D1-5E0DFBDE43C8}"/>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latin typeface="Calibri" charset="0"/>
              <a:ea typeface="ＭＳ Ｐゴシック" charset="-128"/>
            </a:endParaRPr>
          </a:p>
        </p:txBody>
      </p:sp>
      <p:sp>
        <p:nvSpPr>
          <p:cNvPr id="4098" name="Text Box 2">
            <a:extLst>
              <a:ext uri="{FF2B5EF4-FFF2-40B4-BE49-F238E27FC236}">
                <a16:creationId xmlns:a16="http://schemas.microsoft.com/office/drawing/2014/main" id="{4B2B25D2-C0BE-A444-9F2B-B2196F3FC2D3}"/>
              </a:ext>
            </a:extLst>
          </p:cNvPr>
          <p:cNvSpPr>
            <a:spLocks noGrp="1" noChangeArrowheads="1"/>
          </p:cNvSpPr>
          <p:nvPr>
            <p:ph type="body"/>
          </p:nvPr>
        </p:nvSpPr>
        <p:spPr bwMode="auto">
          <a:xfrm>
            <a:off x="1185863" y="4787900"/>
            <a:ext cx="5407025" cy="3825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square" lIns="0" tIns="0" rIns="0" bIns="0" numCol="1" anchor="t" anchorCtr="0" compatLnSpc="1">
            <a:prstTxWarp prst="textNoShape">
              <a:avLst/>
            </a:prstTxWarp>
          </a:bodyPr>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defRPr/>
            </a:pPr>
            <a:r>
              <a:rPr lang="en-GB" altLang="en-US">
                <a:latin typeface="Arial" charset="0"/>
                <a:ea typeface="ＭＳ Ｐゴシック" charset="-128"/>
              </a:rPr>
              <a:t>Data normalization for and pre‐processing for deep neural networks (A) DNA sequence one‐hot encoded as binary vectors using codes A = 1 0 0 0, G = 0 1 0 0, C = 0 0 1 0 and T = 0 0 0 1. (B) Continuous data (green) after zero‐centring (orange), scaling to unit variance (blue) and whiting (purple). (C) Holdout validation partitions the full data set randomly into training (~60%), validation (~10%) and test set (~30%). Models are trained with different hyper‐parameters on the training set, from which the model with the highest performance on the validation set is selected. The generalization performance of the model is assessed and compared with other machine learning methods on the test set. (D) The shape of the learning curve indicates if the learning rate is too low (red, shallow decay), too high (orange, steep decay followed by saturation) or appropriate for a particular learning task (green, gradual decay). (E) Large differences in the model performance on the training set (blue) and validation set (green) indicate overfitting. Stopping the training as soon as the validation set performance starts to drop (early stopping) can prevent overfitting. (F) Illustration of the dropout regularization. Shown is a feedforward neural network after randomly dropping out neurons (crossed out), which reduces the sensitivity of neurons to neurons in the previous layer due to non‐existent inputs (greyed edges).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tons of public available genomic data from large</a:t>
            </a:r>
            <a:r>
              <a:rPr lang="en-US" baseline="0" dirty="0"/>
              <a:t> scientific consortia make us</a:t>
            </a:r>
            <a:r>
              <a:rPr lang="en-US" dirty="0"/>
              <a:t> develop independent research programs</a:t>
            </a:r>
          </a:p>
          <a:p>
            <a:endParaRPr lang="en-US" dirty="0"/>
          </a:p>
          <a:p>
            <a:r>
              <a:rPr lang="en-US" dirty="0"/>
              <a:t>https://</a:t>
            </a:r>
            <a:r>
              <a:rPr lang="en-US" dirty="0" err="1"/>
              <a:t>followthedata.wordpress.com</a:t>
            </a:r>
            <a:r>
              <a:rPr lang="en-US" dirty="0"/>
              <a:t>/2014/06/24/data-size-estimates/</a:t>
            </a:r>
          </a:p>
          <a:p>
            <a:endParaRPr lang="en-US" dirty="0"/>
          </a:p>
          <a:p>
            <a:r>
              <a:rPr lang="en-US" dirty="0"/>
              <a:t>Integration is </a:t>
            </a:r>
            <a:r>
              <a:rPr lang="en-US" dirty="0" err="1"/>
              <a:t>eseential</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11</a:t>
            </a:fld>
            <a:endParaRPr lang="en-US"/>
          </a:p>
        </p:txBody>
      </p:sp>
    </p:spTree>
    <p:extLst>
      <p:ext uri="{BB962C8B-B14F-4D97-AF65-F5344CB8AC3E}">
        <p14:creationId xmlns:p14="http://schemas.microsoft.com/office/powerpoint/2010/main" val="384510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A332-590E-4C49-A829-6B5C02EACB9E}" type="slidenum">
              <a:rPr lang="en-US" smtClean="0"/>
              <a:pPr/>
              <a:t>12</a:t>
            </a:fld>
            <a:endParaRPr lang="en-US"/>
          </a:p>
        </p:txBody>
      </p:sp>
    </p:spTree>
    <p:extLst>
      <p:ext uri="{BB962C8B-B14F-4D97-AF65-F5344CB8AC3E}">
        <p14:creationId xmlns:p14="http://schemas.microsoft.com/office/powerpoint/2010/main" val="261973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a:t>Gene regulatory mechanisms to be robust biomarkers, rather than individual genomic variants</a:t>
            </a:r>
          </a:p>
          <a:p>
            <a:pPr marL="171450" indent="-171450">
              <a:buFont typeface="Arial"/>
              <a:buChar char="•"/>
            </a:pPr>
            <a:endParaRPr lang="en-US" sz="1200" dirty="0"/>
          </a:p>
          <a:p>
            <a:pPr marL="171450" indent="-171450">
              <a:buFont typeface="Arial"/>
              <a:buChar char="•"/>
            </a:pPr>
            <a:endParaRPr lang="en-US" sz="1200" dirty="0"/>
          </a:p>
          <a:p>
            <a:pPr marL="171450" indent="-171450">
              <a:buFont typeface="Arial"/>
              <a:buChar char="•"/>
            </a:pPr>
            <a:r>
              <a:rPr lang="en-US" sz="1200" dirty="0"/>
              <a:t>synthetic biology</a:t>
            </a:r>
          </a:p>
          <a:p>
            <a:pPr marL="171450" indent="-171450">
              <a:buFont typeface="Arial"/>
              <a:buChar char="•"/>
            </a:pPr>
            <a:r>
              <a:rPr lang="en-US" sz="1200" dirty="0"/>
              <a:t>genome engineering</a:t>
            </a:r>
          </a:p>
          <a:p>
            <a:pPr marL="171450" indent="-171450">
              <a:buFont typeface="Arial"/>
              <a:buChar char="•"/>
            </a:pPr>
            <a:r>
              <a:rPr lang="en-US" sz="1200" dirty="0"/>
              <a:t>circuit design</a:t>
            </a:r>
          </a:p>
          <a:p>
            <a:pPr marL="171450" indent="-171450">
              <a:buFont typeface="Arial"/>
              <a:buChar char="•"/>
            </a:pPr>
            <a:r>
              <a:rPr lang="en-US" sz="1200" dirty="0"/>
              <a:t>control theory </a:t>
            </a:r>
          </a:p>
          <a:p>
            <a:pPr marL="171450" indent="-171450">
              <a:buFont typeface="Arial"/>
              <a:buChar char="•"/>
            </a:pPr>
            <a:r>
              <a:rPr lang="en-US" sz="1200" dirty="0"/>
              <a:t>epigenetic drugs</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14</a:t>
            </a:fld>
            <a:endParaRPr lang="en-US"/>
          </a:p>
        </p:txBody>
      </p:sp>
    </p:spTree>
    <p:extLst>
      <p:ext uri="{BB962C8B-B14F-4D97-AF65-F5344CB8AC3E}">
        <p14:creationId xmlns:p14="http://schemas.microsoft.com/office/powerpoint/2010/main" val="2412804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A332-590E-4C49-A829-6B5C02EACB9E}" type="slidenum">
              <a:rPr lang="en-US" smtClean="0"/>
              <a:pPr/>
              <a:t>23</a:t>
            </a:fld>
            <a:endParaRPr lang="en-US"/>
          </a:p>
        </p:txBody>
      </p:sp>
    </p:spTree>
    <p:extLst>
      <p:ext uri="{BB962C8B-B14F-4D97-AF65-F5344CB8AC3E}">
        <p14:creationId xmlns:p14="http://schemas.microsoft.com/office/powerpoint/2010/main" val="4173487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have</a:t>
            </a:r>
            <a:r>
              <a:rPr lang="en-US" baseline="0" dirty="0"/>
              <a:t> gene expression data only, we can see some genes have similar expression profiles across samples. Thus, we can construct a gene co-expression network, where nodes are genes, and edges connect genes with highly correlated expression profiles. We can </a:t>
            </a:r>
            <a:r>
              <a:rPr lang="en-US" dirty="0"/>
              <a:t>clustering a gene co-expression network to find gene co-expression</a:t>
            </a:r>
            <a:r>
              <a:rPr lang="en-US" baseline="0" dirty="0"/>
              <a:t> modules. Each module includes a group of genes that are clustered together may have similar biological functions.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24</a:t>
            </a:fld>
            <a:endParaRPr lang="en-US"/>
          </a:p>
        </p:txBody>
      </p:sp>
    </p:spTree>
    <p:extLst>
      <p:ext uri="{BB962C8B-B14F-4D97-AF65-F5344CB8AC3E}">
        <p14:creationId xmlns:p14="http://schemas.microsoft.com/office/powerpoint/2010/main" val="2252683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always clustering a single network is not enough to find new gene functions. first,</a:t>
            </a:r>
            <a:r>
              <a:rPr lang="en-US" baseline="0" dirty="0"/>
              <a:t> biologists try to know individual gene functions by experiments to get knowledgebase, but experiments are very small-scale and costly. we don’t have enough knowledgebase.</a:t>
            </a:r>
            <a:r>
              <a:rPr lang="en-US" dirty="0"/>
              <a:t> e.g., for both human and plant, around</a:t>
            </a:r>
            <a:r>
              <a:rPr lang="en-US" baseline="0" dirty="0"/>
              <a:t> 50% genes have unknown functions. 2</a:t>
            </a:r>
            <a:r>
              <a:rPr lang="en-US" baseline="30000" dirty="0"/>
              <a:t>nd</a:t>
            </a:r>
            <a:r>
              <a:rPr lang="en-US" baseline="0" dirty="0"/>
              <a:t>, some biological knowledge is hard to get directly from experiments. e.g., human genes must function correctly during </a:t>
            </a:r>
            <a:r>
              <a:rPr lang="en-US" baseline="0" dirty="0" err="1"/>
              <a:t>embyrnoic</a:t>
            </a:r>
            <a:r>
              <a:rPr lang="en-US" baseline="0" dirty="0"/>
              <a:t> development, but we </a:t>
            </a:r>
            <a:r>
              <a:rPr lang="en-US" dirty="0"/>
              <a:t>cannot experiment on human embryos to know gene</a:t>
            </a:r>
            <a:r>
              <a:rPr lang="en-US" baseline="0" dirty="0"/>
              <a:t> functions.</a:t>
            </a:r>
          </a:p>
          <a:p>
            <a:endParaRPr lang="en-US" baseline="0" dirty="0"/>
          </a:p>
          <a:p>
            <a:r>
              <a:rPr lang="en-US" dirty="0"/>
              <a:t>One cannot experiment on human embryos, nor can one selectively breed humans to express a particular mutant phenotype.</a:t>
            </a:r>
          </a:p>
        </p:txBody>
      </p:sp>
      <p:sp>
        <p:nvSpPr>
          <p:cNvPr id="4" name="Slide Number Placeholder 3"/>
          <p:cNvSpPr>
            <a:spLocks noGrp="1"/>
          </p:cNvSpPr>
          <p:nvPr>
            <p:ph type="sldNum" sz="quarter" idx="10"/>
          </p:nvPr>
        </p:nvSpPr>
        <p:spPr/>
        <p:txBody>
          <a:bodyPr/>
          <a:lstStyle/>
          <a:p>
            <a:fld id="{73C43B9B-87D0-4380-A962-F69BD125AC41}" type="slidenum">
              <a:rPr lang="en-US" smtClean="0"/>
              <a:t>25</a:t>
            </a:fld>
            <a:endParaRPr lang="en-US"/>
          </a:p>
        </p:txBody>
      </p:sp>
    </p:spTree>
    <p:extLst>
      <p:ext uri="{BB962C8B-B14F-4D97-AF65-F5344CB8AC3E}">
        <p14:creationId xmlns:p14="http://schemas.microsoft.com/office/powerpoint/2010/main" val="2864512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E2EF8E10-0DEE-7D4A-8CBD-121E0A00134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246301D-F436-C94B-B93D-DAC4A8FA712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123A082-E7CD-1A4D-8655-C3EF71EFBDF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4" name="Rectangle 3"/>
          <p:cNvSpPr/>
          <p:nvPr/>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Content Placeholder 2"/>
          <p:cNvSpPr>
            <a:spLocks noGrp="1"/>
          </p:cNvSpPr>
          <p:nvPr>
            <p:ph idx="1"/>
          </p:nvPr>
        </p:nvSpPr>
        <p:spPr>
          <a:xfrm>
            <a:off x="538164" y="152400"/>
            <a:ext cx="8123237" cy="595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461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5764C26-2886-4D4B-B397-A363CFEF9E2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4F62E12-7BEC-BD4F-B0FD-E0BF041578E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291EC318-B404-AF48-BB60-5520882A4FE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FC3E0963-F49C-F44B-BD35-DDF5834E6BD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F60DA1C-F783-FF46-8173-BCB22D94AFC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F272799F-04F9-0843-9DC9-F9C407D3108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3B21428-8D16-A84F-8958-88587703A72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5719CDC4-A34E-CC47-8239-C2E56D0A263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B0468DC-21C8-FF48-B458-EA6569D7BA6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defRPr>
      </a:lvl2pPr>
      <a:lvl3pPr algn="ctr" rtl="0" eaLnBrk="0" fontAlgn="base" hangingPunct="0">
        <a:spcBef>
          <a:spcPct val="0"/>
        </a:spcBef>
        <a:spcAft>
          <a:spcPct val="0"/>
        </a:spcAft>
        <a:defRPr sz="4400">
          <a:solidFill>
            <a:schemeClr val="tx2"/>
          </a:solidFill>
          <a:latin typeface="Arial" pitchFamily="-111" charset="0"/>
        </a:defRPr>
      </a:lvl3pPr>
      <a:lvl4pPr algn="ctr" rtl="0" eaLnBrk="0" fontAlgn="base" hangingPunct="0">
        <a:spcBef>
          <a:spcPct val="0"/>
        </a:spcBef>
        <a:spcAft>
          <a:spcPct val="0"/>
        </a:spcAft>
        <a:defRPr sz="4400">
          <a:solidFill>
            <a:schemeClr val="tx2"/>
          </a:solidFill>
          <a:latin typeface="Arial" pitchFamily="-111" charset="0"/>
        </a:defRPr>
      </a:lvl4pPr>
      <a:lvl5pPr algn="ctr" rtl="0" eaLnBrk="0" fontAlgn="base" hangingPunct="0">
        <a:spcBef>
          <a:spcPct val="0"/>
        </a:spcBef>
        <a:spcAft>
          <a:spcPct val="0"/>
        </a:spcAft>
        <a:defRPr sz="4400">
          <a:solidFill>
            <a:schemeClr val="tx2"/>
          </a:solidFill>
          <a:latin typeface="Arial" pitchFamily="-111" charset="0"/>
        </a:defRPr>
      </a:lvl5pPr>
      <a:lvl6pPr marL="457200" algn="ctr" rtl="0" eaLnBrk="0" fontAlgn="base" hangingPunct="0">
        <a:spcBef>
          <a:spcPct val="0"/>
        </a:spcBef>
        <a:spcAft>
          <a:spcPct val="0"/>
        </a:spcAft>
        <a:defRPr sz="4400">
          <a:solidFill>
            <a:schemeClr val="tx2"/>
          </a:solidFill>
          <a:latin typeface="Arial" pitchFamily="-111" charset="0"/>
        </a:defRPr>
      </a:lvl6pPr>
      <a:lvl7pPr marL="914400" algn="ctr" rtl="0" eaLnBrk="0" fontAlgn="base" hangingPunct="0">
        <a:spcBef>
          <a:spcPct val="0"/>
        </a:spcBef>
        <a:spcAft>
          <a:spcPct val="0"/>
        </a:spcAft>
        <a:defRPr sz="4400">
          <a:solidFill>
            <a:schemeClr val="tx2"/>
          </a:solidFill>
          <a:latin typeface="Arial" pitchFamily="-111" charset="0"/>
        </a:defRPr>
      </a:lvl7pPr>
      <a:lvl8pPr marL="1371600" algn="ctr" rtl="0" eaLnBrk="0" fontAlgn="base" hangingPunct="0">
        <a:spcBef>
          <a:spcPct val="0"/>
        </a:spcBef>
        <a:spcAft>
          <a:spcPct val="0"/>
        </a:spcAft>
        <a:defRPr sz="4400">
          <a:solidFill>
            <a:schemeClr val="tx2"/>
          </a:solidFill>
          <a:latin typeface="Arial" pitchFamily="-111" charset="0"/>
        </a:defRPr>
      </a:lvl8pPr>
      <a:lvl9pPr marL="1828800" algn="ctr" rtl="0" eaLnBrk="0" fontAlgn="base" hangingPunct="0">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reativecommons.org/licenses/by-nc/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tif"/><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emf"/><Relationship Id="rId4" Type="http://schemas.openxmlformats.org/officeDocument/2006/relationships/oleObject" Target="../embeddings/oleObject1.bin"/><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8.tif"/><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2.xml"/><Relationship Id="rId7"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9.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2.emf"/><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0.e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academic.oup.com/bib/article/14/3/315/255469" TargetMode="External"/><Relationship Id="rId2" Type="http://schemas.openxmlformats.org/officeDocument/2006/relationships/hyperlink" Target="https://www.ncbi.nlm.nih.gov/entrez/eutils/elink.fcgi?dbfrom=pubmed&amp;retmode=ref&amp;cmd=prlinks&amp;id=1877981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entrez/eutils/elink.fcgi?dbfrom=pubmed&amp;retmode=ref&amp;cmd=prlinks&amp;id=18779814"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r-bloggers.com/random-forests-in-r/" TargetMode="External"/><Relationship Id="rId2" Type="http://schemas.openxmlformats.org/officeDocument/2006/relationships/hyperlink" Target="https://www.analyticsvidhya.com/blog/2016/04/complete-tutorial-tree-based-modeling-scratch-in-python/" TargetMode="External"/><Relationship Id="rId1" Type="http://schemas.openxmlformats.org/officeDocument/2006/relationships/slideLayout" Target="../slideLayouts/slideLayout2.xml"/><Relationship Id="rId4" Type="http://schemas.openxmlformats.org/officeDocument/2006/relationships/hyperlink" Target="http://dni-institute.in/blogs/random-forest-using-r-step-by-step-tutorial/"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github.com/hussius/deeplearning-biology" TargetMode="External"/><Relationship Id="rId2" Type="http://schemas.openxmlformats.org/officeDocument/2006/relationships/hyperlink" Target="https://www.nature.com/articles/nbt.3300" TargetMode="External"/><Relationship Id="rId1" Type="http://schemas.openxmlformats.org/officeDocument/2006/relationships/slideLayout" Target="../slideLayouts/slideLayout2.xml"/><Relationship Id="rId4" Type="http://schemas.openxmlformats.org/officeDocument/2006/relationships/hyperlink" Target="https://www.google.com/url?sa=t&amp;rct=j&amp;q=&amp;esrc=s&amp;source=web&amp;cd=1&amp;ved=0ahUKEwjAm_Tbx-bXAhXCmOAKHUKrCxoQFggvMAA&amp;url=https%3A%2F%2Fhackernoon.com%2Fthe-incredible-convergence-of-deep-learning-and-genomics-2f86838ecb7d&amp;usg=AOvVaw396yBQW0RO9jYdWP_jcX8H"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hackernoon.com/@johnnyisraeli?source=post_header_lockup"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hackernoon.com/@johnnyisraeli?source=post_header_lockup"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drive.google.com/file/d/0B4Yo77Kh_QeeaXZKQUtZWjNrWkE/view" TargetMode="External"/><Relationship Id="rId1" Type="http://schemas.openxmlformats.org/officeDocument/2006/relationships/slideLayout" Target="../slideLayouts/slideLayout2.xml"/><Relationship Id="rId4" Type="http://schemas.openxmlformats.org/officeDocument/2006/relationships/hyperlink" Target="https://hackernoon.com/@johnnyisraeli?source=post_header_lock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19443"/>
            <a:ext cx="7772400" cy="2387600"/>
          </a:xfrm>
        </p:spPr>
        <p:txBody>
          <a:bodyPr>
            <a:normAutofit/>
          </a:bodyPr>
          <a:lstStyle/>
          <a:p>
            <a:r>
              <a:rPr lang="en-US" dirty="0"/>
              <a:t>Applied Machine Learning Part II</a:t>
            </a:r>
          </a:p>
        </p:txBody>
      </p:sp>
      <p:sp>
        <p:nvSpPr>
          <p:cNvPr id="3" name="Subtitle 2"/>
          <p:cNvSpPr>
            <a:spLocks noGrp="1"/>
          </p:cNvSpPr>
          <p:nvPr>
            <p:ph type="subTitle" idx="1"/>
          </p:nvPr>
        </p:nvSpPr>
        <p:spPr>
          <a:xfrm>
            <a:off x="1143000" y="2601119"/>
            <a:ext cx="6858000" cy="1655762"/>
          </a:xfrm>
        </p:spPr>
        <p:txBody>
          <a:bodyPr>
            <a:noAutofit/>
          </a:bodyPr>
          <a:lstStyle/>
          <a:p>
            <a:r>
              <a:rPr lang="en-US" dirty="0"/>
              <a:t>BMI/CS 776</a:t>
            </a:r>
          </a:p>
          <a:p>
            <a:r>
              <a:rPr lang="en-US" dirty="0"/>
              <a:t>www.biostat.wisc.edu/bmi776/ </a:t>
            </a:r>
          </a:p>
          <a:p>
            <a:r>
              <a:rPr lang="en-US" dirty="0"/>
              <a:t>Spring 2021</a:t>
            </a:r>
          </a:p>
          <a:p>
            <a:r>
              <a:rPr lang="en-US" dirty="0" err="1"/>
              <a:t>Daifeng</a:t>
            </a:r>
            <a:r>
              <a:rPr lang="en-US" dirty="0"/>
              <a:t> Wang</a:t>
            </a:r>
          </a:p>
          <a:p>
            <a:r>
              <a:rPr lang="en-US" dirty="0" err="1"/>
              <a:t>daifeng.wang@wisc.edu</a:t>
            </a:r>
            <a:endParaRPr lang="en-US" dirty="0"/>
          </a:p>
        </p:txBody>
      </p:sp>
      <p:sp>
        <p:nvSpPr>
          <p:cNvPr id="4" name="TextBox 3"/>
          <p:cNvSpPr txBox="1"/>
          <p:nvPr/>
        </p:nvSpPr>
        <p:spPr>
          <a:xfrm>
            <a:off x="0" y="6565346"/>
            <a:ext cx="9144000" cy="261610"/>
          </a:xfrm>
          <a:prstGeom prst="rect">
            <a:avLst/>
          </a:prstGeom>
          <a:noFill/>
        </p:spPr>
        <p:txBody>
          <a:bodyPr wrap="square" rtlCol="0">
            <a:spAutoFit/>
          </a:bodyPr>
          <a:lstStyle/>
          <a:p>
            <a:pPr algn="ctr"/>
            <a:r>
              <a:rPr lang="en-US" sz="1100" dirty="0"/>
              <a:t>These slides, excluding third-party material, are licensed under </a:t>
            </a:r>
            <a:r>
              <a:rPr lang="en-US" sz="1100" dirty="0">
                <a:hlinkClick r:id="rId2"/>
              </a:rPr>
              <a:t>CC BY-NC 4.0</a:t>
            </a:r>
            <a:r>
              <a:rPr lang="en-US" sz="1100" dirty="0"/>
              <a:t> by Anthony Gitter, Mark Craven, Colin Dewey and </a:t>
            </a:r>
            <a:r>
              <a:rPr lang="en-US" sz="1100" dirty="0" err="1"/>
              <a:t>Daifeng</a:t>
            </a:r>
            <a:r>
              <a:rPr lang="en-US" sz="1100" dirty="0"/>
              <a:t> Wang</a:t>
            </a:r>
          </a:p>
        </p:txBody>
      </p:sp>
      <p:sp>
        <p:nvSpPr>
          <p:cNvPr id="5" name="Slide Number Placeholder 4">
            <a:extLst>
              <a:ext uri="{FF2B5EF4-FFF2-40B4-BE49-F238E27FC236}">
                <a16:creationId xmlns:a16="http://schemas.microsoft.com/office/drawing/2014/main" id="{7423CA42-CD42-B24D-926F-0BEF7ABC2C10}"/>
              </a:ext>
            </a:extLst>
          </p:cNvPr>
          <p:cNvSpPr>
            <a:spLocks noGrp="1"/>
          </p:cNvSpPr>
          <p:nvPr>
            <p:ph type="sldNum" sz="quarter" idx="12"/>
          </p:nvPr>
        </p:nvSpPr>
        <p:spPr/>
        <p:txBody>
          <a:bodyPr/>
          <a:lstStyle/>
          <a:p>
            <a:fld id="{E2EF8E10-0DEE-7D4A-8CBD-121E0A001349}" type="slidenum">
              <a:rPr lang="en-US" smtClean="0"/>
              <a:pPr/>
              <a:t>1</a:t>
            </a:fld>
            <a:endParaRPr lang="en-US"/>
          </a:p>
        </p:txBody>
      </p:sp>
    </p:spTree>
    <p:extLst>
      <p:ext uri="{BB962C8B-B14F-4D97-AF65-F5344CB8AC3E}">
        <p14:creationId xmlns:p14="http://schemas.microsoft.com/office/powerpoint/2010/main" val="714814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3312-1D4F-9641-B432-525AD49B4165}"/>
              </a:ext>
            </a:extLst>
          </p:cNvPr>
          <p:cNvSpPr>
            <a:spLocks noGrp="1"/>
          </p:cNvSpPr>
          <p:nvPr>
            <p:ph type="title"/>
          </p:nvPr>
        </p:nvSpPr>
        <p:spPr>
          <a:xfrm>
            <a:off x="538163" y="152400"/>
            <a:ext cx="8453437" cy="914400"/>
          </a:xfrm>
        </p:spPr>
        <p:txBody>
          <a:bodyPr/>
          <a:lstStyle/>
          <a:p>
            <a:r>
              <a:rPr lang="en-US" sz="3600" dirty="0"/>
              <a:t>Multi-omics for understanding functional genomics and gene regulation</a:t>
            </a:r>
          </a:p>
        </p:txBody>
      </p:sp>
      <p:sp>
        <p:nvSpPr>
          <p:cNvPr id="3" name="Content Placeholder 2">
            <a:extLst>
              <a:ext uri="{FF2B5EF4-FFF2-40B4-BE49-F238E27FC236}">
                <a16:creationId xmlns:a16="http://schemas.microsoft.com/office/drawing/2014/main" id="{57D94CA4-D903-114E-99EA-93649FE306AE}"/>
              </a:ext>
            </a:extLst>
          </p:cNvPr>
          <p:cNvSpPr>
            <a:spLocks noGrp="1"/>
          </p:cNvSpPr>
          <p:nvPr>
            <p:ph idx="1"/>
          </p:nvPr>
        </p:nvSpPr>
        <p:spPr/>
        <p:txBody>
          <a:bodyPr/>
          <a:lstStyle/>
          <a:p>
            <a:endParaRPr lang="en-US"/>
          </a:p>
        </p:txBody>
      </p:sp>
      <p:pic>
        <p:nvPicPr>
          <p:cNvPr id="23" name="Picture 22">
            <a:extLst>
              <a:ext uri="{FF2B5EF4-FFF2-40B4-BE49-F238E27FC236}">
                <a16:creationId xmlns:a16="http://schemas.microsoft.com/office/drawing/2014/main" id="{CB0C0952-D33B-A24B-A493-5DCDC3AD8F20}"/>
              </a:ext>
            </a:extLst>
          </p:cNvPr>
          <p:cNvPicPr>
            <a:picLocks noChangeAspect="1"/>
          </p:cNvPicPr>
          <p:nvPr/>
        </p:nvPicPr>
        <p:blipFill>
          <a:blip r:embed="rId2"/>
          <a:stretch>
            <a:fillRect/>
          </a:stretch>
        </p:blipFill>
        <p:spPr>
          <a:xfrm>
            <a:off x="670393" y="1295400"/>
            <a:ext cx="8001000" cy="5133385"/>
          </a:xfrm>
          <a:prstGeom prst="rect">
            <a:avLst/>
          </a:prstGeom>
        </p:spPr>
      </p:pic>
      <p:sp>
        <p:nvSpPr>
          <p:cNvPr id="4" name="Slide Number Placeholder 3">
            <a:extLst>
              <a:ext uri="{FF2B5EF4-FFF2-40B4-BE49-F238E27FC236}">
                <a16:creationId xmlns:a16="http://schemas.microsoft.com/office/drawing/2014/main" id="{9423A974-3765-B046-B646-AA73790CD3A9}"/>
              </a:ext>
            </a:extLst>
          </p:cNvPr>
          <p:cNvSpPr>
            <a:spLocks noGrp="1"/>
          </p:cNvSpPr>
          <p:nvPr>
            <p:ph type="sldNum" sz="quarter" idx="12"/>
          </p:nvPr>
        </p:nvSpPr>
        <p:spPr/>
        <p:txBody>
          <a:bodyPr/>
          <a:lstStyle/>
          <a:p>
            <a:fld id="{95764C26-2886-4D4B-B397-A363CFEF9E25}" type="slidenum">
              <a:rPr lang="en-US" smtClean="0"/>
              <a:pPr/>
              <a:t>10</a:t>
            </a:fld>
            <a:endParaRPr lang="en-US"/>
          </a:p>
        </p:txBody>
      </p:sp>
    </p:spTree>
    <p:extLst>
      <p:ext uri="{BB962C8B-B14F-4D97-AF65-F5344CB8AC3E}">
        <p14:creationId xmlns:p14="http://schemas.microsoft.com/office/powerpoint/2010/main" val="130631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67" y="151980"/>
            <a:ext cx="7462839" cy="914400"/>
          </a:xfrm>
        </p:spPr>
        <p:txBody>
          <a:bodyPr/>
          <a:lstStyle/>
          <a:p>
            <a:r>
              <a:rPr lang="en-US" dirty="0"/>
              <a:t>Some multi-omics datasets</a:t>
            </a:r>
          </a:p>
        </p:txBody>
      </p:sp>
      <p:graphicFrame>
        <p:nvGraphicFramePr>
          <p:cNvPr id="4" name="Content Placeholder 3"/>
          <p:cNvGraphicFramePr>
            <a:graphicFrameLocks noGrp="1"/>
          </p:cNvGraphicFramePr>
          <p:nvPr>
            <p:ph idx="1"/>
          </p:nvPr>
        </p:nvGraphicFramePr>
        <p:xfrm>
          <a:off x="157162" y="1254075"/>
          <a:ext cx="8834438" cy="5070525"/>
        </p:xfrm>
        <a:graphic>
          <a:graphicData uri="http://schemas.openxmlformats.org/drawingml/2006/table">
            <a:tbl>
              <a:tblPr firstRow="1" bandRow="1">
                <a:tableStyleId>{5940675A-B579-460E-94D1-54222C63F5DA}</a:tableStyleId>
              </a:tblPr>
              <a:tblGrid>
                <a:gridCol w="1600200">
                  <a:extLst>
                    <a:ext uri="{9D8B030D-6E8A-4147-A177-3AD203B41FA5}">
                      <a16:colId xmlns:a16="http://schemas.microsoft.com/office/drawing/2014/main" val="20000"/>
                    </a:ext>
                  </a:extLst>
                </a:gridCol>
                <a:gridCol w="1443038">
                  <a:extLst>
                    <a:ext uri="{9D8B030D-6E8A-4147-A177-3AD203B41FA5}">
                      <a16:colId xmlns:a16="http://schemas.microsoft.com/office/drawing/2014/main" val="20001"/>
                    </a:ext>
                  </a:extLst>
                </a:gridCol>
                <a:gridCol w="5791200">
                  <a:extLst>
                    <a:ext uri="{9D8B030D-6E8A-4147-A177-3AD203B41FA5}">
                      <a16:colId xmlns:a16="http://schemas.microsoft.com/office/drawing/2014/main" val="20002"/>
                    </a:ext>
                  </a:extLst>
                </a:gridCol>
              </a:tblGrid>
              <a:tr h="609600">
                <a:tc>
                  <a:txBody>
                    <a:bodyPr/>
                    <a:lstStyle/>
                    <a:p>
                      <a:pPr algn="ctr"/>
                      <a:r>
                        <a:rPr lang="en-US" sz="2400" b="1" dirty="0">
                          <a:solidFill>
                            <a:schemeClr val="tx1"/>
                          </a:solidFill>
                          <a:latin typeface="Helvetica"/>
                          <a:cs typeface="Helvetica"/>
                        </a:rPr>
                        <a:t>Human</a:t>
                      </a:r>
                      <a:endParaRPr lang="en-US" sz="2800" b="1" dirty="0">
                        <a:solidFill>
                          <a:schemeClr val="tx1"/>
                        </a:solidFill>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r>
                        <a:rPr lang="en-US" sz="1600" dirty="0">
                          <a:solidFill>
                            <a:schemeClr val="bg1"/>
                          </a:solidFill>
                        </a:rPr>
                        <a:t>20,000 genes (2%</a:t>
                      </a:r>
                      <a:r>
                        <a:rPr lang="en-US" sz="1600" baseline="0" dirty="0">
                          <a:solidFill>
                            <a:schemeClr val="bg1"/>
                          </a:solidFill>
                        </a:rPr>
                        <a:t> genome)</a:t>
                      </a:r>
                      <a:endParaRPr lang="en-US" sz="1600" b="0" dirty="0">
                        <a:solidFill>
                          <a:schemeClr val="bg1"/>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tx1"/>
                    </a:solidFill>
                  </a:tcPr>
                </a:tc>
                <a:tc>
                  <a:txBody>
                    <a:bodyPr/>
                    <a:lstStyle/>
                    <a:p>
                      <a:r>
                        <a:rPr lang="en-US" sz="1600" dirty="0">
                          <a:solidFill>
                            <a:schemeClr val="bg1"/>
                          </a:solidFill>
                        </a:rPr>
                        <a:t>Other</a:t>
                      </a:r>
                      <a:r>
                        <a:rPr lang="en-US" sz="1600" baseline="0" dirty="0">
                          <a:solidFill>
                            <a:schemeClr val="bg1"/>
                          </a:solidFill>
                        </a:rPr>
                        <a:t> genomic elements: non-coding RNAs, gene regulatory regions, repeats, and so on… (98% genome)</a:t>
                      </a:r>
                      <a:endParaRPr lang="en-US" sz="1600" b="0" dirty="0">
                        <a:solidFill>
                          <a:schemeClr val="bg1"/>
                        </a:solidFill>
                        <a:latin typeface="Helvetica"/>
                        <a:cs typeface="Helvetica"/>
                      </a:endParaRPr>
                    </a:p>
                  </a:txBody>
                  <a:tcPr>
                    <a:lnL w="12700" cap="flat" cmpd="sng" algn="ctr">
                      <a:solidFill>
                        <a:srgbClr val="FFFFFF"/>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tx1"/>
                    </a:solidFill>
                  </a:tcPr>
                </a:tc>
                <a:extLst>
                  <a:ext uri="{0D108BD9-81ED-4DB2-BD59-A6C34878D82A}">
                    <a16:rowId xmlns:a16="http://schemas.microsoft.com/office/drawing/2014/main" val="10000"/>
                  </a:ext>
                </a:extLst>
              </a:tr>
              <a:tr h="709305">
                <a:tc>
                  <a:txBody>
                    <a:bodyPr/>
                    <a:lstStyle/>
                    <a:p>
                      <a:r>
                        <a:rPr lang="en-US" sz="1800" dirty="0"/>
                        <a:t>Cell lines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gridSpan="2">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hMerge="1">
                  <a:txBody>
                    <a:bodyPr/>
                    <a:lstStyle/>
                    <a:p>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709305">
                <a:tc>
                  <a:txBody>
                    <a:bodyPr/>
                    <a:lstStyle/>
                    <a:p>
                      <a:r>
                        <a:rPr lang="en-US" sz="1800" dirty="0"/>
                        <a:t>Tissues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gridSpan="2">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hMerge="1">
                  <a:txBody>
                    <a:bodyPr/>
                    <a:lstStyle/>
                    <a:p>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709305">
                <a:tc>
                  <a:txBody>
                    <a:bodyPr/>
                    <a:lstStyle/>
                    <a:p>
                      <a:r>
                        <a:rPr lang="en-US" sz="1800" dirty="0"/>
                        <a:t>Cancers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gridSpan="2">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hMerge="1">
                  <a:txBody>
                    <a:bodyPr/>
                    <a:lstStyle/>
                    <a:p>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709305">
                <a:tc>
                  <a:txBody>
                    <a:bodyPr/>
                    <a:lstStyle/>
                    <a:p>
                      <a:r>
                        <a:rPr lang="en-US" sz="1800" dirty="0"/>
                        <a:t>Development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gridSpan="2">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hMerge="1">
                  <a:txBody>
                    <a:bodyPr/>
                    <a:lstStyle/>
                    <a:p>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709305">
                <a:tc>
                  <a:txBody>
                    <a:bodyPr/>
                    <a:lstStyle/>
                    <a:p>
                      <a:r>
                        <a:rPr lang="en-US" sz="1800" dirty="0"/>
                        <a:t>Psychiatric disorders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gridSpan="2">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hMerge="1">
                  <a:txBody>
                    <a:bodyPr/>
                    <a:lstStyle/>
                    <a:p>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862934">
                <a:tc>
                  <a:txBody>
                    <a:bodyPr/>
                    <a:lstStyle/>
                    <a:p>
                      <a:r>
                        <a:rPr lang="en-US" sz="1800" dirty="0"/>
                        <a:t>Neurodegenerative diseases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gridSpan="2">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139390638"/>
                  </a:ext>
                </a:extLst>
              </a:tr>
            </a:tbl>
          </a:graphicData>
        </a:graphic>
      </p:graphicFrame>
      <p:pic>
        <p:nvPicPr>
          <p:cNvPr id="7" name="Picture 6"/>
          <p:cNvPicPr>
            <a:picLocks noChangeAspect="1"/>
          </p:cNvPicPr>
          <p:nvPr/>
        </p:nvPicPr>
        <p:blipFill rotWithShape="1">
          <a:blip r:embed="rId3"/>
          <a:srcRect l="7623" t="12353" r="10851" b="13619"/>
          <a:stretch/>
        </p:blipFill>
        <p:spPr>
          <a:xfrm>
            <a:off x="7840450" y="1901789"/>
            <a:ext cx="838199" cy="583009"/>
          </a:xfrm>
          <a:prstGeom prst="rect">
            <a:avLst/>
          </a:prstGeom>
        </p:spPr>
      </p:pic>
      <p:pic>
        <p:nvPicPr>
          <p:cNvPr id="8" name="Picture 7"/>
          <p:cNvPicPr>
            <a:picLocks noChangeAspect="1"/>
          </p:cNvPicPr>
          <p:nvPr/>
        </p:nvPicPr>
        <p:blipFill>
          <a:blip r:embed="rId4"/>
          <a:stretch>
            <a:fillRect/>
          </a:stretch>
        </p:blipFill>
        <p:spPr>
          <a:xfrm>
            <a:off x="1973050" y="4038600"/>
            <a:ext cx="3953260" cy="607374"/>
          </a:xfrm>
          <a:prstGeom prst="rect">
            <a:avLst/>
          </a:prstGeom>
        </p:spPr>
      </p:pic>
      <p:sp>
        <p:nvSpPr>
          <p:cNvPr id="9" name="Rectangle 8"/>
          <p:cNvSpPr/>
          <p:nvPr/>
        </p:nvSpPr>
        <p:spPr>
          <a:xfrm>
            <a:off x="5642518" y="4038600"/>
            <a:ext cx="3018776" cy="646331"/>
          </a:xfrm>
          <a:prstGeom prst="rect">
            <a:avLst/>
          </a:prstGeom>
        </p:spPr>
        <p:txBody>
          <a:bodyPr wrap="none">
            <a:spAutoFit/>
          </a:bodyPr>
          <a:lstStyle/>
          <a:p>
            <a:pPr algn="r"/>
            <a:r>
              <a:rPr lang="en-US" sz="1800" dirty="0"/>
              <a:t>(13 developmental stages,  </a:t>
            </a:r>
          </a:p>
          <a:p>
            <a:pPr algn="r"/>
            <a:r>
              <a:rPr lang="en-US" sz="1800" dirty="0"/>
              <a:t>16 brain regions)</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p:blipFill>
        <p:spPr>
          <a:xfrm>
            <a:off x="1973050" y="2597229"/>
            <a:ext cx="2314137" cy="588123"/>
          </a:xfrm>
          <a:prstGeom prst="rect">
            <a:avLst/>
          </a:prstGeom>
        </p:spPr>
      </p:pic>
      <p:sp>
        <p:nvSpPr>
          <p:cNvPr id="11" name="Rectangle 10"/>
          <p:cNvSpPr/>
          <p:nvPr/>
        </p:nvSpPr>
        <p:spPr>
          <a:xfrm>
            <a:off x="4386854" y="2590800"/>
            <a:ext cx="3946338" cy="646331"/>
          </a:xfrm>
          <a:prstGeom prst="rect">
            <a:avLst/>
          </a:prstGeom>
        </p:spPr>
        <p:txBody>
          <a:bodyPr wrap="none">
            <a:spAutoFit/>
          </a:bodyPr>
          <a:lstStyle/>
          <a:p>
            <a:pPr algn="ctr"/>
            <a:r>
              <a:rPr lang="en-US" sz="1800" dirty="0"/>
              <a:t>Genotype-Tissue Expression (</a:t>
            </a:r>
            <a:r>
              <a:rPr lang="en-US" sz="1800" dirty="0" err="1"/>
              <a:t>GTEx</a:t>
            </a:r>
            <a:r>
              <a:rPr lang="en-US" sz="1800" dirty="0"/>
              <a:t>)</a:t>
            </a:r>
          </a:p>
          <a:p>
            <a:pPr algn="ctr"/>
            <a:r>
              <a:rPr lang="en-US" sz="1800" dirty="0"/>
              <a:t>(&gt; 40 tissues)</a:t>
            </a:r>
          </a:p>
        </p:txBody>
      </p:sp>
      <p:sp>
        <p:nvSpPr>
          <p:cNvPr id="12" name="Rectangle 11"/>
          <p:cNvSpPr/>
          <p:nvPr/>
        </p:nvSpPr>
        <p:spPr>
          <a:xfrm>
            <a:off x="1801194" y="1840255"/>
            <a:ext cx="6408950" cy="646331"/>
          </a:xfrm>
          <a:prstGeom prst="rect">
            <a:avLst/>
          </a:prstGeom>
        </p:spPr>
        <p:txBody>
          <a:bodyPr wrap="square">
            <a:spAutoFit/>
          </a:bodyPr>
          <a:lstStyle/>
          <a:p>
            <a:r>
              <a:rPr lang="en-US" sz="1800" dirty="0"/>
              <a:t>ENCODE (Encyclopedia of DNA Elements) Consortium</a:t>
            </a:r>
          </a:p>
          <a:p>
            <a:pPr algn="ctr"/>
            <a:r>
              <a:rPr lang="en-US" sz="1800" dirty="0"/>
              <a:t>(&gt; 300 cell types)</a:t>
            </a:r>
          </a:p>
        </p:txBody>
      </p:sp>
      <p:pic>
        <p:nvPicPr>
          <p:cNvPr id="13" name="Picture 12"/>
          <p:cNvPicPr>
            <a:picLocks noChangeAspect="1"/>
          </p:cNvPicPr>
          <p:nvPr/>
        </p:nvPicPr>
        <p:blipFill rotWithShape="1">
          <a:blip r:embed="rId6"/>
          <a:srcRect l="23040" b="14440"/>
          <a:stretch/>
        </p:blipFill>
        <p:spPr>
          <a:xfrm>
            <a:off x="1896850" y="3144442"/>
            <a:ext cx="4029460" cy="894158"/>
          </a:xfrm>
          <a:prstGeom prst="rect">
            <a:avLst/>
          </a:prstGeom>
        </p:spPr>
      </p:pic>
      <p:sp>
        <p:nvSpPr>
          <p:cNvPr id="14" name="Rectangle 13"/>
          <p:cNvSpPr/>
          <p:nvPr/>
        </p:nvSpPr>
        <p:spPr>
          <a:xfrm>
            <a:off x="5277409" y="3352800"/>
            <a:ext cx="3762633" cy="646331"/>
          </a:xfrm>
          <a:prstGeom prst="rect">
            <a:avLst/>
          </a:prstGeom>
        </p:spPr>
        <p:txBody>
          <a:bodyPr wrap="none">
            <a:spAutoFit/>
          </a:bodyPr>
          <a:lstStyle/>
          <a:p>
            <a:pPr algn="ctr"/>
            <a:r>
              <a:rPr lang="en-US" sz="1800" dirty="0"/>
              <a:t>The Cancer Genome Atlas (TCGA)</a:t>
            </a:r>
          </a:p>
          <a:p>
            <a:pPr algn="ctr"/>
            <a:r>
              <a:rPr lang="en-US" sz="1800" dirty="0"/>
              <a:t>(&gt; 40 cancer types)</a:t>
            </a:r>
          </a:p>
        </p:txBody>
      </p:sp>
      <p:pic>
        <p:nvPicPr>
          <p:cNvPr id="3" name="Picture 2">
            <a:extLst>
              <a:ext uri="{FF2B5EF4-FFF2-40B4-BE49-F238E27FC236}">
                <a16:creationId xmlns:a16="http://schemas.microsoft.com/office/drawing/2014/main" id="{DAA2F0CB-8058-E648-8741-B45F2DCD5F04}"/>
              </a:ext>
            </a:extLst>
          </p:cNvPr>
          <p:cNvPicPr>
            <a:picLocks noChangeAspect="1"/>
          </p:cNvPicPr>
          <p:nvPr/>
        </p:nvPicPr>
        <p:blipFill rotWithShape="1">
          <a:blip r:embed="rId7"/>
          <a:srcRect t="-1" r="77500" b="1254"/>
          <a:stretch/>
        </p:blipFill>
        <p:spPr>
          <a:xfrm>
            <a:off x="1896850" y="4724400"/>
            <a:ext cx="685800" cy="643120"/>
          </a:xfrm>
          <a:prstGeom prst="rect">
            <a:avLst/>
          </a:prstGeom>
        </p:spPr>
      </p:pic>
      <p:sp>
        <p:nvSpPr>
          <p:cNvPr id="5" name="Rectangle 4">
            <a:extLst>
              <a:ext uri="{FF2B5EF4-FFF2-40B4-BE49-F238E27FC236}">
                <a16:creationId xmlns:a16="http://schemas.microsoft.com/office/drawing/2014/main" id="{5890AAC4-02C4-2E41-AC72-D8108A88662F}"/>
              </a:ext>
            </a:extLst>
          </p:cNvPr>
          <p:cNvSpPr/>
          <p:nvPr/>
        </p:nvSpPr>
        <p:spPr>
          <a:xfrm>
            <a:off x="2559782" y="4724400"/>
            <a:ext cx="6364243" cy="646331"/>
          </a:xfrm>
          <a:prstGeom prst="rect">
            <a:avLst/>
          </a:prstGeom>
        </p:spPr>
        <p:txBody>
          <a:bodyPr wrap="none">
            <a:spAutoFit/>
          </a:bodyPr>
          <a:lstStyle/>
          <a:p>
            <a:r>
              <a:rPr lang="en-US" sz="1800" dirty="0" err="1"/>
              <a:t>PsychENCODE</a:t>
            </a:r>
            <a:r>
              <a:rPr lang="en-US" sz="1800" dirty="0"/>
              <a:t> Consortium </a:t>
            </a:r>
          </a:p>
          <a:p>
            <a:r>
              <a:rPr lang="en-US" sz="1800" dirty="0"/>
              <a:t>(~2,000 tissues incl. health, Schizophrenia, Autism, Bipolar)</a:t>
            </a:r>
          </a:p>
        </p:txBody>
      </p:sp>
      <p:pic>
        <p:nvPicPr>
          <p:cNvPr id="21" name="Picture 20">
            <a:extLst>
              <a:ext uri="{FF2B5EF4-FFF2-40B4-BE49-F238E27FC236}">
                <a16:creationId xmlns:a16="http://schemas.microsoft.com/office/drawing/2014/main" id="{F8480D6E-F3BD-234F-864F-A46789B05C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1194" y="5497783"/>
            <a:ext cx="1981200" cy="736506"/>
          </a:xfrm>
          <a:prstGeom prst="rect">
            <a:avLst/>
          </a:prstGeom>
        </p:spPr>
      </p:pic>
      <p:sp>
        <p:nvSpPr>
          <p:cNvPr id="6" name="Rectangle 5">
            <a:extLst>
              <a:ext uri="{FF2B5EF4-FFF2-40B4-BE49-F238E27FC236}">
                <a16:creationId xmlns:a16="http://schemas.microsoft.com/office/drawing/2014/main" id="{A35B0921-8A2A-8C4C-81C7-C91675A1EB27}"/>
              </a:ext>
            </a:extLst>
          </p:cNvPr>
          <p:cNvSpPr/>
          <p:nvPr/>
        </p:nvSpPr>
        <p:spPr>
          <a:xfrm>
            <a:off x="3776911" y="5401270"/>
            <a:ext cx="2743200" cy="923330"/>
          </a:xfrm>
          <a:prstGeom prst="rect">
            <a:avLst/>
          </a:prstGeom>
        </p:spPr>
        <p:txBody>
          <a:bodyPr wrap="square">
            <a:spAutoFit/>
          </a:bodyPr>
          <a:lstStyle/>
          <a:p>
            <a:r>
              <a:rPr lang="en-US" sz="1800" dirty="0"/>
              <a:t>Religious Orders Study and Memory and Aging Project (ROSMAP)</a:t>
            </a:r>
          </a:p>
        </p:txBody>
      </p:sp>
      <p:sp>
        <p:nvSpPr>
          <p:cNvPr id="15" name="Rectangle 14">
            <a:extLst>
              <a:ext uri="{FF2B5EF4-FFF2-40B4-BE49-F238E27FC236}">
                <a16:creationId xmlns:a16="http://schemas.microsoft.com/office/drawing/2014/main" id="{9D50B438-225E-7241-868F-D1AD5566FEC8}"/>
              </a:ext>
            </a:extLst>
          </p:cNvPr>
          <p:cNvSpPr/>
          <p:nvPr/>
        </p:nvSpPr>
        <p:spPr>
          <a:xfrm>
            <a:off x="6232605" y="5410200"/>
            <a:ext cx="2783978" cy="923330"/>
          </a:xfrm>
          <a:prstGeom prst="rect">
            <a:avLst/>
          </a:prstGeom>
        </p:spPr>
        <p:txBody>
          <a:bodyPr wrap="square">
            <a:spAutoFit/>
          </a:bodyPr>
          <a:lstStyle/>
          <a:p>
            <a:r>
              <a:rPr lang="en-US" sz="1800" dirty="0"/>
              <a:t>International Parkinson's Disease Genomics Consortium (IPDGC)</a:t>
            </a:r>
          </a:p>
        </p:txBody>
      </p:sp>
      <p:sp>
        <p:nvSpPr>
          <p:cNvPr id="16" name="Slide Number Placeholder 15">
            <a:extLst>
              <a:ext uri="{FF2B5EF4-FFF2-40B4-BE49-F238E27FC236}">
                <a16:creationId xmlns:a16="http://schemas.microsoft.com/office/drawing/2014/main" id="{E79F6532-7A88-7745-B0AE-0BFABF7F3F07}"/>
              </a:ext>
            </a:extLst>
          </p:cNvPr>
          <p:cNvSpPr>
            <a:spLocks noGrp="1"/>
          </p:cNvSpPr>
          <p:nvPr>
            <p:ph type="sldNum" sz="quarter" idx="12"/>
          </p:nvPr>
        </p:nvSpPr>
        <p:spPr/>
        <p:txBody>
          <a:bodyPr/>
          <a:lstStyle/>
          <a:p>
            <a:fld id="{95764C26-2886-4D4B-B397-A363CFEF9E25}" type="slidenum">
              <a:rPr lang="en-US" smtClean="0"/>
              <a:pPr/>
              <a:t>11</a:t>
            </a:fld>
            <a:endParaRPr lang="en-US"/>
          </a:p>
        </p:txBody>
      </p:sp>
    </p:spTree>
    <p:extLst>
      <p:ext uri="{BB962C8B-B14F-4D97-AF65-F5344CB8AC3E}">
        <p14:creationId xmlns:p14="http://schemas.microsoft.com/office/powerpoint/2010/main" val="154891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lecture</a:t>
            </a:r>
          </a:p>
        </p:txBody>
      </p:sp>
      <p:sp>
        <p:nvSpPr>
          <p:cNvPr id="3" name="Content Placeholder 2"/>
          <p:cNvSpPr>
            <a:spLocks noGrp="1"/>
          </p:cNvSpPr>
          <p:nvPr>
            <p:ph idx="1"/>
          </p:nvPr>
        </p:nvSpPr>
        <p:spPr>
          <a:xfrm>
            <a:off x="685800" y="1746956"/>
            <a:ext cx="7772400" cy="4114800"/>
          </a:xfrm>
        </p:spPr>
        <p:txBody>
          <a:bodyPr/>
          <a:lstStyle/>
          <a:p>
            <a:r>
              <a:rPr lang="en-US" dirty="0">
                <a:solidFill>
                  <a:schemeClr val="tx1">
                    <a:lumMod val="20000"/>
                    <a:lumOff val="80000"/>
                  </a:schemeClr>
                </a:solidFill>
              </a:rPr>
              <a:t>Multi-omics data</a:t>
            </a:r>
          </a:p>
          <a:p>
            <a:r>
              <a:rPr lang="en-US" dirty="0"/>
              <a:t>Machine learning modeling</a:t>
            </a:r>
          </a:p>
          <a:p>
            <a:pPr lvl="1"/>
            <a:r>
              <a:rPr lang="en-US" dirty="0"/>
              <a:t>Empirical risk minimization (ERM)</a:t>
            </a:r>
          </a:p>
          <a:p>
            <a:r>
              <a:rPr lang="en-US" dirty="0">
                <a:solidFill>
                  <a:schemeClr val="tx1">
                    <a:lumMod val="20000"/>
                    <a:lumOff val="80000"/>
                  </a:schemeClr>
                </a:solidFill>
              </a:rPr>
              <a:t>Multi-layer network clustering</a:t>
            </a:r>
          </a:p>
          <a:p>
            <a:r>
              <a:rPr lang="en-US" dirty="0">
                <a:solidFill>
                  <a:schemeClr val="tx1">
                    <a:lumMod val="20000"/>
                    <a:lumOff val="80000"/>
                  </a:schemeClr>
                </a:solidFill>
              </a:rPr>
              <a:t>Dimensionality reduction &amp; Spectral methods</a:t>
            </a:r>
          </a:p>
          <a:p>
            <a:r>
              <a:rPr lang="en-US" dirty="0">
                <a:solidFill>
                  <a:schemeClr val="tx1">
                    <a:lumMod val="20000"/>
                    <a:lumOff val="80000"/>
                  </a:schemeClr>
                </a:solidFill>
              </a:rPr>
              <a:t>Decision tree</a:t>
            </a:r>
          </a:p>
          <a:p>
            <a:r>
              <a:rPr lang="en-US" dirty="0">
                <a:solidFill>
                  <a:schemeClr val="tx1">
                    <a:lumMod val="20000"/>
                    <a:lumOff val="80000"/>
                  </a:schemeClr>
                </a:solidFill>
              </a:rPr>
              <a:t>Neural network</a:t>
            </a:r>
          </a:p>
        </p:txBody>
      </p:sp>
      <p:sp>
        <p:nvSpPr>
          <p:cNvPr id="4" name="Slide Number Placeholder 3"/>
          <p:cNvSpPr>
            <a:spLocks noGrp="1"/>
          </p:cNvSpPr>
          <p:nvPr>
            <p:ph type="sldNum" sz="quarter" idx="12"/>
          </p:nvPr>
        </p:nvSpPr>
        <p:spPr/>
        <p:txBody>
          <a:bodyPr/>
          <a:lstStyle/>
          <a:p>
            <a:fld id="{1804E82B-2373-47E8-9BD1-158A996733ED}" type="slidenum">
              <a:rPr lang="en-US" smtClean="0"/>
              <a:t>12</a:t>
            </a:fld>
            <a:endParaRPr lang="en-US"/>
          </a:p>
        </p:txBody>
      </p:sp>
    </p:spTree>
    <p:extLst>
      <p:ext uri="{BB962C8B-B14F-4D97-AF65-F5344CB8AC3E}">
        <p14:creationId xmlns:p14="http://schemas.microsoft.com/office/powerpoint/2010/main" val="331195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0600" y="1493724"/>
            <a:ext cx="6788844" cy="4800990"/>
          </a:xfrm>
          <a:prstGeom prst="rect">
            <a:avLst/>
          </a:prstGeom>
        </p:spPr>
      </p:pic>
      <p:sp>
        <p:nvSpPr>
          <p:cNvPr id="4" name="Rectangle 3"/>
          <p:cNvSpPr/>
          <p:nvPr/>
        </p:nvSpPr>
        <p:spPr>
          <a:xfrm>
            <a:off x="507120" y="6218514"/>
            <a:ext cx="4572000" cy="230832"/>
          </a:xfrm>
          <a:prstGeom prst="rect">
            <a:avLst/>
          </a:prstGeom>
        </p:spPr>
        <p:txBody>
          <a:bodyPr>
            <a:spAutoFit/>
          </a:bodyPr>
          <a:lstStyle/>
          <a:p>
            <a:r>
              <a:rPr lang="en-US" sz="900" dirty="0"/>
              <a:t>http://</a:t>
            </a:r>
            <a:r>
              <a:rPr lang="en-US" sz="900" dirty="0" err="1"/>
              <a:t>www.nature.com</a:t>
            </a:r>
            <a:r>
              <a:rPr lang="en-US" sz="900" dirty="0"/>
              <a:t>/</a:t>
            </a:r>
            <a:r>
              <a:rPr lang="en-US" sz="900" dirty="0" err="1"/>
              <a:t>nrg</a:t>
            </a:r>
            <a:r>
              <a:rPr lang="en-US" sz="900" dirty="0"/>
              <a:t>/journal/v16/n2/full/nrg3868.html</a:t>
            </a:r>
          </a:p>
        </p:txBody>
      </p:sp>
      <p:sp>
        <p:nvSpPr>
          <p:cNvPr id="5" name="Title 1">
            <a:extLst>
              <a:ext uri="{FF2B5EF4-FFF2-40B4-BE49-F238E27FC236}">
                <a16:creationId xmlns:a16="http://schemas.microsoft.com/office/drawing/2014/main" id="{E5635E3D-DAE4-5B41-A6FA-0E6ED8461B48}"/>
              </a:ext>
            </a:extLst>
          </p:cNvPr>
          <p:cNvSpPr txBox="1">
            <a:spLocks/>
          </p:cNvSpPr>
          <p:nvPr/>
        </p:nvSpPr>
        <p:spPr>
          <a:xfrm>
            <a:off x="685799" y="3048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defRPr>
            </a:lvl2pPr>
            <a:lvl3pPr algn="ctr" rtl="0" eaLnBrk="0" fontAlgn="base" hangingPunct="0">
              <a:spcBef>
                <a:spcPct val="0"/>
              </a:spcBef>
              <a:spcAft>
                <a:spcPct val="0"/>
              </a:spcAft>
              <a:defRPr sz="4400">
                <a:solidFill>
                  <a:schemeClr val="tx2"/>
                </a:solidFill>
                <a:latin typeface="Arial" pitchFamily="-111" charset="0"/>
              </a:defRPr>
            </a:lvl3pPr>
            <a:lvl4pPr algn="ctr" rtl="0" eaLnBrk="0" fontAlgn="base" hangingPunct="0">
              <a:spcBef>
                <a:spcPct val="0"/>
              </a:spcBef>
              <a:spcAft>
                <a:spcPct val="0"/>
              </a:spcAft>
              <a:defRPr sz="4400">
                <a:solidFill>
                  <a:schemeClr val="tx2"/>
                </a:solidFill>
                <a:latin typeface="Arial" pitchFamily="-111" charset="0"/>
              </a:defRPr>
            </a:lvl4pPr>
            <a:lvl5pPr algn="ctr" rtl="0" eaLnBrk="0" fontAlgn="base" hangingPunct="0">
              <a:spcBef>
                <a:spcPct val="0"/>
              </a:spcBef>
              <a:spcAft>
                <a:spcPct val="0"/>
              </a:spcAft>
              <a:defRPr sz="4400">
                <a:solidFill>
                  <a:schemeClr val="tx2"/>
                </a:solidFill>
                <a:latin typeface="Arial" pitchFamily="-111" charset="0"/>
              </a:defRPr>
            </a:lvl5pPr>
            <a:lvl6pPr marL="457200" algn="ctr" rtl="0" eaLnBrk="0" fontAlgn="base" hangingPunct="0">
              <a:spcBef>
                <a:spcPct val="0"/>
              </a:spcBef>
              <a:spcAft>
                <a:spcPct val="0"/>
              </a:spcAft>
              <a:defRPr sz="4400">
                <a:solidFill>
                  <a:schemeClr val="tx2"/>
                </a:solidFill>
                <a:latin typeface="Arial" pitchFamily="-111" charset="0"/>
              </a:defRPr>
            </a:lvl6pPr>
            <a:lvl7pPr marL="914400" algn="ctr" rtl="0" eaLnBrk="0" fontAlgn="base" hangingPunct="0">
              <a:spcBef>
                <a:spcPct val="0"/>
              </a:spcBef>
              <a:spcAft>
                <a:spcPct val="0"/>
              </a:spcAft>
              <a:defRPr sz="4400">
                <a:solidFill>
                  <a:schemeClr val="tx2"/>
                </a:solidFill>
                <a:latin typeface="Arial" pitchFamily="-111" charset="0"/>
              </a:defRPr>
            </a:lvl7pPr>
            <a:lvl8pPr marL="1371600" algn="ctr" rtl="0" eaLnBrk="0" fontAlgn="base" hangingPunct="0">
              <a:spcBef>
                <a:spcPct val="0"/>
              </a:spcBef>
              <a:spcAft>
                <a:spcPct val="0"/>
              </a:spcAft>
              <a:defRPr sz="4400">
                <a:solidFill>
                  <a:schemeClr val="tx2"/>
                </a:solidFill>
                <a:latin typeface="Arial" pitchFamily="-111" charset="0"/>
              </a:defRPr>
            </a:lvl8pPr>
            <a:lvl9pPr marL="1828800" algn="ctr" rtl="0" eaLnBrk="0" fontAlgn="base" hangingPunct="0">
              <a:spcBef>
                <a:spcPct val="0"/>
              </a:spcBef>
              <a:spcAft>
                <a:spcPct val="0"/>
              </a:spcAft>
              <a:defRPr sz="4400">
                <a:solidFill>
                  <a:schemeClr val="tx2"/>
                </a:solidFill>
                <a:latin typeface="Arial" pitchFamily="-111" charset="0"/>
              </a:defRPr>
            </a:lvl9pPr>
          </a:lstStyle>
          <a:p>
            <a:r>
              <a:rPr lang="en-US" kern="0" dirty="0"/>
              <a:t>Multi-omics data integration</a:t>
            </a:r>
          </a:p>
        </p:txBody>
      </p:sp>
    </p:spTree>
    <p:extLst>
      <p:ext uri="{BB962C8B-B14F-4D97-AF65-F5344CB8AC3E}">
        <p14:creationId xmlns:p14="http://schemas.microsoft.com/office/powerpoint/2010/main" val="29586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E5E4B3-8A53-8B43-9848-E341BE868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106" y="1226632"/>
            <a:ext cx="5804717" cy="1477093"/>
          </a:xfrm>
          <a:prstGeom prst="rect">
            <a:avLst/>
          </a:prstGeom>
          <a:ln>
            <a:solidFill>
              <a:srgbClr val="00B050"/>
            </a:solidFill>
          </a:ln>
        </p:spPr>
      </p:pic>
      <p:sp>
        <p:nvSpPr>
          <p:cNvPr id="2" name="Title 1"/>
          <p:cNvSpPr>
            <a:spLocks noGrp="1"/>
          </p:cNvSpPr>
          <p:nvPr>
            <p:ph type="title"/>
          </p:nvPr>
        </p:nvSpPr>
        <p:spPr>
          <a:xfrm>
            <a:off x="645812" y="79343"/>
            <a:ext cx="7772400" cy="1143000"/>
          </a:xfrm>
        </p:spPr>
        <p:txBody>
          <a:bodyPr/>
          <a:lstStyle/>
          <a:p>
            <a:r>
              <a:rPr lang="en-US" dirty="0"/>
              <a:t>Multi-omics data modeling</a:t>
            </a:r>
          </a:p>
        </p:txBody>
      </p:sp>
      <p:sp>
        <p:nvSpPr>
          <p:cNvPr id="40" name="TextBox 39"/>
          <p:cNvSpPr txBox="1"/>
          <p:nvPr/>
        </p:nvSpPr>
        <p:spPr>
          <a:xfrm>
            <a:off x="-19987" y="6474531"/>
            <a:ext cx="4780476" cy="400110"/>
          </a:xfrm>
          <a:prstGeom prst="rect">
            <a:avLst/>
          </a:prstGeom>
          <a:noFill/>
        </p:spPr>
        <p:txBody>
          <a:bodyPr wrap="none" rtlCol="0">
            <a:spAutoFit/>
          </a:bodyPr>
          <a:lstStyle/>
          <a:p>
            <a:r>
              <a:rPr lang="en-US" sz="1000" dirty="0"/>
              <a:t>* Spectrum inspired from </a:t>
            </a:r>
            <a:r>
              <a:rPr lang="en-US" sz="1000" dirty="0" err="1"/>
              <a:t>Ideker</a:t>
            </a:r>
            <a:r>
              <a:rPr lang="en-US" sz="1000" dirty="0"/>
              <a:t> &amp; </a:t>
            </a:r>
            <a:r>
              <a:rPr lang="en-US" sz="1000" dirty="0" err="1"/>
              <a:t>Lauffenburger</a:t>
            </a:r>
            <a:r>
              <a:rPr lang="en-US" sz="1000" dirty="0"/>
              <a:t>, Trends in Biotechnology, 2003</a:t>
            </a:r>
          </a:p>
          <a:p>
            <a:r>
              <a:rPr lang="en-US" sz="1000" dirty="0"/>
              <a:t>* Christof </a:t>
            </a:r>
            <a:r>
              <a:rPr lang="en-US" sz="1000" dirty="0" err="1"/>
              <a:t>Angermueller</a:t>
            </a:r>
            <a:r>
              <a:rPr lang="en-US" sz="1000" dirty="0"/>
              <a:t> et al. </a:t>
            </a:r>
            <a:r>
              <a:rPr lang="en-US" sz="1000" dirty="0" err="1"/>
              <a:t>Mol</a:t>
            </a:r>
            <a:r>
              <a:rPr lang="en-US" sz="1000" dirty="0"/>
              <a:t> </a:t>
            </a:r>
            <a:r>
              <a:rPr lang="en-US" sz="1000" dirty="0" err="1"/>
              <a:t>Syst</a:t>
            </a:r>
            <a:r>
              <a:rPr lang="en-US" sz="1000" dirty="0"/>
              <a:t> </a:t>
            </a:r>
            <a:r>
              <a:rPr lang="en-US" sz="1000" dirty="0" err="1"/>
              <a:t>Biol</a:t>
            </a:r>
            <a:r>
              <a:rPr lang="en-US" sz="1000" dirty="0"/>
              <a:t> 2016;12:878 </a:t>
            </a:r>
          </a:p>
        </p:txBody>
      </p:sp>
      <p:pic>
        <p:nvPicPr>
          <p:cNvPr id="32" name="Picture 3">
            <a:extLst>
              <a:ext uri="{FF2B5EF4-FFF2-40B4-BE49-F238E27FC236}">
                <a16:creationId xmlns:a16="http://schemas.microsoft.com/office/drawing/2014/main" id="{66DA7439-FA6D-9D40-81D0-46F6879705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55" b="55153"/>
          <a:stretch/>
        </p:blipFill>
        <p:spPr bwMode="auto">
          <a:xfrm>
            <a:off x="2708619" y="5240468"/>
            <a:ext cx="6380577" cy="1134101"/>
          </a:xfrm>
          <a:prstGeom prst="rect">
            <a:avLst/>
          </a:prstGeom>
          <a:noFill/>
          <a:ln w="9525">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 name="Text Box 4">
            <a:extLst>
              <a:ext uri="{FF2B5EF4-FFF2-40B4-BE49-F238E27FC236}">
                <a16:creationId xmlns:a16="http://schemas.microsoft.com/office/drawing/2014/main" id="{0C21CD26-0588-8D44-B13F-C1C1FB16B8ED}"/>
              </a:ext>
            </a:extLst>
          </p:cNvPr>
          <p:cNvSpPr txBox="1">
            <a:spLocks noChangeArrowheads="1"/>
          </p:cNvSpPr>
          <p:nvPr/>
        </p:nvSpPr>
        <p:spPr bwMode="auto">
          <a:xfrm>
            <a:off x="381000" y="6865880"/>
            <a:ext cx="2938462" cy="173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endParaRPr lang="en-GB" altLang="en-US" sz="817" b="1" dirty="0">
              <a:latin typeface="Arial" charset="0"/>
            </a:endParaRPr>
          </a:p>
        </p:txBody>
      </p:sp>
      <p:grpSp>
        <p:nvGrpSpPr>
          <p:cNvPr id="90" name="Group 89">
            <a:extLst>
              <a:ext uri="{FF2B5EF4-FFF2-40B4-BE49-F238E27FC236}">
                <a16:creationId xmlns:a16="http://schemas.microsoft.com/office/drawing/2014/main" id="{3A2B7D5F-2F13-354E-B486-3A6895B36FEA}"/>
              </a:ext>
            </a:extLst>
          </p:cNvPr>
          <p:cNvGrpSpPr/>
          <p:nvPr/>
        </p:nvGrpSpPr>
        <p:grpSpPr>
          <a:xfrm>
            <a:off x="-115674" y="1740229"/>
            <a:ext cx="3703943" cy="3377541"/>
            <a:chOff x="2603793" y="1793369"/>
            <a:chExt cx="3703943" cy="3377541"/>
          </a:xfrm>
        </p:grpSpPr>
        <p:grpSp>
          <p:nvGrpSpPr>
            <p:cNvPr id="91" name="Group 90">
              <a:extLst>
                <a:ext uri="{FF2B5EF4-FFF2-40B4-BE49-F238E27FC236}">
                  <a16:creationId xmlns:a16="http://schemas.microsoft.com/office/drawing/2014/main" id="{23C64307-7493-A74F-B779-24D85E448A26}"/>
                </a:ext>
              </a:extLst>
            </p:cNvPr>
            <p:cNvGrpSpPr/>
            <p:nvPr/>
          </p:nvGrpSpPr>
          <p:grpSpPr>
            <a:xfrm>
              <a:off x="2603793" y="1793369"/>
              <a:ext cx="3703943" cy="3377541"/>
              <a:chOff x="4773528" y="1018781"/>
              <a:chExt cx="3703943" cy="3377541"/>
            </a:xfrm>
          </p:grpSpPr>
          <p:sp>
            <p:nvSpPr>
              <p:cNvPr id="93" name="Double Bracket 92">
                <a:extLst>
                  <a:ext uri="{FF2B5EF4-FFF2-40B4-BE49-F238E27FC236}">
                    <a16:creationId xmlns:a16="http://schemas.microsoft.com/office/drawing/2014/main" id="{3814335E-5745-E24E-8500-1AE50837E289}"/>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50"/>
              </a:p>
            </p:txBody>
          </p:sp>
          <p:sp>
            <p:nvSpPr>
              <p:cNvPr id="94" name="Triangle 93">
                <a:extLst>
                  <a:ext uri="{FF2B5EF4-FFF2-40B4-BE49-F238E27FC236}">
                    <a16:creationId xmlns:a16="http://schemas.microsoft.com/office/drawing/2014/main" id="{7F1BA620-2FE1-7B41-9FF8-8B85AFEAE2E6}"/>
                  </a:ext>
                </a:extLst>
              </p:cNvPr>
              <p:cNvSpPr/>
              <p:nvPr/>
            </p:nvSpPr>
            <p:spPr>
              <a:xfrm>
                <a:off x="6932428" y="3429297"/>
                <a:ext cx="166773" cy="166773"/>
              </a:xfrm>
              <a:prstGeom prst="triangle">
                <a:avLst/>
              </a:prstGeom>
              <a:solidFill>
                <a:srgbClr val="FF0000"/>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95" name="Rectangle 94">
                <a:extLst>
                  <a:ext uri="{FF2B5EF4-FFF2-40B4-BE49-F238E27FC236}">
                    <a16:creationId xmlns:a16="http://schemas.microsoft.com/office/drawing/2014/main" id="{77C47A14-2880-D145-8F6D-61B6AADB1A6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96" name="Triangle 95">
                <a:extLst>
                  <a:ext uri="{FF2B5EF4-FFF2-40B4-BE49-F238E27FC236}">
                    <a16:creationId xmlns:a16="http://schemas.microsoft.com/office/drawing/2014/main" id="{5A871FEC-47C3-7145-A066-958274FB6CB3}"/>
                  </a:ext>
                </a:extLst>
              </p:cNvPr>
              <p:cNvSpPr/>
              <p:nvPr/>
            </p:nvSpPr>
            <p:spPr>
              <a:xfrm>
                <a:off x="7449090" y="3423882"/>
                <a:ext cx="166773" cy="166773"/>
              </a:xfrm>
              <a:prstGeom prst="triangle">
                <a:avLst/>
              </a:prstGeom>
              <a:solidFill>
                <a:srgbClr val="FF0000"/>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97" name="Rectangle 96">
                <a:extLst>
                  <a:ext uri="{FF2B5EF4-FFF2-40B4-BE49-F238E27FC236}">
                    <a16:creationId xmlns:a16="http://schemas.microsoft.com/office/drawing/2014/main" id="{863662FE-999D-794D-BA08-ACE237DFE961}"/>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cxnSp>
            <p:nvCxnSpPr>
              <p:cNvPr id="98" name="Straight Connector 97">
                <a:extLst>
                  <a:ext uri="{FF2B5EF4-FFF2-40B4-BE49-F238E27FC236}">
                    <a16:creationId xmlns:a16="http://schemas.microsoft.com/office/drawing/2014/main" id="{40334E0E-8FC9-1743-981F-B159A5A92EF0}"/>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8558E7E-470F-E54B-B8C7-DDFB9CC6D3DC}"/>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8396EE06-75E6-2D42-9F42-5B5FD2039B6A}"/>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1" name="Oval 100">
                <a:extLst>
                  <a:ext uri="{FF2B5EF4-FFF2-40B4-BE49-F238E27FC236}">
                    <a16:creationId xmlns:a16="http://schemas.microsoft.com/office/drawing/2014/main" id="{96A33B3E-CD5F-8241-89DD-C59A091741C9}"/>
                  </a:ext>
                </a:extLst>
              </p:cNvPr>
              <p:cNvSpPr/>
              <p:nvPr/>
            </p:nvSpPr>
            <p:spPr>
              <a:xfrm>
                <a:off x="6868558" y="3911257"/>
                <a:ext cx="184687" cy="183706"/>
              </a:xfrm>
              <a:prstGeom prst="ellipse">
                <a:avLst/>
              </a:prstGeom>
              <a:solidFill>
                <a:srgbClr val="FF0000"/>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2" name="Oval 101">
                <a:extLst>
                  <a:ext uri="{FF2B5EF4-FFF2-40B4-BE49-F238E27FC236}">
                    <a16:creationId xmlns:a16="http://schemas.microsoft.com/office/drawing/2014/main" id="{718133EF-8003-414C-9EBD-D62AF961E75A}"/>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3" name="Oval 102">
                <a:extLst>
                  <a:ext uri="{FF2B5EF4-FFF2-40B4-BE49-F238E27FC236}">
                    <a16:creationId xmlns:a16="http://schemas.microsoft.com/office/drawing/2014/main" id="{B0201EEF-D57D-B34C-B465-DC1EA57500F4}"/>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4" name="TextBox 103">
                <a:extLst>
                  <a:ext uri="{FF2B5EF4-FFF2-40B4-BE49-F238E27FC236}">
                    <a16:creationId xmlns:a16="http://schemas.microsoft.com/office/drawing/2014/main" id="{06494A0D-63B1-6747-B98B-D69E22BC08D5}"/>
                  </a:ext>
                </a:extLst>
              </p:cNvPr>
              <p:cNvSpPr txBox="1"/>
              <p:nvPr/>
            </p:nvSpPr>
            <p:spPr>
              <a:xfrm>
                <a:off x="6191642" y="4134712"/>
                <a:ext cx="885726" cy="261610"/>
              </a:xfrm>
              <a:prstGeom prst="rect">
                <a:avLst/>
              </a:prstGeom>
              <a:noFill/>
            </p:spPr>
            <p:txBody>
              <a:bodyPr wrap="square" rtlCol="0">
                <a:spAutoFit/>
              </a:bodyPr>
              <a:lstStyle/>
              <a:p>
                <a:r>
                  <a:rPr lang="en-US" sz="1100" dirty="0">
                    <a:latin typeface="Courier" charset="0"/>
                    <a:ea typeface="Courier" charset="0"/>
                    <a:cs typeface="Courier" charset="0"/>
                  </a:rPr>
                  <a:t>Genotype</a:t>
                </a:r>
              </a:p>
            </p:txBody>
          </p:sp>
          <p:sp>
            <p:nvSpPr>
              <p:cNvPr id="105" name="Oval 104">
                <a:extLst>
                  <a:ext uri="{FF2B5EF4-FFF2-40B4-BE49-F238E27FC236}">
                    <a16:creationId xmlns:a16="http://schemas.microsoft.com/office/drawing/2014/main" id="{1A17D86F-ED11-EC43-8E37-DB77157661D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6" name="Oval 105">
                <a:extLst>
                  <a:ext uri="{FF2B5EF4-FFF2-40B4-BE49-F238E27FC236}">
                    <a16:creationId xmlns:a16="http://schemas.microsoft.com/office/drawing/2014/main" id="{6AD7D8F5-655D-C246-BAC3-BAB55ECB885C}"/>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7" name="Oval 106">
                <a:extLst>
                  <a:ext uri="{FF2B5EF4-FFF2-40B4-BE49-F238E27FC236}">
                    <a16:creationId xmlns:a16="http://schemas.microsoft.com/office/drawing/2014/main" id="{DF7A0074-22B9-FB45-AA1D-4D5E520A038A}"/>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08" name="Rectangle 107">
                <a:extLst>
                  <a:ext uri="{FF2B5EF4-FFF2-40B4-BE49-F238E27FC236}">
                    <a16:creationId xmlns:a16="http://schemas.microsoft.com/office/drawing/2014/main" id="{E0A1DA84-3FEB-A74A-9522-EAA7CB345BB9}"/>
                  </a:ext>
                </a:extLst>
              </p:cNvPr>
              <p:cNvSpPr/>
              <p:nvPr/>
            </p:nvSpPr>
            <p:spPr>
              <a:xfrm>
                <a:off x="6681238" y="1380037"/>
                <a:ext cx="447513" cy="237010"/>
              </a:xfrm>
              <a:prstGeom prst="rect">
                <a:avLst/>
              </a:prstGeom>
            </p:spPr>
            <p:txBody>
              <a:bodyPr wrap="none">
                <a:spAutoFit/>
              </a:bodyPr>
              <a:lstStyle/>
              <a:p>
                <a:r>
                  <a:rPr lang="en-US" sz="350" dirty="0">
                    <a:solidFill>
                      <a:schemeClr val="bg1">
                        <a:lumMod val="65000"/>
                      </a:schemeClr>
                    </a:solidFill>
                  </a:rPr>
                  <a:t>AGE</a:t>
                </a:r>
              </a:p>
            </p:txBody>
          </p:sp>
          <p:sp>
            <p:nvSpPr>
              <p:cNvPr id="109" name="Rectangle 108">
                <a:extLst>
                  <a:ext uri="{FF2B5EF4-FFF2-40B4-BE49-F238E27FC236}">
                    <a16:creationId xmlns:a16="http://schemas.microsoft.com/office/drawing/2014/main" id="{45C712D0-C0C5-BE41-BED2-35AC404B4044}"/>
                  </a:ext>
                </a:extLst>
              </p:cNvPr>
              <p:cNvSpPr/>
              <p:nvPr/>
            </p:nvSpPr>
            <p:spPr>
              <a:xfrm>
                <a:off x="6402995" y="1374436"/>
                <a:ext cx="444912" cy="237010"/>
              </a:xfrm>
              <a:prstGeom prst="rect">
                <a:avLst/>
              </a:prstGeom>
            </p:spPr>
            <p:txBody>
              <a:bodyPr wrap="none">
                <a:spAutoFit/>
              </a:bodyPr>
              <a:lstStyle/>
              <a:p>
                <a:r>
                  <a:rPr lang="en-US" sz="350" dirty="0">
                    <a:solidFill>
                      <a:schemeClr val="bg1">
                        <a:lumMod val="65000"/>
                      </a:schemeClr>
                    </a:solidFill>
                  </a:rPr>
                  <a:t>BPD</a:t>
                </a:r>
              </a:p>
            </p:txBody>
          </p:sp>
          <p:sp>
            <p:nvSpPr>
              <p:cNvPr id="110" name="Oval 109">
                <a:extLst>
                  <a:ext uri="{FF2B5EF4-FFF2-40B4-BE49-F238E27FC236}">
                    <a16:creationId xmlns:a16="http://schemas.microsoft.com/office/drawing/2014/main" id="{78E475F3-21E3-C646-A77F-786D37C1F239}"/>
                  </a:ext>
                </a:extLst>
              </p:cNvPr>
              <p:cNvSpPr/>
              <p:nvPr/>
            </p:nvSpPr>
            <p:spPr>
              <a:xfrm>
                <a:off x="6780828" y="2457355"/>
                <a:ext cx="184687" cy="183706"/>
              </a:xfrm>
              <a:prstGeom prst="ellipse">
                <a:avLst/>
              </a:prstGeom>
              <a:solidFill>
                <a:schemeClr val="tx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1" name="Oval 110">
                <a:extLst>
                  <a:ext uri="{FF2B5EF4-FFF2-40B4-BE49-F238E27FC236}">
                    <a16:creationId xmlns:a16="http://schemas.microsoft.com/office/drawing/2014/main" id="{FBDF3F9F-104F-A742-9587-FBB7FFDF94AD}"/>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2" name="Oval 111">
                <a:extLst>
                  <a:ext uri="{FF2B5EF4-FFF2-40B4-BE49-F238E27FC236}">
                    <a16:creationId xmlns:a16="http://schemas.microsoft.com/office/drawing/2014/main" id="{027478A3-7268-0D47-B0C0-220F9FCBBFAB}"/>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3" name="Oval 112">
                <a:extLst>
                  <a:ext uri="{FF2B5EF4-FFF2-40B4-BE49-F238E27FC236}">
                    <a16:creationId xmlns:a16="http://schemas.microsoft.com/office/drawing/2014/main" id="{816635F6-BF28-8E43-8B05-B8ABE63B6BBC}"/>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4" name="Oval 113">
                <a:extLst>
                  <a:ext uri="{FF2B5EF4-FFF2-40B4-BE49-F238E27FC236}">
                    <a16:creationId xmlns:a16="http://schemas.microsoft.com/office/drawing/2014/main" id="{713BAC93-4894-8C4D-B20C-02B12112E622}"/>
                  </a:ext>
                </a:extLst>
              </p:cNvPr>
              <p:cNvSpPr/>
              <p:nvPr/>
            </p:nvSpPr>
            <p:spPr>
              <a:xfrm>
                <a:off x="6600398" y="1949891"/>
                <a:ext cx="184687" cy="183706"/>
              </a:xfrm>
              <a:prstGeom prst="ellipse">
                <a:avLst/>
              </a:prstGeom>
              <a:solidFill>
                <a:schemeClr val="tx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5" name="Oval 114">
                <a:extLst>
                  <a:ext uri="{FF2B5EF4-FFF2-40B4-BE49-F238E27FC236}">
                    <a16:creationId xmlns:a16="http://schemas.microsoft.com/office/drawing/2014/main" id="{471A4652-36D5-D844-AB4D-5F885DB72CFD}"/>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6" name="Oval 115">
                <a:extLst>
                  <a:ext uri="{FF2B5EF4-FFF2-40B4-BE49-F238E27FC236}">
                    <a16:creationId xmlns:a16="http://schemas.microsoft.com/office/drawing/2014/main" id="{2C7EA4CB-D3F3-C24A-A7A8-3AE11F23A84F}"/>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7" name="Oval 116">
                <a:extLst>
                  <a:ext uri="{FF2B5EF4-FFF2-40B4-BE49-F238E27FC236}">
                    <a16:creationId xmlns:a16="http://schemas.microsoft.com/office/drawing/2014/main" id="{70D57783-F8CC-6F4A-B1A2-81064A55F89A}"/>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8" name="Oval 117">
                <a:extLst>
                  <a:ext uri="{FF2B5EF4-FFF2-40B4-BE49-F238E27FC236}">
                    <a16:creationId xmlns:a16="http://schemas.microsoft.com/office/drawing/2014/main" id="{92EC66A2-7626-5748-A117-0F441322F13A}"/>
                  </a:ext>
                </a:extLst>
              </p:cNvPr>
              <p:cNvSpPr/>
              <p:nvPr/>
            </p:nvSpPr>
            <p:spPr>
              <a:xfrm>
                <a:off x="6117511" y="1345459"/>
                <a:ext cx="184687" cy="183706"/>
              </a:xfrm>
              <a:prstGeom prst="ellipse">
                <a:avLst/>
              </a:prstGeom>
              <a:solidFill>
                <a:schemeClr val="tx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0" name="TextBox 119">
                <a:extLst>
                  <a:ext uri="{FF2B5EF4-FFF2-40B4-BE49-F238E27FC236}">
                    <a16:creationId xmlns:a16="http://schemas.microsoft.com/office/drawing/2014/main" id="{C90D676E-3585-D44C-ACB3-92364EF747D6}"/>
                  </a:ext>
                </a:extLst>
              </p:cNvPr>
              <p:cNvSpPr txBox="1"/>
              <p:nvPr/>
            </p:nvSpPr>
            <p:spPr>
              <a:xfrm>
                <a:off x="6190374" y="1018781"/>
                <a:ext cx="1499096" cy="261610"/>
              </a:xfrm>
              <a:prstGeom prst="rect">
                <a:avLst/>
              </a:prstGeom>
              <a:noFill/>
            </p:spPr>
            <p:txBody>
              <a:bodyPr wrap="square" rtlCol="0">
                <a:spAutoFit/>
              </a:bodyPr>
              <a:lstStyle/>
              <a:p>
                <a:r>
                  <a:rPr lang="en-US" sz="1100" dirty="0">
                    <a:latin typeface="Courier" charset="0"/>
                    <a:ea typeface="Courier" charset="0"/>
                    <a:cs typeface="Courier" charset="0"/>
                  </a:rPr>
                  <a:t>Phenotype</a:t>
                </a:r>
              </a:p>
            </p:txBody>
          </p:sp>
          <p:sp>
            <p:nvSpPr>
              <p:cNvPr id="121" name="Rectangle 120">
                <a:extLst>
                  <a:ext uri="{FF2B5EF4-FFF2-40B4-BE49-F238E27FC236}">
                    <a16:creationId xmlns:a16="http://schemas.microsoft.com/office/drawing/2014/main" id="{04E2BAA4-3942-D64F-BA10-CDFF2753448E}"/>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2" name="Oval 121">
                <a:extLst>
                  <a:ext uri="{FF2B5EF4-FFF2-40B4-BE49-F238E27FC236}">
                    <a16:creationId xmlns:a16="http://schemas.microsoft.com/office/drawing/2014/main" id="{AE435C04-85E1-ED42-9EAD-C1C61AA64ED1}"/>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3" name="Oval 122">
                <a:extLst>
                  <a:ext uri="{FF2B5EF4-FFF2-40B4-BE49-F238E27FC236}">
                    <a16:creationId xmlns:a16="http://schemas.microsoft.com/office/drawing/2014/main" id="{6A0A77C9-B9BC-714E-80B0-038E99B04B6B}"/>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4" name="Oval 123">
                <a:extLst>
                  <a:ext uri="{FF2B5EF4-FFF2-40B4-BE49-F238E27FC236}">
                    <a16:creationId xmlns:a16="http://schemas.microsoft.com/office/drawing/2014/main" id="{24C27EB6-DC3C-0D49-A77F-DFD9C217A3B5}"/>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5" name="TextBox 124">
                <a:extLst>
                  <a:ext uri="{FF2B5EF4-FFF2-40B4-BE49-F238E27FC236}">
                    <a16:creationId xmlns:a16="http://schemas.microsoft.com/office/drawing/2014/main" id="{412063E1-917C-A142-8C92-B094CEDCCA41}"/>
                  </a:ext>
                </a:extLst>
              </p:cNvPr>
              <p:cNvSpPr txBox="1"/>
              <p:nvPr/>
            </p:nvSpPr>
            <p:spPr>
              <a:xfrm>
                <a:off x="7205127" y="3494941"/>
                <a:ext cx="615688" cy="261610"/>
              </a:xfrm>
              <a:prstGeom prst="rect">
                <a:avLst/>
              </a:prstGeom>
              <a:noFill/>
            </p:spPr>
            <p:txBody>
              <a:bodyPr wrap="square" rtlCol="0">
                <a:spAutoFit/>
              </a:bodyPr>
              <a:lstStyle/>
              <a:p>
                <a:r>
                  <a:rPr lang="en-US" sz="1100" dirty="0">
                    <a:latin typeface="Courier" charset="0"/>
                    <a:ea typeface="Courier" charset="0"/>
                    <a:cs typeface="Courier" charset="0"/>
                  </a:rPr>
                  <a:t>Genes</a:t>
                </a:r>
              </a:p>
            </p:txBody>
          </p:sp>
          <p:sp>
            <p:nvSpPr>
              <p:cNvPr id="126" name="Rectangle 125">
                <a:extLst>
                  <a:ext uri="{FF2B5EF4-FFF2-40B4-BE49-F238E27FC236}">
                    <a16:creationId xmlns:a16="http://schemas.microsoft.com/office/drawing/2014/main" id="{8499B3B8-3410-2949-BED2-EC15D0A11CE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7" name="Oval 126">
                <a:extLst>
                  <a:ext uri="{FF2B5EF4-FFF2-40B4-BE49-F238E27FC236}">
                    <a16:creationId xmlns:a16="http://schemas.microsoft.com/office/drawing/2014/main" id="{E6C1CFC6-1078-0C4A-B791-CABD45818933}"/>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8" name="Oval 127">
                <a:extLst>
                  <a:ext uri="{FF2B5EF4-FFF2-40B4-BE49-F238E27FC236}">
                    <a16:creationId xmlns:a16="http://schemas.microsoft.com/office/drawing/2014/main" id="{4E3D3B00-23CF-C645-889C-8AACEA6E6F06}"/>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9" name="Oval 128">
                <a:extLst>
                  <a:ext uri="{FF2B5EF4-FFF2-40B4-BE49-F238E27FC236}">
                    <a16:creationId xmlns:a16="http://schemas.microsoft.com/office/drawing/2014/main" id="{67BAA5EC-8A0C-C24A-AE15-A60F3C6551A5}"/>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0" name="Oval 129">
                <a:extLst>
                  <a:ext uri="{FF2B5EF4-FFF2-40B4-BE49-F238E27FC236}">
                    <a16:creationId xmlns:a16="http://schemas.microsoft.com/office/drawing/2014/main" id="{4973B9F1-CDD8-1543-BB00-5A920207CEF7}"/>
                  </a:ext>
                </a:extLst>
              </p:cNvPr>
              <p:cNvSpPr/>
              <p:nvPr/>
            </p:nvSpPr>
            <p:spPr>
              <a:xfrm>
                <a:off x="6939922" y="2957131"/>
                <a:ext cx="184687" cy="183706"/>
              </a:xfrm>
              <a:prstGeom prst="ellipse">
                <a:avLst/>
              </a:prstGeom>
              <a:solidFill>
                <a:schemeClr val="tx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1" name="Oval 130">
                <a:extLst>
                  <a:ext uri="{FF2B5EF4-FFF2-40B4-BE49-F238E27FC236}">
                    <a16:creationId xmlns:a16="http://schemas.microsoft.com/office/drawing/2014/main" id="{784D3A3B-CDA5-2E4F-B43C-20268B302366}"/>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2" name="Oval 131">
                <a:extLst>
                  <a:ext uri="{FF2B5EF4-FFF2-40B4-BE49-F238E27FC236}">
                    <a16:creationId xmlns:a16="http://schemas.microsoft.com/office/drawing/2014/main" id="{81BF4618-877B-8F4A-8632-39746EF8ECFF}"/>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3" name="Rectangle 132">
                <a:extLst>
                  <a:ext uri="{FF2B5EF4-FFF2-40B4-BE49-F238E27FC236}">
                    <a16:creationId xmlns:a16="http://schemas.microsoft.com/office/drawing/2014/main" id="{F9AFB389-D54A-A14D-A6C5-F93131DD82B0}"/>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4" name="Oval 133">
                <a:extLst>
                  <a:ext uri="{FF2B5EF4-FFF2-40B4-BE49-F238E27FC236}">
                    <a16:creationId xmlns:a16="http://schemas.microsoft.com/office/drawing/2014/main" id="{BB627F09-DC06-EA40-A4A4-AC4D73C0F75E}"/>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5" name="TextBox 134">
                <a:extLst>
                  <a:ext uri="{FF2B5EF4-FFF2-40B4-BE49-F238E27FC236}">
                    <a16:creationId xmlns:a16="http://schemas.microsoft.com/office/drawing/2014/main" id="{25ABF55F-7CF6-6542-9C38-95533431D4F6}"/>
                  </a:ext>
                </a:extLst>
              </p:cNvPr>
              <p:cNvSpPr txBox="1"/>
              <p:nvPr/>
            </p:nvSpPr>
            <p:spPr>
              <a:xfrm>
                <a:off x="7084226" y="3005619"/>
                <a:ext cx="1393245" cy="261610"/>
              </a:xfrm>
              <a:prstGeom prst="rect">
                <a:avLst/>
              </a:prstGeom>
              <a:noFill/>
            </p:spPr>
            <p:txBody>
              <a:bodyPr wrap="square" rtlCol="0">
                <a:spAutoFit/>
              </a:bodyPr>
              <a:lstStyle/>
              <a:p>
                <a:r>
                  <a:rPr lang="en-US" sz="1100" dirty="0">
                    <a:latin typeface="Courier" charset="0"/>
                    <a:ea typeface="Courier" charset="0"/>
                    <a:cs typeface="Courier" charset="0"/>
                  </a:rPr>
                  <a:t>Modules</a:t>
                </a:r>
              </a:p>
            </p:txBody>
          </p:sp>
          <p:sp>
            <p:nvSpPr>
              <p:cNvPr id="136" name="TextBox 135">
                <a:extLst>
                  <a:ext uri="{FF2B5EF4-FFF2-40B4-BE49-F238E27FC236}">
                    <a16:creationId xmlns:a16="http://schemas.microsoft.com/office/drawing/2014/main" id="{7AAF12B3-1173-1643-B0E2-B72A2AEDAA9C}"/>
                  </a:ext>
                </a:extLst>
              </p:cNvPr>
              <p:cNvSpPr txBox="1"/>
              <p:nvPr/>
            </p:nvSpPr>
            <p:spPr>
              <a:xfrm>
                <a:off x="4773528" y="1652886"/>
                <a:ext cx="1030074" cy="1107996"/>
              </a:xfrm>
              <a:prstGeom prst="rect">
                <a:avLst/>
              </a:prstGeom>
              <a:noFill/>
            </p:spPr>
            <p:txBody>
              <a:bodyPr wrap="square" rtlCol="0">
                <a:spAutoFit/>
              </a:bodyPr>
              <a:lstStyle/>
              <a:p>
                <a:pPr algn="ctr"/>
                <a:r>
                  <a:rPr lang="en-US" sz="1100" dirty="0">
                    <a:latin typeface="Courier" charset="0"/>
                    <a:ea typeface="Courier" charset="0"/>
                    <a:cs typeface="Courier" charset="0"/>
                  </a:rPr>
                  <a:t>Higher-order groupings</a:t>
                </a:r>
              </a:p>
              <a:p>
                <a:pPr algn="ctr"/>
                <a:r>
                  <a:rPr lang="en-US" sz="1100" dirty="0">
                    <a:latin typeface="Courier" charset="0"/>
                    <a:ea typeface="Courier" charset="0"/>
                    <a:cs typeface="Courier" charset="0"/>
                  </a:rPr>
                  <a:t>(e.g., pathways, circuits)</a:t>
                </a:r>
              </a:p>
            </p:txBody>
          </p:sp>
          <p:sp>
            <p:nvSpPr>
              <p:cNvPr id="137" name="Right Brace 136">
                <a:extLst>
                  <a:ext uri="{FF2B5EF4-FFF2-40B4-BE49-F238E27FC236}">
                    <a16:creationId xmlns:a16="http://schemas.microsoft.com/office/drawing/2014/main" id="{D0D6D482-6AB3-9D42-B1A8-50C14E4DE881}"/>
                  </a:ext>
                </a:extLst>
              </p:cNvPr>
              <p:cNvSpPr/>
              <p:nvPr/>
            </p:nvSpPr>
            <p:spPr>
              <a:xfrm rot="10800000">
                <a:off x="5673880" y="1918195"/>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50"/>
              </a:p>
            </p:txBody>
          </p:sp>
          <p:cxnSp>
            <p:nvCxnSpPr>
              <p:cNvPr id="138" name="Straight Connector 137">
                <a:extLst>
                  <a:ext uri="{FF2B5EF4-FFF2-40B4-BE49-F238E27FC236}">
                    <a16:creationId xmlns:a16="http://schemas.microsoft.com/office/drawing/2014/main" id="{7A0B10F1-2D5E-6B44-9973-C0D65CFBA333}"/>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620138C-6F4E-5749-A759-D2CCABDD4B4C}"/>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73B7CFE-F440-F846-AE88-88E39C615D60}"/>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1AD35B94-31F1-0745-9212-12138CD792F2}"/>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2" name="TextBox 141">
                <a:extLst>
                  <a:ext uri="{FF2B5EF4-FFF2-40B4-BE49-F238E27FC236}">
                    <a16:creationId xmlns:a16="http://schemas.microsoft.com/office/drawing/2014/main" id="{5E0D2CFD-AD11-3D4A-B643-0B228E66A67F}"/>
                  </a:ext>
                </a:extLst>
              </p:cNvPr>
              <p:cNvSpPr txBox="1"/>
              <p:nvPr/>
            </p:nvSpPr>
            <p:spPr>
              <a:xfrm>
                <a:off x="5386587" y="2920565"/>
                <a:ext cx="1574315" cy="261610"/>
              </a:xfrm>
              <a:prstGeom prst="rect">
                <a:avLst/>
              </a:prstGeom>
              <a:noFill/>
            </p:spPr>
            <p:txBody>
              <a:bodyPr wrap="square" rtlCol="0">
                <a:spAutoFit/>
              </a:bodyPr>
              <a:lstStyle/>
              <a:p>
                <a:r>
                  <a:rPr lang="en-US" sz="1100" dirty="0">
                    <a:latin typeface="Courier" charset="0"/>
                    <a:ea typeface="Courier" charset="0"/>
                    <a:cs typeface="Courier" charset="0"/>
                  </a:rPr>
                  <a:t>Cell types</a:t>
                </a:r>
              </a:p>
            </p:txBody>
          </p:sp>
          <p:sp>
            <p:nvSpPr>
              <p:cNvPr id="143" name="Rectangle 142">
                <a:extLst>
                  <a:ext uri="{FF2B5EF4-FFF2-40B4-BE49-F238E27FC236}">
                    <a16:creationId xmlns:a16="http://schemas.microsoft.com/office/drawing/2014/main" id="{AB38C8F7-8718-5843-AD55-4D3A3EC988C6}"/>
                  </a:ext>
                </a:extLst>
              </p:cNvPr>
              <p:cNvSpPr/>
              <p:nvPr/>
            </p:nvSpPr>
            <p:spPr>
              <a:xfrm>
                <a:off x="6911392" y="1391238"/>
                <a:ext cx="359154" cy="237010"/>
              </a:xfrm>
              <a:prstGeom prst="rect">
                <a:avLst/>
              </a:prstGeom>
            </p:spPr>
            <p:txBody>
              <a:bodyPr wrap="none">
                <a:spAutoFit/>
              </a:bodyPr>
              <a:lstStyle/>
              <a:p>
                <a:r>
                  <a:rPr lang="mr-IN" sz="350">
                    <a:solidFill>
                      <a:schemeClr val="bg1">
                        <a:lumMod val="65000"/>
                      </a:schemeClr>
                    </a:solidFill>
                  </a:rPr>
                  <a:t>…</a:t>
                </a:r>
                <a:endParaRPr lang="en-US" sz="350" dirty="0">
                  <a:solidFill>
                    <a:schemeClr val="bg1">
                      <a:lumMod val="65000"/>
                    </a:schemeClr>
                  </a:solidFill>
                </a:endParaRPr>
              </a:p>
            </p:txBody>
          </p:sp>
          <p:sp>
            <p:nvSpPr>
              <p:cNvPr id="144" name="Rectangle 143">
                <a:extLst>
                  <a:ext uri="{FF2B5EF4-FFF2-40B4-BE49-F238E27FC236}">
                    <a16:creationId xmlns:a16="http://schemas.microsoft.com/office/drawing/2014/main" id="{A7A2A9E0-6661-CD4F-82C3-033ECADF26A1}"/>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5" name="Rectangle 144">
                <a:extLst>
                  <a:ext uri="{FF2B5EF4-FFF2-40B4-BE49-F238E27FC236}">
                    <a16:creationId xmlns:a16="http://schemas.microsoft.com/office/drawing/2014/main" id="{7DBAE826-F23D-4F4F-B9DA-484681A108F4}"/>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6" name="Rectangle 145">
                <a:extLst>
                  <a:ext uri="{FF2B5EF4-FFF2-40B4-BE49-F238E27FC236}">
                    <a16:creationId xmlns:a16="http://schemas.microsoft.com/office/drawing/2014/main" id="{E48D8889-AFD6-A64C-8767-69F84D951F9F}"/>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grpSp>
            <p:nvGrpSpPr>
              <p:cNvPr id="147" name="Group 146">
                <a:extLst>
                  <a:ext uri="{FF2B5EF4-FFF2-40B4-BE49-F238E27FC236}">
                    <a16:creationId xmlns:a16="http://schemas.microsoft.com/office/drawing/2014/main" id="{D9B09AE3-14C1-2046-841B-866EE40289F4}"/>
                  </a:ext>
                </a:extLst>
              </p:cNvPr>
              <p:cNvGrpSpPr/>
              <p:nvPr/>
            </p:nvGrpSpPr>
            <p:grpSpPr>
              <a:xfrm>
                <a:off x="6420011" y="2203411"/>
                <a:ext cx="349088" cy="174809"/>
                <a:chOff x="4194189" y="897333"/>
                <a:chExt cx="861308" cy="431307"/>
              </a:xfrm>
            </p:grpSpPr>
            <p:cxnSp>
              <p:nvCxnSpPr>
                <p:cNvPr id="162" name="Straight Arrow Connector 161">
                  <a:extLst>
                    <a:ext uri="{FF2B5EF4-FFF2-40B4-BE49-F238E27FC236}">
                      <a16:creationId xmlns:a16="http://schemas.microsoft.com/office/drawing/2014/main" id="{317F3960-BA14-1D40-97FF-B62E67967031}"/>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A36C4D9C-70B6-444F-AF81-0F2FCF91883F}"/>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A8FB8530-04BE-AF4C-A3A3-6F0953035ED4}"/>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0E07E98B-F0DB-8A4C-9593-1045A07B0481}"/>
                  </a:ext>
                </a:extLst>
              </p:cNvPr>
              <p:cNvGrpSpPr/>
              <p:nvPr/>
            </p:nvGrpSpPr>
            <p:grpSpPr>
              <a:xfrm>
                <a:off x="6421097" y="2729824"/>
                <a:ext cx="349088" cy="174809"/>
                <a:chOff x="4194189" y="897333"/>
                <a:chExt cx="861308" cy="431307"/>
              </a:xfrm>
            </p:grpSpPr>
            <p:cxnSp>
              <p:nvCxnSpPr>
                <p:cNvPr id="159" name="Straight Arrow Connector 158">
                  <a:extLst>
                    <a:ext uri="{FF2B5EF4-FFF2-40B4-BE49-F238E27FC236}">
                      <a16:creationId xmlns:a16="http://schemas.microsoft.com/office/drawing/2014/main" id="{5B70969E-F744-604C-8FD1-6448AF63773E}"/>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3A13419E-B786-974B-AA63-52E6ECF47EB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FD3FE44A-1128-BF4F-9FED-D7F031AE0E6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404319A4-3EA0-E645-936F-EE0C013A950A}"/>
                  </a:ext>
                </a:extLst>
              </p:cNvPr>
              <p:cNvGrpSpPr/>
              <p:nvPr/>
            </p:nvGrpSpPr>
            <p:grpSpPr>
              <a:xfrm>
                <a:off x="6423728" y="3254487"/>
                <a:ext cx="348000" cy="113492"/>
                <a:chOff x="8287226" y="453421"/>
                <a:chExt cx="858622" cy="431307"/>
              </a:xfrm>
            </p:grpSpPr>
            <p:cxnSp>
              <p:nvCxnSpPr>
                <p:cNvPr id="157" name="Straight Arrow Connector 156">
                  <a:extLst>
                    <a:ext uri="{FF2B5EF4-FFF2-40B4-BE49-F238E27FC236}">
                      <a16:creationId xmlns:a16="http://schemas.microsoft.com/office/drawing/2014/main" id="{1086C2D4-0D9E-4547-8F72-1077E13BFAD3}"/>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148F9988-C565-1746-B740-200CEA420DE2}"/>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B1E0BC4E-BE0D-8148-98E5-CF0B68362870}"/>
                  </a:ext>
                </a:extLst>
              </p:cNvPr>
              <p:cNvGrpSpPr/>
              <p:nvPr/>
            </p:nvGrpSpPr>
            <p:grpSpPr>
              <a:xfrm>
                <a:off x="6411996" y="3714466"/>
                <a:ext cx="348000" cy="113492"/>
                <a:chOff x="8287226" y="453421"/>
                <a:chExt cx="858622" cy="431307"/>
              </a:xfrm>
            </p:grpSpPr>
            <p:cxnSp>
              <p:nvCxnSpPr>
                <p:cNvPr id="155" name="Straight Arrow Connector 154">
                  <a:extLst>
                    <a:ext uri="{FF2B5EF4-FFF2-40B4-BE49-F238E27FC236}">
                      <a16:creationId xmlns:a16="http://schemas.microsoft.com/office/drawing/2014/main" id="{6FD5F71A-070F-594F-8A03-E3FFBCB35CEC}"/>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C6E7B810-DC5F-9C49-A15E-18525EB86635}"/>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0E5E6DFF-6F38-6547-B94D-36A5098BC38D}"/>
                  </a:ext>
                </a:extLst>
              </p:cNvPr>
              <p:cNvGrpSpPr/>
              <p:nvPr/>
            </p:nvGrpSpPr>
            <p:grpSpPr>
              <a:xfrm>
                <a:off x="6415181" y="1615166"/>
                <a:ext cx="349088" cy="174809"/>
                <a:chOff x="4194189" y="897333"/>
                <a:chExt cx="861308" cy="431307"/>
              </a:xfrm>
            </p:grpSpPr>
            <p:cxnSp>
              <p:nvCxnSpPr>
                <p:cNvPr id="152" name="Straight Arrow Connector 151">
                  <a:extLst>
                    <a:ext uri="{FF2B5EF4-FFF2-40B4-BE49-F238E27FC236}">
                      <a16:creationId xmlns:a16="http://schemas.microsoft.com/office/drawing/2014/main" id="{076D4B6B-0F2C-0A40-9CD8-5902508851A1}"/>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F510E905-938C-9E42-A9FF-BB97C349EE6D}"/>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60E2510-525E-5740-A6A6-6FA23BC9F31F}"/>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92" name="TextBox 91">
              <a:extLst>
                <a:ext uri="{FF2B5EF4-FFF2-40B4-BE49-F238E27FC236}">
                  <a16:creationId xmlns:a16="http://schemas.microsoft.com/office/drawing/2014/main" id="{850ADFEA-D830-7040-8F55-5E14242DA5BE}"/>
                </a:ext>
              </a:extLst>
            </p:cNvPr>
            <p:cNvSpPr txBox="1"/>
            <p:nvPr/>
          </p:nvSpPr>
          <p:spPr>
            <a:xfrm>
              <a:off x="2964494" y="4101139"/>
              <a:ext cx="1367220" cy="430887"/>
            </a:xfrm>
            <a:prstGeom prst="rect">
              <a:avLst/>
            </a:prstGeom>
            <a:noFill/>
          </p:spPr>
          <p:txBody>
            <a:bodyPr wrap="square" rtlCol="0">
              <a:spAutoFit/>
            </a:bodyPr>
            <a:lstStyle/>
            <a:p>
              <a:pPr algn="r"/>
              <a:r>
                <a:rPr lang="en-US" sz="1100" dirty="0">
                  <a:latin typeface="Courier" charset="0"/>
                  <a:ea typeface="Courier" charset="0"/>
                  <a:cs typeface="Courier" charset="0"/>
                </a:rPr>
                <a:t>Regulatory elements</a:t>
              </a:r>
            </a:p>
          </p:txBody>
        </p:sp>
      </p:grpSp>
      <p:sp>
        <p:nvSpPr>
          <p:cNvPr id="167" name="TextBox 166">
            <a:extLst>
              <a:ext uri="{FF2B5EF4-FFF2-40B4-BE49-F238E27FC236}">
                <a16:creationId xmlns:a16="http://schemas.microsoft.com/office/drawing/2014/main" id="{C4575785-40B9-314C-9E46-15509CF45BF6}"/>
              </a:ext>
            </a:extLst>
          </p:cNvPr>
          <p:cNvSpPr txBox="1"/>
          <p:nvPr/>
        </p:nvSpPr>
        <p:spPr>
          <a:xfrm>
            <a:off x="4570454" y="2737104"/>
            <a:ext cx="3618471" cy="646331"/>
          </a:xfrm>
          <a:prstGeom prst="rect">
            <a:avLst/>
          </a:prstGeom>
          <a:noFill/>
        </p:spPr>
        <p:txBody>
          <a:bodyPr wrap="square" rtlCol="0">
            <a:spAutoFit/>
          </a:bodyPr>
          <a:lstStyle/>
          <a:p>
            <a:pPr algn="ctr"/>
            <a:r>
              <a:rPr lang="en-US" b="1" dirty="0">
                <a:solidFill>
                  <a:srgbClr val="00B050"/>
                </a:solidFill>
                <a:latin typeface="Arial" panose="020B0604020202020204" pitchFamily="34" charset="0"/>
                <a:cs typeface="Arial" panose="020B0604020202020204" pitchFamily="34" charset="0"/>
              </a:rPr>
              <a:t>Interactions between elements </a:t>
            </a:r>
            <a:r>
              <a:rPr lang="en-US" dirty="0">
                <a:latin typeface="Arial" panose="020B0604020202020204" pitchFamily="34" charset="0"/>
                <a:cs typeface="Arial" panose="020B0604020202020204" pitchFamily="34" charset="0"/>
              </a:rPr>
              <a:t>(e.g., co-expression, regulation)</a:t>
            </a:r>
          </a:p>
        </p:txBody>
      </p:sp>
      <p:sp>
        <p:nvSpPr>
          <p:cNvPr id="168" name="TextBox 167">
            <a:extLst>
              <a:ext uri="{FF2B5EF4-FFF2-40B4-BE49-F238E27FC236}">
                <a16:creationId xmlns:a16="http://schemas.microsoft.com/office/drawing/2014/main" id="{036990CF-8645-5A45-B594-8DB739F1A7B0}"/>
              </a:ext>
            </a:extLst>
          </p:cNvPr>
          <p:cNvSpPr txBox="1"/>
          <p:nvPr/>
        </p:nvSpPr>
        <p:spPr>
          <a:xfrm>
            <a:off x="4110872" y="4540792"/>
            <a:ext cx="4537633" cy="646331"/>
          </a:xfrm>
          <a:prstGeom prst="rect">
            <a:avLst/>
          </a:prstGeom>
          <a:noFill/>
        </p:spPr>
        <p:txBody>
          <a:bodyPr wrap="square" rtlCol="0">
            <a:spAutoFit/>
          </a:bodyPr>
          <a:lstStyle/>
          <a:p>
            <a:pPr algn="ctr"/>
            <a:r>
              <a:rPr lang="en-US" b="1" dirty="0">
                <a:solidFill>
                  <a:srgbClr val="FF0000"/>
                </a:solidFill>
                <a:latin typeface="Arial" panose="020B0604020202020204" pitchFamily="34" charset="0"/>
                <a:cs typeface="Arial" panose="020B0604020202020204" pitchFamily="34" charset="0"/>
              </a:rPr>
              <a:t>Genomic elements </a:t>
            </a:r>
            <a:r>
              <a:rPr lang="en-US" dirty="0">
                <a:latin typeface="Arial" panose="020B0604020202020204" pitchFamily="34" charset="0"/>
                <a:cs typeface="Arial" panose="020B0604020202020204" pitchFamily="34" charset="0"/>
              </a:rPr>
              <a:t>(e.g., GWAS, differentially expressed genes) </a:t>
            </a:r>
          </a:p>
        </p:txBody>
      </p:sp>
      <p:cxnSp>
        <p:nvCxnSpPr>
          <p:cNvPr id="5" name="Straight Connector 4">
            <a:extLst>
              <a:ext uri="{FF2B5EF4-FFF2-40B4-BE49-F238E27FC236}">
                <a16:creationId xmlns:a16="http://schemas.microsoft.com/office/drawing/2014/main" id="{7EEF172C-7F77-5243-8D9C-BDDD54AA1E40}"/>
              </a:ext>
            </a:extLst>
          </p:cNvPr>
          <p:cNvCxnSpPr>
            <a:stCxn id="101" idx="0"/>
            <a:endCxn id="94" idx="3"/>
          </p:cNvCxnSpPr>
          <p:nvPr/>
        </p:nvCxnSpPr>
        <p:spPr>
          <a:xfrm flipV="1">
            <a:off x="2071700" y="4317518"/>
            <a:ext cx="54913" cy="315187"/>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07ADFBEB-0B75-E24F-8DF3-50FD386381BB}"/>
              </a:ext>
            </a:extLst>
          </p:cNvPr>
          <p:cNvCxnSpPr>
            <a:cxnSpLocks/>
            <a:endCxn id="94" idx="5"/>
          </p:cNvCxnSpPr>
          <p:nvPr/>
        </p:nvCxnSpPr>
        <p:spPr>
          <a:xfrm flipH="1">
            <a:off x="2168306" y="4228716"/>
            <a:ext cx="415390" cy="5416"/>
          </a:xfrm>
          <a:prstGeom prst="line">
            <a:avLst/>
          </a:prstGeom>
          <a:ln>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86" name="Down Arrow 85">
            <a:extLst>
              <a:ext uri="{FF2B5EF4-FFF2-40B4-BE49-F238E27FC236}">
                <a16:creationId xmlns:a16="http://schemas.microsoft.com/office/drawing/2014/main" id="{9C947767-301E-1349-AC6D-DEFB528E696E}"/>
              </a:ext>
            </a:extLst>
          </p:cNvPr>
          <p:cNvSpPr/>
          <p:nvPr/>
        </p:nvSpPr>
        <p:spPr>
          <a:xfrm>
            <a:off x="6088741" y="3429000"/>
            <a:ext cx="319441" cy="26245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own Arrow 86">
            <a:extLst>
              <a:ext uri="{FF2B5EF4-FFF2-40B4-BE49-F238E27FC236}">
                <a16:creationId xmlns:a16="http://schemas.microsoft.com/office/drawing/2014/main" id="{7BB679D4-3C59-5140-81E5-9F6F0DA5D162}"/>
              </a:ext>
            </a:extLst>
          </p:cNvPr>
          <p:cNvSpPr/>
          <p:nvPr/>
        </p:nvSpPr>
        <p:spPr>
          <a:xfrm rot="10800000">
            <a:off x="6096001" y="4309546"/>
            <a:ext cx="319441" cy="262453"/>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3B8957B-84C1-654E-9184-9D5EB1FFEDC5}"/>
              </a:ext>
            </a:extLst>
          </p:cNvPr>
          <p:cNvSpPr txBox="1"/>
          <p:nvPr/>
        </p:nvSpPr>
        <p:spPr>
          <a:xfrm>
            <a:off x="4454544" y="3657600"/>
            <a:ext cx="3618471" cy="646331"/>
          </a:xfrm>
          <a:prstGeom prst="rect">
            <a:avLst/>
          </a:prstGeom>
          <a:noFill/>
        </p:spPr>
        <p:txBody>
          <a:bodyPr wrap="square" rtlCol="0">
            <a:spAutoFit/>
          </a:bodyPr>
          <a:lstStyle/>
          <a:p>
            <a:pPr algn="ctr"/>
            <a:r>
              <a:rPr lang="en-US" b="1" dirty="0">
                <a:solidFill>
                  <a:srgbClr val="396BAF"/>
                </a:solidFill>
                <a:latin typeface="Arial" panose="020B0604020202020204" pitchFamily="34" charset="0"/>
                <a:cs typeface="Arial" panose="020B0604020202020204" pitchFamily="34" charset="0"/>
              </a:rPr>
              <a:t>Integrative &amp; Predictive model </a:t>
            </a:r>
            <a:r>
              <a:rPr lang="en-US" dirty="0">
                <a:latin typeface="Arial" panose="020B0604020202020204" pitchFamily="34" charset="0"/>
                <a:cs typeface="Arial" panose="020B0604020202020204" pitchFamily="34" charset="0"/>
              </a:rPr>
              <a:t>(e.g., deep neural network)</a:t>
            </a:r>
          </a:p>
        </p:txBody>
      </p:sp>
      <p:sp>
        <p:nvSpPr>
          <p:cNvPr id="89" name="Down Arrow 88">
            <a:extLst>
              <a:ext uri="{FF2B5EF4-FFF2-40B4-BE49-F238E27FC236}">
                <a16:creationId xmlns:a16="http://schemas.microsoft.com/office/drawing/2014/main" id="{A422D3B1-962F-834B-83C7-CD6C733F6096}"/>
              </a:ext>
            </a:extLst>
          </p:cNvPr>
          <p:cNvSpPr/>
          <p:nvPr/>
        </p:nvSpPr>
        <p:spPr>
          <a:xfrm rot="5400000">
            <a:off x="3728952" y="3357715"/>
            <a:ext cx="330381" cy="1120801"/>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a16="http://schemas.microsoft.com/office/drawing/2014/main" id="{87F1A2B1-B017-7C4B-9C16-710EA53C8B1C}"/>
              </a:ext>
            </a:extLst>
          </p:cNvPr>
          <p:cNvCxnSpPr>
            <a:cxnSpLocks/>
            <a:stCxn id="125" idx="0"/>
            <a:endCxn id="135" idx="1"/>
          </p:cNvCxnSpPr>
          <p:nvPr/>
        </p:nvCxnSpPr>
        <p:spPr>
          <a:xfrm flipH="1" flipV="1">
            <a:off x="2195024" y="3857872"/>
            <a:ext cx="428745" cy="3585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046A055B-9EB1-CC4D-846C-45A5D571D000}"/>
              </a:ext>
            </a:extLst>
          </p:cNvPr>
          <p:cNvCxnSpPr>
            <a:cxnSpLocks/>
            <a:stCxn id="130" idx="4"/>
            <a:endCxn id="94" idx="0"/>
          </p:cNvCxnSpPr>
          <p:nvPr/>
        </p:nvCxnSpPr>
        <p:spPr>
          <a:xfrm flipH="1">
            <a:off x="2126613" y="3862285"/>
            <a:ext cx="16451" cy="28846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20CC946A-628C-5748-88FA-E2C73168B077}"/>
              </a:ext>
            </a:extLst>
          </p:cNvPr>
          <p:cNvCxnSpPr>
            <a:cxnSpLocks/>
            <a:stCxn id="110" idx="4"/>
            <a:endCxn id="130" idx="0"/>
          </p:cNvCxnSpPr>
          <p:nvPr/>
        </p:nvCxnSpPr>
        <p:spPr>
          <a:xfrm>
            <a:off x="1983970" y="3362509"/>
            <a:ext cx="159094" cy="3160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06285B27-6084-4E47-8707-E550F03F35D7}"/>
              </a:ext>
            </a:extLst>
          </p:cNvPr>
          <p:cNvCxnSpPr>
            <a:cxnSpLocks/>
            <a:stCxn id="114" idx="5"/>
            <a:endCxn id="110" idx="0"/>
          </p:cNvCxnSpPr>
          <p:nvPr/>
        </p:nvCxnSpPr>
        <p:spPr>
          <a:xfrm>
            <a:off x="1868836" y="2828142"/>
            <a:ext cx="115134" cy="3506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83FE5D74-60F3-BB4F-B7F4-C962A780152E}"/>
              </a:ext>
            </a:extLst>
          </p:cNvPr>
          <p:cNvCxnSpPr>
            <a:cxnSpLocks/>
            <a:stCxn id="114" idx="1"/>
            <a:endCxn id="118" idx="4"/>
          </p:cNvCxnSpPr>
          <p:nvPr/>
        </p:nvCxnSpPr>
        <p:spPr>
          <a:xfrm flipH="1" flipV="1">
            <a:off x="1320653" y="2250613"/>
            <a:ext cx="417590" cy="4476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D2AD16A-D85F-4443-8D86-47972AD29922}"/>
              </a:ext>
            </a:extLst>
          </p:cNvPr>
          <p:cNvSpPr txBox="1"/>
          <p:nvPr/>
        </p:nvSpPr>
        <p:spPr>
          <a:xfrm>
            <a:off x="2205055" y="2843743"/>
            <a:ext cx="1930449" cy="646331"/>
          </a:xfrm>
          <a:prstGeom prst="rect">
            <a:avLst/>
          </a:prstGeom>
          <a:noFill/>
        </p:spPr>
        <p:txBody>
          <a:bodyPr wrap="square" rtlCol="0">
            <a:spAutoFit/>
          </a:bodyPr>
          <a:lstStyle/>
          <a:p>
            <a:r>
              <a:rPr lang="en-US" b="1" dirty="0"/>
              <a:t>Biological Interpretation</a:t>
            </a:r>
          </a:p>
        </p:txBody>
      </p:sp>
      <p:sp>
        <p:nvSpPr>
          <p:cNvPr id="3" name="Slide Number Placeholder 2">
            <a:extLst>
              <a:ext uri="{FF2B5EF4-FFF2-40B4-BE49-F238E27FC236}">
                <a16:creationId xmlns:a16="http://schemas.microsoft.com/office/drawing/2014/main" id="{26DF6A11-1911-DD43-82EF-60AF965F1ABD}"/>
              </a:ext>
            </a:extLst>
          </p:cNvPr>
          <p:cNvSpPr>
            <a:spLocks noGrp="1"/>
          </p:cNvSpPr>
          <p:nvPr>
            <p:ph type="sldNum" sz="quarter" idx="12"/>
          </p:nvPr>
        </p:nvSpPr>
        <p:spPr>
          <a:xfrm>
            <a:off x="6934200" y="6438914"/>
            <a:ext cx="1905000" cy="457200"/>
          </a:xfrm>
        </p:spPr>
        <p:txBody>
          <a:bodyPr/>
          <a:lstStyle/>
          <a:p>
            <a:fld id="{95764C26-2886-4D4B-B397-A363CFEF9E25}" type="slidenum">
              <a:rPr lang="en-US" smtClean="0"/>
              <a:pPr/>
              <a:t>14</a:t>
            </a:fld>
            <a:endParaRPr lang="en-US"/>
          </a:p>
        </p:txBody>
      </p:sp>
    </p:spTree>
    <p:extLst>
      <p:ext uri="{BB962C8B-B14F-4D97-AF65-F5344CB8AC3E}">
        <p14:creationId xmlns:p14="http://schemas.microsoft.com/office/powerpoint/2010/main" val="1544437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CBB5-B72D-E74E-8174-66E7B8DABF71}"/>
              </a:ext>
            </a:extLst>
          </p:cNvPr>
          <p:cNvSpPr>
            <a:spLocks noGrp="1"/>
          </p:cNvSpPr>
          <p:nvPr>
            <p:ph type="title"/>
          </p:nvPr>
        </p:nvSpPr>
        <p:spPr>
          <a:xfrm>
            <a:off x="538163" y="152400"/>
            <a:ext cx="8453437" cy="914400"/>
          </a:xfrm>
        </p:spPr>
        <p:txBody>
          <a:bodyPr/>
          <a:lstStyle/>
          <a:p>
            <a:r>
              <a:rPr lang="en-US" sz="4000" dirty="0"/>
              <a:t>Multiview learning for understanding functional multi-omics</a:t>
            </a:r>
          </a:p>
        </p:txBody>
      </p:sp>
      <p:pic>
        <p:nvPicPr>
          <p:cNvPr id="5" name="Content Placeholder 4" descr="A close up of a map&#10;&#10;Description automatically generated">
            <a:extLst>
              <a:ext uri="{FF2B5EF4-FFF2-40B4-BE49-F238E27FC236}">
                <a16:creationId xmlns:a16="http://schemas.microsoft.com/office/drawing/2014/main" id="{6A1783BC-628E-7848-9356-E9275711B0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885" y="1568213"/>
            <a:ext cx="8333772" cy="2438400"/>
          </a:xfrm>
        </p:spPr>
      </p:pic>
      <p:sp>
        <p:nvSpPr>
          <p:cNvPr id="6" name="TextBox 5">
            <a:extLst>
              <a:ext uri="{FF2B5EF4-FFF2-40B4-BE49-F238E27FC236}">
                <a16:creationId xmlns:a16="http://schemas.microsoft.com/office/drawing/2014/main" id="{2B8346ED-FC7A-D444-B2CE-8DE927B80053}"/>
              </a:ext>
            </a:extLst>
          </p:cNvPr>
          <p:cNvSpPr txBox="1"/>
          <p:nvPr/>
        </p:nvSpPr>
        <p:spPr>
          <a:xfrm>
            <a:off x="152400" y="6561710"/>
            <a:ext cx="3246402"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Nguyen, Wang, </a:t>
            </a:r>
            <a:r>
              <a:rPr lang="en-US" sz="1050" dirty="0" err="1">
                <a:latin typeface="Arial" panose="020B0604020202020204" pitchFamily="34" charset="0"/>
                <a:cs typeface="Arial" panose="020B0604020202020204" pitchFamily="34" charset="0"/>
              </a:rPr>
              <a:t>PLoS</a:t>
            </a:r>
            <a:r>
              <a:rPr lang="en-US" sz="1050" dirty="0">
                <a:latin typeface="Arial" panose="020B0604020202020204" pitchFamily="34" charset="0"/>
                <a:cs typeface="Arial" panose="020B0604020202020204" pitchFamily="34" charset="0"/>
              </a:rPr>
              <a:t> Computational Biology, 2020</a:t>
            </a:r>
            <a:endParaRPr lang="en-US" sz="1050" i="1"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937152A9-0DCC-2547-BC1F-172A4DA83A1B}"/>
              </a:ext>
            </a:extLst>
          </p:cNvPr>
          <p:cNvSpPr txBox="1">
            <a:spLocks/>
          </p:cNvSpPr>
          <p:nvPr/>
        </p:nvSpPr>
        <p:spPr bwMode="auto">
          <a:xfrm>
            <a:off x="1" y="4384152"/>
            <a:ext cx="3986028"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kern="0" dirty="0"/>
              <a:t>For example, gene regulation can relate to</a:t>
            </a:r>
          </a:p>
          <a:p>
            <a:pPr marL="857250" lvl="1" indent="-457200">
              <a:buFont typeface="+mj-lt"/>
              <a:buAutoNum type="arabicPeriod"/>
            </a:pPr>
            <a:r>
              <a:rPr lang="en-US" kern="0" dirty="0"/>
              <a:t>Genomics; e.g., SNPs</a:t>
            </a:r>
          </a:p>
          <a:p>
            <a:pPr marL="857250" lvl="1" indent="-457200">
              <a:buFont typeface="+mj-lt"/>
              <a:buAutoNum type="arabicPeriod"/>
            </a:pPr>
            <a:r>
              <a:rPr lang="en-US" kern="0" dirty="0"/>
              <a:t>Transcriptomics; e.g., genes</a:t>
            </a:r>
          </a:p>
          <a:p>
            <a:pPr marL="857250" lvl="1" indent="-457200">
              <a:buFont typeface="+mj-lt"/>
              <a:buAutoNum type="arabicPeriod"/>
            </a:pPr>
            <a:r>
              <a:rPr lang="en-US" kern="0" dirty="0"/>
              <a:t>Proteomics; e.g., transcription factors (TFs)</a:t>
            </a:r>
          </a:p>
        </p:txBody>
      </p:sp>
      <p:sp>
        <p:nvSpPr>
          <p:cNvPr id="9" name="Right Arrow 8">
            <a:extLst>
              <a:ext uri="{FF2B5EF4-FFF2-40B4-BE49-F238E27FC236}">
                <a16:creationId xmlns:a16="http://schemas.microsoft.com/office/drawing/2014/main" id="{78D7BB26-970C-1A49-8826-BFAFCDD0DDB4}"/>
              </a:ext>
            </a:extLst>
          </p:cNvPr>
          <p:cNvSpPr/>
          <p:nvPr/>
        </p:nvSpPr>
        <p:spPr>
          <a:xfrm>
            <a:off x="3928204" y="4653889"/>
            <a:ext cx="457200" cy="3767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6D7C13-6611-1341-80FC-FD243AA0D534}"/>
              </a:ext>
            </a:extLst>
          </p:cNvPr>
          <p:cNvSpPr/>
          <p:nvPr/>
        </p:nvSpPr>
        <p:spPr>
          <a:xfrm>
            <a:off x="4593772" y="5131024"/>
            <a:ext cx="3986028" cy="369332"/>
          </a:xfrm>
          <a:prstGeom prst="rect">
            <a:avLst/>
          </a:prstGeom>
        </p:spPr>
        <p:txBody>
          <a:bodyPr wrap="none">
            <a:spAutoFit/>
          </a:bodyPr>
          <a:lstStyle/>
          <a:p>
            <a:r>
              <a:rPr lang="el-GR" dirty="0">
                <a:solidFill>
                  <a:srgbClr val="202020"/>
                </a:solidFill>
                <a:latin typeface="Times New Roman" panose="02020603050405020304" pitchFamily="18" charset="0"/>
                <a:cs typeface="Times New Roman" panose="02020603050405020304" pitchFamily="18" charset="0"/>
              </a:rPr>
              <a:t>Ω</a:t>
            </a:r>
            <a:r>
              <a:rPr lang="en-US" i="1" baseline="-25000" dirty="0">
                <a:solidFill>
                  <a:srgbClr val="202020"/>
                </a:solidFill>
                <a:latin typeface="Times New Roman" panose="02020603050405020304" pitchFamily="18" charset="0"/>
                <a:cs typeface="Times New Roman" panose="02020603050405020304" pitchFamily="18" charset="0"/>
              </a:rPr>
              <a:t>co</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(2)</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(3)</a:t>
            </a:r>
            <a:r>
              <a:rPr lang="en-US" dirty="0">
                <a:solidFill>
                  <a:srgbClr val="202020"/>
                </a:solidFill>
                <a:latin typeface="Times New Roman" panose="02020603050405020304" pitchFamily="18" charset="0"/>
                <a:cs typeface="Times New Roman" panose="02020603050405020304" pitchFamily="18" charset="0"/>
              </a:rPr>
              <a:t>): TFs control gene expression </a:t>
            </a: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CCC0474-7BEB-F448-A399-CEF40134A23A}"/>
              </a:ext>
            </a:extLst>
          </p:cNvPr>
          <p:cNvSpPr/>
          <p:nvPr/>
        </p:nvSpPr>
        <p:spPr>
          <a:xfrm>
            <a:off x="4600258" y="4710394"/>
            <a:ext cx="3960380" cy="369332"/>
          </a:xfrm>
          <a:prstGeom prst="rect">
            <a:avLst/>
          </a:prstGeom>
        </p:spPr>
        <p:txBody>
          <a:bodyPr wrap="none">
            <a:spAutoFit/>
          </a:bodyPr>
          <a:lstStyle/>
          <a:p>
            <a:r>
              <a:rPr lang="el-GR" dirty="0">
                <a:solidFill>
                  <a:srgbClr val="202020"/>
                </a:solidFill>
                <a:latin typeface="Times New Roman" panose="02020603050405020304" pitchFamily="18" charset="0"/>
                <a:cs typeface="Times New Roman" panose="02020603050405020304" pitchFamily="18" charset="0"/>
              </a:rPr>
              <a:t>Ω</a:t>
            </a:r>
            <a:r>
              <a:rPr lang="en-US" i="1" baseline="-25000" dirty="0">
                <a:solidFill>
                  <a:srgbClr val="202020"/>
                </a:solidFill>
                <a:latin typeface="Times New Roman" panose="02020603050405020304" pitchFamily="18" charset="0"/>
                <a:cs typeface="Times New Roman" panose="02020603050405020304" pitchFamily="18" charset="0"/>
              </a:rPr>
              <a:t>co</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(1)</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(3)</a:t>
            </a:r>
            <a:r>
              <a:rPr lang="en-US" dirty="0">
                <a:solidFill>
                  <a:srgbClr val="202020"/>
                </a:solidFill>
                <a:latin typeface="Times New Roman" panose="02020603050405020304" pitchFamily="18" charset="0"/>
                <a:cs typeface="Times New Roman" panose="02020603050405020304" pitchFamily="18" charset="0"/>
              </a:rPr>
              <a:t>): SNPs break TF binding sites</a:t>
            </a:r>
            <a:endParaRPr lang="en-US"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E03D857-7DF9-FD42-934F-F8D9CB2C8C66}"/>
              </a:ext>
            </a:extLst>
          </p:cNvPr>
          <p:cNvSpPr/>
          <p:nvPr/>
        </p:nvSpPr>
        <p:spPr>
          <a:xfrm>
            <a:off x="4593771" y="5531677"/>
            <a:ext cx="3864429" cy="646331"/>
          </a:xfrm>
          <a:prstGeom prst="rect">
            <a:avLst/>
          </a:prstGeom>
        </p:spPr>
        <p:txBody>
          <a:bodyPr wrap="square">
            <a:spAutoFit/>
          </a:bodyPr>
          <a:lstStyle/>
          <a:p>
            <a:r>
              <a:rPr lang="el-GR" dirty="0">
                <a:solidFill>
                  <a:srgbClr val="202020"/>
                </a:solidFill>
                <a:latin typeface="Times New Roman" panose="02020603050405020304" pitchFamily="18" charset="0"/>
                <a:cs typeface="Times New Roman" panose="02020603050405020304" pitchFamily="18" charset="0"/>
              </a:rPr>
              <a:t>Ω</a:t>
            </a:r>
            <a:r>
              <a:rPr lang="en-US" i="1" baseline="-25000" dirty="0">
                <a:solidFill>
                  <a:srgbClr val="202020"/>
                </a:solidFill>
                <a:latin typeface="Times New Roman" panose="02020603050405020304" pitchFamily="18" charset="0"/>
                <a:cs typeface="Times New Roman" panose="02020603050405020304" pitchFamily="18" charset="0"/>
              </a:rPr>
              <a:t>co</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(1)</a:t>
            </a:r>
            <a:r>
              <a:rPr lang="en-US" dirty="0">
                <a:solidFill>
                  <a:srgbClr val="202020"/>
                </a:solidFill>
                <a:latin typeface="Times New Roman" panose="02020603050405020304" pitchFamily="18" charset="0"/>
                <a:cs typeface="Times New Roman" panose="02020603050405020304" pitchFamily="18" charset="0"/>
              </a:rPr>
              <a:t>,</a:t>
            </a:r>
            <a:r>
              <a:rPr lang="en-US" i="1" dirty="0">
                <a:solidFill>
                  <a:srgbClr val="202020"/>
                </a:solidFill>
                <a:latin typeface="Times New Roman" panose="02020603050405020304" pitchFamily="18" charset="0"/>
                <a:cs typeface="Times New Roman" panose="02020603050405020304" pitchFamily="18" charset="0"/>
              </a:rPr>
              <a:t>f</a:t>
            </a:r>
            <a:r>
              <a:rPr lang="en-US" baseline="30000" dirty="0">
                <a:solidFill>
                  <a:srgbClr val="202020"/>
                </a:solidFill>
                <a:latin typeface="Times New Roman" panose="02020603050405020304" pitchFamily="18" charset="0"/>
                <a:cs typeface="Times New Roman" panose="02020603050405020304" pitchFamily="18" charset="0"/>
              </a:rPr>
              <a:t>(2)</a:t>
            </a:r>
            <a:r>
              <a:rPr lang="en-US" dirty="0">
                <a:solidFill>
                  <a:srgbClr val="202020"/>
                </a:solidFill>
                <a:latin typeface="Times New Roman" panose="02020603050405020304" pitchFamily="18" charset="0"/>
                <a:cs typeface="Times New Roman" panose="02020603050405020304" pitchFamily="18" charset="0"/>
              </a:rPr>
              <a:t>): SNPs associate with gene expression (</a:t>
            </a:r>
            <a:r>
              <a:rPr lang="en-US" dirty="0" err="1">
                <a:solidFill>
                  <a:srgbClr val="202020"/>
                </a:solidFill>
                <a:latin typeface="Times New Roman" panose="02020603050405020304" pitchFamily="18" charset="0"/>
                <a:cs typeface="Times New Roman" panose="02020603050405020304" pitchFamily="18" charset="0"/>
              </a:rPr>
              <a:t>e.g</a:t>
            </a:r>
            <a:r>
              <a:rPr lang="en-US" dirty="0">
                <a:solidFill>
                  <a:srgbClr val="202020"/>
                </a:solidFill>
                <a:latin typeface="Times New Roman" panose="02020603050405020304" pitchFamily="18" charset="0"/>
                <a:cs typeface="Times New Roman" panose="02020603050405020304" pitchFamily="18" charset="0"/>
              </a:rPr>
              <a:t>, </a:t>
            </a:r>
            <a:r>
              <a:rPr lang="en-US" dirty="0" err="1">
                <a:solidFill>
                  <a:srgbClr val="202020"/>
                </a:solidFill>
                <a:latin typeface="Times New Roman" panose="02020603050405020304" pitchFamily="18" charset="0"/>
                <a:cs typeface="Times New Roman" panose="02020603050405020304" pitchFamily="18" charset="0"/>
              </a:rPr>
              <a:t>eQTLs</a:t>
            </a:r>
            <a:r>
              <a:rPr lang="en-US" dirty="0">
                <a:solidFill>
                  <a:srgbClr val="20202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9E7FA7E-23E8-854F-89BD-2CD66136C20A}"/>
              </a:ext>
            </a:extLst>
          </p:cNvPr>
          <p:cNvSpPr txBox="1"/>
          <p:nvPr/>
        </p:nvSpPr>
        <p:spPr>
          <a:xfrm>
            <a:off x="4542753" y="4359865"/>
            <a:ext cx="2712602" cy="369332"/>
          </a:xfrm>
          <a:prstGeom prst="rect">
            <a:avLst/>
          </a:prstGeom>
          <a:noFill/>
        </p:spPr>
        <p:txBody>
          <a:bodyPr wrap="none" rtlCol="0">
            <a:spAutoFit/>
          </a:bodyPr>
          <a:lstStyle/>
          <a:p>
            <a:r>
              <a:rPr lang="en-US" dirty="0"/>
              <a:t>Cross-omics interactions</a:t>
            </a:r>
          </a:p>
        </p:txBody>
      </p:sp>
      <p:sp>
        <p:nvSpPr>
          <p:cNvPr id="4" name="Slide Number Placeholder 3">
            <a:extLst>
              <a:ext uri="{FF2B5EF4-FFF2-40B4-BE49-F238E27FC236}">
                <a16:creationId xmlns:a16="http://schemas.microsoft.com/office/drawing/2014/main" id="{BECBA3FF-9C15-E048-B85D-D324D2679F36}"/>
              </a:ext>
            </a:extLst>
          </p:cNvPr>
          <p:cNvSpPr>
            <a:spLocks noGrp="1"/>
          </p:cNvSpPr>
          <p:nvPr>
            <p:ph type="sldNum" sz="quarter" idx="12"/>
          </p:nvPr>
        </p:nvSpPr>
        <p:spPr/>
        <p:txBody>
          <a:bodyPr/>
          <a:lstStyle/>
          <a:p>
            <a:fld id="{95764C26-2886-4D4B-B397-A363CFEF9E25}" type="slidenum">
              <a:rPr lang="en-US" smtClean="0"/>
              <a:pPr/>
              <a:t>15</a:t>
            </a:fld>
            <a:endParaRPr lang="en-US"/>
          </a:p>
        </p:txBody>
      </p:sp>
    </p:spTree>
    <p:extLst>
      <p:ext uri="{BB962C8B-B14F-4D97-AF65-F5344CB8AC3E}">
        <p14:creationId xmlns:p14="http://schemas.microsoft.com/office/powerpoint/2010/main" val="1221667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307C-9450-BF4A-8905-4F68F9DB8B1A}"/>
              </a:ext>
            </a:extLst>
          </p:cNvPr>
          <p:cNvSpPr>
            <a:spLocks noGrp="1"/>
          </p:cNvSpPr>
          <p:nvPr>
            <p:ph type="title"/>
          </p:nvPr>
        </p:nvSpPr>
        <p:spPr>
          <a:xfrm>
            <a:off x="303366" y="233415"/>
            <a:ext cx="8537268" cy="914400"/>
          </a:xfrm>
        </p:spPr>
        <p:txBody>
          <a:bodyPr/>
          <a:lstStyle/>
          <a:p>
            <a:r>
              <a:rPr lang="en-US" dirty="0"/>
              <a:t>Empirical risk minimization (ERM) for machine learning modeling </a:t>
            </a:r>
          </a:p>
        </p:txBody>
      </p:sp>
      <p:pic>
        <p:nvPicPr>
          <p:cNvPr id="5" name="Content Placeholder 4" descr="A close up of text on a white background&#10;&#10;Description automatically generated">
            <a:extLst>
              <a:ext uri="{FF2B5EF4-FFF2-40B4-BE49-F238E27FC236}">
                <a16:creationId xmlns:a16="http://schemas.microsoft.com/office/drawing/2014/main" id="{E6C2132A-0BFB-C047-AB56-BB0FD2060AC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219" r="57072" b="33364"/>
          <a:stretch/>
        </p:blipFill>
        <p:spPr>
          <a:xfrm>
            <a:off x="152400" y="1675977"/>
            <a:ext cx="4114800" cy="2971800"/>
          </a:xfrm>
        </p:spPr>
      </p:pic>
      <p:sp>
        <p:nvSpPr>
          <p:cNvPr id="6" name="Rectangle 5">
            <a:extLst>
              <a:ext uri="{FF2B5EF4-FFF2-40B4-BE49-F238E27FC236}">
                <a16:creationId xmlns:a16="http://schemas.microsoft.com/office/drawing/2014/main" id="{C2BEB0B1-0560-1747-B056-CE4EBC51D525}"/>
              </a:ext>
            </a:extLst>
          </p:cNvPr>
          <p:cNvSpPr/>
          <p:nvPr/>
        </p:nvSpPr>
        <p:spPr>
          <a:xfrm>
            <a:off x="121444" y="1511946"/>
            <a:ext cx="833437"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2">
            <a:extLst>
              <a:ext uri="{FF2B5EF4-FFF2-40B4-BE49-F238E27FC236}">
                <a16:creationId xmlns:a16="http://schemas.microsoft.com/office/drawing/2014/main" id="{92480ACF-27A1-F04B-B3AA-189978403005}"/>
              </a:ext>
            </a:extLst>
          </p:cNvPr>
          <p:cNvSpPr>
            <a:spLocks noChangeArrowheads="1"/>
          </p:cNvSpPr>
          <p:nvPr/>
        </p:nvSpPr>
        <p:spPr bwMode="auto">
          <a:xfrm>
            <a:off x="762000" y="4953000"/>
            <a:ext cx="107950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B77FAAB1-6B11-1A49-B1AD-A65943B5E66E}"/>
              </a:ext>
            </a:extLst>
          </p:cNvPr>
          <p:cNvGraphicFramePr>
            <a:graphicFrameLocks noChangeAspect="1"/>
          </p:cNvGraphicFramePr>
          <p:nvPr/>
        </p:nvGraphicFramePr>
        <p:xfrm>
          <a:off x="538163" y="4789702"/>
          <a:ext cx="3048000" cy="762000"/>
        </p:xfrm>
        <a:graphic>
          <a:graphicData uri="http://schemas.openxmlformats.org/presentationml/2006/ole">
            <mc:AlternateContent xmlns:mc="http://schemas.openxmlformats.org/markup-compatibility/2006">
              <mc:Choice xmlns:v="urn:schemas-microsoft-com:vml" Requires="v">
                <p:oleObj spid="_x0000_s116779" r:id="rId4" imgW="1828800" imgH="457200" progId="Equation.DSMT4">
                  <p:embed/>
                </p:oleObj>
              </mc:Choice>
              <mc:Fallback>
                <p:oleObj r:id="rId4" imgW="1828800" imgH="457200" progId="Equation.DSMT4">
                  <p:embed/>
                  <p:pic>
                    <p:nvPicPr>
                      <p:cNvPr id="9" name="Object 8">
                        <a:extLst>
                          <a:ext uri="{FF2B5EF4-FFF2-40B4-BE49-F238E27FC236}">
                            <a16:creationId xmlns:a16="http://schemas.microsoft.com/office/drawing/2014/main" id="{B77FAAB1-6B11-1A49-B1AD-A65943B5E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3" y="4789702"/>
                        <a:ext cx="3048000" cy="7620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89A84B2D-6939-F440-BA6E-BF8312AC719C}"/>
              </a:ext>
            </a:extLst>
          </p:cNvPr>
          <p:cNvGraphicFramePr>
            <a:graphicFrameLocks noChangeAspect="1"/>
          </p:cNvGraphicFramePr>
          <p:nvPr/>
        </p:nvGraphicFramePr>
        <p:xfrm>
          <a:off x="549049" y="5704102"/>
          <a:ext cx="2808514" cy="530279"/>
        </p:xfrm>
        <a:graphic>
          <a:graphicData uri="http://schemas.openxmlformats.org/presentationml/2006/ole">
            <mc:AlternateContent xmlns:mc="http://schemas.openxmlformats.org/markup-compatibility/2006">
              <mc:Choice xmlns:v="urn:schemas-microsoft-com:vml" Requires="v">
                <p:oleObj spid="_x0000_s116780" r:id="rId6" imgW="1816100" imgH="342900" progId="Equation.DSMT4">
                  <p:embed/>
                </p:oleObj>
              </mc:Choice>
              <mc:Fallback>
                <p:oleObj r:id="rId6" imgW="1816100" imgH="342900" progId="Equation.DSMT4">
                  <p:embed/>
                  <p:pic>
                    <p:nvPicPr>
                      <p:cNvPr id="11" name="Object 10">
                        <a:extLst>
                          <a:ext uri="{FF2B5EF4-FFF2-40B4-BE49-F238E27FC236}">
                            <a16:creationId xmlns:a16="http://schemas.microsoft.com/office/drawing/2014/main" id="{89A84B2D-6939-F440-BA6E-BF8312AC71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049" y="5704102"/>
                        <a:ext cx="2808514" cy="530279"/>
                      </a:xfrm>
                      <a:prstGeom prst="rect">
                        <a:avLst/>
                      </a:prstGeom>
                      <a:noFill/>
                    </p:spPr>
                  </p:pic>
                </p:oleObj>
              </mc:Fallback>
            </mc:AlternateContent>
          </a:graphicData>
        </a:graphic>
      </p:graphicFrame>
      <p:sp>
        <p:nvSpPr>
          <p:cNvPr id="12" name="Content Placeholder 2">
            <a:extLst>
              <a:ext uri="{FF2B5EF4-FFF2-40B4-BE49-F238E27FC236}">
                <a16:creationId xmlns:a16="http://schemas.microsoft.com/office/drawing/2014/main" id="{E1415631-3C9C-F84A-8271-4A17BB2613CC}"/>
              </a:ext>
            </a:extLst>
          </p:cNvPr>
          <p:cNvSpPr txBox="1">
            <a:spLocks/>
          </p:cNvSpPr>
          <p:nvPr/>
        </p:nvSpPr>
        <p:spPr bwMode="auto">
          <a:xfrm>
            <a:off x="4447828" y="1675977"/>
            <a:ext cx="4627603"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kern="0" dirty="0">
                <a:solidFill>
                  <a:schemeClr val="tx1"/>
                </a:solidFill>
              </a:rPr>
              <a:t>e.g., Leukemia patient classification</a:t>
            </a:r>
          </a:p>
          <a:p>
            <a:pPr marL="857250" lvl="1" indent="-457200"/>
            <a:r>
              <a:rPr lang="en-US" i="1" kern="0" dirty="0" err="1">
                <a:solidFill>
                  <a:schemeClr val="tx1"/>
                </a:solidFill>
                <a:latin typeface="Times New Roman" panose="02020603050405020304" pitchFamily="18" charset="0"/>
                <a:cs typeface="Times New Roman" panose="02020603050405020304" pitchFamily="18" charset="0"/>
              </a:rPr>
              <a:t>y</a:t>
            </a:r>
            <a:r>
              <a:rPr lang="en-US" i="1" kern="0" baseline="-25000" dirty="0" err="1">
                <a:solidFill>
                  <a:schemeClr val="tx1"/>
                </a:solidFill>
                <a:latin typeface="Times New Roman" panose="02020603050405020304" pitchFamily="18" charset="0"/>
                <a:cs typeface="Times New Roman" panose="02020603050405020304" pitchFamily="18" charset="0"/>
              </a:rPr>
              <a:t>i</a:t>
            </a:r>
            <a:r>
              <a:rPr lang="en-US" kern="0" dirty="0">
                <a:solidFill>
                  <a:schemeClr val="tx1"/>
                </a:solidFill>
              </a:rPr>
              <a:t>: Acute lymphoblastic leukemia (ALL) vs. Acute myeloid leukemia (AML)</a:t>
            </a:r>
          </a:p>
          <a:p>
            <a:pPr marL="857250" lvl="1" indent="-457200"/>
            <a:r>
              <a:rPr lang="en-US" i="1" kern="0" dirty="0">
                <a:solidFill>
                  <a:schemeClr val="tx1"/>
                </a:solidFill>
                <a:latin typeface="Times New Roman" panose="02020603050405020304" pitchFamily="18" charset="0"/>
                <a:cs typeface="Times New Roman" panose="02020603050405020304" pitchFamily="18" charset="0"/>
              </a:rPr>
              <a:t>x</a:t>
            </a:r>
            <a:r>
              <a:rPr lang="en-US" i="1" kern="0" baseline="-25000" dirty="0">
                <a:solidFill>
                  <a:schemeClr val="tx1"/>
                </a:solidFill>
                <a:latin typeface="Times New Roman" panose="02020603050405020304" pitchFamily="18" charset="0"/>
                <a:cs typeface="Times New Roman" panose="02020603050405020304" pitchFamily="18" charset="0"/>
              </a:rPr>
              <a:t>i</a:t>
            </a:r>
            <a:r>
              <a:rPr lang="en-US" kern="0" dirty="0">
                <a:solidFill>
                  <a:schemeClr val="tx1"/>
                </a:solidFill>
              </a:rPr>
              <a:t>: gene expression</a:t>
            </a:r>
          </a:p>
          <a:p>
            <a:pPr marL="857250" lvl="1" indent="-457200"/>
            <a:r>
              <a:rPr lang="en-US" i="1" kern="0" dirty="0">
                <a:solidFill>
                  <a:schemeClr val="tx1"/>
                </a:solidFill>
                <a:latin typeface="Times New Roman" panose="02020603050405020304" pitchFamily="18" charset="0"/>
                <a:cs typeface="Times New Roman" panose="02020603050405020304" pitchFamily="18" charset="0"/>
              </a:rPr>
              <a:t>f</a:t>
            </a:r>
            <a:r>
              <a:rPr lang="en-US" kern="0" dirty="0">
                <a:solidFill>
                  <a:schemeClr val="tx1"/>
                </a:solidFill>
              </a:rPr>
              <a:t>: SVM</a:t>
            </a:r>
          </a:p>
        </p:txBody>
      </p:sp>
      <p:pic>
        <p:nvPicPr>
          <p:cNvPr id="13" name="Picture 3" descr="Screen Shot 2013-10-21 at 5.03.59 PM.png">
            <a:extLst>
              <a:ext uri="{FF2B5EF4-FFF2-40B4-BE49-F238E27FC236}">
                <a16:creationId xmlns:a16="http://schemas.microsoft.com/office/drawing/2014/main" id="{0DC767D6-D1C2-9447-B331-C9A87F2FF6B9}"/>
              </a:ext>
            </a:extLst>
          </p:cNvPr>
          <p:cNvPicPr>
            <a:picLocks noChangeAspect="1"/>
          </p:cNvPicPr>
          <p:nvPr/>
        </p:nvPicPr>
        <p:blipFill rotWithShape="1">
          <a:blip r:embed="rId8">
            <a:extLst>
              <a:ext uri="{28A0092B-C50C-407E-A947-70E740481C1C}">
                <a14:useLocalDpi xmlns:a14="http://schemas.microsoft.com/office/drawing/2010/main" val="0"/>
              </a:ext>
            </a:extLst>
          </a:blip>
          <a:srcRect t="19237"/>
          <a:stretch/>
        </p:blipFill>
        <p:spPr bwMode="auto">
          <a:xfrm>
            <a:off x="4954174" y="3865490"/>
            <a:ext cx="3490913" cy="217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1535C62-2859-F949-A690-CB58580BBDEB}"/>
              </a:ext>
            </a:extLst>
          </p:cNvPr>
          <p:cNvSpPr txBox="1"/>
          <p:nvPr/>
        </p:nvSpPr>
        <p:spPr>
          <a:xfrm>
            <a:off x="152400" y="6561710"/>
            <a:ext cx="3246402"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Nguyen, Wang, </a:t>
            </a:r>
            <a:r>
              <a:rPr lang="en-US" sz="1050" dirty="0" err="1">
                <a:latin typeface="Arial" panose="020B0604020202020204" pitchFamily="34" charset="0"/>
                <a:cs typeface="Arial" panose="020B0604020202020204" pitchFamily="34" charset="0"/>
              </a:rPr>
              <a:t>PLoS</a:t>
            </a:r>
            <a:r>
              <a:rPr lang="en-US" sz="1050" dirty="0">
                <a:latin typeface="Arial" panose="020B0604020202020204" pitchFamily="34" charset="0"/>
                <a:cs typeface="Arial" panose="020B0604020202020204" pitchFamily="34" charset="0"/>
              </a:rPr>
              <a:t> Computational Biology, 2020</a:t>
            </a:r>
            <a:endParaRPr lang="en-US" sz="1050" i="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B5DB41C-9050-1643-B6EA-BC79CAC04345}"/>
              </a:ext>
            </a:extLst>
          </p:cNvPr>
          <p:cNvSpPr/>
          <p:nvPr/>
        </p:nvSpPr>
        <p:spPr>
          <a:xfrm>
            <a:off x="6761630" y="5807145"/>
            <a:ext cx="1702710" cy="307777"/>
          </a:xfrm>
          <a:prstGeom prst="rect">
            <a:avLst/>
          </a:prstGeom>
        </p:spPr>
        <p:txBody>
          <a:bodyPr wrap="none">
            <a:spAutoFit/>
          </a:bodyPr>
          <a:lstStyle/>
          <a:p>
            <a:r>
              <a:rPr lang="en-US" altLang="en-US" sz="1400" baseline="30000" dirty="0"/>
              <a:t>Nobel, Nature Biotech, 2006</a:t>
            </a:r>
            <a:endParaRPr lang="en-US" altLang="en-US" sz="1400" dirty="0"/>
          </a:p>
        </p:txBody>
      </p:sp>
      <p:pic>
        <p:nvPicPr>
          <p:cNvPr id="17" name="Picture 5" descr="Screen Shot 2013-10-21 at 4.31.52 PM.png">
            <a:extLst>
              <a:ext uri="{FF2B5EF4-FFF2-40B4-BE49-F238E27FC236}">
                <a16:creationId xmlns:a16="http://schemas.microsoft.com/office/drawing/2014/main" id="{86AF4A5B-A849-D24C-9594-E71D40F50960}"/>
              </a:ext>
            </a:extLst>
          </p:cNvPr>
          <p:cNvPicPr>
            <a:picLocks noChangeAspect="1"/>
          </p:cNvPicPr>
          <p:nvPr/>
        </p:nvPicPr>
        <p:blipFill rotWithShape="1">
          <a:blip r:embed="rId9">
            <a:extLst>
              <a:ext uri="{28A0092B-C50C-407E-A947-70E740481C1C}">
                <a14:useLocalDpi xmlns:a14="http://schemas.microsoft.com/office/drawing/2010/main" val="0"/>
              </a:ext>
            </a:extLst>
          </a:blip>
          <a:srcRect r="45109" b="6195"/>
          <a:stretch/>
        </p:blipFill>
        <p:spPr bwMode="auto">
          <a:xfrm>
            <a:off x="5755981" y="3865635"/>
            <a:ext cx="1329197" cy="25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FCFC32AA-67DD-A843-AE06-E49AB8548592}"/>
              </a:ext>
            </a:extLst>
          </p:cNvPr>
          <p:cNvSpPr txBox="1"/>
          <p:nvPr/>
        </p:nvSpPr>
        <p:spPr>
          <a:xfrm>
            <a:off x="3475391" y="5253147"/>
            <a:ext cx="1515314" cy="923330"/>
          </a:xfrm>
          <a:prstGeom prst="rect">
            <a:avLst/>
          </a:prstGeom>
          <a:noFill/>
        </p:spPr>
        <p:txBody>
          <a:bodyPr wrap="square" rtlCol="0">
            <a:spAutoFit/>
          </a:bodyPr>
          <a:lstStyle/>
          <a:p>
            <a:r>
              <a:rPr lang="en-US" sz="1800" dirty="0">
                <a:solidFill>
                  <a:schemeClr val="accent1"/>
                </a:solidFill>
              </a:rPr>
              <a:t>Regularize</a:t>
            </a:r>
            <a:r>
              <a:rPr lang="en-US" sz="1800" i="1" dirty="0">
                <a:solidFill>
                  <a:schemeClr val="accent1"/>
                </a:solidFill>
                <a:latin typeface="Times New Roman" panose="02020603050405020304" pitchFamily="18" charset="0"/>
                <a:cs typeface="Times New Roman" panose="02020603050405020304" pitchFamily="18" charset="0"/>
              </a:rPr>
              <a:t> f </a:t>
            </a:r>
            <a:r>
              <a:rPr lang="en-US" sz="1800" dirty="0">
                <a:solidFill>
                  <a:schemeClr val="accent1"/>
                </a:solidFill>
              </a:rPr>
              <a:t>by biological knowledge </a:t>
            </a:r>
            <a:r>
              <a:rPr lang="el-GR" sz="1800" dirty="0">
                <a:solidFill>
                  <a:schemeClr val="accent1"/>
                </a:solidFill>
              </a:rPr>
              <a:t>Ω</a:t>
            </a:r>
            <a:endParaRPr lang="en-US" sz="1800" dirty="0">
              <a:solidFill>
                <a:schemeClr val="accent1"/>
              </a:solidFill>
            </a:endParaRPr>
          </a:p>
        </p:txBody>
      </p:sp>
      <p:cxnSp>
        <p:nvCxnSpPr>
          <p:cNvPr id="20" name="Straight Arrow Connector 19">
            <a:extLst>
              <a:ext uri="{FF2B5EF4-FFF2-40B4-BE49-F238E27FC236}">
                <a16:creationId xmlns:a16="http://schemas.microsoft.com/office/drawing/2014/main" id="{80CA354E-F4B0-1146-BD95-A2D5A0A9BD6C}"/>
              </a:ext>
            </a:extLst>
          </p:cNvPr>
          <p:cNvCxnSpPr>
            <a:cxnSpLocks/>
          </p:cNvCxnSpPr>
          <p:nvPr/>
        </p:nvCxnSpPr>
        <p:spPr>
          <a:xfrm flipH="1">
            <a:off x="2887110" y="5453938"/>
            <a:ext cx="579790" cy="3016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6C148B99-0316-6B47-A814-1E2C52FA0910}"/>
              </a:ext>
            </a:extLst>
          </p:cNvPr>
          <p:cNvSpPr>
            <a:spLocks noGrp="1"/>
          </p:cNvSpPr>
          <p:nvPr>
            <p:ph type="sldNum" sz="quarter" idx="12"/>
          </p:nvPr>
        </p:nvSpPr>
        <p:spPr/>
        <p:txBody>
          <a:bodyPr/>
          <a:lstStyle/>
          <a:p>
            <a:fld id="{95764C26-2886-4D4B-B397-A363CFEF9E25}" type="slidenum">
              <a:rPr lang="en-US" smtClean="0"/>
              <a:pPr/>
              <a:t>16</a:t>
            </a:fld>
            <a:endParaRPr lang="en-US"/>
          </a:p>
        </p:txBody>
      </p:sp>
    </p:spTree>
    <p:extLst>
      <p:ext uri="{BB962C8B-B14F-4D97-AF65-F5344CB8AC3E}">
        <p14:creationId xmlns:p14="http://schemas.microsoft.com/office/powerpoint/2010/main" val="3396475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307C-9450-BF4A-8905-4F68F9DB8B1A}"/>
              </a:ext>
            </a:extLst>
          </p:cNvPr>
          <p:cNvSpPr>
            <a:spLocks noGrp="1"/>
          </p:cNvSpPr>
          <p:nvPr>
            <p:ph type="title"/>
          </p:nvPr>
        </p:nvSpPr>
        <p:spPr>
          <a:xfrm>
            <a:off x="538163" y="152400"/>
            <a:ext cx="7767637" cy="914400"/>
          </a:xfrm>
        </p:spPr>
        <p:txBody>
          <a:bodyPr/>
          <a:lstStyle/>
          <a:p>
            <a:r>
              <a:rPr lang="en-US" dirty="0"/>
              <a:t>Empirical risk minimization for multi-view learning (MV-ERM) </a:t>
            </a:r>
          </a:p>
        </p:txBody>
      </p:sp>
      <p:pic>
        <p:nvPicPr>
          <p:cNvPr id="5" name="Content Placeholder 4" descr="A close up of text on a white background&#10;&#10;Description automatically generated">
            <a:extLst>
              <a:ext uri="{FF2B5EF4-FFF2-40B4-BE49-F238E27FC236}">
                <a16:creationId xmlns:a16="http://schemas.microsoft.com/office/drawing/2014/main" id="{E6C2132A-0BFB-C047-AB56-BB0FD2060A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928" t="3219"/>
          <a:stretch/>
        </p:blipFill>
        <p:spPr>
          <a:xfrm>
            <a:off x="152400" y="1371600"/>
            <a:ext cx="6062425" cy="5025998"/>
          </a:xfrm>
        </p:spPr>
      </p:pic>
      <p:sp>
        <p:nvSpPr>
          <p:cNvPr id="4" name="TextBox 3">
            <a:extLst>
              <a:ext uri="{FF2B5EF4-FFF2-40B4-BE49-F238E27FC236}">
                <a16:creationId xmlns:a16="http://schemas.microsoft.com/office/drawing/2014/main" id="{1C403F3C-DA82-EE4F-9F6E-A80FF9360763}"/>
              </a:ext>
            </a:extLst>
          </p:cNvPr>
          <p:cNvSpPr txBox="1"/>
          <p:nvPr/>
        </p:nvSpPr>
        <p:spPr>
          <a:xfrm>
            <a:off x="152400" y="6561710"/>
            <a:ext cx="3246402"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Nguyen, Wang, </a:t>
            </a:r>
            <a:r>
              <a:rPr lang="en-US" sz="1050" dirty="0" err="1">
                <a:latin typeface="Arial" panose="020B0604020202020204" pitchFamily="34" charset="0"/>
                <a:cs typeface="Arial" panose="020B0604020202020204" pitchFamily="34" charset="0"/>
              </a:rPr>
              <a:t>PLoS</a:t>
            </a:r>
            <a:r>
              <a:rPr lang="en-US" sz="1050" dirty="0">
                <a:latin typeface="Arial" panose="020B0604020202020204" pitchFamily="34" charset="0"/>
                <a:cs typeface="Arial" panose="020B0604020202020204" pitchFamily="34" charset="0"/>
              </a:rPr>
              <a:t> Computational Biology, 2020</a:t>
            </a:r>
            <a:endParaRPr lang="en-US" sz="1050"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6C8569C-1255-D049-8285-50F3C2DEBF44}"/>
              </a:ext>
            </a:extLst>
          </p:cNvPr>
          <p:cNvSpPr/>
          <p:nvPr/>
        </p:nvSpPr>
        <p:spPr>
          <a:xfrm>
            <a:off x="0" y="1306286"/>
            <a:ext cx="833437"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A4FA9D7-84E6-F249-9318-0CA12994FF80}"/>
              </a:ext>
            </a:extLst>
          </p:cNvPr>
          <p:cNvSpPr txBox="1"/>
          <p:nvPr/>
        </p:nvSpPr>
        <p:spPr>
          <a:xfrm>
            <a:off x="4876800" y="4129931"/>
            <a:ext cx="3505200" cy="646331"/>
          </a:xfrm>
          <a:prstGeom prst="rect">
            <a:avLst/>
          </a:prstGeom>
          <a:noFill/>
        </p:spPr>
        <p:txBody>
          <a:bodyPr wrap="square" rtlCol="0">
            <a:spAutoFit/>
          </a:bodyPr>
          <a:lstStyle/>
          <a:p>
            <a:r>
              <a:rPr lang="en-US" dirty="0">
                <a:solidFill>
                  <a:schemeClr val="accent1"/>
                </a:solidFill>
              </a:rPr>
              <a:t>Regularize</a:t>
            </a:r>
            <a:r>
              <a:rPr lang="en-US" i="1" dirty="0">
                <a:solidFill>
                  <a:schemeClr val="accent1"/>
                </a:solidFill>
                <a:latin typeface="Times New Roman" panose="02020603050405020304" pitchFamily="18" charset="0"/>
                <a:cs typeface="Times New Roman" panose="02020603050405020304" pitchFamily="18" charset="0"/>
              </a:rPr>
              <a:t> f </a:t>
            </a:r>
            <a:r>
              <a:rPr lang="en-US" dirty="0">
                <a:solidFill>
                  <a:schemeClr val="accent1"/>
                </a:solidFill>
              </a:rPr>
              <a:t>by biological knowledge </a:t>
            </a:r>
            <a:r>
              <a:rPr lang="el-GR" dirty="0">
                <a:solidFill>
                  <a:schemeClr val="accent1"/>
                </a:solidFill>
              </a:rPr>
              <a:t>Ω</a:t>
            </a:r>
            <a:r>
              <a:rPr lang="en-US" dirty="0">
                <a:solidFill>
                  <a:schemeClr val="accent1"/>
                </a:solidFill>
              </a:rPr>
              <a:t> from single omics</a:t>
            </a:r>
          </a:p>
        </p:txBody>
      </p:sp>
      <p:sp>
        <p:nvSpPr>
          <p:cNvPr id="8" name="TextBox 7">
            <a:extLst>
              <a:ext uri="{FF2B5EF4-FFF2-40B4-BE49-F238E27FC236}">
                <a16:creationId xmlns:a16="http://schemas.microsoft.com/office/drawing/2014/main" id="{5D4CE9A3-01C8-684C-BF0C-F79D6F379287}"/>
              </a:ext>
            </a:extLst>
          </p:cNvPr>
          <p:cNvSpPr txBox="1"/>
          <p:nvPr/>
        </p:nvSpPr>
        <p:spPr>
          <a:xfrm>
            <a:off x="6526480" y="4808919"/>
            <a:ext cx="2617519" cy="923330"/>
          </a:xfrm>
          <a:prstGeom prst="rect">
            <a:avLst/>
          </a:prstGeom>
          <a:noFill/>
        </p:spPr>
        <p:txBody>
          <a:bodyPr wrap="square" rtlCol="0">
            <a:spAutoFit/>
          </a:bodyPr>
          <a:lstStyle/>
          <a:p>
            <a:r>
              <a:rPr lang="en-US" dirty="0">
                <a:solidFill>
                  <a:srgbClr val="C00000"/>
                </a:solidFill>
              </a:rPr>
              <a:t>Regularize</a:t>
            </a:r>
            <a:r>
              <a:rPr lang="en-US" i="1" dirty="0">
                <a:solidFill>
                  <a:srgbClr val="C00000"/>
                </a:solidFill>
                <a:latin typeface="Times New Roman" panose="02020603050405020304" pitchFamily="18" charset="0"/>
                <a:cs typeface="Times New Roman" panose="02020603050405020304" pitchFamily="18" charset="0"/>
              </a:rPr>
              <a:t> f </a:t>
            </a:r>
            <a:r>
              <a:rPr lang="en-US" dirty="0">
                <a:solidFill>
                  <a:srgbClr val="C00000"/>
                </a:solidFill>
              </a:rPr>
              <a:t>by biological knowledge </a:t>
            </a:r>
            <a:r>
              <a:rPr lang="el-GR" dirty="0">
                <a:solidFill>
                  <a:srgbClr val="C00000"/>
                </a:solidFill>
              </a:rPr>
              <a:t>Ω</a:t>
            </a:r>
            <a:r>
              <a:rPr lang="en-US" baseline="-25000" dirty="0">
                <a:solidFill>
                  <a:srgbClr val="C00000"/>
                </a:solidFill>
              </a:rPr>
              <a:t>co</a:t>
            </a:r>
            <a:r>
              <a:rPr lang="en-US" dirty="0">
                <a:solidFill>
                  <a:srgbClr val="C00000"/>
                </a:solidFill>
              </a:rPr>
              <a:t> across multi-omics</a:t>
            </a:r>
          </a:p>
        </p:txBody>
      </p:sp>
      <p:cxnSp>
        <p:nvCxnSpPr>
          <p:cNvPr id="9" name="Straight Arrow Connector 8">
            <a:extLst>
              <a:ext uri="{FF2B5EF4-FFF2-40B4-BE49-F238E27FC236}">
                <a16:creationId xmlns:a16="http://schemas.microsoft.com/office/drawing/2014/main" id="{FF669DBC-68EC-2949-98C4-A7662A5673F2}"/>
              </a:ext>
            </a:extLst>
          </p:cNvPr>
          <p:cNvCxnSpPr>
            <a:cxnSpLocks/>
            <a:stCxn id="7" idx="1"/>
          </p:cNvCxnSpPr>
          <p:nvPr/>
        </p:nvCxnSpPr>
        <p:spPr>
          <a:xfrm flipH="1">
            <a:off x="3183614" y="4453097"/>
            <a:ext cx="1693186" cy="10333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9FE3B41-6A8E-A54B-A3CF-0946B8D5C29F}"/>
              </a:ext>
            </a:extLst>
          </p:cNvPr>
          <p:cNvCxnSpPr>
            <a:cxnSpLocks/>
            <a:stCxn id="8" idx="1"/>
          </p:cNvCxnSpPr>
          <p:nvPr/>
        </p:nvCxnSpPr>
        <p:spPr>
          <a:xfrm flipH="1">
            <a:off x="4876802" y="5270584"/>
            <a:ext cx="1649678" cy="29201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0D3392FC-7897-C54B-9706-3AB4C67475B1}"/>
              </a:ext>
            </a:extLst>
          </p:cNvPr>
          <p:cNvSpPr>
            <a:spLocks noGrp="1"/>
          </p:cNvSpPr>
          <p:nvPr>
            <p:ph type="sldNum" sz="quarter" idx="12"/>
          </p:nvPr>
        </p:nvSpPr>
        <p:spPr/>
        <p:txBody>
          <a:bodyPr/>
          <a:lstStyle/>
          <a:p>
            <a:fld id="{95764C26-2886-4D4B-B397-A363CFEF9E25}" type="slidenum">
              <a:rPr lang="en-US" smtClean="0"/>
              <a:pPr/>
              <a:t>17</a:t>
            </a:fld>
            <a:endParaRPr lang="en-US"/>
          </a:p>
        </p:txBody>
      </p:sp>
    </p:spTree>
    <p:extLst>
      <p:ext uri="{BB962C8B-B14F-4D97-AF65-F5344CB8AC3E}">
        <p14:creationId xmlns:p14="http://schemas.microsoft.com/office/powerpoint/2010/main" val="1647719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307C-9450-BF4A-8905-4F68F9DB8B1A}"/>
              </a:ext>
            </a:extLst>
          </p:cNvPr>
          <p:cNvSpPr>
            <a:spLocks noGrp="1"/>
          </p:cNvSpPr>
          <p:nvPr>
            <p:ph type="title"/>
          </p:nvPr>
        </p:nvSpPr>
        <p:spPr>
          <a:xfrm>
            <a:off x="269081" y="191722"/>
            <a:ext cx="8605837" cy="914400"/>
          </a:xfrm>
        </p:spPr>
        <p:txBody>
          <a:bodyPr/>
          <a:lstStyle/>
          <a:p>
            <a:r>
              <a:rPr lang="en-US" dirty="0"/>
              <a:t>Consensus and complementary principles</a:t>
            </a:r>
          </a:p>
        </p:txBody>
      </p:sp>
      <p:pic>
        <p:nvPicPr>
          <p:cNvPr id="5" name="Content Placeholder 4" descr="A close up of text on a white background&#10;&#10;Description automatically generated">
            <a:extLst>
              <a:ext uri="{FF2B5EF4-FFF2-40B4-BE49-F238E27FC236}">
                <a16:creationId xmlns:a16="http://schemas.microsoft.com/office/drawing/2014/main" id="{E6C2132A-0BFB-C047-AB56-BB0FD2060A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928" t="3219"/>
          <a:stretch/>
        </p:blipFill>
        <p:spPr>
          <a:xfrm>
            <a:off x="152400" y="1371600"/>
            <a:ext cx="6062425" cy="5025998"/>
          </a:xfrm>
        </p:spPr>
      </p:pic>
      <p:sp>
        <p:nvSpPr>
          <p:cNvPr id="4" name="TextBox 3">
            <a:extLst>
              <a:ext uri="{FF2B5EF4-FFF2-40B4-BE49-F238E27FC236}">
                <a16:creationId xmlns:a16="http://schemas.microsoft.com/office/drawing/2014/main" id="{1C403F3C-DA82-EE4F-9F6E-A80FF9360763}"/>
              </a:ext>
            </a:extLst>
          </p:cNvPr>
          <p:cNvSpPr txBox="1"/>
          <p:nvPr/>
        </p:nvSpPr>
        <p:spPr>
          <a:xfrm>
            <a:off x="152400" y="6561710"/>
            <a:ext cx="3246402"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Nguyen, Wang, </a:t>
            </a:r>
            <a:r>
              <a:rPr lang="en-US" sz="1050" dirty="0" err="1">
                <a:latin typeface="Arial" panose="020B0604020202020204" pitchFamily="34" charset="0"/>
                <a:cs typeface="Arial" panose="020B0604020202020204" pitchFamily="34" charset="0"/>
              </a:rPr>
              <a:t>PLoS</a:t>
            </a:r>
            <a:r>
              <a:rPr lang="en-US" sz="1050" dirty="0">
                <a:latin typeface="Arial" panose="020B0604020202020204" pitchFamily="34" charset="0"/>
                <a:cs typeface="Arial" panose="020B0604020202020204" pitchFamily="34" charset="0"/>
              </a:rPr>
              <a:t> Computational Biology, 2020</a:t>
            </a:r>
            <a:endParaRPr lang="en-US" sz="1050" i="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6C8569C-1255-D049-8285-50F3C2DEBF44}"/>
              </a:ext>
            </a:extLst>
          </p:cNvPr>
          <p:cNvSpPr/>
          <p:nvPr/>
        </p:nvSpPr>
        <p:spPr>
          <a:xfrm>
            <a:off x="0" y="1306286"/>
            <a:ext cx="833437"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A4FA9D7-84E6-F249-9318-0CA12994FF80}"/>
              </a:ext>
            </a:extLst>
          </p:cNvPr>
          <p:cNvSpPr txBox="1"/>
          <p:nvPr/>
        </p:nvSpPr>
        <p:spPr>
          <a:xfrm>
            <a:off x="4876800" y="4129931"/>
            <a:ext cx="4114800" cy="646331"/>
          </a:xfrm>
          <a:prstGeom prst="rect">
            <a:avLst/>
          </a:prstGeom>
          <a:noFill/>
        </p:spPr>
        <p:txBody>
          <a:bodyPr wrap="square" rtlCol="0">
            <a:spAutoFit/>
          </a:bodyPr>
          <a:lstStyle/>
          <a:p>
            <a:r>
              <a:rPr lang="en-US" i="1" dirty="0">
                <a:solidFill>
                  <a:schemeClr val="accent1"/>
                </a:solidFill>
              </a:rPr>
              <a:t>Complementary principle</a:t>
            </a:r>
          </a:p>
          <a:p>
            <a:pPr marL="285750" indent="-285750">
              <a:buFont typeface="Arial" panose="020B0604020202020204" pitchFamily="34" charset="0"/>
              <a:buChar char="•"/>
            </a:pPr>
            <a:r>
              <a:rPr lang="en-US" dirty="0">
                <a:solidFill>
                  <a:schemeClr val="accent1"/>
                </a:solidFill>
              </a:rPr>
              <a:t>Unique information from each view</a:t>
            </a:r>
          </a:p>
        </p:txBody>
      </p:sp>
      <p:sp>
        <p:nvSpPr>
          <p:cNvPr id="8" name="TextBox 7">
            <a:extLst>
              <a:ext uri="{FF2B5EF4-FFF2-40B4-BE49-F238E27FC236}">
                <a16:creationId xmlns:a16="http://schemas.microsoft.com/office/drawing/2014/main" id="{5D4CE9A3-01C8-684C-BF0C-F79D6F379287}"/>
              </a:ext>
            </a:extLst>
          </p:cNvPr>
          <p:cNvSpPr txBox="1"/>
          <p:nvPr/>
        </p:nvSpPr>
        <p:spPr>
          <a:xfrm>
            <a:off x="6096000" y="4808919"/>
            <a:ext cx="3047999" cy="923330"/>
          </a:xfrm>
          <a:prstGeom prst="rect">
            <a:avLst/>
          </a:prstGeom>
          <a:noFill/>
        </p:spPr>
        <p:txBody>
          <a:bodyPr wrap="square" rtlCol="0">
            <a:spAutoFit/>
          </a:bodyPr>
          <a:lstStyle/>
          <a:p>
            <a:r>
              <a:rPr lang="en-US" i="1" dirty="0">
                <a:solidFill>
                  <a:srgbClr val="C00000"/>
                </a:solidFill>
              </a:rPr>
              <a:t>Consensus principle</a:t>
            </a:r>
          </a:p>
          <a:p>
            <a:pPr marL="285750" indent="-285750">
              <a:buFont typeface="Arial" panose="020B0604020202020204" pitchFamily="34" charset="0"/>
              <a:buChar char="•"/>
            </a:pPr>
            <a:r>
              <a:rPr lang="en-US" dirty="0">
                <a:solidFill>
                  <a:srgbClr val="C00000"/>
                </a:solidFill>
              </a:rPr>
              <a:t>Relationship information across views</a:t>
            </a:r>
          </a:p>
        </p:txBody>
      </p:sp>
      <p:cxnSp>
        <p:nvCxnSpPr>
          <p:cNvPr id="9" name="Straight Arrow Connector 8">
            <a:extLst>
              <a:ext uri="{FF2B5EF4-FFF2-40B4-BE49-F238E27FC236}">
                <a16:creationId xmlns:a16="http://schemas.microsoft.com/office/drawing/2014/main" id="{FF669DBC-68EC-2949-98C4-A7662A5673F2}"/>
              </a:ext>
            </a:extLst>
          </p:cNvPr>
          <p:cNvCxnSpPr>
            <a:cxnSpLocks/>
            <a:stCxn id="7" idx="1"/>
          </p:cNvCxnSpPr>
          <p:nvPr/>
        </p:nvCxnSpPr>
        <p:spPr>
          <a:xfrm flipH="1">
            <a:off x="3183614" y="4453097"/>
            <a:ext cx="1693186" cy="10333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9FE3B41-6A8E-A54B-A3CF-0946B8D5C29F}"/>
              </a:ext>
            </a:extLst>
          </p:cNvPr>
          <p:cNvCxnSpPr>
            <a:cxnSpLocks/>
            <a:stCxn id="8" idx="1"/>
          </p:cNvCxnSpPr>
          <p:nvPr/>
        </p:nvCxnSpPr>
        <p:spPr>
          <a:xfrm flipH="1">
            <a:off x="4876802" y="5270584"/>
            <a:ext cx="1219198" cy="29201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86A572B6-AF9D-B146-9E9B-691BFD23E709}"/>
              </a:ext>
            </a:extLst>
          </p:cNvPr>
          <p:cNvSpPr>
            <a:spLocks noGrp="1"/>
          </p:cNvSpPr>
          <p:nvPr>
            <p:ph type="sldNum" sz="quarter" idx="12"/>
          </p:nvPr>
        </p:nvSpPr>
        <p:spPr/>
        <p:txBody>
          <a:bodyPr/>
          <a:lstStyle/>
          <a:p>
            <a:fld id="{95764C26-2886-4D4B-B397-A363CFEF9E25}" type="slidenum">
              <a:rPr lang="en-US" smtClean="0"/>
              <a:pPr/>
              <a:t>18</a:t>
            </a:fld>
            <a:endParaRPr lang="en-US"/>
          </a:p>
        </p:txBody>
      </p:sp>
    </p:spTree>
    <p:extLst>
      <p:ext uri="{BB962C8B-B14F-4D97-AF65-F5344CB8AC3E}">
        <p14:creationId xmlns:p14="http://schemas.microsoft.com/office/powerpoint/2010/main" val="1922887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261C5-98EF-8C4C-8BD6-47405FD52F74}"/>
              </a:ext>
            </a:extLst>
          </p:cNvPr>
          <p:cNvSpPr>
            <a:spLocks noGrp="1"/>
          </p:cNvSpPr>
          <p:nvPr>
            <p:ph type="title"/>
          </p:nvPr>
        </p:nvSpPr>
        <p:spPr>
          <a:xfrm>
            <a:off x="699911" y="188626"/>
            <a:ext cx="7772400" cy="1143000"/>
          </a:xfrm>
        </p:spPr>
        <p:txBody>
          <a:bodyPr/>
          <a:lstStyle/>
          <a:p>
            <a:r>
              <a:rPr lang="en-US" dirty="0"/>
              <a:t>Factorization-based MV-ERM framework</a:t>
            </a:r>
          </a:p>
        </p:txBody>
      </p:sp>
      <p:pic>
        <p:nvPicPr>
          <p:cNvPr id="5" name="Content Placeholder 4" descr="Chart, diagram&#10;&#10;Description automatically generated">
            <a:extLst>
              <a:ext uri="{FF2B5EF4-FFF2-40B4-BE49-F238E27FC236}">
                <a16:creationId xmlns:a16="http://schemas.microsoft.com/office/drawing/2014/main" id="{EE4D5068-3C3E-3F4B-963F-2DEF5FC4D8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830" t="3269" b="49319"/>
          <a:stretch/>
        </p:blipFill>
        <p:spPr>
          <a:xfrm>
            <a:off x="538163" y="1409700"/>
            <a:ext cx="7767637" cy="4392704"/>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54E4A4C-327D-8741-A8B6-F9FBD45820BC}"/>
                  </a:ext>
                </a:extLst>
              </p:cNvPr>
              <p:cNvSpPr txBox="1"/>
              <p:nvPr/>
            </p:nvSpPr>
            <p:spPr>
              <a:xfrm>
                <a:off x="6607134" y="5808716"/>
                <a:ext cx="1547753" cy="374270"/>
              </a:xfrm>
              <a:prstGeom prst="rect">
                <a:avLst/>
              </a:prstGeom>
              <a:noFill/>
            </p:spPr>
            <p:txBody>
              <a:bodyPr wrap="square" rtlCol="0">
                <a:spAutoFit/>
              </a:bodyPr>
              <a:lstStyle/>
              <a:p>
                <a:r>
                  <a:rPr lang="en-US" i="1" dirty="0">
                    <a:solidFill>
                      <a:srgbClr val="C00000"/>
                    </a:solidFill>
                  </a:rPr>
                  <a:t>Consensus </a:t>
                </a:r>
                <a14:m>
                  <m:oMath xmlns:m="http://schemas.openxmlformats.org/officeDocument/2006/math">
                    <m:acc>
                      <m:accPr>
                        <m:chr m:val="̃"/>
                        <m:ctrlPr>
                          <a:rPr lang="en-US"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𝐹</m:t>
                        </m:r>
                      </m:e>
                    </m:acc>
                  </m:oMath>
                </a14:m>
                <a:endParaRPr lang="en-US" dirty="0">
                  <a:solidFill>
                    <a:srgbClr val="C00000"/>
                  </a:solidFill>
                </a:endParaRPr>
              </a:p>
            </p:txBody>
          </p:sp>
        </mc:Choice>
        <mc:Fallback xmlns="">
          <p:sp>
            <p:nvSpPr>
              <p:cNvPr id="6" name="TextBox 5">
                <a:extLst>
                  <a:ext uri="{FF2B5EF4-FFF2-40B4-BE49-F238E27FC236}">
                    <a16:creationId xmlns:a16="http://schemas.microsoft.com/office/drawing/2014/main" id="{354E4A4C-327D-8741-A8B6-F9FBD45820BC}"/>
                  </a:ext>
                </a:extLst>
              </p:cNvPr>
              <p:cNvSpPr txBox="1">
                <a:spLocks noRot="1" noChangeAspect="1" noMove="1" noResize="1" noEditPoints="1" noAdjustHandles="1" noChangeArrowheads="1" noChangeShapeType="1" noTextEdit="1"/>
              </p:cNvSpPr>
              <p:nvPr/>
            </p:nvSpPr>
            <p:spPr>
              <a:xfrm>
                <a:off x="6607134" y="5808716"/>
                <a:ext cx="1547753" cy="374270"/>
              </a:xfrm>
              <a:prstGeom prst="rect">
                <a:avLst/>
              </a:prstGeom>
              <a:blipFill>
                <a:blip r:embed="rId3"/>
                <a:stretch>
                  <a:fillRect l="-3252" t="-3333" b="-26667"/>
                </a:stretch>
              </a:blipFill>
            </p:spPr>
            <p:txBody>
              <a:bodyPr/>
              <a:lstStyle/>
              <a:p>
                <a:r>
                  <a:rPr lang="en-US">
                    <a:noFill/>
                  </a:rPr>
                  <a:t> </a:t>
                </a:r>
              </a:p>
            </p:txBody>
          </p:sp>
        </mc:Fallback>
      </mc:AlternateContent>
      <p:sp>
        <p:nvSpPr>
          <p:cNvPr id="8" name="Title 1">
            <a:extLst>
              <a:ext uri="{FF2B5EF4-FFF2-40B4-BE49-F238E27FC236}">
                <a16:creationId xmlns:a16="http://schemas.microsoft.com/office/drawing/2014/main" id="{7F5BFE30-E6FE-7E40-8689-A2BFA01B591C}"/>
              </a:ext>
            </a:extLst>
          </p:cNvPr>
          <p:cNvSpPr txBox="1">
            <a:spLocks/>
          </p:cNvSpPr>
          <p:nvPr/>
        </p:nvSpPr>
        <p:spPr bwMode="auto">
          <a:xfrm>
            <a:off x="1143000" y="5945474"/>
            <a:ext cx="7315200" cy="7201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pPr marL="285750" indent="-285750">
              <a:buFont typeface="Arial" panose="020B0604020202020204" pitchFamily="34" charset="0"/>
              <a:buChar char="•"/>
            </a:pPr>
            <a:r>
              <a:rPr lang="en-US" sz="1800" kern="0" dirty="0">
                <a:solidFill>
                  <a:schemeClr val="tx1"/>
                </a:solidFill>
              </a:rPr>
              <a:t>e.g., solved by Multi-view NMF </a:t>
            </a:r>
            <a:r>
              <a:rPr lang="en-US" sz="1100" kern="0" dirty="0">
                <a:solidFill>
                  <a:schemeClr val="tx1"/>
                </a:solidFill>
              </a:rPr>
              <a:t>(Liu et al., SIAM ICDM, 2013)</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98E64B0-97AB-0347-9550-41751BA303BE}"/>
                  </a:ext>
                </a:extLst>
              </p:cNvPr>
              <p:cNvSpPr/>
              <p:nvPr/>
            </p:nvSpPr>
            <p:spPr>
              <a:xfrm>
                <a:off x="3962400" y="5783768"/>
                <a:ext cx="2294795" cy="380810"/>
              </a:xfrm>
              <a:prstGeom prst="rect">
                <a:avLst/>
              </a:prstGeom>
            </p:spPr>
            <p:txBody>
              <a:bodyPr wrap="none">
                <a:spAutoFit/>
              </a:bodyPr>
              <a:lstStyle/>
              <a:p>
                <a:r>
                  <a:rPr lang="en-US" i="1" dirty="0">
                    <a:solidFill>
                      <a:schemeClr val="accent1"/>
                    </a:solidFill>
                  </a:rPr>
                  <a:t>Complementary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𝐺</m:t>
                        </m:r>
                      </m:e>
                      <m:sup>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𝑖</m:t>
                        </m:r>
                        <m:r>
                          <a:rPr lang="en-US" b="0" i="1" smtClean="0">
                            <a:solidFill>
                              <a:schemeClr val="tx1"/>
                            </a:solidFill>
                            <a:latin typeface="Cambria Math" panose="02040503050406030204" pitchFamily="18" charset="0"/>
                          </a:rPr>
                          <m:t>)</m:t>
                        </m:r>
                      </m:sup>
                    </m:sSup>
                  </m:oMath>
                </a14:m>
                <a:endParaRPr lang="en-US" dirty="0"/>
              </a:p>
            </p:txBody>
          </p:sp>
        </mc:Choice>
        <mc:Fallback xmlns="">
          <p:sp>
            <p:nvSpPr>
              <p:cNvPr id="10" name="Rectangle 9">
                <a:extLst>
                  <a:ext uri="{FF2B5EF4-FFF2-40B4-BE49-F238E27FC236}">
                    <a16:creationId xmlns:a16="http://schemas.microsoft.com/office/drawing/2014/main" id="{998E64B0-97AB-0347-9550-41751BA303BE}"/>
                  </a:ext>
                </a:extLst>
              </p:cNvPr>
              <p:cNvSpPr>
                <a:spLocks noRot="1" noChangeAspect="1" noMove="1" noResize="1" noEditPoints="1" noAdjustHandles="1" noChangeArrowheads="1" noChangeShapeType="1" noTextEdit="1"/>
              </p:cNvSpPr>
              <p:nvPr/>
            </p:nvSpPr>
            <p:spPr>
              <a:xfrm>
                <a:off x="3962400" y="5783768"/>
                <a:ext cx="2294795" cy="380810"/>
              </a:xfrm>
              <a:prstGeom prst="rect">
                <a:avLst/>
              </a:prstGeom>
              <a:blipFill>
                <a:blip r:embed="rId4"/>
                <a:stretch>
                  <a:fillRect l="-2210" t="-3226" b="-22581"/>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1A2CF241-89DE-FB40-B8B6-E1E520C3B130}"/>
              </a:ext>
            </a:extLst>
          </p:cNvPr>
          <p:cNvCxnSpPr>
            <a:cxnSpLocks/>
          </p:cNvCxnSpPr>
          <p:nvPr/>
        </p:nvCxnSpPr>
        <p:spPr>
          <a:xfrm>
            <a:off x="5715000" y="5448300"/>
            <a:ext cx="152400" cy="3541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9E6A521-8191-5D4E-9AA3-F27BCD9E10B1}"/>
              </a:ext>
            </a:extLst>
          </p:cNvPr>
          <p:cNvCxnSpPr>
            <a:cxnSpLocks/>
          </p:cNvCxnSpPr>
          <p:nvPr/>
        </p:nvCxnSpPr>
        <p:spPr>
          <a:xfrm>
            <a:off x="7848600" y="5562600"/>
            <a:ext cx="76200" cy="30480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9522E317-8DCB-6848-8018-9933024AB7DA}"/>
              </a:ext>
            </a:extLst>
          </p:cNvPr>
          <p:cNvSpPr>
            <a:spLocks noGrp="1"/>
          </p:cNvSpPr>
          <p:nvPr>
            <p:ph type="sldNum" sz="quarter" idx="12"/>
          </p:nvPr>
        </p:nvSpPr>
        <p:spPr/>
        <p:txBody>
          <a:bodyPr/>
          <a:lstStyle/>
          <a:p>
            <a:fld id="{95764C26-2886-4D4B-B397-A363CFEF9E25}" type="slidenum">
              <a:rPr lang="en-US" smtClean="0"/>
              <a:pPr/>
              <a:t>19</a:t>
            </a:fld>
            <a:endParaRPr lang="en-US"/>
          </a:p>
        </p:txBody>
      </p:sp>
    </p:spTree>
    <p:extLst>
      <p:ext uri="{BB962C8B-B14F-4D97-AF65-F5344CB8AC3E}">
        <p14:creationId xmlns:p14="http://schemas.microsoft.com/office/powerpoint/2010/main" val="62458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lecture</a:t>
            </a:r>
          </a:p>
        </p:txBody>
      </p:sp>
      <p:sp>
        <p:nvSpPr>
          <p:cNvPr id="3" name="Content Placeholder 2"/>
          <p:cNvSpPr>
            <a:spLocks noGrp="1"/>
          </p:cNvSpPr>
          <p:nvPr>
            <p:ph idx="1"/>
          </p:nvPr>
        </p:nvSpPr>
        <p:spPr>
          <a:xfrm>
            <a:off x="685800" y="1746956"/>
            <a:ext cx="7772400" cy="4114800"/>
          </a:xfrm>
        </p:spPr>
        <p:txBody>
          <a:bodyPr/>
          <a:lstStyle/>
          <a:p>
            <a:r>
              <a:rPr lang="en-US" dirty="0"/>
              <a:t>Multi-omics data</a:t>
            </a:r>
          </a:p>
          <a:p>
            <a:r>
              <a:rPr lang="en-US" dirty="0"/>
              <a:t>Machine learning modeling</a:t>
            </a:r>
          </a:p>
          <a:p>
            <a:pPr lvl="1"/>
            <a:r>
              <a:rPr lang="en-US" dirty="0"/>
              <a:t>Empirical risk minimization (ERM)</a:t>
            </a:r>
          </a:p>
          <a:p>
            <a:r>
              <a:rPr lang="en-US" dirty="0"/>
              <a:t>Multi-layer network clustering</a:t>
            </a:r>
          </a:p>
          <a:p>
            <a:r>
              <a:rPr lang="en-US" dirty="0"/>
              <a:t>Dimensionality reduction &amp; Spectral methods</a:t>
            </a:r>
          </a:p>
          <a:p>
            <a:r>
              <a:rPr lang="en-US" dirty="0"/>
              <a:t>Decision tree</a:t>
            </a:r>
          </a:p>
          <a:p>
            <a:r>
              <a:rPr lang="en-US" dirty="0"/>
              <a:t>Neural network</a:t>
            </a:r>
          </a:p>
        </p:txBody>
      </p:sp>
      <p:sp>
        <p:nvSpPr>
          <p:cNvPr id="4" name="Slide Number Placeholder 3"/>
          <p:cNvSpPr>
            <a:spLocks noGrp="1"/>
          </p:cNvSpPr>
          <p:nvPr>
            <p:ph type="sldNum" sz="quarter" idx="12"/>
          </p:nvPr>
        </p:nvSpPr>
        <p:spPr/>
        <p:txBody>
          <a:bodyPr/>
          <a:lstStyle/>
          <a:p>
            <a:fld id="{1804E82B-2373-47E8-9BD1-158A996733ED}" type="slidenum">
              <a:rPr lang="en-US" smtClean="0"/>
              <a:t>2</a:t>
            </a:fld>
            <a:endParaRPr lang="en-US"/>
          </a:p>
        </p:txBody>
      </p:sp>
    </p:spTree>
    <p:extLst>
      <p:ext uri="{BB962C8B-B14F-4D97-AF65-F5344CB8AC3E}">
        <p14:creationId xmlns:p14="http://schemas.microsoft.com/office/powerpoint/2010/main" val="3310010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0155-2E2D-3240-A0DD-C3A3B59465B8}"/>
              </a:ext>
            </a:extLst>
          </p:cNvPr>
          <p:cNvSpPr>
            <a:spLocks noGrp="1"/>
          </p:cNvSpPr>
          <p:nvPr>
            <p:ph type="title"/>
          </p:nvPr>
        </p:nvSpPr>
        <p:spPr/>
        <p:txBody>
          <a:bodyPr/>
          <a:lstStyle/>
          <a:p>
            <a:r>
              <a:rPr lang="en-US" dirty="0"/>
              <a:t>Alignment-based MV-ERM framework</a:t>
            </a:r>
          </a:p>
        </p:txBody>
      </p:sp>
      <p:pic>
        <p:nvPicPr>
          <p:cNvPr id="6" name="Content Placeholder 5" descr="Chart, diagram&#10;&#10;Description automatically generated">
            <a:extLst>
              <a:ext uri="{FF2B5EF4-FFF2-40B4-BE49-F238E27FC236}">
                <a16:creationId xmlns:a16="http://schemas.microsoft.com/office/drawing/2014/main" id="{C8990C34-2954-CD4A-B7D5-30612C14D1D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3951"/>
          <a:stretch/>
        </p:blipFill>
        <p:spPr>
          <a:xfrm>
            <a:off x="76200" y="1289626"/>
            <a:ext cx="8862154" cy="2977573"/>
          </a:xfrm>
        </p:spPr>
      </p:pic>
      <p:sp>
        <p:nvSpPr>
          <p:cNvPr id="9" name="Title 1">
            <a:extLst>
              <a:ext uri="{FF2B5EF4-FFF2-40B4-BE49-F238E27FC236}">
                <a16:creationId xmlns:a16="http://schemas.microsoft.com/office/drawing/2014/main" id="{A0FF9F03-4ABA-944C-97A5-C150CCE9F91A}"/>
              </a:ext>
            </a:extLst>
          </p:cNvPr>
          <p:cNvSpPr txBox="1">
            <a:spLocks/>
          </p:cNvSpPr>
          <p:nvPr/>
        </p:nvSpPr>
        <p:spPr bwMode="auto">
          <a:xfrm>
            <a:off x="6377846" y="1219200"/>
            <a:ext cx="2689954"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sz="1800" kern="0" dirty="0">
                <a:solidFill>
                  <a:schemeClr val="tx1"/>
                </a:solidFill>
              </a:rPr>
              <a:t>Common latent space</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FFB233B6-6A23-D647-BE5B-3A64A3D60B5F}"/>
                  </a:ext>
                </a:extLst>
              </p:cNvPr>
              <p:cNvSpPr txBox="1">
                <a:spLocks/>
              </p:cNvSpPr>
              <p:nvPr/>
            </p:nvSpPr>
            <p:spPr bwMode="auto">
              <a:xfrm>
                <a:off x="381000" y="4724400"/>
                <a:ext cx="8123237" cy="123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r>
                  <a:rPr lang="en-US" kern="0" dirty="0"/>
                  <a:t>For instance, Canonical correlation analysis (CCA) </a:t>
                </a:r>
              </a:p>
              <a:p>
                <a:pPr lvl="1"/>
                <a:r>
                  <a:rPr lang="en-US" kern="0" dirty="0"/>
                  <a:t>Consensus only</a:t>
                </a:r>
              </a:p>
              <a:p>
                <a:pPr lvl="1"/>
                <a14:m>
                  <m:oMath xmlns:m="http://schemas.openxmlformats.org/officeDocument/2006/math">
                    <m:sSub>
                      <m:sSubPr>
                        <m:ctrlPr>
                          <a:rPr lang="en-US" i="1" kern="0" smtClean="0">
                            <a:latin typeface="Cambria Math" panose="02040503050406030204" pitchFamily="18" charset="0"/>
                          </a:rPr>
                        </m:ctrlPr>
                      </m:sSubPr>
                      <m:e>
                        <m:r>
                          <m:rPr>
                            <m:sty m:val="p"/>
                          </m:rPr>
                          <a:rPr lang="el-GR" i="1" kern="0">
                            <a:latin typeface="Cambria Math" panose="02040503050406030204" pitchFamily="18" charset="0"/>
                            <a:ea typeface="Cambria Math" panose="02040503050406030204" pitchFamily="18" charset="0"/>
                          </a:rPr>
                          <m:t>Ω</m:t>
                        </m:r>
                      </m:e>
                      <m:sub>
                        <m:r>
                          <a:rPr lang="en-US" i="1" kern="0" smtClean="0">
                            <a:latin typeface="Cambria Math" panose="02040503050406030204" pitchFamily="18" charset="0"/>
                          </a:rPr>
                          <m:t>𝑐𝑜</m:t>
                        </m:r>
                      </m:sub>
                    </m:sSub>
                    <m:d>
                      <m:dPr>
                        <m:ctrlPr>
                          <a:rPr lang="en-US" i="1" kern="0" smtClean="0">
                            <a:latin typeface="Cambria Math" panose="02040503050406030204" pitchFamily="18" charset="0"/>
                          </a:rPr>
                        </m:ctrlPr>
                      </m:dPr>
                      <m:e>
                        <m:r>
                          <a:rPr lang="en-US" i="1" kern="0" smtClean="0">
                            <a:latin typeface="Cambria Math" panose="02040503050406030204" pitchFamily="18" charset="0"/>
                          </a:rPr>
                          <m:t>.</m:t>
                        </m:r>
                      </m:e>
                    </m:d>
                    <m:r>
                      <a:rPr lang="en-US" i="1" kern="0" smtClean="0">
                        <a:latin typeface="Cambria Math" panose="02040503050406030204" pitchFamily="18" charset="0"/>
                      </a:rPr>
                      <m:t>=−</m:t>
                    </m:r>
                    <m:r>
                      <a:rPr lang="en-US" i="1" kern="0" smtClean="0">
                        <a:latin typeface="Cambria Math" panose="02040503050406030204" pitchFamily="18" charset="0"/>
                      </a:rPr>
                      <m:t>𝑡𝑟</m:t>
                    </m:r>
                    <m:r>
                      <a:rPr lang="en-US" i="1" kern="0" smtClean="0">
                        <a:latin typeface="Cambria Math" panose="02040503050406030204" pitchFamily="18" charset="0"/>
                      </a:rPr>
                      <m:t>(</m:t>
                    </m:r>
                    <m:sSubSup>
                      <m:sSubSupPr>
                        <m:ctrlPr>
                          <a:rPr lang="en-US" i="1" kern="0" smtClean="0">
                            <a:latin typeface="Cambria Math" panose="02040503050406030204" pitchFamily="18" charset="0"/>
                          </a:rPr>
                        </m:ctrlPr>
                      </m:sSubSupPr>
                      <m:e>
                        <m:r>
                          <a:rPr lang="en-US" i="1" kern="0" smtClean="0">
                            <a:latin typeface="Cambria Math" panose="02040503050406030204" pitchFamily="18" charset="0"/>
                          </a:rPr>
                          <m:t>𝐹</m:t>
                        </m:r>
                      </m:e>
                      <m:sub>
                        <m:r>
                          <a:rPr lang="en-US" i="1" kern="0" smtClean="0">
                            <a:latin typeface="Cambria Math" panose="02040503050406030204" pitchFamily="18" charset="0"/>
                          </a:rPr>
                          <m:t>1</m:t>
                        </m:r>
                      </m:sub>
                      <m:sup>
                        <m:r>
                          <a:rPr lang="en-US" i="1" kern="0" smtClean="0">
                            <a:latin typeface="Cambria Math" panose="02040503050406030204" pitchFamily="18" charset="0"/>
                          </a:rPr>
                          <m:t>𝑇</m:t>
                        </m:r>
                      </m:sup>
                    </m:sSubSup>
                    <m:sSub>
                      <m:sSubPr>
                        <m:ctrlPr>
                          <a:rPr lang="en-US" i="1" kern="0" smtClean="0">
                            <a:latin typeface="Cambria Math" panose="02040503050406030204" pitchFamily="18" charset="0"/>
                          </a:rPr>
                        </m:ctrlPr>
                      </m:sSubPr>
                      <m:e>
                        <m:r>
                          <a:rPr lang="en-US" i="1" kern="0" smtClean="0">
                            <a:latin typeface="Cambria Math" panose="02040503050406030204" pitchFamily="18" charset="0"/>
                          </a:rPr>
                          <m:t>𝑋</m:t>
                        </m:r>
                      </m:e>
                      <m:sub>
                        <m:r>
                          <a:rPr lang="en-US" i="1" kern="0" smtClean="0">
                            <a:latin typeface="Cambria Math" panose="02040503050406030204" pitchFamily="18" charset="0"/>
                          </a:rPr>
                          <m:t>1</m:t>
                        </m:r>
                      </m:sub>
                    </m:sSub>
                    <m:sSubSup>
                      <m:sSubSupPr>
                        <m:ctrlPr>
                          <a:rPr lang="en-US" i="1" kern="0">
                            <a:latin typeface="Cambria Math" panose="02040503050406030204" pitchFamily="18" charset="0"/>
                          </a:rPr>
                        </m:ctrlPr>
                      </m:sSubSupPr>
                      <m:e>
                        <m:r>
                          <a:rPr lang="en-US" i="1" kern="0" smtClean="0">
                            <a:latin typeface="Cambria Math" panose="02040503050406030204" pitchFamily="18" charset="0"/>
                          </a:rPr>
                          <m:t>𝑋</m:t>
                        </m:r>
                      </m:e>
                      <m:sub>
                        <m:r>
                          <a:rPr lang="en-US" i="1" kern="0" smtClean="0">
                            <a:latin typeface="Cambria Math" panose="02040503050406030204" pitchFamily="18" charset="0"/>
                          </a:rPr>
                          <m:t>2</m:t>
                        </m:r>
                      </m:sub>
                      <m:sup>
                        <m:r>
                          <a:rPr lang="en-US" i="1" kern="0">
                            <a:latin typeface="Cambria Math" panose="02040503050406030204" pitchFamily="18" charset="0"/>
                          </a:rPr>
                          <m:t>𝑇</m:t>
                        </m:r>
                      </m:sup>
                    </m:sSubSup>
                    <m:sSub>
                      <m:sSubPr>
                        <m:ctrlPr>
                          <a:rPr lang="en-US" i="1" kern="0">
                            <a:latin typeface="Cambria Math" panose="02040503050406030204" pitchFamily="18" charset="0"/>
                          </a:rPr>
                        </m:ctrlPr>
                      </m:sSubPr>
                      <m:e>
                        <m:r>
                          <a:rPr lang="en-US" i="1" kern="0" smtClean="0">
                            <a:latin typeface="Cambria Math" panose="02040503050406030204" pitchFamily="18" charset="0"/>
                          </a:rPr>
                          <m:t>𝐹</m:t>
                        </m:r>
                      </m:e>
                      <m:sub>
                        <m:r>
                          <a:rPr lang="en-US" i="1" kern="0" smtClean="0">
                            <a:latin typeface="Cambria Math" panose="02040503050406030204" pitchFamily="18" charset="0"/>
                          </a:rPr>
                          <m:t>2</m:t>
                        </m:r>
                      </m:sub>
                    </m:sSub>
                    <m:r>
                      <a:rPr lang="en-US" i="1" kern="0" smtClean="0">
                        <a:latin typeface="Cambria Math" panose="02040503050406030204" pitchFamily="18" charset="0"/>
                      </a:rPr>
                      <m:t>)</m:t>
                    </m:r>
                  </m:oMath>
                </a14:m>
                <a:r>
                  <a:rPr lang="en-US" kern="0" dirty="0"/>
                  <a:t> for two views </a:t>
                </a:r>
                <a14:m>
                  <m:oMath xmlns:m="http://schemas.openxmlformats.org/officeDocument/2006/math">
                    <m:sSub>
                      <m:sSubPr>
                        <m:ctrlPr>
                          <a:rPr lang="en-US" i="1" kern="0">
                            <a:latin typeface="Cambria Math" panose="02040503050406030204" pitchFamily="18" charset="0"/>
                          </a:rPr>
                        </m:ctrlPr>
                      </m:sSubPr>
                      <m:e>
                        <m:r>
                          <a:rPr lang="en-US" i="1" kern="0">
                            <a:latin typeface="Cambria Math" panose="02040503050406030204" pitchFamily="18" charset="0"/>
                          </a:rPr>
                          <m:t>𝑋</m:t>
                        </m:r>
                      </m:e>
                      <m:sub>
                        <m:r>
                          <a:rPr lang="en-US" i="1" kern="0">
                            <a:latin typeface="Cambria Math" panose="02040503050406030204" pitchFamily="18" charset="0"/>
                          </a:rPr>
                          <m:t>1</m:t>
                        </m:r>
                      </m:sub>
                    </m:sSub>
                  </m:oMath>
                </a14:m>
                <a:r>
                  <a:rPr lang="en-US" kern="0" dirty="0"/>
                  <a:t> and </a:t>
                </a:r>
                <a14:m>
                  <m:oMath xmlns:m="http://schemas.openxmlformats.org/officeDocument/2006/math">
                    <m:sSub>
                      <m:sSubPr>
                        <m:ctrlPr>
                          <a:rPr lang="en-US" i="1" kern="0">
                            <a:latin typeface="Cambria Math" panose="02040503050406030204" pitchFamily="18" charset="0"/>
                          </a:rPr>
                        </m:ctrlPr>
                      </m:sSubPr>
                      <m:e>
                        <m:r>
                          <a:rPr lang="en-US" i="1" kern="0">
                            <a:latin typeface="Cambria Math" panose="02040503050406030204" pitchFamily="18" charset="0"/>
                          </a:rPr>
                          <m:t>𝑋</m:t>
                        </m:r>
                      </m:e>
                      <m:sub>
                        <m:r>
                          <a:rPr lang="en-US" b="0" i="1" kern="0" smtClean="0">
                            <a:latin typeface="Cambria Math" panose="02040503050406030204" pitchFamily="18" charset="0"/>
                          </a:rPr>
                          <m:t>2</m:t>
                        </m:r>
                      </m:sub>
                    </m:sSub>
                  </m:oMath>
                </a14:m>
                <a:r>
                  <a:rPr lang="en-US" kern="0" dirty="0"/>
                  <a:t> with linear projections </a:t>
                </a:r>
                <a14:m>
                  <m:oMath xmlns:m="http://schemas.openxmlformats.org/officeDocument/2006/math">
                    <m:sSub>
                      <m:sSubPr>
                        <m:ctrlPr>
                          <a:rPr lang="en-US" i="1" kern="0">
                            <a:latin typeface="Cambria Math" panose="02040503050406030204" pitchFamily="18" charset="0"/>
                          </a:rPr>
                        </m:ctrlPr>
                      </m:sSubPr>
                      <m:e>
                        <m:r>
                          <a:rPr lang="en-US" b="0" i="1" kern="0" smtClean="0">
                            <a:latin typeface="Cambria Math" panose="02040503050406030204" pitchFamily="18" charset="0"/>
                          </a:rPr>
                          <m:t>𝐹</m:t>
                        </m:r>
                      </m:e>
                      <m:sub>
                        <m:r>
                          <a:rPr lang="en-US" i="1" kern="0">
                            <a:latin typeface="Cambria Math" panose="02040503050406030204" pitchFamily="18" charset="0"/>
                          </a:rPr>
                          <m:t>1</m:t>
                        </m:r>
                      </m:sub>
                    </m:sSub>
                  </m:oMath>
                </a14:m>
                <a:r>
                  <a:rPr lang="en-US" kern="0" dirty="0"/>
                  <a:t> and </a:t>
                </a:r>
                <a14:m>
                  <m:oMath xmlns:m="http://schemas.openxmlformats.org/officeDocument/2006/math">
                    <m:sSub>
                      <m:sSubPr>
                        <m:ctrlPr>
                          <a:rPr lang="en-US" i="1" kern="0">
                            <a:latin typeface="Cambria Math" panose="02040503050406030204" pitchFamily="18" charset="0"/>
                          </a:rPr>
                        </m:ctrlPr>
                      </m:sSubPr>
                      <m:e>
                        <m:r>
                          <a:rPr lang="en-US" b="0" i="1" kern="0" smtClean="0">
                            <a:latin typeface="Cambria Math" panose="02040503050406030204" pitchFamily="18" charset="0"/>
                          </a:rPr>
                          <m:t>𝐹</m:t>
                        </m:r>
                      </m:e>
                      <m:sub>
                        <m:r>
                          <a:rPr lang="en-US" b="0" i="1" kern="0" smtClean="0">
                            <a:latin typeface="Cambria Math" panose="02040503050406030204" pitchFamily="18" charset="0"/>
                          </a:rPr>
                          <m:t>2</m:t>
                        </m:r>
                      </m:sub>
                    </m:sSub>
                  </m:oMath>
                </a14:m>
                <a:endParaRPr lang="en-US" kern="0" dirty="0"/>
              </a:p>
            </p:txBody>
          </p:sp>
        </mc:Choice>
        <mc:Fallback xmlns="">
          <p:sp>
            <p:nvSpPr>
              <p:cNvPr id="10" name="Content Placeholder 2">
                <a:extLst>
                  <a:ext uri="{FF2B5EF4-FFF2-40B4-BE49-F238E27FC236}">
                    <a16:creationId xmlns:a16="http://schemas.microsoft.com/office/drawing/2014/main" id="{FFB233B6-6A23-D647-BE5B-3A64A3D60B5F}"/>
                  </a:ext>
                </a:extLst>
              </p:cNvPr>
              <p:cNvSpPr txBox="1">
                <a:spLocks noRot="1" noChangeAspect="1" noMove="1" noResize="1" noEditPoints="1" noAdjustHandles="1" noChangeArrowheads="1" noChangeShapeType="1" noTextEdit="1"/>
              </p:cNvSpPr>
              <p:nvPr/>
            </p:nvSpPr>
            <p:spPr bwMode="auto">
              <a:xfrm>
                <a:off x="381000" y="4724400"/>
                <a:ext cx="8123237" cy="1231900"/>
              </a:xfrm>
              <a:prstGeom prst="rect">
                <a:avLst/>
              </a:prstGeom>
              <a:blipFill>
                <a:blip r:embed="rId3"/>
                <a:stretch>
                  <a:fillRect l="-781" t="-5155" b="-12371"/>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8C4B42F4-0EFC-2D4E-8D39-88DC21C3C111}"/>
              </a:ext>
            </a:extLst>
          </p:cNvPr>
          <p:cNvSpPr txBox="1"/>
          <p:nvPr/>
        </p:nvSpPr>
        <p:spPr>
          <a:xfrm>
            <a:off x="152400" y="6561710"/>
            <a:ext cx="3246402" cy="253916"/>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Nguyen, Wang, </a:t>
            </a:r>
            <a:r>
              <a:rPr lang="en-US" sz="1050" dirty="0" err="1">
                <a:latin typeface="Arial" panose="020B0604020202020204" pitchFamily="34" charset="0"/>
                <a:cs typeface="Arial" panose="020B0604020202020204" pitchFamily="34" charset="0"/>
              </a:rPr>
              <a:t>PLoS</a:t>
            </a:r>
            <a:r>
              <a:rPr lang="en-US" sz="1050" dirty="0">
                <a:latin typeface="Arial" panose="020B0604020202020204" pitchFamily="34" charset="0"/>
                <a:cs typeface="Arial" panose="020B0604020202020204" pitchFamily="34" charset="0"/>
              </a:rPr>
              <a:t> Computational Biology, 2020</a:t>
            </a:r>
            <a:endParaRPr lang="en-US" sz="1050" i="1"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0BE6BEC4-E8FA-D14F-A69E-CCAC0143B7DC}"/>
              </a:ext>
            </a:extLst>
          </p:cNvPr>
          <p:cNvSpPr>
            <a:spLocks noGrp="1"/>
          </p:cNvSpPr>
          <p:nvPr>
            <p:ph type="sldNum" sz="quarter" idx="12"/>
          </p:nvPr>
        </p:nvSpPr>
        <p:spPr/>
        <p:txBody>
          <a:bodyPr/>
          <a:lstStyle/>
          <a:p>
            <a:fld id="{95764C26-2886-4D4B-B397-A363CFEF9E25}" type="slidenum">
              <a:rPr lang="en-US" smtClean="0"/>
              <a:pPr/>
              <a:t>20</a:t>
            </a:fld>
            <a:endParaRPr lang="en-US"/>
          </a:p>
        </p:txBody>
      </p:sp>
    </p:spTree>
    <p:extLst>
      <p:ext uri="{BB962C8B-B14F-4D97-AF65-F5344CB8AC3E}">
        <p14:creationId xmlns:p14="http://schemas.microsoft.com/office/powerpoint/2010/main" val="619174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99DF-2BBB-024F-BF74-1B513D3B9522}"/>
              </a:ext>
            </a:extLst>
          </p:cNvPr>
          <p:cNvSpPr>
            <a:spLocks noGrp="1"/>
          </p:cNvSpPr>
          <p:nvPr>
            <p:ph type="title"/>
          </p:nvPr>
        </p:nvSpPr>
        <p:spPr>
          <a:xfrm>
            <a:off x="302926" y="111419"/>
            <a:ext cx="8688673" cy="914400"/>
          </a:xfrm>
        </p:spPr>
        <p:txBody>
          <a:bodyPr/>
          <a:lstStyle/>
          <a:p>
            <a:r>
              <a:rPr lang="en-US" sz="3200" dirty="0" err="1"/>
              <a:t>ManiNetCluster</a:t>
            </a:r>
            <a:r>
              <a:rPr lang="en-US" sz="3200" dirty="0"/>
              <a:t>: manifold alignment to reveal the functional links between gene networks</a:t>
            </a:r>
          </a:p>
        </p:txBody>
      </p:sp>
      <p:pic>
        <p:nvPicPr>
          <p:cNvPr id="5" name="Content Placeholder 4">
            <a:extLst>
              <a:ext uri="{FF2B5EF4-FFF2-40B4-BE49-F238E27FC236}">
                <a16:creationId xmlns:a16="http://schemas.microsoft.com/office/drawing/2014/main" id="{BD5689BF-12FE-8F43-A78D-7251BE7635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2364" y="1788163"/>
            <a:ext cx="5810535" cy="4055342"/>
          </a:xfrm>
        </p:spPr>
      </p:pic>
      <p:sp>
        <p:nvSpPr>
          <p:cNvPr id="6" name="TextBox 5">
            <a:extLst>
              <a:ext uri="{FF2B5EF4-FFF2-40B4-BE49-F238E27FC236}">
                <a16:creationId xmlns:a16="http://schemas.microsoft.com/office/drawing/2014/main" id="{E1E16F63-CF7E-A34C-8598-26ABB97B4F32}"/>
              </a:ext>
            </a:extLst>
          </p:cNvPr>
          <p:cNvSpPr txBox="1"/>
          <p:nvPr/>
        </p:nvSpPr>
        <p:spPr>
          <a:xfrm>
            <a:off x="1092141" y="1181516"/>
            <a:ext cx="3630588" cy="646331"/>
          </a:xfrm>
          <a:prstGeom prst="rect">
            <a:avLst/>
          </a:prstGeom>
          <a:noFill/>
        </p:spPr>
        <p:txBody>
          <a:bodyPr wrap="square" rtlCol="0">
            <a:spAutoFit/>
          </a:bodyPr>
          <a:lstStyle/>
          <a:p>
            <a:r>
              <a:rPr lang="en-US" dirty="0"/>
              <a:t>Multi-view datasets (e.g., diseases, species, conditions)</a:t>
            </a:r>
          </a:p>
        </p:txBody>
      </p:sp>
      <p:sp>
        <p:nvSpPr>
          <p:cNvPr id="7" name="TextBox 6">
            <a:extLst>
              <a:ext uri="{FF2B5EF4-FFF2-40B4-BE49-F238E27FC236}">
                <a16:creationId xmlns:a16="http://schemas.microsoft.com/office/drawing/2014/main" id="{2562F935-DA5C-B24E-A048-BA70112D7CEE}"/>
              </a:ext>
            </a:extLst>
          </p:cNvPr>
          <p:cNvSpPr txBox="1"/>
          <p:nvPr/>
        </p:nvSpPr>
        <p:spPr>
          <a:xfrm>
            <a:off x="4722730" y="1263134"/>
            <a:ext cx="4113627" cy="369332"/>
          </a:xfrm>
          <a:prstGeom prst="rect">
            <a:avLst/>
          </a:prstGeom>
          <a:noFill/>
        </p:spPr>
        <p:txBody>
          <a:bodyPr wrap="none" rtlCol="0">
            <a:spAutoFit/>
          </a:bodyPr>
          <a:lstStyle/>
          <a:p>
            <a:r>
              <a:rPr lang="en-US" dirty="0"/>
              <a:t>Functional linkages across dimensions</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C37FA11-314C-9A4B-99A2-9BE67B395CD1}"/>
                  </a:ext>
                </a:extLst>
              </p:cNvPr>
              <p:cNvSpPr/>
              <p:nvPr/>
            </p:nvSpPr>
            <p:spPr>
              <a:xfrm>
                <a:off x="605631" y="5915628"/>
                <a:ext cx="8001000" cy="5613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𝑎𝑟𝑔𝑚𝑖𝑛</m:t>
                          </m:r>
                        </m:e>
                        <m:sub>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𝑥</m:t>
                              </m:r>
                            </m:sub>
                          </m:sSub>
                          <m:r>
                            <a:rPr lang="en-US" sz="1200" i="0">
                              <a:latin typeface="Cambria Math" panose="02040503050406030204" pitchFamily="18" charset="0"/>
                            </a:rPr>
                            <m:t>, </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𝑦</m:t>
                              </m:r>
                            </m:sub>
                          </m:sSub>
                        </m:sub>
                      </m:sSub>
                      <m:r>
                        <a:rPr lang="en-US" sz="1200" i="0">
                          <a:latin typeface="Cambria Math" panose="02040503050406030204" pitchFamily="18" charset="0"/>
                        </a:rPr>
                        <m:t> </m:t>
                      </m:r>
                      <m:r>
                        <a:rPr lang="en-US" sz="1200" i="1">
                          <a:latin typeface="Cambria Math" panose="02040503050406030204" pitchFamily="18" charset="0"/>
                        </a:rPr>
                        <m:t>𝜆</m:t>
                      </m:r>
                      <m:nary>
                        <m:naryPr>
                          <m:chr m:val="∑"/>
                          <m:limLoc m:val="undOvr"/>
                          <m:supHide m:val="on"/>
                          <m:ctrlPr>
                            <a:rPr lang="en-US" sz="1200" i="1">
                              <a:latin typeface="Cambria Math" panose="02040503050406030204" pitchFamily="18" charset="0"/>
                            </a:rPr>
                          </m:ctrlPr>
                        </m:naryPr>
                        <m:sub>
                          <m:r>
                            <a:rPr lang="en-US" sz="1200" i="1">
                              <a:latin typeface="Cambria Math" panose="02040503050406030204" pitchFamily="18" charset="0"/>
                            </a:rPr>
                            <m:t>𝑖</m:t>
                          </m:r>
                          <m:r>
                            <a:rPr lang="en-US" sz="1200" i="0">
                              <a:latin typeface="Cambria Math" panose="02040503050406030204" pitchFamily="18" charset="0"/>
                            </a:rPr>
                            <m:t>,</m:t>
                          </m:r>
                          <m:r>
                            <a:rPr lang="en-US" sz="1200" i="1">
                              <a:latin typeface="Cambria Math" panose="02040503050406030204" pitchFamily="18" charset="0"/>
                            </a:rPr>
                            <m:t>𝑗</m:t>
                          </m:r>
                        </m:sub>
                        <m:sup/>
                        <m:e>
                          <m:sSup>
                            <m:sSupPr>
                              <m:ctrlPr>
                                <a:rPr lang="en-US" sz="1200" i="1">
                                  <a:latin typeface="Cambria Math" panose="02040503050406030204" pitchFamily="18" charset="0"/>
                                </a:rPr>
                              </m:ctrlPr>
                            </m:sSupPr>
                            <m:e>
                              <m:d>
                                <m:dPr>
                                  <m:begChr m:val="‖"/>
                                  <m:endChr m:val="‖"/>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𝑥</m:t>
                                      </m:r>
                                    </m:sub>
                                  </m:sSub>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𝑋</m:t>
                                          </m:r>
                                        </m:e>
                                        <m:sub>
                                          <m:r>
                                            <a:rPr lang="en-US" sz="1200" i="1">
                                              <a:latin typeface="Cambria Math" panose="02040503050406030204" pitchFamily="18" charset="0"/>
                                            </a:rPr>
                                            <m:t>𝑖</m:t>
                                          </m:r>
                                        </m:sub>
                                      </m:sSub>
                                    </m:e>
                                  </m:d>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𝑥</m:t>
                                      </m:r>
                                    </m:sub>
                                  </m:sSub>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𝑋</m:t>
                                          </m:r>
                                        </m:e>
                                        <m:sub>
                                          <m:r>
                                            <a:rPr lang="en-US" sz="1200" i="1">
                                              <a:latin typeface="Cambria Math" panose="02040503050406030204" pitchFamily="18" charset="0"/>
                                            </a:rPr>
                                            <m:t>𝑗</m:t>
                                          </m:r>
                                        </m:sub>
                                      </m:sSub>
                                    </m:e>
                                  </m:d>
                                </m:e>
                              </m:d>
                            </m:e>
                            <m:sup>
                              <m:r>
                                <a:rPr lang="en-US" sz="1200" i="0">
                                  <a:latin typeface="Cambria Math" panose="02040503050406030204" pitchFamily="18" charset="0"/>
                                </a:rPr>
                                <m:t>2</m:t>
                              </m:r>
                            </m:sup>
                          </m:sSup>
                          <m:sSub>
                            <m:sSubPr>
                              <m:ctrlPr>
                                <a:rPr lang="en-US" sz="1200" i="1">
                                  <a:latin typeface="Cambria Math" panose="02040503050406030204" pitchFamily="18" charset="0"/>
                                </a:rPr>
                              </m:ctrlPr>
                            </m:sSubPr>
                            <m:e>
                              <m:r>
                                <a:rPr lang="en-US" sz="1200" i="1">
                                  <a:latin typeface="Cambria Math" panose="02040503050406030204" pitchFamily="18" charset="0"/>
                                </a:rPr>
                                <m:t>𝑆</m:t>
                              </m:r>
                            </m:e>
                            <m:sub>
                              <m:r>
                                <a:rPr lang="en-US" sz="1200" i="1">
                                  <a:latin typeface="Cambria Math" panose="02040503050406030204" pitchFamily="18" charset="0"/>
                                </a:rPr>
                                <m:t>𝑥</m:t>
                              </m:r>
                            </m:sub>
                          </m:sSub>
                          <m:d>
                            <m:dPr>
                              <m:ctrlPr>
                                <a:rPr lang="en-US" sz="1200" i="1">
                                  <a:latin typeface="Cambria Math" panose="02040503050406030204" pitchFamily="18" charset="0"/>
                                </a:rPr>
                              </m:ctrlPr>
                            </m:dPr>
                            <m:e>
                              <m:r>
                                <a:rPr lang="en-US" sz="1200" i="1">
                                  <a:latin typeface="Cambria Math" panose="02040503050406030204" pitchFamily="18" charset="0"/>
                                </a:rPr>
                                <m:t>𝑖</m:t>
                              </m:r>
                              <m:r>
                                <a:rPr lang="en-US" sz="1200" i="0">
                                  <a:latin typeface="Cambria Math" panose="02040503050406030204" pitchFamily="18" charset="0"/>
                                </a:rPr>
                                <m:t>,</m:t>
                              </m:r>
                              <m:r>
                                <a:rPr lang="en-US" sz="1200" i="1">
                                  <a:latin typeface="Cambria Math" panose="02040503050406030204" pitchFamily="18" charset="0"/>
                                </a:rPr>
                                <m:t>𝑗</m:t>
                              </m:r>
                            </m:e>
                          </m:d>
                          <m:r>
                            <a:rPr lang="en-US" sz="1200" i="0">
                              <a:latin typeface="Cambria Math" panose="02040503050406030204" pitchFamily="18" charset="0"/>
                            </a:rPr>
                            <m:t>+</m:t>
                          </m:r>
                          <m:r>
                            <a:rPr lang="en-US" sz="1200" i="1">
                              <a:latin typeface="Cambria Math" panose="02040503050406030204" pitchFamily="18" charset="0"/>
                            </a:rPr>
                            <m:t>𝜆</m:t>
                          </m:r>
                          <m:nary>
                            <m:naryPr>
                              <m:chr m:val="∑"/>
                              <m:limLoc m:val="undOvr"/>
                              <m:supHide m:val="on"/>
                              <m:ctrlPr>
                                <a:rPr lang="en-US" sz="1200" i="1">
                                  <a:latin typeface="Cambria Math" panose="02040503050406030204" pitchFamily="18" charset="0"/>
                                </a:rPr>
                              </m:ctrlPr>
                            </m:naryPr>
                            <m:sub>
                              <m:r>
                                <a:rPr lang="en-US" sz="1200" i="1">
                                  <a:latin typeface="Cambria Math" panose="02040503050406030204" pitchFamily="18" charset="0"/>
                                </a:rPr>
                                <m:t>𝑖</m:t>
                              </m:r>
                              <m:r>
                                <a:rPr lang="en-US" sz="1200" i="0">
                                  <a:latin typeface="Cambria Math" panose="02040503050406030204" pitchFamily="18" charset="0"/>
                                </a:rPr>
                                <m:t>,</m:t>
                              </m:r>
                              <m:r>
                                <a:rPr lang="en-US" sz="1200" i="1">
                                  <a:latin typeface="Cambria Math" panose="02040503050406030204" pitchFamily="18" charset="0"/>
                                </a:rPr>
                                <m:t>𝑗</m:t>
                              </m:r>
                            </m:sub>
                            <m:sup/>
                            <m:e>
                              <m:d>
                                <m:dPr>
                                  <m:begChr m:val=""/>
                                  <m:ctrlPr>
                                    <a:rPr lang="en-US" sz="1200" i="1">
                                      <a:latin typeface="Cambria Math" panose="02040503050406030204" pitchFamily="18" charset="0"/>
                                    </a:rPr>
                                  </m:ctrlPr>
                                </m:dPr>
                                <m:e>
                                  <m:sSup>
                                    <m:sSupPr>
                                      <m:ctrlPr>
                                        <a:rPr lang="en-US" sz="1200" i="1">
                                          <a:latin typeface="Cambria Math" panose="02040503050406030204" pitchFamily="18" charset="0"/>
                                        </a:rPr>
                                      </m:ctrlPr>
                                    </m:sSupPr>
                                    <m:e>
                                      <m:d>
                                        <m:dPr>
                                          <m:begChr m:val="‖"/>
                                          <m:endChr m:val="‖"/>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𝑦</m:t>
                                              </m:r>
                                            </m:sub>
                                          </m:sSub>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𝑌</m:t>
                                                  </m:r>
                                                </m:e>
                                                <m:sub>
                                                  <m:r>
                                                    <a:rPr lang="en-US" sz="1200" i="1">
                                                      <a:latin typeface="Cambria Math" panose="02040503050406030204" pitchFamily="18" charset="0"/>
                                                    </a:rPr>
                                                    <m:t>𝑖</m:t>
                                                  </m:r>
                                                </m:sub>
                                              </m:sSub>
                                            </m:e>
                                          </m:d>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𝑦</m:t>
                                              </m:r>
                                            </m:sub>
                                          </m:sSub>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𝑌</m:t>
                                                  </m:r>
                                                </m:e>
                                                <m:sub>
                                                  <m:r>
                                                    <a:rPr lang="en-US" sz="1200" i="1">
                                                      <a:latin typeface="Cambria Math" panose="02040503050406030204" pitchFamily="18" charset="0"/>
                                                    </a:rPr>
                                                    <m:t>𝑗</m:t>
                                                  </m:r>
                                                </m:sub>
                                              </m:sSub>
                                            </m:e>
                                          </m:d>
                                        </m:e>
                                      </m:d>
                                    </m:e>
                                    <m:sup>
                                      <m:r>
                                        <a:rPr lang="en-US" sz="1200" i="0">
                                          <a:latin typeface="Cambria Math" panose="02040503050406030204" pitchFamily="18" charset="0"/>
                                        </a:rPr>
                                        <m:t>2</m:t>
                                      </m:r>
                                    </m:sup>
                                  </m:sSup>
                                  <m:sSub>
                                    <m:sSubPr>
                                      <m:ctrlPr>
                                        <a:rPr lang="en-US" sz="1200" i="1">
                                          <a:latin typeface="Cambria Math" panose="02040503050406030204" pitchFamily="18" charset="0"/>
                                        </a:rPr>
                                      </m:ctrlPr>
                                    </m:sSubPr>
                                    <m:e>
                                      <m:r>
                                        <a:rPr lang="en-US" sz="1200" i="1">
                                          <a:latin typeface="Cambria Math" panose="02040503050406030204" pitchFamily="18" charset="0"/>
                                        </a:rPr>
                                        <m:t>𝑆</m:t>
                                      </m:r>
                                    </m:e>
                                    <m:sub>
                                      <m:r>
                                        <a:rPr lang="en-US" sz="1200" i="1">
                                          <a:latin typeface="Cambria Math" panose="02040503050406030204" pitchFamily="18" charset="0"/>
                                        </a:rPr>
                                        <m:t>𝑦</m:t>
                                      </m:r>
                                    </m:sub>
                                  </m:sSub>
                                  <m:r>
                                    <a:rPr lang="en-US" sz="1200" i="0">
                                      <a:latin typeface="Cambria Math" panose="02040503050406030204" pitchFamily="18" charset="0"/>
                                    </a:rPr>
                                    <m:t>(</m:t>
                                  </m:r>
                                  <m:r>
                                    <a:rPr lang="en-US" sz="1200" i="1">
                                      <a:latin typeface="Cambria Math" panose="02040503050406030204" pitchFamily="18" charset="0"/>
                                    </a:rPr>
                                    <m:t>𝑖</m:t>
                                  </m:r>
                                  <m:r>
                                    <a:rPr lang="en-US" sz="1200" i="0">
                                      <a:latin typeface="Cambria Math" panose="02040503050406030204" pitchFamily="18" charset="0"/>
                                    </a:rPr>
                                    <m:t>,</m:t>
                                  </m:r>
                                  <m:r>
                                    <a:rPr lang="en-US" sz="1200" i="1">
                                      <a:latin typeface="Cambria Math" panose="02040503050406030204" pitchFamily="18" charset="0"/>
                                    </a:rPr>
                                    <m:t>𝑗</m:t>
                                  </m:r>
                                </m:e>
                              </m:d>
                            </m:e>
                          </m:nary>
                        </m:e>
                      </m:nary>
                      <m:r>
                        <a:rPr lang="en-US" sz="1200" i="0">
                          <a:latin typeface="Cambria Math" panose="02040503050406030204" pitchFamily="18" charset="0"/>
                        </a:rPr>
                        <m:t>+(1−</m:t>
                      </m:r>
                      <m:r>
                        <a:rPr lang="en-US" sz="1200" i="1">
                          <a:latin typeface="Cambria Math" panose="02040503050406030204" pitchFamily="18" charset="0"/>
                        </a:rPr>
                        <m:t>𝜆</m:t>
                      </m:r>
                      <m:r>
                        <a:rPr lang="en-US" sz="1200" i="0">
                          <a:latin typeface="Cambria Math" panose="02040503050406030204" pitchFamily="18" charset="0"/>
                        </a:rPr>
                        <m:t>)</m:t>
                      </m:r>
                      <m:nary>
                        <m:naryPr>
                          <m:chr m:val="∑"/>
                          <m:limLoc m:val="undOvr"/>
                          <m:supHide m:val="on"/>
                          <m:ctrlPr>
                            <a:rPr lang="en-US" sz="1200" i="1">
                              <a:latin typeface="Cambria Math" panose="02040503050406030204" pitchFamily="18" charset="0"/>
                            </a:rPr>
                          </m:ctrlPr>
                        </m:naryPr>
                        <m:sub>
                          <m:r>
                            <a:rPr lang="en-US" sz="1200" i="1">
                              <a:latin typeface="Cambria Math" panose="02040503050406030204" pitchFamily="18" charset="0"/>
                            </a:rPr>
                            <m:t>𝑖</m:t>
                          </m:r>
                          <m:r>
                            <a:rPr lang="en-US" sz="1200" i="0">
                              <a:latin typeface="Cambria Math" panose="02040503050406030204" pitchFamily="18" charset="0"/>
                            </a:rPr>
                            <m:t>,</m:t>
                          </m:r>
                          <m:r>
                            <a:rPr lang="en-US" sz="1200" i="1">
                              <a:latin typeface="Cambria Math" panose="02040503050406030204" pitchFamily="18" charset="0"/>
                            </a:rPr>
                            <m:t>𝑗</m:t>
                          </m:r>
                        </m:sub>
                        <m:sup/>
                        <m:e>
                          <m:d>
                            <m:dPr>
                              <m:begChr m:val=""/>
                              <m:ctrlPr>
                                <a:rPr lang="en-US" sz="1200" i="1">
                                  <a:latin typeface="Cambria Math" panose="02040503050406030204" pitchFamily="18" charset="0"/>
                                </a:rPr>
                              </m:ctrlPr>
                            </m:dPr>
                            <m:e>
                              <m:sSup>
                                <m:sSupPr>
                                  <m:ctrlPr>
                                    <a:rPr lang="en-US" sz="1200" i="1">
                                      <a:latin typeface="Cambria Math" panose="02040503050406030204" pitchFamily="18" charset="0"/>
                                    </a:rPr>
                                  </m:ctrlPr>
                                </m:sSupPr>
                                <m:e>
                                  <m:d>
                                    <m:dPr>
                                      <m:begChr m:val="‖"/>
                                      <m:endChr m:val="‖"/>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𝑥</m:t>
                                          </m:r>
                                        </m:sub>
                                      </m:sSub>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𝑋</m:t>
                                              </m:r>
                                            </m:e>
                                            <m:sub>
                                              <m:r>
                                                <a:rPr lang="en-US" sz="1200" i="1">
                                                  <a:latin typeface="Cambria Math" panose="02040503050406030204" pitchFamily="18" charset="0"/>
                                                </a:rPr>
                                                <m:t>𝑖</m:t>
                                              </m:r>
                                            </m:sub>
                                          </m:sSub>
                                        </m:e>
                                      </m:d>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𝑓</m:t>
                                          </m:r>
                                        </m:e>
                                        <m:sub>
                                          <m:r>
                                            <a:rPr lang="en-US" sz="1200" i="1">
                                              <a:latin typeface="Cambria Math" panose="02040503050406030204" pitchFamily="18" charset="0"/>
                                            </a:rPr>
                                            <m:t>𝑦</m:t>
                                          </m:r>
                                        </m:sub>
                                      </m:sSub>
                                      <m:d>
                                        <m:dPr>
                                          <m:ctrlPr>
                                            <a:rPr lang="en-US" sz="1200" i="1">
                                              <a:latin typeface="Cambria Math" panose="02040503050406030204" pitchFamily="18" charset="0"/>
                                            </a:rPr>
                                          </m:ctrlPr>
                                        </m:dPr>
                                        <m:e>
                                          <m:sSub>
                                            <m:sSubPr>
                                              <m:ctrlPr>
                                                <a:rPr lang="en-US" sz="1200" i="1">
                                                  <a:latin typeface="Cambria Math" panose="02040503050406030204" pitchFamily="18" charset="0"/>
                                                </a:rPr>
                                              </m:ctrlPr>
                                            </m:sSubPr>
                                            <m:e>
                                              <m:r>
                                                <a:rPr lang="en-US" sz="1200" i="1">
                                                  <a:latin typeface="Cambria Math" panose="02040503050406030204" pitchFamily="18" charset="0"/>
                                                </a:rPr>
                                                <m:t>𝑌</m:t>
                                              </m:r>
                                            </m:e>
                                            <m:sub>
                                              <m:r>
                                                <a:rPr lang="en-US" sz="1200" i="1">
                                                  <a:latin typeface="Cambria Math" panose="02040503050406030204" pitchFamily="18" charset="0"/>
                                                </a:rPr>
                                                <m:t>𝑗</m:t>
                                              </m:r>
                                            </m:sub>
                                          </m:sSub>
                                        </m:e>
                                      </m:d>
                                    </m:e>
                                  </m:d>
                                </m:e>
                                <m:sup>
                                  <m:r>
                                    <a:rPr lang="en-US" sz="1200" i="0">
                                      <a:latin typeface="Cambria Math" panose="02040503050406030204" pitchFamily="18" charset="0"/>
                                    </a:rPr>
                                    <m:t>2</m:t>
                                  </m:r>
                                </m:sup>
                              </m:sSup>
                              <m:r>
                                <a:rPr lang="en-US" sz="1200" i="1">
                                  <a:latin typeface="Cambria Math" panose="02040503050406030204" pitchFamily="18" charset="0"/>
                                </a:rPr>
                                <m:t>𝑊</m:t>
                              </m:r>
                              <m:r>
                                <a:rPr lang="en-US" sz="1200" i="0">
                                  <a:latin typeface="Cambria Math" panose="02040503050406030204" pitchFamily="18" charset="0"/>
                                </a:rPr>
                                <m:t>(</m:t>
                              </m:r>
                              <m:r>
                                <a:rPr lang="en-US" sz="1200" i="1">
                                  <a:latin typeface="Cambria Math" panose="02040503050406030204" pitchFamily="18" charset="0"/>
                                </a:rPr>
                                <m:t>𝑖</m:t>
                              </m:r>
                              <m:r>
                                <a:rPr lang="en-US" sz="1200" i="0">
                                  <a:latin typeface="Cambria Math" panose="02040503050406030204" pitchFamily="18" charset="0"/>
                                </a:rPr>
                                <m:t>,</m:t>
                              </m:r>
                              <m:r>
                                <a:rPr lang="en-US" sz="1200" i="1">
                                  <a:latin typeface="Cambria Math" panose="02040503050406030204" pitchFamily="18" charset="0"/>
                                </a:rPr>
                                <m:t>𝑗</m:t>
                              </m:r>
                            </m:e>
                          </m:d>
                        </m:e>
                      </m:nary>
                    </m:oMath>
                  </m:oMathPara>
                </a14:m>
                <a:endParaRPr lang="en-US" dirty="0"/>
              </a:p>
            </p:txBody>
          </p:sp>
        </mc:Choice>
        <mc:Fallback xmlns="">
          <p:sp>
            <p:nvSpPr>
              <p:cNvPr id="8" name="Rectangle 7">
                <a:extLst>
                  <a:ext uri="{FF2B5EF4-FFF2-40B4-BE49-F238E27FC236}">
                    <a16:creationId xmlns:a16="http://schemas.microsoft.com/office/drawing/2014/main" id="{2C37FA11-314C-9A4B-99A2-9BE67B395CD1}"/>
                  </a:ext>
                </a:extLst>
              </p:cNvPr>
              <p:cNvSpPr>
                <a:spLocks noRot="1" noChangeAspect="1" noMove="1" noResize="1" noEditPoints="1" noAdjustHandles="1" noChangeArrowheads="1" noChangeShapeType="1" noTextEdit="1"/>
              </p:cNvSpPr>
              <p:nvPr/>
            </p:nvSpPr>
            <p:spPr>
              <a:xfrm>
                <a:off x="605631" y="5915628"/>
                <a:ext cx="8001000" cy="561372"/>
              </a:xfrm>
              <a:prstGeom prst="rect">
                <a:avLst/>
              </a:prstGeom>
              <a:blipFill>
                <a:blip r:embed="rId3"/>
                <a:stretch>
                  <a:fillRect t="-106667" r="-2063" b="-151111"/>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0DB6006C-5A8C-014E-8137-4BC840005FA3}"/>
              </a:ext>
            </a:extLst>
          </p:cNvPr>
          <p:cNvSpPr/>
          <p:nvPr/>
        </p:nvSpPr>
        <p:spPr>
          <a:xfrm>
            <a:off x="4740209" y="6549123"/>
            <a:ext cx="3240502"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Nguyen, </a:t>
            </a:r>
            <a:r>
              <a:rPr lang="en-US" sz="1200" dirty="0" err="1">
                <a:latin typeface="Arial" panose="020B0604020202020204" pitchFamily="34" charset="0"/>
                <a:cs typeface="Arial" panose="020B0604020202020204" pitchFamily="34" charset="0"/>
              </a:rPr>
              <a:t>Blaby</a:t>
            </a:r>
            <a:r>
              <a:rPr lang="en-US" sz="1200" dirty="0">
                <a:latin typeface="Arial" panose="020B0604020202020204" pitchFamily="34" charset="0"/>
                <a:cs typeface="Arial" panose="020B0604020202020204" pitchFamily="34" charset="0"/>
              </a:rPr>
              <a:t>, Wang, BMC Genomics, 2019</a:t>
            </a:r>
          </a:p>
        </p:txBody>
      </p:sp>
      <p:sp>
        <p:nvSpPr>
          <p:cNvPr id="3" name="Slide Number Placeholder 2">
            <a:extLst>
              <a:ext uri="{FF2B5EF4-FFF2-40B4-BE49-F238E27FC236}">
                <a16:creationId xmlns:a16="http://schemas.microsoft.com/office/drawing/2014/main" id="{5AB39EED-96DC-DD4D-9E4F-3283E071A9DA}"/>
              </a:ext>
            </a:extLst>
          </p:cNvPr>
          <p:cNvSpPr>
            <a:spLocks noGrp="1"/>
          </p:cNvSpPr>
          <p:nvPr>
            <p:ph type="sldNum" sz="quarter" idx="12"/>
          </p:nvPr>
        </p:nvSpPr>
        <p:spPr/>
        <p:txBody>
          <a:bodyPr/>
          <a:lstStyle/>
          <a:p>
            <a:fld id="{95764C26-2886-4D4B-B397-A363CFEF9E25}" type="slidenum">
              <a:rPr lang="en-US" smtClean="0"/>
              <a:pPr/>
              <a:t>21</a:t>
            </a:fld>
            <a:endParaRPr lang="en-US"/>
          </a:p>
        </p:txBody>
      </p:sp>
    </p:spTree>
    <p:extLst>
      <p:ext uri="{BB962C8B-B14F-4D97-AF65-F5344CB8AC3E}">
        <p14:creationId xmlns:p14="http://schemas.microsoft.com/office/powerpoint/2010/main" val="2936200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DCBA5D-C23E-ED4A-B039-2D7AE219B5E0}"/>
              </a:ext>
            </a:extLst>
          </p:cNvPr>
          <p:cNvPicPr>
            <a:picLocks noChangeAspect="1"/>
          </p:cNvPicPr>
          <p:nvPr/>
        </p:nvPicPr>
        <p:blipFill rotWithShape="1">
          <a:blip r:embed="rId2">
            <a:extLst>
              <a:ext uri="{28A0092B-C50C-407E-A947-70E740481C1C}">
                <a14:useLocalDpi xmlns:a14="http://schemas.microsoft.com/office/drawing/2010/main" val="0"/>
              </a:ext>
            </a:extLst>
          </a:blip>
          <a:srcRect l="50039" b="35558"/>
          <a:stretch/>
        </p:blipFill>
        <p:spPr>
          <a:xfrm>
            <a:off x="4876800" y="1809590"/>
            <a:ext cx="3962400" cy="4289262"/>
          </a:xfrm>
          <a:prstGeom prst="rect">
            <a:avLst/>
          </a:prstGeom>
        </p:spPr>
      </p:pic>
      <p:pic>
        <p:nvPicPr>
          <p:cNvPr id="6" name="Picture 5">
            <a:extLst>
              <a:ext uri="{FF2B5EF4-FFF2-40B4-BE49-F238E27FC236}">
                <a16:creationId xmlns:a16="http://schemas.microsoft.com/office/drawing/2014/main" id="{38DFCEAB-E732-3A44-A36F-95CF3294E9C9}"/>
              </a:ext>
            </a:extLst>
          </p:cNvPr>
          <p:cNvPicPr>
            <a:picLocks noChangeAspect="1"/>
          </p:cNvPicPr>
          <p:nvPr/>
        </p:nvPicPr>
        <p:blipFill rotWithShape="1">
          <a:blip r:embed="rId3">
            <a:extLst>
              <a:ext uri="{28A0092B-C50C-407E-A947-70E740481C1C}">
                <a14:useLocalDpi xmlns:a14="http://schemas.microsoft.com/office/drawing/2010/main" val="0"/>
              </a:ext>
            </a:extLst>
          </a:blip>
          <a:srcRect t="3748" r="48333"/>
          <a:stretch/>
        </p:blipFill>
        <p:spPr>
          <a:xfrm>
            <a:off x="0" y="2184886"/>
            <a:ext cx="4724400" cy="3913966"/>
          </a:xfrm>
          <a:prstGeom prst="rect">
            <a:avLst/>
          </a:prstGeom>
        </p:spPr>
      </p:pic>
      <p:sp>
        <p:nvSpPr>
          <p:cNvPr id="11" name="TextBox 10">
            <a:extLst>
              <a:ext uri="{FF2B5EF4-FFF2-40B4-BE49-F238E27FC236}">
                <a16:creationId xmlns:a16="http://schemas.microsoft.com/office/drawing/2014/main" id="{C54C5C04-003D-D646-B5D0-29AF03D775A5}"/>
              </a:ext>
            </a:extLst>
          </p:cNvPr>
          <p:cNvSpPr txBox="1"/>
          <p:nvPr/>
        </p:nvSpPr>
        <p:spPr>
          <a:xfrm>
            <a:off x="81828" y="1317373"/>
            <a:ext cx="8980344" cy="369332"/>
          </a:xfrm>
          <a:prstGeom prst="rect">
            <a:avLst/>
          </a:prstGeom>
          <a:noFill/>
        </p:spPr>
        <p:txBody>
          <a:bodyPr wrap="none" rtlCol="0">
            <a:spAutoFit/>
          </a:bodyPr>
          <a:lstStyle/>
          <a:p>
            <a:r>
              <a:rPr lang="en-US" sz="1800" dirty="0"/>
              <a:t>Application: genomic functional linkages between light and dark periods of green alga </a:t>
            </a:r>
          </a:p>
        </p:txBody>
      </p:sp>
      <p:sp>
        <p:nvSpPr>
          <p:cNvPr id="12" name="Rectangle 11">
            <a:extLst>
              <a:ext uri="{FF2B5EF4-FFF2-40B4-BE49-F238E27FC236}">
                <a16:creationId xmlns:a16="http://schemas.microsoft.com/office/drawing/2014/main" id="{D1702EB2-2DED-AC48-8466-BDB6412B0B55}"/>
              </a:ext>
            </a:extLst>
          </p:cNvPr>
          <p:cNvSpPr/>
          <p:nvPr/>
        </p:nvSpPr>
        <p:spPr>
          <a:xfrm>
            <a:off x="4845424" y="1809590"/>
            <a:ext cx="914400" cy="1850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811CDB-17CB-C244-A958-84816E2791D4}"/>
              </a:ext>
            </a:extLst>
          </p:cNvPr>
          <p:cNvSpPr/>
          <p:nvPr/>
        </p:nvSpPr>
        <p:spPr>
          <a:xfrm>
            <a:off x="4881282" y="3689764"/>
            <a:ext cx="3989294" cy="2677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close up of a map&#10;&#10;Description automatically generated">
            <a:extLst>
              <a:ext uri="{FF2B5EF4-FFF2-40B4-BE49-F238E27FC236}">
                <a16:creationId xmlns:a16="http://schemas.microsoft.com/office/drawing/2014/main" id="{71F87225-34E6-F549-AB92-4723C43D8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670307"/>
            <a:ext cx="2438400" cy="2775014"/>
          </a:xfrm>
          <a:prstGeom prst="rect">
            <a:avLst/>
          </a:prstGeom>
        </p:spPr>
      </p:pic>
      <p:sp>
        <p:nvSpPr>
          <p:cNvPr id="14" name="Title 1">
            <a:extLst>
              <a:ext uri="{FF2B5EF4-FFF2-40B4-BE49-F238E27FC236}">
                <a16:creationId xmlns:a16="http://schemas.microsoft.com/office/drawing/2014/main" id="{6FE689EC-FCA4-B84D-85A5-86C26172C52E}"/>
              </a:ext>
            </a:extLst>
          </p:cNvPr>
          <p:cNvSpPr>
            <a:spLocks noGrp="1"/>
          </p:cNvSpPr>
          <p:nvPr>
            <p:ph type="title"/>
          </p:nvPr>
        </p:nvSpPr>
        <p:spPr>
          <a:xfrm>
            <a:off x="302926" y="111419"/>
            <a:ext cx="8688673" cy="914400"/>
          </a:xfrm>
        </p:spPr>
        <p:txBody>
          <a:bodyPr/>
          <a:lstStyle/>
          <a:p>
            <a:r>
              <a:rPr lang="en-US" sz="3200" dirty="0" err="1"/>
              <a:t>ManiNetCluster</a:t>
            </a:r>
            <a:r>
              <a:rPr lang="en-US" sz="3200" dirty="0"/>
              <a:t>: manifold alignment to reveal the functional links between gene networks</a:t>
            </a:r>
          </a:p>
        </p:txBody>
      </p:sp>
      <p:sp>
        <p:nvSpPr>
          <p:cNvPr id="15" name="Rectangle 14">
            <a:extLst>
              <a:ext uri="{FF2B5EF4-FFF2-40B4-BE49-F238E27FC236}">
                <a16:creationId xmlns:a16="http://schemas.microsoft.com/office/drawing/2014/main" id="{14EE047E-C2C7-434D-8958-763FAB48B0FA}"/>
              </a:ext>
            </a:extLst>
          </p:cNvPr>
          <p:cNvSpPr/>
          <p:nvPr/>
        </p:nvSpPr>
        <p:spPr>
          <a:xfrm>
            <a:off x="3027011" y="6474633"/>
            <a:ext cx="3240502"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Nguyen, </a:t>
            </a:r>
            <a:r>
              <a:rPr lang="en-US" sz="1200" dirty="0" err="1">
                <a:latin typeface="Arial" panose="020B0604020202020204" pitchFamily="34" charset="0"/>
                <a:cs typeface="Arial" panose="020B0604020202020204" pitchFamily="34" charset="0"/>
              </a:rPr>
              <a:t>Blaby</a:t>
            </a:r>
            <a:r>
              <a:rPr lang="en-US" sz="1200" dirty="0">
                <a:latin typeface="Arial" panose="020B0604020202020204" pitchFamily="34" charset="0"/>
                <a:cs typeface="Arial" panose="020B0604020202020204" pitchFamily="34" charset="0"/>
              </a:rPr>
              <a:t>, Wang, BMC Genomics, 2019</a:t>
            </a:r>
          </a:p>
        </p:txBody>
      </p:sp>
      <p:sp>
        <p:nvSpPr>
          <p:cNvPr id="2" name="Slide Number Placeholder 1">
            <a:extLst>
              <a:ext uri="{FF2B5EF4-FFF2-40B4-BE49-F238E27FC236}">
                <a16:creationId xmlns:a16="http://schemas.microsoft.com/office/drawing/2014/main" id="{45158407-936D-FC43-B92B-EE7E191B2E12}"/>
              </a:ext>
            </a:extLst>
          </p:cNvPr>
          <p:cNvSpPr>
            <a:spLocks noGrp="1"/>
          </p:cNvSpPr>
          <p:nvPr>
            <p:ph type="sldNum" sz="quarter" idx="12"/>
          </p:nvPr>
        </p:nvSpPr>
        <p:spPr/>
        <p:txBody>
          <a:bodyPr/>
          <a:lstStyle/>
          <a:p>
            <a:fld id="{95764C26-2886-4D4B-B397-A363CFEF9E25}" type="slidenum">
              <a:rPr lang="en-US" smtClean="0"/>
              <a:pPr/>
              <a:t>22</a:t>
            </a:fld>
            <a:endParaRPr lang="en-US"/>
          </a:p>
        </p:txBody>
      </p:sp>
    </p:spTree>
    <p:extLst>
      <p:ext uri="{BB962C8B-B14F-4D97-AF65-F5344CB8AC3E}">
        <p14:creationId xmlns:p14="http://schemas.microsoft.com/office/powerpoint/2010/main" val="1622661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lecture</a:t>
            </a:r>
          </a:p>
        </p:txBody>
      </p:sp>
      <p:sp>
        <p:nvSpPr>
          <p:cNvPr id="3" name="Content Placeholder 2"/>
          <p:cNvSpPr>
            <a:spLocks noGrp="1"/>
          </p:cNvSpPr>
          <p:nvPr>
            <p:ph idx="1"/>
          </p:nvPr>
        </p:nvSpPr>
        <p:spPr>
          <a:xfrm>
            <a:off x="685800" y="1746956"/>
            <a:ext cx="7772400" cy="4114800"/>
          </a:xfrm>
        </p:spPr>
        <p:txBody>
          <a:bodyPr/>
          <a:lstStyle/>
          <a:p>
            <a:r>
              <a:rPr lang="en-US" dirty="0">
                <a:solidFill>
                  <a:schemeClr val="tx1">
                    <a:lumMod val="20000"/>
                    <a:lumOff val="80000"/>
                  </a:schemeClr>
                </a:solidFill>
              </a:rPr>
              <a:t>Multi-omics data</a:t>
            </a:r>
          </a:p>
          <a:p>
            <a:r>
              <a:rPr lang="en-US" dirty="0">
                <a:solidFill>
                  <a:schemeClr val="tx1">
                    <a:lumMod val="20000"/>
                    <a:lumOff val="80000"/>
                  </a:schemeClr>
                </a:solidFill>
              </a:rPr>
              <a:t>Machine learning modeling</a:t>
            </a:r>
          </a:p>
          <a:p>
            <a:pPr lvl="1"/>
            <a:r>
              <a:rPr lang="en-US" dirty="0">
                <a:solidFill>
                  <a:schemeClr val="tx1">
                    <a:lumMod val="20000"/>
                    <a:lumOff val="80000"/>
                  </a:schemeClr>
                </a:solidFill>
              </a:rPr>
              <a:t>Empirical risk minimization (ERM)</a:t>
            </a:r>
          </a:p>
          <a:p>
            <a:r>
              <a:rPr lang="en-US" dirty="0"/>
              <a:t>Multi-layer network clustering</a:t>
            </a:r>
          </a:p>
          <a:p>
            <a:r>
              <a:rPr lang="en-US" dirty="0">
                <a:solidFill>
                  <a:schemeClr val="tx1">
                    <a:lumMod val="20000"/>
                    <a:lumOff val="80000"/>
                  </a:schemeClr>
                </a:solidFill>
              </a:rPr>
              <a:t>Dimensionality reduction &amp; Spectral methods</a:t>
            </a:r>
          </a:p>
          <a:p>
            <a:r>
              <a:rPr lang="en-US" dirty="0">
                <a:solidFill>
                  <a:schemeClr val="tx1">
                    <a:lumMod val="20000"/>
                    <a:lumOff val="80000"/>
                  </a:schemeClr>
                </a:solidFill>
              </a:rPr>
              <a:t>Decision tree</a:t>
            </a:r>
          </a:p>
          <a:p>
            <a:r>
              <a:rPr lang="en-US" dirty="0">
                <a:solidFill>
                  <a:schemeClr val="tx1">
                    <a:lumMod val="20000"/>
                    <a:lumOff val="80000"/>
                  </a:schemeClr>
                </a:solidFill>
              </a:rPr>
              <a:t>Neural network</a:t>
            </a:r>
          </a:p>
        </p:txBody>
      </p:sp>
      <p:sp>
        <p:nvSpPr>
          <p:cNvPr id="4" name="Slide Number Placeholder 3"/>
          <p:cNvSpPr>
            <a:spLocks noGrp="1"/>
          </p:cNvSpPr>
          <p:nvPr>
            <p:ph type="sldNum" sz="quarter" idx="12"/>
          </p:nvPr>
        </p:nvSpPr>
        <p:spPr/>
        <p:txBody>
          <a:bodyPr/>
          <a:lstStyle/>
          <a:p>
            <a:fld id="{1804E82B-2373-47E8-9BD1-158A996733ED}" type="slidenum">
              <a:rPr lang="en-US" smtClean="0"/>
              <a:t>23</a:t>
            </a:fld>
            <a:endParaRPr lang="en-US"/>
          </a:p>
        </p:txBody>
      </p:sp>
    </p:spTree>
    <p:extLst>
      <p:ext uri="{BB962C8B-B14F-4D97-AF65-F5344CB8AC3E}">
        <p14:creationId xmlns:p14="http://schemas.microsoft.com/office/powerpoint/2010/main" val="913320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4-09-05 at 4.3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895600"/>
            <a:ext cx="3318827" cy="3503834"/>
          </a:xfrm>
          <a:prstGeom prst="rect">
            <a:avLst/>
          </a:prstGeom>
        </p:spPr>
      </p:pic>
      <p:sp>
        <p:nvSpPr>
          <p:cNvPr id="2" name="Title 1"/>
          <p:cNvSpPr>
            <a:spLocks noGrp="1"/>
          </p:cNvSpPr>
          <p:nvPr>
            <p:ph type="title"/>
          </p:nvPr>
        </p:nvSpPr>
        <p:spPr>
          <a:xfrm>
            <a:off x="553975" y="142220"/>
            <a:ext cx="7772400" cy="1143000"/>
          </a:xfrm>
        </p:spPr>
        <p:txBody>
          <a:bodyPr/>
          <a:lstStyle/>
          <a:p>
            <a:r>
              <a:rPr lang="en-US" sz="4000" dirty="0"/>
              <a:t>Co-expressed genes have similar functions in single species</a:t>
            </a:r>
          </a:p>
        </p:txBody>
      </p:sp>
      <p:sp>
        <p:nvSpPr>
          <p:cNvPr id="10" name="TextBox 9"/>
          <p:cNvSpPr txBox="1"/>
          <p:nvPr/>
        </p:nvSpPr>
        <p:spPr>
          <a:xfrm>
            <a:off x="3429000" y="1676400"/>
            <a:ext cx="5715000" cy="1204945"/>
          </a:xfrm>
          <a:prstGeom prst="rect">
            <a:avLst/>
          </a:prstGeom>
          <a:noFill/>
        </p:spPr>
        <p:txBody>
          <a:bodyPr wrap="square" rtlCol="0">
            <a:spAutoFit/>
          </a:bodyPr>
          <a:lstStyle/>
          <a:p>
            <a:r>
              <a:rPr lang="en-US" dirty="0"/>
              <a:t>A gene co-expression network (</a:t>
            </a:r>
            <a:r>
              <a:rPr lang="en-US" dirty="0">
                <a:solidFill>
                  <a:srgbClr val="FF00FF"/>
                </a:solidFill>
              </a:rPr>
              <a:t>relationship</a:t>
            </a:r>
            <a:r>
              <a:rPr lang="en-US" dirty="0"/>
              <a:t>) can reveal </a:t>
            </a:r>
            <a:r>
              <a:rPr lang="en-US" b="1" i="1" dirty="0"/>
              <a:t>functional groupings</a:t>
            </a:r>
          </a:p>
          <a:p>
            <a:pPr marL="342900" lvl="0" indent="-342900" fontAlgn="base">
              <a:lnSpc>
                <a:spcPct val="90000"/>
              </a:lnSpc>
              <a:spcBef>
                <a:spcPct val="30000"/>
              </a:spcBef>
              <a:spcAft>
                <a:spcPct val="0"/>
              </a:spcAft>
              <a:buFontTx/>
              <a:buChar char="•"/>
            </a:pPr>
            <a:r>
              <a:rPr lang="en-US" sz="1600" kern="0" dirty="0">
                <a:solidFill>
                  <a:srgbClr val="585858"/>
                </a:solidFill>
                <a:ea typeface="ＭＳ Ｐゴシック" charset="-128"/>
                <a:cs typeface="ＭＳ Ｐゴシック"/>
              </a:rPr>
              <a:t>Hierarchal clustering, K-means, Gaussian mixture model (GMM), Principal component analysis (PCA), </a:t>
            </a:r>
            <a:r>
              <a:rPr lang="en-US" dirty="0"/>
              <a:t>…</a:t>
            </a:r>
            <a:endParaRPr lang="en-US" sz="1600" kern="0" dirty="0">
              <a:solidFill>
                <a:srgbClr val="585858"/>
              </a:solidFill>
              <a:ea typeface="ＭＳ Ｐゴシック" charset="-128"/>
              <a:cs typeface="ＭＳ Ｐゴシック"/>
            </a:endParaRPr>
          </a:p>
        </p:txBody>
      </p:sp>
      <p:pic>
        <p:nvPicPr>
          <p:cNvPr id="13" name="Picture 12" descr="Screen Shot 2014-09-05 at 3.47.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86" y="1414790"/>
            <a:ext cx="1870314" cy="4876800"/>
          </a:xfrm>
          <a:prstGeom prst="rect">
            <a:avLst/>
          </a:prstGeom>
        </p:spPr>
      </p:pic>
      <p:sp>
        <p:nvSpPr>
          <p:cNvPr id="14" name="TextBox 13"/>
          <p:cNvSpPr txBox="1"/>
          <p:nvPr/>
        </p:nvSpPr>
        <p:spPr>
          <a:xfrm>
            <a:off x="914400" y="6215390"/>
            <a:ext cx="1676400" cy="261610"/>
          </a:xfrm>
          <a:prstGeom prst="rect">
            <a:avLst/>
          </a:prstGeom>
          <a:noFill/>
        </p:spPr>
        <p:txBody>
          <a:bodyPr wrap="square" rtlCol="0">
            <a:spAutoFit/>
          </a:bodyPr>
          <a:lstStyle/>
          <a:p>
            <a:pPr defTabSz="457200" fontAlgn="auto">
              <a:spcBef>
                <a:spcPts val="0"/>
              </a:spcBef>
              <a:spcAft>
                <a:spcPts val="0"/>
              </a:spcAft>
            </a:pPr>
            <a:r>
              <a:rPr lang="en-US" sz="1050" b="0" dirty="0" err="1">
                <a:solidFill>
                  <a:prstClr val="black"/>
                </a:solidFill>
                <a:latin typeface="Calibri"/>
              </a:rPr>
              <a:t>Eisen</a:t>
            </a:r>
            <a:r>
              <a:rPr lang="en-US" sz="1050" dirty="0">
                <a:solidFill>
                  <a:prstClr val="black"/>
                </a:solidFill>
                <a:latin typeface="Calibri"/>
              </a:rPr>
              <a:t> et al.</a:t>
            </a:r>
            <a:r>
              <a:rPr lang="en-US" sz="1050" b="0" dirty="0">
                <a:solidFill>
                  <a:prstClr val="black"/>
                </a:solidFill>
                <a:latin typeface="Calibri"/>
              </a:rPr>
              <a:t>, PNAS</a:t>
            </a:r>
            <a:r>
              <a:rPr lang="en-US" sz="1050" dirty="0">
                <a:solidFill>
                  <a:prstClr val="black"/>
                </a:solidFill>
                <a:latin typeface="Calibri"/>
              </a:rPr>
              <a:t>, 1998.</a:t>
            </a:r>
          </a:p>
        </p:txBody>
      </p:sp>
      <p:sp>
        <p:nvSpPr>
          <p:cNvPr id="17" name="Right Arrow 16"/>
          <p:cNvSpPr/>
          <p:nvPr/>
        </p:nvSpPr>
        <p:spPr>
          <a:xfrm>
            <a:off x="2667000" y="3886200"/>
            <a:ext cx="99060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705600" y="6172200"/>
            <a:ext cx="2413000" cy="246221"/>
          </a:xfrm>
          <a:prstGeom prst="rect">
            <a:avLst/>
          </a:prstGeom>
        </p:spPr>
        <p:txBody>
          <a:bodyPr wrap="square">
            <a:spAutoFit/>
          </a:bodyPr>
          <a:lstStyle/>
          <a:p>
            <a:pPr defTabSz="457200" fontAlgn="auto">
              <a:spcBef>
                <a:spcPts val="0"/>
              </a:spcBef>
              <a:spcAft>
                <a:spcPts val="0"/>
              </a:spcAft>
            </a:pPr>
            <a:r>
              <a:rPr lang="en-US" sz="1000" dirty="0">
                <a:solidFill>
                  <a:prstClr val="black"/>
                </a:solidFill>
                <a:latin typeface="Calibri"/>
              </a:rPr>
              <a:t>Carlson </a:t>
            </a:r>
            <a:r>
              <a:rPr lang="en-US" sz="1000" b="0" dirty="0">
                <a:solidFill>
                  <a:prstClr val="black"/>
                </a:solidFill>
                <a:latin typeface="Calibri"/>
              </a:rPr>
              <a:t>et al., BMC Bioinformatics, 2006.</a:t>
            </a:r>
          </a:p>
        </p:txBody>
      </p:sp>
      <p:sp>
        <p:nvSpPr>
          <p:cNvPr id="22" name="TextBox 21"/>
          <p:cNvSpPr txBox="1"/>
          <p:nvPr/>
        </p:nvSpPr>
        <p:spPr>
          <a:xfrm>
            <a:off x="0" y="1371600"/>
            <a:ext cx="1143000" cy="646331"/>
          </a:xfrm>
          <a:prstGeom prst="rect">
            <a:avLst/>
          </a:prstGeom>
          <a:noFill/>
        </p:spPr>
        <p:txBody>
          <a:bodyPr wrap="square" rtlCol="0">
            <a:spAutoFit/>
          </a:bodyPr>
          <a:lstStyle/>
          <a:p>
            <a:r>
              <a:rPr lang="en-US" dirty="0"/>
              <a:t>Yeast cell cycle</a:t>
            </a:r>
          </a:p>
        </p:txBody>
      </p:sp>
      <p:sp>
        <p:nvSpPr>
          <p:cNvPr id="4" name="TextBox 3"/>
          <p:cNvSpPr txBox="1"/>
          <p:nvPr/>
        </p:nvSpPr>
        <p:spPr>
          <a:xfrm>
            <a:off x="3048000" y="5867400"/>
            <a:ext cx="1867074" cy="307777"/>
          </a:xfrm>
          <a:prstGeom prst="rect">
            <a:avLst/>
          </a:prstGeom>
          <a:solidFill>
            <a:srgbClr val="FFFF00"/>
          </a:solidFill>
        </p:spPr>
        <p:txBody>
          <a:bodyPr wrap="none" rtlCol="0">
            <a:spAutoFit/>
          </a:bodyPr>
          <a:lstStyle/>
          <a:p>
            <a:r>
              <a:rPr lang="en-US" sz="1400" b="1" i="1" dirty="0"/>
              <a:t>Protein synthesis</a:t>
            </a:r>
          </a:p>
        </p:txBody>
      </p:sp>
      <p:sp>
        <p:nvSpPr>
          <p:cNvPr id="7" name="Oval 6"/>
          <p:cNvSpPr/>
          <p:nvPr/>
        </p:nvSpPr>
        <p:spPr>
          <a:xfrm>
            <a:off x="4953000" y="5715000"/>
            <a:ext cx="1905000" cy="6096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391400" y="2971800"/>
            <a:ext cx="1524000" cy="600164"/>
          </a:xfrm>
          <a:prstGeom prst="rect">
            <a:avLst/>
          </a:prstGeom>
          <a:noFill/>
        </p:spPr>
        <p:txBody>
          <a:bodyPr wrap="square" rtlCol="0">
            <a:spAutoFit/>
          </a:bodyPr>
          <a:lstStyle/>
          <a:p>
            <a:r>
              <a:rPr lang="en-US" sz="1100" i="1" dirty="0"/>
              <a:t>node</a:t>
            </a:r>
            <a:r>
              <a:rPr lang="en-US" sz="1100" dirty="0"/>
              <a:t>: gene</a:t>
            </a:r>
          </a:p>
          <a:p>
            <a:r>
              <a:rPr lang="en-US" sz="1100" i="1" dirty="0"/>
              <a:t>edge</a:t>
            </a:r>
            <a:r>
              <a:rPr lang="en-US" sz="1100" dirty="0"/>
              <a:t>: </a:t>
            </a:r>
            <a:r>
              <a:rPr lang="en-US" sz="1100" dirty="0">
                <a:solidFill>
                  <a:srgbClr val="FF00FF"/>
                </a:solidFill>
              </a:rPr>
              <a:t>expression correlation</a:t>
            </a:r>
          </a:p>
        </p:txBody>
      </p:sp>
      <p:sp>
        <p:nvSpPr>
          <p:cNvPr id="5" name="TextBox 4"/>
          <p:cNvSpPr txBox="1"/>
          <p:nvPr/>
        </p:nvSpPr>
        <p:spPr>
          <a:xfrm rot="16200000">
            <a:off x="666279" y="2153122"/>
            <a:ext cx="1108822" cy="307777"/>
          </a:xfrm>
          <a:prstGeom prst="rect">
            <a:avLst/>
          </a:prstGeom>
          <a:noFill/>
        </p:spPr>
        <p:txBody>
          <a:bodyPr wrap="none" rtlCol="0">
            <a:spAutoFit/>
          </a:bodyPr>
          <a:lstStyle/>
          <a:p>
            <a:r>
              <a:rPr lang="en-US" sz="1400" dirty="0"/>
              <a:t>6000 genes</a:t>
            </a:r>
          </a:p>
        </p:txBody>
      </p:sp>
      <p:sp>
        <p:nvSpPr>
          <p:cNvPr id="6" name="TextBox 5"/>
          <p:cNvSpPr txBox="1"/>
          <p:nvPr/>
        </p:nvSpPr>
        <p:spPr>
          <a:xfrm>
            <a:off x="1295400" y="1524000"/>
            <a:ext cx="1070864" cy="261610"/>
          </a:xfrm>
          <a:prstGeom prst="rect">
            <a:avLst/>
          </a:prstGeom>
          <a:noFill/>
        </p:spPr>
        <p:txBody>
          <a:bodyPr wrap="none" rtlCol="0">
            <a:spAutoFit/>
          </a:bodyPr>
          <a:lstStyle/>
          <a:p>
            <a:r>
              <a:rPr lang="en-US" sz="1100" dirty="0"/>
              <a:t>18 time points</a:t>
            </a:r>
          </a:p>
        </p:txBody>
      </p:sp>
      <p:sp>
        <p:nvSpPr>
          <p:cNvPr id="8" name="Slide Number Placeholder 7">
            <a:extLst>
              <a:ext uri="{FF2B5EF4-FFF2-40B4-BE49-F238E27FC236}">
                <a16:creationId xmlns:a16="http://schemas.microsoft.com/office/drawing/2014/main" id="{E76A8A85-3DD8-1C47-A558-0B87E9F788EE}"/>
              </a:ext>
            </a:extLst>
          </p:cNvPr>
          <p:cNvSpPr>
            <a:spLocks noGrp="1"/>
          </p:cNvSpPr>
          <p:nvPr>
            <p:ph type="sldNum" sz="quarter" idx="12"/>
          </p:nvPr>
        </p:nvSpPr>
        <p:spPr/>
        <p:txBody>
          <a:bodyPr/>
          <a:lstStyle/>
          <a:p>
            <a:fld id="{95764C26-2886-4D4B-B397-A363CFEF9E25}" type="slidenum">
              <a:rPr lang="en-US" smtClean="0"/>
              <a:pPr/>
              <a:t>24</a:t>
            </a:fld>
            <a:endParaRPr lang="en-US"/>
          </a:p>
        </p:txBody>
      </p:sp>
    </p:spTree>
    <p:extLst>
      <p:ext uri="{BB962C8B-B14F-4D97-AF65-F5344CB8AC3E}">
        <p14:creationId xmlns:p14="http://schemas.microsoft.com/office/powerpoint/2010/main" val="1165738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111"/>
            <a:ext cx="9144000" cy="1143000"/>
          </a:xfrm>
        </p:spPr>
        <p:txBody>
          <a:bodyPr/>
          <a:lstStyle/>
          <a:p>
            <a:r>
              <a:rPr lang="en-US" dirty="0"/>
              <a:t>Limited knowledge in single species</a:t>
            </a:r>
          </a:p>
        </p:txBody>
      </p:sp>
      <p:grpSp>
        <p:nvGrpSpPr>
          <p:cNvPr id="5" name="Group 4"/>
          <p:cNvGrpSpPr/>
          <p:nvPr/>
        </p:nvGrpSpPr>
        <p:grpSpPr>
          <a:xfrm>
            <a:off x="697588" y="1295400"/>
            <a:ext cx="7215786" cy="4343400"/>
            <a:chOff x="3886201" y="1600200"/>
            <a:chExt cx="3924375" cy="2362200"/>
          </a:xfrm>
        </p:grpSpPr>
        <p:pic>
          <p:nvPicPr>
            <p:cNvPr id="3" name="Picture 2"/>
            <p:cNvPicPr>
              <a:picLocks noChangeAspect="1"/>
            </p:cNvPicPr>
            <p:nvPr/>
          </p:nvPicPr>
          <p:blipFill>
            <a:blip r:embed="rId3"/>
            <a:stretch>
              <a:fillRect/>
            </a:stretch>
          </p:blipFill>
          <p:spPr>
            <a:xfrm>
              <a:off x="4038600" y="1600200"/>
              <a:ext cx="3771976" cy="2362200"/>
            </a:xfrm>
            <a:prstGeom prst="rect">
              <a:avLst/>
            </a:prstGeom>
          </p:spPr>
        </p:pic>
        <p:sp>
          <p:nvSpPr>
            <p:cNvPr id="7" name="TextBox 6"/>
            <p:cNvSpPr txBox="1"/>
            <p:nvPr/>
          </p:nvSpPr>
          <p:spPr>
            <a:xfrm>
              <a:off x="3886201" y="1676400"/>
              <a:ext cx="3764821" cy="318036"/>
            </a:xfrm>
            <a:prstGeom prst="rect">
              <a:avLst/>
            </a:prstGeom>
            <a:solidFill>
              <a:schemeClr val="bg1"/>
            </a:solidFill>
          </p:spPr>
          <p:txBody>
            <a:bodyPr wrap="square" rtlCol="0">
              <a:spAutoFit/>
            </a:bodyPr>
            <a:lstStyle/>
            <a:p>
              <a:r>
                <a:rPr lang="en-US" sz="1600" b="1" dirty="0">
                  <a:latin typeface="Arial"/>
                  <a:cs typeface="Arial"/>
                </a:rPr>
                <a:t>~ half human genes, 1% human genome plus other 98% genomic elements (non-coding regions) with unknown functions </a:t>
              </a:r>
            </a:p>
          </p:txBody>
        </p:sp>
      </p:grpSp>
      <p:sp>
        <p:nvSpPr>
          <p:cNvPr id="4" name="Rectangle 3"/>
          <p:cNvSpPr/>
          <p:nvPr/>
        </p:nvSpPr>
        <p:spPr>
          <a:xfrm>
            <a:off x="0" y="6566356"/>
            <a:ext cx="4406900" cy="215444"/>
          </a:xfrm>
          <a:prstGeom prst="rect">
            <a:avLst/>
          </a:prstGeom>
        </p:spPr>
        <p:txBody>
          <a:bodyPr wrap="square">
            <a:spAutoFit/>
          </a:bodyPr>
          <a:lstStyle/>
          <a:p>
            <a:r>
              <a:rPr lang="en-US" sz="800" dirty="0"/>
              <a:t>http://</a:t>
            </a:r>
            <a:r>
              <a:rPr lang="en-US" sz="800" dirty="0" err="1"/>
              <a:t>www.discoveryandinnovation.com</a:t>
            </a:r>
            <a:r>
              <a:rPr lang="en-US" sz="800" dirty="0"/>
              <a:t>/BIOL202/notes/lecture24.html</a:t>
            </a:r>
          </a:p>
        </p:txBody>
      </p:sp>
      <p:pic>
        <p:nvPicPr>
          <p:cNvPr id="18" name="Picture 17"/>
          <p:cNvPicPr>
            <a:picLocks noChangeAspect="1"/>
          </p:cNvPicPr>
          <p:nvPr/>
        </p:nvPicPr>
        <p:blipFill>
          <a:blip r:embed="rId4"/>
          <a:stretch>
            <a:fillRect/>
          </a:stretch>
        </p:blipFill>
        <p:spPr>
          <a:xfrm>
            <a:off x="5562600" y="3581400"/>
            <a:ext cx="1524000" cy="1524000"/>
          </a:xfrm>
          <a:prstGeom prst="rect">
            <a:avLst/>
          </a:prstGeom>
        </p:spPr>
      </p:pic>
      <p:sp>
        <p:nvSpPr>
          <p:cNvPr id="6" name="TextBox 5"/>
          <p:cNvSpPr txBox="1"/>
          <p:nvPr/>
        </p:nvSpPr>
        <p:spPr>
          <a:xfrm>
            <a:off x="4572000" y="5334000"/>
            <a:ext cx="4572000" cy="646331"/>
          </a:xfrm>
          <a:prstGeom prst="rect">
            <a:avLst/>
          </a:prstGeom>
          <a:noFill/>
        </p:spPr>
        <p:txBody>
          <a:bodyPr wrap="square" rtlCol="0">
            <a:spAutoFit/>
          </a:bodyPr>
          <a:lstStyle/>
          <a:p>
            <a:r>
              <a:rPr lang="en-US" dirty="0">
                <a:latin typeface="Helvetica"/>
                <a:cs typeface="Helvetica"/>
              </a:rPr>
              <a:t>How do we know human gene functions during embryonic or brain development?</a:t>
            </a:r>
          </a:p>
        </p:txBody>
      </p:sp>
      <p:sp>
        <p:nvSpPr>
          <p:cNvPr id="8" name="Slide Number Placeholder 7">
            <a:extLst>
              <a:ext uri="{FF2B5EF4-FFF2-40B4-BE49-F238E27FC236}">
                <a16:creationId xmlns:a16="http://schemas.microsoft.com/office/drawing/2014/main" id="{846AE3D4-FA83-6544-80F5-8A08788339FA}"/>
              </a:ext>
            </a:extLst>
          </p:cNvPr>
          <p:cNvSpPr>
            <a:spLocks noGrp="1"/>
          </p:cNvSpPr>
          <p:nvPr>
            <p:ph type="sldNum" sz="quarter" idx="12"/>
          </p:nvPr>
        </p:nvSpPr>
        <p:spPr/>
        <p:txBody>
          <a:bodyPr/>
          <a:lstStyle/>
          <a:p>
            <a:fld id="{95764C26-2886-4D4B-B397-A363CFEF9E25}" type="slidenum">
              <a:rPr lang="en-US" smtClean="0"/>
              <a:pPr/>
              <a:t>25</a:t>
            </a:fld>
            <a:endParaRPr lang="en-US"/>
          </a:p>
        </p:txBody>
      </p:sp>
    </p:spTree>
    <p:extLst>
      <p:ext uri="{BB962C8B-B14F-4D97-AF65-F5344CB8AC3E}">
        <p14:creationId xmlns:p14="http://schemas.microsoft.com/office/powerpoint/2010/main" val="1909321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Oval 99"/>
          <p:cNvSpPr/>
          <p:nvPr/>
        </p:nvSpPr>
        <p:spPr>
          <a:xfrm>
            <a:off x="4800600" y="2819400"/>
            <a:ext cx="332413" cy="297101"/>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sp>
        <p:nvSpPr>
          <p:cNvPr id="102" name="Oval 101"/>
          <p:cNvSpPr/>
          <p:nvPr/>
        </p:nvSpPr>
        <p:spPr>
          <a:xfrm>
            <a:off x="3657600" y="2971800"/>
            <a:ext cx="332413" cy="2971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sp>
        <p:nvSpPr>
          <p:cNvPr id="104" name="Oval 103"/>
          <p:cNvSpPr/>
          <p:nvPr/>
        </p:nvSpPr>
        <p:spPr>
          <a:xfrm>
            <a:off x="3810000" y="4419600"/>
            <a:ext cx="332413" cy="2971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sp>
        <p:nvSpPr>
          <p:cNvPr id="105" name="Oval 104"/>
          <p:cNvSpPr/>
          <p:nvPr/>
        </p:nvSpPr>
        <p:spPr>
          <a:xfrm>
            <a:off x="4191000" y="5105400"/>
            <a:ext cx="332413" cy="297101"/>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sp>
        <p:nvSpPr>
          <p:cNvPr id="2" name="Title 1"/>
          <p:cNvSpPr>
            <a:spLocks noGrp="1"/>
          </p:cNvSpPr>
          <p:nvPr>
            <p:ph type="title"/>
          </p:nvPr>
        </p:nvSpPr>
        <p:spPr>
          <a:xfrm>
            <a:off x="580726" y="170361"/>
            <a:ext cx="7772400" cy="1143000"/>
          </a:xfrm>
        </p:spPr>
        <p:txBody>
          <a:bodyPr/>
          <a:lstStyle/>
          <a:p>
            <a:r>
              <a:rPr lang="en-US" sz="3600" dirty="0"/>
              <a:t>Integration of co-expressed and orthologous genes across species to transfer function information</a:t>
            </a:r>
          </a:p>
        </p:txBody>
      </p:sp>
      <p:grpSp>
        <p:nvGrpSpPr>
          <p:cNvPr id="4" name="Group 3"/>
          <p:cNvGrpSpPr/>
          <p:nvPr/>
        </p:nvGrpSpPr>
        <p:grpSpPr>
          <a:xfrm>
            <a:off x="1122355" y="2934235"/>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grpSp>
        <p:nvGrpSpPr>
          <p:cNvPr id="7" name="Group 6"/>
          <p:cNvGrpSpPr/>
          <p:nvPr/>
        </p:nvGrpSpPr>
        <p:grpSpPr>
          <a:xfrm>
            <a:off x="1474979" y="2276746"/>
            <a:ext cx="332413" cy="307777"/>
            <a:chOff x="664163" y="1815126"/>
            <a:chExt cx="332413" cy="307777"/>
          </a:xfrm>
        </p:grpSpPr>
        <p:sp>
          <p:nvSpPr>
            <p:cNvPr id="8" name="Oval 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grpSp>
        <p:nvGrpSpPr>
          <p:cNvPr id="10" name="Group 9"/>
          <p:cNvGrpSpPr/>
          <p:nvPr/>
        </p:nvGrpSpPr>
        <p:grpSpPr>
          <a:xfrm>
            <a:off x="1500379" y="3597546"/>
            <a:ext cx="332413" cy="307777"/>
            <a:chOff x="664163" y="1815126"/>
            <a:chExt cx="332413" cy="307777"/>
          </a:xfrm>
        </p:grpSpPr>
        <p:sp>
          <p:nvSpPr>
            <p:cNvPr id="11" name="Oval 1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2" name="TextBox 11"/>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grpSp>
        <p:nvGrpSpPr>
          <p:cNvPr id="13" name="Group 12"/>
          <p:cNvGrpSpPr/>
          <p:nvPr/>
        </p:nvGrpSpPr>
        <p:grpSpPr>
          <a:xfrm>
            <a:off x="2772665" y="3337078"/>
            <a:ext cx="332413" cy="307777"/>
            <a:chOff x="664163" y="1815126"/>
            <a:chExt cx="332413" cy="307777"/>
          </a:xfrm>
        </p:grpSpPr>
        <p:sp>
          <p:nvSpPr>
            <p:cNvPr id="14" name="Oval 1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5" name="TextBox 14"/>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grpSp>
        <p:nvGrpSpPr>
          <p:cNvPr id="16" name="Group 15"/>
          <p:cNvGrpSpPr/>
          <p:nvPr/>
        </p:nvGrpSpPr>
        <p:grpSpPr>
          <a:xfrm>
            <a:off x="2216768" y="2791022"/>
            <a:ext cx="332413" cy="307777"/>
            <a:chOff x="664163" y="1815126"/>
            <a:chExt cx="332413" cy="307777"/>
          </a:xfrm>
        </p:grpSpPr>
        <p:sp>
          <p:nvSpPr>
            <p:cNvPr id="17" name="Oval 1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cxnSp>
        <p:nvCxnSpPr>
          <p:cNvPr id="19" name="Straight Connector 18"/>
          <p:cNvCxnSpPr>
            <a:stCxn id="5" idx="6"/>
            <a:endCxn id="17" idx="2"/>
          </p:cNvCxnSpPr>
          <p:nvPr/>
        </p:nvCxnSpPr>
        <p:spPr>
          <a:xfrm flipV="1">
            <a:off x="1454768" y="2950249"/>
            <a:ext cx="762000" cy="14321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7" idx="5"/>
            <a:endCxn id="14" idx="1"/>
          </p:cNvCxnSpPr>
          <p:nvPr/>
        </p:nvCxnSpPr>
        <p:spPr>
          <a:xfrm>
            <a:off x="2500500" y="3055290"/>
            <a:ext cx="320846" cy="33597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8" idx="5"/>
          </p:cNvCxnSpPr>
          <p:nvPr/>
        </p:nvCxnSpPr>
        <p:spPr>
          <a:xfrm>
            <a:off x="1758711" y="2541014"/>
            <a:ext cx="552423" cy="267182"/>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1" idx="1"/>
          </p:cNvCxnSpPr>
          <p:nvPr/>
        </p:nvCxnSpPr>
        <p:spPr>
          <a:xfrm flipH="1" flipV="1">
            <a:off x="1356818" y="3242013"/>
            <a:ext cx="192242" cy="40971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4" idx="2"/>
          </p:cNvCxnSpPr>
          <p:nvPr/>
        </p:nvCxnSpPr>
        <p:spPr>
          <a:xfrm flipH="1" flipV="1">
            <a:off x="1418410" y="3186167"/>
            <a:ext cx="1354255" cy="31013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366006" y="2547762"/>
            <a:ext cx="199265" cy="40248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1" idx="7"/>
          </p:cNvCxnSpPr>
          <p:nvPr/>
        </p:nvCxnSpPr>
        <p:spPr>
          <a:xfrm flipV="1">
            <a:off x="1784111" y="3071416"/>
            <a:ext cx="492074" cy="58031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7554630" y="5015454"/>
            <a:ext cx="332413" cy="307777"/>
            <a:chOff x="664163" y="1815126"/>
            <a:chExt cx="332413" cy="307777"/>
          </a:xfrm>
        </p:grpSpPr>
        <p:sp>
          <p:nvSpPr>
            <p:cNvPr id="30" name="Oval 2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1" name="TextBox 30"/>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grpSp>
        <p:nvGrpSpPr>
          <p:cNvPr id="32" name="Group 31"/>
          <p:cNvGrpSpPr/>
          <p:nvPr/>
        </p:nvGrpSpPr>
        <p:grpSpPr>
          <a:xfrm>
            <a:off x="4064194" y="3597546"/>
            <a:ext cx="332413" cy="307777"/>
            <a:chOff x="664163" y="1815126"/>
            <a:chExt cx="332413" cy="307777"/>
          </a:xfrm>
        </p:grpSpPr>
        <p:sp>
          <p:nvSpPr>
            <p:cNvPr id="33" name="Oval 3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4" name="TextBox 33"/>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grpSp>
        <p:nvGrpSpPr>
          <p:cNvPr id="35" name="Group 34"/>
          <p:cNvGrpSpPr/>
          <p:nvPr/>
        </p:nvGrpSpPr>
        <p:grpSpPr>
          <a:xfrm>
            <a:off x="5336480" y="3337078"/>
            <a:ext cx="332413" cy="307777"/>
            <a:chOff x="664163" y="1815126"/>
            <a:chExt cx="332413" cy="307777"/>
          </a:xfrm>
        </p:grpSpPr>
        <p:sp>
          <p:nvSpPr>
            <p:cNvPr id="36" name="Oval 3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7" name="TextBox 36"/>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cxnSp>
        <p:nvCxnSpPr>
          <p:cNvPr id="41" name="Straight Connector 40"/>
          <p:cNvCxnSpPr>
            <a:stCxn id="27" idx="6"/>
            <a:endCxn id="39" idx="2"/>
          </p:cNvCxnSpPr>
          <p:nvPr/>
        </p:nvCxnSpPr>
        <p:spPr>
          <a:xfrm flipV="1">
            <a:off x="4023360" y="2970861"/>
            <a:ext cx="757222" cy="17010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39" idx="5"/>
            <a:endCxn id="36" idx="1"/>
          </p:cNvCxnSpPr>
          <p:nvPr/>
        </p:nvCxnSpPr>
        <p:spPr>
          <a:xfrm>
            <a:off x="5092778" y="3090478"/>
            <a:ext cx="292383" cy="30078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3" idx="1"/>
          </p:cNvCxnSpPr>
          <p:nvPr/>
        </p:nvCxnSpPr>
        <p:spPr>
          <a:xfrm flipH="1" flipV="1">
            <a:off x="3920633" y="3242013"/>
            <a:ext cx="192242" cy="40971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6" idx="2"/>
          </p:cNvCxnSpPr>
          <p:nvPr/>
        </p:nvCxnSpPr>
        <p:spPr>
          <a:xfrm flipH="1" flipV="1">
            <a:off x="3982225" y="3186167"/>
            <a:ext cx="1354255" cy="31013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6" idx="3"/>
          </p:cNvCxnSpPr>
          <p:nvPr/>
        </p:nvCxnSpPr>
        <p:spPr>
          <a:xfrm flipH="1">
            <a:off x="4399514" y="3601346"/>
            <a:ext cx="985647" cy="158931"/>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3" idx="7"/>
          </p:cNvCxnSpPr>
          <p:nvPr/>
        </p:nvCxnSpPr>
        <p:spPr>
          <a:xfrm flipV="1">
            <a:off x="4347926" y="3071416"/>
            <a:ext cx="492074" cy="58031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5487295" y="4822443"/>
            <a:ext cx="332413" cy="307777"/>
            <a:chOff x="664163" y="1815126"/>
            <a:chExt cx="332413" cy="307777"/>
          </a:xfrm>
        </p:grpSpPr>
        <p:sp>
          <p:nvSpPr>
            <p:cNvPr id="54" name="Oval 5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5" name="TextBox 54"/>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grpSp>
        <p:nvGrpSpPr>
          <p:cNvPr id="56" name="Group 55"/>
          <p:cNvGrpSpPr/>
          <p:nvPr/>
        </p:nvGrpSpPr>
        <p:grpSpPr>
          <a:xfrm>
            <a:off x="4931398" y="4276387"/>
            <a:ext cx="332413" cy="307777"/>
            <a:chOff x="664163" y="1815126"/>
            <a:chExt cx="332413" cy="307777"/>
          </a:xfrm>
        </p:grpSpPr>
        <p:sp>
          <p:nvSpPr>
            <p:cNvPr id="57" name="Oval 5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8" name="TextBox 57"/>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cxnSp>
        <p:nvCxnSpPr>
          <p:cNvPr id="59" name="Straight Connector 58"/>
          <p:cNvCxnSpPr>
            <a:stCxn id="48" idx="6"/>
            <a:endCxn id="57" idx="2"/>
          </p:cNvCxnSpPr>
          <p:nvPr/>
        </p:nvCxnSpPr>
        <p:spPr>
          <a:xfrm flipV="1">
            <a:off x="4175760" y="4435614"/>
            <a:ext cx="755638" cy="15315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5"/>
            <a:endCxn id="54" idx="1"/>
          </p:cNvCxnSpPr>
          <p:nvPr/>
        </p:nvCxnSpPr>
        <p:spPr>
          <a:xfrm>
            <a:off x="5215130" y="4540655"/>
            <a:ext cx="320846" cy="33597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flipV="1">
            <a:off x="4109548" y="4727378"/>
            <a:ext cx="192242" cy="40971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4" idx="2"/>
          </p:cNvCxnSpPr>
          <p:nvPr/>
        </p:nvCxnSpPr>
        <p:spPr>
          <a:xfrm flipH="1" flipV="1">
            <a:off x="4133040" y="4671532"/>
            <a:ext cx="1354255" cy="31013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4498741" y="4569481"/>
            <a:ext cx="492074" cy="58031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6400800" y="4419600"/>
            <a:ext cx="332413" cy="307777"/>
            <a:chOff x="664163" y="1815126"/>
            <a:chExt cx="332413" cy="307777"/>
          </a:xfrm>
        </p:grpSpPr>
        <p:sp>
          <p:nvSpPr>
            <p:cNvPr id="65" name="Oval 6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6" name="TextBox 65"/>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grpSp>
        <p:nvGrpSpPr>
          <p:cNvPr id="67" name="Group 66"/>
          <p:cNvGrpSpPr/>
          <p:nvPr/>
        </p:nvGrpSpPr>
        <p:grpSpPr>
          <a:xfrm>
            <a:off x="6778824" y="5133711"/>
            <a:ext cx="332413" cy="307777"/>
            <a:chOff x="664163" y="1815126"/>
            <a:chExt cx="332413" cy="307777"/>
          </a:xfrm>
        </p:grpSpPr>
        <p:sp>
          <p:nvSpPr>
            <p:cNvPr id="68" name="Oval 6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9" name="TextBox 68"/>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grpSp>
        <p:nvGrpSpPr>
          <p:cNvPr id="70" name="Group 69"/>
          <p:cNvGrpSpPr/>
          <p:nvPr/>
        </p:nvGrpSpPr>
        <p:grpSpPr>
          <a:xfrm>
            <a:off x="7495213" y="4276387"/>
            <a:ext cx="332413" cy="307777"/>
            <a:chOff x="664163" y="1815126"/>
            <a:chExt cx="332413" cy="307777"/>
          </a:xfrm>
        </p:grpSpPr>
        <p:sp>
          <p:nvSpPr>
            <p:cNvPr id="71" name="Oval 7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TextBox 71"/>
            <p:cNvSpPr txBox="1"/>
            <p:nvPr/>
          </p:nvSpPr>
          <p:spPr>
            <a:xfrm>
              <a:off x="699361" y="1815126"/>
              <a:ext cx="184666" cy="307777"/>
            </a:xfrm>
            <a:prstGeom prst="rect">
              <a:avLst/>
            </a:prstGeom>
            <a:noFill/>
          </p:spPr>
          <p:txBody>
            <a:bodyPr wrap="none" rtlCol="0">
              <a:spAutoFit/>
            </a:bodyPr>
            <a:lstStyle/>
            <a:p>
              <a:pPr defTabSz="457200" fontAlgn="auto">
                <a:spcBef>
                  <a:spcPts val="0"/>
                </a:spcBef>
                <a:spcAft>
                  <a:spcPts val="0"/>
                </a:spcAft>
              </a:pPr>
              <a:endParaRPr lang="en-US" sz="1400" b="0" dirty="0">
                <a:solidFill>
                  <a:prstClr val="black"/>
                </a:solidFill>
                <a:latin typeface="Calibri"/>
              </a:endParaRPr>
            </a:p>
          </p:txBody>
        </p:sp>
      </p:grpSp>
      <p:cxnSp>
        <p:nvCxnSpPr>
          <p:cNvPr id="73" name="Straight Connector 72"/>
          <p:cNvCxnSpPr>
            <a:stCxn id="65" idx="6"/>
            <a:endCxn id="71" idx="2"/>
          </p:cNvCxnSpPr>
          <p:nvPr/>
        </p:nvCxnSpPr>
        <p:spPr>
          <a:xfrm flipV="1">
            <a:off x="6733213" y="4435614"/>
            <a:ext cx="762000" cy="14321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6647963" y="4740078"/>
            <a:ext cx="192242" cy="40971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5" idx="5"/>
            <a:endCxn id="30" idx="2"/>
          </p:cNvCxnSpPr>
          <p:nvPr/>
        </p:nvCxnSpPr>
        <p:spPr>
          <a:xfrm>
            <a:off x="6684532" y="4683868"/>
            <a:ext cx="870098" cy="49081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7049856" y="4569481"/>
            <a:ext cx="492074" cy="58031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27" idx="3"/>
            <a:endCxn id="14" idx="6"/>
          </p:cNvCxnSpPr>
          <p:nvPr/>
        </p:nvCxnSpPr>
        <p:spPr>
          <a:xfrm flipH="1">
            <a:off x="3105078" y="3260581"/>
            <a:ext cx="606086" cy="235724"/>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65" idx="2"/>
          </p:cNvCxnSpPr>
          <p:nvPr/>
        </p:nvCxnSpPr>
        <p:spPr>
          <a:xfrm flipH="1" flipV="1">
            <a:off x="5263812" y="4419146"/>
            <a:ext cx="1136988" cy="159681"/>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71" idx="4"/>
          </p:cNvCxnSpPr>
          <p:nvPr/>
        </p:nvCxnSpPr>
        <p:spPr>
          <a:xfrm>
            <a:off x="7661420" y="4584164"/>
            <a:ext cx="46717" cy="441966"/>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36" idx="4"/>
            <a:endCxn id="54" idx="0"/>
          </p:cNvCxnSpPr>
          <p:nvPr/>
        </p:nvCxnSpPr>
        <p:spPr>
          <a:xfrm>
            <a:off x="5502687" y="3644855"/>
            <a:ext cx="150815" cy="1188264"/>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944948" y="3098799"/>
            <a:ext cx="119367" cy="1201778"/>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3867768" y="3242012"/>
            <a:ext cx="96748" cy="1177588"/>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580726" y="4035087"/>
            <a:ext cx="7975600" cy="2419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6626330" y="2038866"/>
            <a:ext cx="613804"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624977" y="2398569"/>
            <a:ext cx="659634"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7315200" y="182880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co-expressed</a:t>
            </a:r>
          </a:p>
        </p:txBody>
      </p:sp>
      <p:sp>
        <p:nvSpPr>
          <p:cNvPr id="89" name="TextBox 88"/>
          <p:cNvSpPr txBox="1"/>
          <p:nvPr/>
        </p:nvSpPr>
        <p:spPr>
          <a:xfrm>
            <a:off x="7327900" y="2210832"/>
            <a:ext cx="113425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orthologs</a:t>
            </a:r>
          </a:p>
        </p:txBody>
      </p:sp>
      <p:sp>
        <p:nvSpPr>
          <p:cNvPr id="101" name="Oval 100"/>
          <p:cNvSpPr/>
          <p:nvPr/>
        </p:nvSpPr>
        <p:spPr>
          <a:xfrm>
            <a:off x="6586874" y="1531457"/>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sp>
        <p:nvSpPr>
          <p:cNvPr id="103" name="TextBox 102"/>
          <p:cNvSpPr txBox="1"/>
          <p:nvPr/>
        </p:nvSpPr>
        <p:spPr>
          <a:xfrm>
            <a:off x="6967874" y="1455257"/>
            <a:ext cx="644302" cy="369332"/>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rPr>
              <a:t>gene</a:t>
            </a:r>
            <a:endParaRPr lang="en-US" sz="1800" b="0" dirty="0">
              <a:solidFill>
                <a:prstClr val="black"/>
              </a:solidFill>
              <a:latin typeface="Calibri"/>
            </a:endParaRPr>
          </a:p>
        </p:txBody>
      </p:sp>
      <p:sp>
        <p:nvSpPr>
          <p:cNvPr id="3" name="TextBox 2"/>
          <p:cNvSpPr txBox="1"/>
          <p:nvPr/>
        </p:nvSpPr>
        <p:spPr>
          <a:xfrm>
            <a:off x="512521" y="1643322"/>
            <a:ext cx="5791200" cy="400110"/>
          </a:xfrm>
          <a:prstGeom prst="rect">
            <a:avLst/>
          </a:prstGeom>
          <a:noFill/>
        </p:spPr>
        <p:txBody>
          <a:bodyPr wrap="square" rtlCol="0">
            <a:spAutoFit/>
          </a:bodyPr>
          <a:lstStyle/>
          <a:p>
            <a:r>
              <a:rPr lang="en-US" sz="2000" b="1" dirty="0"/>
              <a:t>Cross-species gene co-expression network</a:t>
            </a:r>
          </a:p>
        </p:txBody>
      </p:sp>
      <p:pic>
        <p:nvPicPr>
          <p:cNvPr id="90" name="Picture 89" descr="512374a-f1.cut.jpg"/>
          <p:cNvPicPr>
            <a:picLocks noChangeAspect="1"/>
          </p:cNvPicPr>
          <p:nvPr/>
        </p:nvPicPr>
        <p:blipFill rotWithShape="1">
          <a:blip r:embed="rId3">
            <a:extLst>
              <a:ext uri="{28A0092B-C50C-407E-A947-70E740481C1C}">
                <a14:useLocalDpi xmlns:a14="http://schemas.microsoft.com/office/drawing/2010/main" val="0"/>
              </a:ext>
            </a:extLst>
          </a:blip>
          <a:srcRect l="15038" t="79386" r="75959"/>
          <a:stretch/>
        </p:blipFill>
        <p:spPr>
          <a:xfrm>
            <a:off x="304800" y="4191000"/>
            <a:ext cx="733309" cy="961884"/>
          </a:xfrm>
          <a:prstGeom prst="rect">
            <a:avLst/>
          </a:prstGeom>
        </p:spPr>
      </p:pic>
      <p:pic>
        <p:nvPicPr>
          <p:cNvPr id="91" name="Picture 90" descr="512374a-f1.cut.jpg"/>
          <p:cNvPicPr>
            <a:picLocks noChangeAspect="1"/>
          </p:cNvPicPr>
          <p:nvPr/>
        </p:nvPicPr>
        <p:blipFill rotWithShape="1">
          <a:blip r:embed="rId3">
            <a:extLst>
              <a:ext uri="{28A0092B-C50C-407E-A947-70E740481C1C}">
                <a14:useLocalDpi xmlns:a14="http://schemas.microsoft.com/office/drawing/2010/main" val="0"/>
              </a:ext>
            </a:extLst>
          </a:blip>
          <a:srcRect l="31726" t="82069" r="60149"/>
          <a:stretch/>
        </p:blipFill>
        <p:spPr>
          <a:xfrm>
            <a:off x="304800" y="3124200"/>
            <a:ext cx="661766" cy="836664"/>
          </a:xfrm>
          <a:prstGeom prst="rect">
            <a:avLst/>
          </a:prstGeom>
          <a:ln w="25400">
            <a:noFill/>
          </a:ln>
        </p:spPr>
      </p:pic>
      <p:grpSp>
        <p:nvGrpSpPr>
          <p:cNvPr id="109" name="Group 108"/>
          <p:cNvGrpSpPr/>
          <p:nvPr/>
        </p:nvGrpSpPr>
        <p:grpSpPr>
          <a:xfrm>
            <a:off x="3810000" y="5105400"/>
            <a:ext cx="3352800" cy="1027331"/>
            <a:chOff x="3810000" y="5105400"/>
            <a:chExt cx="3352800" cy="1027331"/>
          </a:xfrm>
        </p:grpSpPr>
        <p:sp>
          <p:nvSpPr>
            <p:cNvPr id="40" name="Rectangle 39"/>
            <p:cNvSpPr/>
            <p:nvPr/>
          </p:nvSpPr>
          <p:spPr>
            <a:xfrm>
              <a:off x="3810000" y="5486400"/>
              <a:ext cx="3352800" cy="646331"/>
            </a:xfrm>
            <a:prstGeom prst="rect">
              <a:avLst/>
            </a:prstGeom>
          </p:spPr>
          <p:txBody>
            <a:bodyPr wrap="square">
              <a:spAutoFit/>
            </a:bodyPr>
            <a:lstStyle/>
            <a:p>
              <a:r>
                <a:rPr lang="en-US" dirty="0">
                  <a:solidFill>
                    <a:srgbClr val="FF6600"/>
                  </a:solidFill>
                  <a:latin typeface="Arial"/>
                  <a:cs typeface="Arial"/>
                </a:rPr>
                <a:t>A human gene with</a:t>
              </a:r>
            </a:p>
            <a:p>
              <a:r>
                <a:rPr lang="en-US" dirty="0">
                  <a:solidFill>
                    <a:srgbClr val="FF6600"/>
                  </a:solidFill>
                  <a:latin typeface="Arial"/>
                  <a:cs typeface="Arial"/>
                </a:rPr>
                <a:t>developmental functions</a:t>
              </a:r>
            </a:p>
          </p:txBody>
        </p:sp>
        <p:sp>
          <p:nvSpPr>
            <p:cNvPr id="51" name="Oval 50"/>
            <p:cNvSpPr/>
            <p:nvPr/>
          </p:nvSpPr>
          <p:spPr>
            <a:xfrm>
              <a:off x="4191000" y="5105400"/>
              <a:ext cx="365760" cy="338328"/>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grpSp>
      <p:grpSp>
        <p:nvGrpSpPr>
          <p:cNvPr id="28" name="Group 27"/>
          <p:cNvGrpSpPr/>
          <p:nvPr/>
        </p:nvGrpSpPr>
        <p:grpSpPr>
          <a:xfrm>
            <a:off x="3200400" y="2057400"/>
            <a:ext cx="2895600" cy="1252728"/>
            <a:chOff x="3200400" y="2057400"/>
            <a:chExt cx="2895600" cy="1252728"/>
          </a:xfrm>
        </p:grpSpPr>
        <p:grpSp>
          <p:nvGrpSpPr>
            <p:cNvPr id="108" name="Group 107"/>
            <p:cNvGrpSpPr/>
            <p:nvPr/>
          </p:nvGrpSpPr>
          <p:grpSpPr>
            <a:xfrm>
              <a:off x="3200400" y="2057400"/>
              <a:ext cx="2895600" cy="1082625"/>
              <a:chOff x="3200400" y="2057400"/>
              <a:chExt cx="2895600" cy="1082625"/>
            </a:xfrm>
          </p:grpSpPr>
          <p:sp>
            <p:nvSpPr>
              <p:cNvPr id="38" name="TextBox 37"/>
              <p:cNvSpPr txBox="1"/>
              <p:nvPr/>
            </p:nvSpPr>
            <p:spPr>
              <a:xfrm>
                <a:off x="3200400" y="2057400"/>
                <a:ext cx="2895600" cy="646331"/>
              </a:xfrm>
              <a:prstGeom prst="rect">
                <a:avLst/>
              </a:prstGeom>
              <a:noFill/>
            </p:spPr>
            <p:txBody>
              <a:bodyPr wrap="square" rtlCol="0">
                <a:spAutoFit/>
              </a:bodyPr>
              <a:lstStyle/>
              <a:p>
                <a:r>
                  <a:rPr lang="en-US" dirty="0">
                    <a:solidFill>
                      <a:srgbClr val="FF6600"/>
                    </a:solidFill>
                    <a:latin typeface="Arial"/>
                    <a:cs typeface="Arial"/>
                  </a:rPr>
                  <a:t>worm genes with</a:t>
                </a:r>
              </a:p>
              <a:p>
                <a:r>
                  <a:rPr lang="en-US" dirty="0">
                    <a:solidFill>
                      <a:srgbClr val="FF6600"/>
                    </a:solidFill>
                    <a:latin typeface="Arial"/>
                    <a:cs typeface="Arial"/>
                  </a:rPr>
                  <a:t>developmental functions</a:t>
                </a:r>
              </a:p>
            </p:txBody>
          </p:sp>
          <p:sp>
            <p:nvSpPr>
              <p:cNvPr id="39" name="Oval 38"/>
              <p:cNvSpPr/>
              <p:nvPr/>
            </p:nvSpPr>
            <p:spPr>
              <a:xfrm>
                <a:off x="4780582" y="2801697"/>
                <a:ext cx="365760" cy="338328"/>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grpSp>
        <p:sp>
          <p:nvSpPr>
            <p:cNvPr id="27" name="Oval 26"/>
            <p:cNvSpPr/>
            <p:nvPr/>
          </p:nvSpPr>
          <p:spPr>
            <a:xfrm>
              <a:off x="3657600" y="2971800"/>
              <a:ext cx="365760" cy="338328"/>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grpSp>
      <p:grpSp>
        <p:nvGrpSpPr>
          <p:cNvPr id="26" name="Group 25"/>
          <p:cNvGrpSpPr/>
          <p:nvPr/>
        </p:nvGrpSpPr>
        <p:grpSpPr>
          <a:xfrm>
            <a:off x="3810000" y="4267200"/>
            <a:ext cx="1447800" cy="490728"/>
            <a:chOff x="3810000" y="4267200"/>
            <a:chExt cx="1447800" cy="490728"/>
          </a:xfrm>
        </p:grpSpPr>
        <p:sp>
          <p:nvSpPr>
            <p:cNvPr id="48" name="Oval 47"/>
            <p:cNvSpPr/>
            <p:nvPr/>
          </p:nvSpPr>
          <p:spPr>
            <a:xfrm>
              <a:off x="3810000" y="4419600"/>
              <a:ext cx="365760" cy="338328"/>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sp>
          <p:nvSpPr>
            <p:cNvPr id="94" name="Oval 93"/>
            <p:cNvSpPr/>
            <p:nvPr/>
          </p:nvSpPr>
          <p:spPr>
            <a:xfrm>
              <a:off x="4892040" y="4267200"/>
              <a:ext cx="365760" cy="338328"/>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latin typeface="Calibri"/>
              </a:endParaRPr>
            </a:p>
          </p:txBody>
        </p:sp>
      </p:grpSp>
      <p:sp>
        <p:nvSpPr>
          <p:cNvPr id="47" name="Slide Number Placeholder 46">
            <a:extLst>
              <a:ext uri="{FF2B5EF4-FFF2-40B4-BE49-F238E27FC236}">
                <a16:creationId xmlns:a16="http://schemas.microsoft.com/office/drawing/2014/main" id="{E9D471DB-AD24-A442-878C-C04C7962C786}"/>
              </a:ext>
            </a:extLst>
          </p:cNvPr>
          <p:cNvSpPr>
            <a:spLocks noGrp="1"/>
          </p:cNvSpPr>
          <p:nvPr>
            <p:ph type="sldNum" sz="quarter" idx="12"/>
          </p:nvPr>
        </p:nvSpPr>
        <p:spPr/>
        <p:txBody>
          <a:bodyPr/>
          <a:lstStyle/>
          <a:p>
            <a:fld id="{95764C26-2886-4D4B-B397-A363CFEF9E25}" type="slidenum">
              <a:rPr lang="en-US" smtClean="0"/>
              <a:pPr/>
              <a:t>26</a:t>
            </a:fld>
            <a:endParaRPr lang="en-US"/>
          </a:p>
        </p:txBody>
      </p:sp>
    </p:spTree>
    <p:extLst>
      <p:ext uri="{BB962C8B-B14F-4D97-AF65-F5344CB8AC3E}">
        <p14:creationId xmlns:p14="http://schemas.microsoft.com/office/powerpoint/2010/main" val="206848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653748" y="1449990"/>
            <a:ext cx="5836503" cy="4756750"/>
          </a:xfrm>
          <a:prstGeom prst="rect">
            <a:avLst/>
          </a:prstGeom>
        </p:spPr>
      </p:pic>
      <p:sp>
        <p:nvSpPr>
          <p:cNvPr id="2" name="Title 1"/>
          <p:cNvSpPr>
            <a:spLocks noGrp="1"/>
          </p:cNvSpPr>
          <p:nvPr>
            <p:ph type="title"/>
          </p:nvPr>
        </p:nvSpPr>
        <p:spPr>
          <a:xfrm>
            <a:off x="609600" y="126810"/>
            <a:ext cx="7772400" cy="1143000"/>
          </a:xfrm>
        </p:spPr>
        <p:txBody>
          <a:bodyPr/>
          <a:lstStyle/>
          <a:p>
            <a:r>
              <a:rPr lang="en-US" sz="3200" dirty="0" err="1"/>
              <a:t>OrthoClust</a:t>
            </a:r>
            <a:r>
              <a:rPr lang="en-US" sz="3200" dirty="0"/>
              <a:t>: an </a:t>
            </a:r>
            <a:r>
              <a:rPr lang="en-US" sz="3200" dirty="0" err="1"/>
              <a:t>orthology</a:t>
            </a:r>
            <a:r>
              <a:rPr lang="en-US" sz="3200" dirty="0"/>
              <a:t>-based method for clustering cross-species networks (e.g., co-expression networks)</a:t>
            </a:r>
          </a:p>
        </p:txBody>
      </p:sp>
      <p:sp>
        <p:nvSpPr>
          <p:cNvPr id="5" name="TextBox 4"/>
          <p:cNvSpPr txBox="1"/>
          <p:nvPr/>
        </p:nvSpPr>
        <p:spPr>
          <a:xfrm>
            <a:off x="-1424049" y="6567100"/>
            <a:ext cx="4724400" cy="276999"/>
          </a:xfrm>
          <a:prstGeom prst="rect">
            <a:avLst/>
          </a:prstGeom>
          <a:noFill/>
        </p:spPr>
        <p:txBody>
          <a:bodyPr wrap="square" rtlCol="0">
            <a:spAutoFit/>
          </a:bodyPr>
          <a:lstStyle/>
          <a:p>
            <a:pPr algn="r"/>
            <a:r>
              <a:rPr lang="en-US" sz="1200" dirty="0"/>
              <a:t>Yan*, </a:t>
            </a:r>
            <a:r>
              <a:rPr lang="en-US" sz="1200" b="1" dirty="0"/>
              <a:t>Wang</a:t>
            </a:r>
            <a:r>
              <a:rPr lang="en-US" sz="1200" dirty="0"/>
              <a:t>*, et al., </a:t>
            </a:r>
            <a:r>
              <a:rPr lang="en-US" sz="1200" i="1" dirty="0"/>
              <a:t>Genome Biology</a:t>
            </a:r>
            <a:r>
              <a:rPr lang="en-US" sz="1200" dirty="0"/>
              <a:t>, 2014</a:t>
            </a:r>
          </a:p>
        </p:txBody>
      </p:sp>
      <p:sp>
        <p:nvSpPr>
          <p:cNvPr id="14" name="TextBox 13"/>
          <p:cNvSpPr txBox="1"/>
          <p:nvPr/>
        </p:nvSpPr>
        <p:spPr>
          <a:xfrm>
            <a:off x="3300351" y="3828365"/>
            <a:ext cx="990600" cy="646331"/>
          </a:xfrm>
          <a:prstGeom prst="rect">
            <a:avLst/>
          </a:prstGeom>
          <a:solidFill>
            <a:schemeClr val="bg1"/>
          </a:solidFill>
        </p:spPr>
        <p:txBody>
          <a:bodyPr wrap="square" rtlCol="0">
            <a:spAutoFit/>
          </a:bodyPr>
          <a:lstStyle/>
          <a:p>
            <a:endParaRPr lang="en-US" sz="1200" b="1" dirty="0">
              <a:solidFill>
                <a:srgbClr val="660066"/>
              </a:solidFill>
            </a:endParaRPr>
          </a:p>
          <a:p>
            <a:endParaRPr lang="en-US" sz="1200" b="1" dirty="0">
              <a:solidFill>
                <a:srgbClr val="660066"/>
              </a:solidFill>
            </a:endParaRPr>
          </a:p>
          <a:p>
            <a:endParaRPr lang="en-US" sz="1200" b="1" dirty="0">
              <a:solidFill>
                <a:srgbClr val="660066"/>
              </a:solidFill>
            </a:endParaRPr>
          </a:p>
        </p:txBody>
      </p:sp>
      <p:sp>
        <p:nvSpPr>
          <p:cNvPr id="3" name="Slide Number Placeholder 2">
            <a:extLst>
              <a:ext uri="{FF2B5EF4-FFF2-40B4-BE49-F238E27FC236}">
                <a16:creationId xmlns:a16="http://schemas.microsoft.com/office/drawing/2014/main" id="{4FC2506A-4EAF-6B46-94EC-A2FC27C8EAEF}"/>
              </a:ext>
            </a:extLst>
          </p:cNvPr>
          <p:cNvSpPr>
            <a:spLocks noGrp="1"/>
          </p:cNvSpPr>
          <p:nvPr>
            <p:ph type="sldNum" sz="quarter" idx="12"/>
          </p:nvPr>
        </p:nvSpPr>
        <p:spPr/>
        <p:txBody>
          <a:bodyPr/>
          <a:lstStyle/>
          <a:p>
            <a:fld id="{95764C26-2886-4D4B-B397-A363CFEF9E25}" type="slidenum">
              <a:rPr lang="en-US" smtClean="0"/>
              <a:pPr/>
              <a:t>27</a:t>
            </a:fld>
            <a:endParaRPr lang="en-US"/>
          </a:p>
        </p:txBody>
      </p:sp>
    </p:spTree>
    <p:extLst>
      <p:ext uri="{BB962C8B-B14F-4D97-AF65-F5344CB8AC3E}">
        <p14:creationId xmlns:p14="http://schemas.microsoft.com/office/powerpoint/2010/main" val="648681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343" y="114301"/>
            <a:ext cx="7772400" cy="1143000"/>
          </a:xfrm>
        </p:spPr>
        <p:txBody>
          <a:bodyPr/>
          <a:lstStyle/>
          <a:p>
            <a:r>
              <a:rPr lang="en-US" sz="4000" dirty="0"/>
              <a:t>Maximize “modularity” for clustering a single network</a:t>
            </a:r>
          </a:p>
        </p:txBody>
      </p:sp>
      <p:grpSp>
        <p:nvGrpSpPr>
          <p:cNvPr id="11" name="Group 10"/>
          <p:cNvGrpSpPr/>
          <p:nvPr/>
        </p:nvGrpSpPr>
        <p:grpSpPr>
          <a:xfrm>
            <a:off x="304800" y="3528536"/>
            <a:ext cx="5012025" cy="1209020"/>
            <a:chOff x="-1657000" y="4359851"/>
            <a:chExt cx="5012025" cy="1209020"/>
          </a:xfrm>
        </p:grpSpPr>
        <p:graphicFrame>
          <p:nvGraphicFramePr>
            <p:cNvPr id="12" name="Content Placeholder 3"/>
            <p:cNvGraphicFramePr>
              <a:graphicFrameLocks noChangeAspect="1"/>
            </p:cNvGraphicFramePr>
            <p:nvPr/>
          </p:nvGraphicFramePr>
          <p:xfrm>
            <a:off x="324200" y="4359851"/>
            <a:ext cx="3030825" cy="879737"/>
          </p:xfrm>
          <a:graphic>
            <a:graphicData uri="http://schemas.openxmlformats.org/presentationml/2006/ole">
              <mc:AlternateContent xmlns:mc="http://schemas.openxmlformats.org/markup-compatibility/2006">
                <mc:Choice xmlns:v="urn:schemas-microsoft-com:vml" Requires="v">
                  <p:oleObj spid="_x0000_s117797" name="Equation" r:id="rId4" imgW="1663700" imgH="482600" progId="Equation.3">
                    <p:embed/>
                  </p:oleObj>
                </mc:Choice>
                <mc:Fallback>
                  <p:oleObj name="Equation" r:id="rId4" imgW="1663700" imgH="482600" progId="Equation.3">
                    <p:embed/>
                    <p:pic>
                      <p:nvPicPr>
                        <p:cNvPr id="12" name="Content Placeholder 3"/>
                        <p:cNvPicPr/>
                        <p:nvPr/>
                      </p:nvPicPr>
                      <p:blipFill>
                        <a:blip r:embed="rId5"/>
                        <a:stretch>
                          <a:fillRect/>
                        </a:stretch>
                      </p:blipFill>
                      <p:spPr>
                        <a:xfrm>
                          <a:off x="324200" y="4359851"/>
                          <a:ext cx="3030825" cy="879737"/>
                        </a:xfrm>
                        <a:prstGeom prst="rect">
                          <a:avLst/>
                        </a:prstGeom>
                      </p:spPr>
                    </p:pic>
                  </p:oleObj>
                </mc:Fallback>
              </mc:AlternateContent>
            </a:graphicData>
          </a:graphic>
        </p:graphicFrame>
        <p:sp>
          <p:nvSpPr>
            <p:cNvPr id="13" name="TextBox 12"/>
            <p:cNvSpPr txBox="1"/>
            <p:nvPr/>
          </p:nvSpPr>
          <p:spPr>
            <a:xfrm>
              <a:off x="-1657000" y="5045651"/>
              <a:ext cx="2045001" cy="523220"/>
            </a:xfrm>
            <a:prstGeom prst="rect">
              <a:avLst/>
            </a:prstGeom>
            <a:noFill/>
          </p:spPr>
          <p:txBody>
            <a:bodyPr wrap="none" rtlCol="0">
              <a:spAutoFit/>
            </a:bodyPr>
            <a:lstStyle/>
            <a:p>
              <a:pPr algn="r" defTabSz="457200" fontAlgn="auto">
                <a:spcBef>
                  <a:spcPts val="0"/>
                </a:spcBef>
                <a:spcAft>
                  <a:spcPts val="0"/>
                </a:spcAft>
              </a:pPr>
              <a:r>
                <a:rPr lang="en-US" sz="1400" b="0" dirty="0">
                  <a:solidFill>
                    <a:prstClr val="black"/>
                  </a:solidFill>
                  <a:latin typeface="Calibri"/>
                </a:rPr>
                <a:t>normalization</a:t>
              </a:r>
            </a:p>
            <a:p>
              <a:pPr defTabSz="457200" fontAlgn="auto">
                <a:spcBef>
                  <a:spcPts val="0"/>
                </a:spcBef>
                <a:spcAft>
                  <a:spcPts val="0"/>
                </a:spcAft>
              </a:pPr>
              <a:r>
                <a:rPr lang="en-US" sz="1400" b="0" i="1" dirty="0">
                  <a:solidFill>
                    <a:prstClr val="black"/>
                  </a:solidFill>
                  <a:latin typeface="Calibri"/>
                </a:rPr>
                <a:t>m</a:t>
              </a:r>
              <a:r>
                <a:rPr lang="en-US" sz="1400" b="0" dirty="0">
                  <a:solidFill>
                    <a:prstClr val="black"/>
                  </a:solidFill>
                  <a:latin typeface="Calibri"/>
                </a:rPr>
                <a:t>: total number of edges</a:t>
              </a:r>
            </a:p>
          </p:txBody>
        </p:sp>
      </p:grpSp>
      <p:grpSp>
        <p:nvGrpSpPr>
          <p:cNvPr id="14" name="Group 13"/>
          <p:cNvGrpSpPr/>
          <p:nvPr/>
        </p:nvGrpSpPr>
        <p:grpSpPr>
          <a:xfrm>
            <a:off x="4800599" y="4290536"/>
            <a:ext cx="3124201" cy="675620"/>
            <a:chOff x="3531891" y="4929293"/>
            <a:chExt cx="3124201" cy="675620"/>
          </a:xfrm>
        </p:grpSpPr>
        <p:graphicFrame>
          <p:nvGraphicFramePr>
            <p:cNvPr id="15" name="Content Placeholder 3"/>
            <p:cNvGraphicFramePr>
              <a:graphicFrameLocks noChangeAspect="1"/>
            </p:cNvGraphicFramePr>
            <p:nvPr/>
          </p:nvGraphicFramePr>
          <p:xfrm>
            <a:off x="3531891" y="4929293"/>
            <a:ext cx="855072" cy="608717"/>
          </p:xfrm>
          <a:graphic>
            <a:graphicData uri="http://schemas.openxmlformats.org/presentationml/2006/ole">
              <mc:AlternateContent xmlns:mc="http://schemas.openxmlformats.org/markup-compatibility/2006">
                <mc:Choice xmlns:v="urn:schemas-microsoft-com:vml" Requires="v">
                  <p:oleObj spid="_x0000_s117798" name="Equation" r:id="rId6" imgW="571500" imgH="406400" progId="Equation.3">
                    <p:embed/>
                  </p:oleObj>
                </mc:Choice>
                <mc:Fallback>
                  <p:oleObj name="Equation" r:id="rId6" imgW="571500" imgH="406400" progId="Equation.3">
                    <p:embed/>
                    <p:pic>
                      <p:nvPicPr>
                        <p:cNvPr id="15" name="Content Placeholder 3"/>
                        <p:cNvPicPr/>
                        <p:nvPr/>
                      </p:nvPicPr>
                      <p:blipFill>
                        <a:blip r:embed="rId7"/>
                        <a:stretch>
                          <a:fillRect/>
                        </a:stretch>
                      </p:blipFill>
                      <p:spPr>
                        <a:xfrm>
                          <a:off x="3531891" y="4929293"/>
                          <a:ext cx="855072" cy="608717"/>
                        </a:xfrm>
                        <a:prstGeom prst="rect">
                          <a:avLst/>
                        </a:prstGeom>
                      </p:spPr>
                    </p:pic>
                  </p:oleObj>
                </mc:Fallback>
              </mc:AlternateContent>
            </a:graphicData>
          </a:graphic>
        </p:graphicFrame>
        <p:sp>
          <p:nvSpPr>
            <p:cNvPr id="16" name="TextBox 15"/>
            <p:cNvSpPr txBox="1"/>
            <p:nvPr/>
          </p:nvSpPr>
          <p:spPr>
            <a:xfrm>
              <a:off x="4217692" y="5081693"/>
              <a:ext cx="2438400" cy="523220"/>
            </a:xfrm>
            <a:prstGeom prst="rect">
              <a:avLst/>
            </a:prstGeom>
            <a:noFill/>
          </p:spPr>
          <p:txBody>
            <a:bodyPr wrap="square" rtlCol="0">
              <a:spAutoFit/>
            </a:bodyPr>
            <a:lstStyle/>
            <a:p>
              <a:pPr defTabSz="457200" fontAlgn="auto">
                <a:spcBef>
                  <a:spcPts val="0"/>
                </a:spcBef>
                <a:spcAft>
                  <a:spcPts val="0"/>
                </a:spcAft>
              </a:pPr>
              <a:r>
                <a:rPr lang="en-US" sz="1400" dirty="0">
                  <a:solidFill>
                    <a:prstClr val="black"/>
                  </a:solidFill>
                  <a:latin typeface="Calibri"/>
                </a:rPr>
                <a:t>=expected edge weight that would go between </a:t>
              </a:r>
              <a:r>
                <a:rPr lang="en-US" sz="1400" dirty="0" err="1">
                  <a:solidFill>
                    <a:prstClr val="black"/>
                  </a:solidFill>
                  <a:latin typeface="Calibri"/>
                </a:rPr>
                <a:t>i</a:t>
              </a:r>
              <a:r>
                <a:rPr lang="en-US" sz="1400" dirty="0">
                  <a:solidFill>
                    <a:prstClr val="black"/>
                  </a:solidFill>
                  <a:latin typeface="Calibri"/>
                </a:rPr>
                <a:t> and j</a:t>
              </a:r>
              <a:endParaRPr lang="en-US" sz="1100" b="0" dirty="0">
                <a:solidFill>
                  <a:prstClr val="black"/>
                </a:solidFill>
                <a:latin typeface="Calibri"/>
              </a:endParaRPr>
            </a:p>
          </p:txBody>
        </p:sp>
      </p:grpSp>
      <p:sp>
        <p:nvSpPr>
          <p:cNvPr id="17" name="TextBox 16"/>
          <p:cNvSpPr txBox="1"/>
          <p:nvPr/>
        </p:nvSpPr>
        <p:spPr>
          <a:xfrm>
            <a:off x="5715000" y="3680936"/>
            <a:ext cx="2057400" cy="523220"/>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Calibri"/>
              </a:rPr>
              <a:t>sum over nodes within a group (module) </a:t>
            </a:r>
          </a:p>
        </p:txBody>
      </p:sp>
      <p:cxnSp>
        <p:nvCxnSpPr>
          <p:cNvPr id="18" name="Straight Arrow Connector 17"/>
          <p:cNvCxnSpPr/>
          <p:nvPr/>
        </p:nvCxnSpPr>
        <p:spPr>
          <a:xfrm flipV="1">
            <a:off x="3352800" y="4138136"/>
            <a:ext cx="457200" cy="433864"/>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5" idx="1"/>
          </p:cNvCxnSpPr>
          <p:nvPr/>
        </p:nvCxnSpPr>
        <p:spPr>
          <a:xfrm flipH="1" flipV="1">
            <a:off x="4495800" y="4290536"/>
            <a:ext cx="304799" cy="304358"/>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09800" y="4495800"/>
            <a:ext cx="1981200" cy="523220"/>
          </a:xfrm>
          <a:prstGeom prst="rect">
            <a:avLst/>
          </a:prstGeom>
          <a:noFill/>
        </p:spPr>
        <p:txBody>
          <a:bodyPr wrap="square" rtlCol="0">
            <a:spAutoFit/>
          </a:bodyPr>
          <a:lstStyle/>
          <a:p>
            <a:pPr algn="r" defTabSz="457200" fontAlgn="auto">
              <a:spcBef>
                <a:spcPts val="0"/>
              </a:spcBef>
              <a:spcAft>
                <a:spcPts val="0"/>
              </a:spcAft>
            </a:pPr>
            <a:r>
              <a:rPr lang="en-US" sz="1400" dirty="0">
                <a:solidFill>
                  <a:prstClr val="black"/>
                </a:solidFill>
                <a:latin typeface="Calibri"/>
              </a:rPr>
              <a:t>edge weight between nodes </a:t>
            </a:r>
            <a:r>
              <a:rPr lang="en-US" sz="1400" dirty="0" err="1">
                <a:solidFill>
                  <a:prstClr val="black"/>
                </a:solidFill>
                <a:latin typeface="Calibri"/>
              </a:rPr>
              <a:t>i</a:t>
            </a:r>
            <a:r>
              <a:rPr lang="en-US" sz="1400" dirty="0">
                <a:solidFill>
                  <a:prstClr val="black"/>
                </a:solidFill>
                <a:latin typeface="Calibri"/>
              </a:rPr>
              <a:t> and j</a:t>
            </a:r>
            <a:endParaRPr lang="en-US" sz="1400" b="0" dirty="0">
              <a:solidFill>
                <a:prstClr val="black"/>
              </a:solidFill>
              <a:latin typeface="Calibri"/>
            </a:endParaRPr>
          </a:p>
        </p:txBody>
      </p:sp>
      <p:pic>
        <p:nvPicPr>
          <p:cNvPr id="22" name="Picture 21"/>
          <p:cNvPicPr>
            <a:picLocks noChangeAspect="1"/>
          </p:cNvPicPr>
          <p:nvPr/>
        </p:nvPicPr>
        <p:blipFill>
          <a:blip r:embed="rId8"/>
          <a:stretch>
            <a:fillRect/>
          </a:stretch>
        </p:blipFill>
        <p:spPr>
          <a:xfrm>
            <a:off x="1181100" y="1306808"/>
            <a:ext cx="6019800" cy="1741192"/>
          </a:xfrm>
          <a:prstGeom prst="rect">
            <a:avLst/>
          </a:prstGeom>
        </p:spPr>
      </p:pic>
      <p:cxnSp>
        <p:nvCxnSpPr>
          <p:cNvPr id="23" name="Straight Arrow Connector 22"/>
          <p:cNvCxnSpPr/>
          <p:nvPr/>
        </p:nvCxnSpPr>
        <p:spPr>
          <a:xfrm>
            <a:off x="1752600" y="3048000"/>
            <a:ext cx="386080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38200" y="3124200"/>
            <a:ext cx="7467600" cy="461665"/>
          </a:xfrm>
          <a:prstGeom prst="rect">
            <a:avLst/>
          </a:prstGeom>
          <a:noFill/>
        </p:spPr>
        <p:txBody>
          <a:bodyPr wrap="square" rtlCol="0">
            <a:spAutoFit/>
          </a:bodyPr>
          <a:lstStyle/>
          <a:p>
            <a:r>
              <a:rPr lang="en-US" sz="2000" b="1" dirty="0">
                <a:solidFill>
                  <a:srgbClr val="000000"/>
                </a:solidFill>
                <a:latin typeface="Georgia (Body)"/>
                <a:cs typeface="Georgia (Body)"/>
              </a:rPr>
              <a:t>Modularity </a:t>
            </a:r>
            <a:r>
              <a:rPr lang="en-US" sz="2400" i="1" dirty="0">
                <a:solidFill>
                  <a:srgbClr val="000000"/>
                </a:solidFill>
                <a:latin typeface="Times New Roman"/>
                <a:cs typeface="Times New Roman"/>
              </a:rPr>
              <a:t>Q</a:t>
            </a:r>
            <a:r>
              <a:rPr lang="en-US" sz="2000" dirty="0">
                <a:solidFill>
                  <a:srgbClr val="000000"/>
                </a:solidFill>
                <a:latin typeface="Georgia (Body)"/>
                <a:cs typeface="Georgia (Body)"/>
              </a:rPr>
              <a:t>: measurement on strength of network division </a:t>
            </a:r>
            <a:endParaRPr lang="en-US" sz="2400" dirty="0">
              <a:solidFill>
                <a:srgbClr val="000000"/>
              </a:solidFill>
              <a:latin typeface="Georgia (Body)"/>
              <a:cs typeface="Georgia (Body)"/>
            </a:endParaRPr>
          </a:p>
        </p:txBody>
      </p:sp>
      <p:sp>
        <p:nvSpPr>
          <p:cNvPr id="25" name="TextBox 24"/>
          <p:cNvSpPr txBox="1"/>
          <p:nvPr/>
        </p:nvSpPr>
        <p:spPr>
          <a:xfrm>
            <a:off x="1219200" y="2667000"/>
            <a:ext cx="545342" cy="369332"/>
          </a:xfrm>
          <a:prstGeom prst="rect">
            <a:avLst/>
          </a:prstGeom>
          <a:noFill/>
        </p:spPr>
        <p:txBody>
          <a:bodyPr wrap="none" rtlCol="0">
            <a:spAutoFit/>
          </a:bodyPr>
          <a:lstStyle/>
          <a:p>
            <a:r>
              <a:rPr lang="en-US" dirty="0"/>
              <a:t>low</a:t>
            </a:r>
          </a:p>
        </p:txBody>
      </p:sp>
      <p:sp>
        <p:nvSpPr>
          <p:cNvPr id="27" name="TextBox 26"/>
          <p:cNvSpPr txBox="1"/>
          <p:nvPr/>
        </p:nvSpPr>
        <p:spPr>
          <a:xfrm>
            <a:off x="5257800" y="2667000"/>
            <a:ext cx="638554" cy="369332"/>
          </a:xfrm>
          <a:prstGeom prst="rect">
            <a:avLst/>
          </a:prstGeom>
          <a:noFill/>
        </p:spPr>
        <p:txBody>
          <a:bodyPr wrap="none" rtlCol="0">
            <a:spAutoFit/>
          </a:bodyPr>
          <a:lstStyle/>
          <a:p>
            <a:r>
              <a:rPr lang="en-US" dirty="0"/>
              <a:t>high</a:t>
            </a:r>
          </a:p>
        </p:txBody>
      </p:sp>
      <p:sp>
        <p:nvSpPr>
          <p:cNvPr id="28" name="Rectangle 27"/>
          <p:cNvSpPr/>
          <p:nvPr/>
        </p:nvSpPr>
        <p:spPr>
          <a:xfrm>
            <a:off x="6986024" y="2819400"/>
            <a:ext cx="2133600" cy="246221"/>
          </a:xfrm>
          <a:prstGeom prst="rect">
            <a:avLst/>
          </a:prstGeom>
        </p:spPr>
        <p:txBody>
          <a:bodyPr wrap="square">
            <a:spAutoFit/>
          </a:bodyPr>
          <a:lstStyle/>
          <a:p>
            <a:pPr defTabSz="457200" fontAlgn="auto">
              <a:spcBef>
                <a:spcPts val="0"/>
              </a:spcBef>
              <a:spcAft>
                <a:spcPts val="0"/>
              </a:spcAft>
            </a:pPr>
            <a:r>
              <a:rPr lang="en-US" sz="1000" dirty="0">
                <a:solidFill>
                  <a:prstClr val="black"/>
                </a:solidFill>
                <a:latin typeface="Helvetica"/>
                <a:cs typeface="Helvetica"/>
              </a:rPr>
              <a:t>Brede</a:t>
            </a:r>
            <a:r>
              <a:rPr lang="en-US" sz="1000" b="0" dirty="0">
                <a:solidFill>
                  <a:prstClr val="black"/>
                </a:solidFill>
                <a:latin typeface="Helvetica"/>
                <a:cs typeface="Helvetica"/>
              </a:rPr>
              <a:t>, </a:t>
            </a:r>
            <a:r>
              <a:rPr lang="en-US" sz="1000" b="0" dirty="0" err="1">
                <a:solidFill>
                  <a:prstClr val="black"/>
                </a:solidFill>
                <a:latin typeface="Helvetica"/>
                <a:cs typeface="Helvetica"/>
              </a:rPr>
              <a:t>Europhysics</a:t>
            </a:r>
            <a:r>
              <a:rPr lang="en-US" sz="1000" b="0" dirty="0">
                <a:solidFill>
                  <a:prstClr val="black"/>
                </a:solidFill>
                <a:latin typeface="Helvetica"/>
                <a:cs typeface="Helvetica"/>
              </a:rPr>
              <a:t> Letters, 2010.</a:t>
            </a:r>
          </a:p>
        </p:txBody>
      </p:sp>
      <p:cxnSp>
        <p:nvCxnSpPr>
          <p:cNvPr id="41" name="Straight Arrow Connector 40"/>
          <p:cNvCxnSpPr>
            <a:stCxn id="13" idx="3"/>
          </p:cNvCxnSpPr>
          <p:nvPr/>
        </p:nvCxnSpPr>
        <p:spPr>
          <a:xfrm flipV="1">
            <a:off x="2349801" y="4214336"/>
            <a:ext cx="469599" cy="261610"/>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7" idx="1"/>
          </p:cNvCxnSpPr>
          <p:nvPr/>
        </p:nvCxnSpPr>
        <p:spPr>
          <a:xfrm flipH="1" flipV="1">
            <a:off x="4953000" y="3909536"/>
            <a:ext cx="762000" cy="33010"/>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7612743" y="6172200"/>
            <a:ext cx="1524000" cy="246221"/>
          </a:xfrm>
          <a:prstGeom prst="rect">
            <a:avLst/>
          </a:prstGeom>
        </p:spPr>
        <p:txBody>
          <a:bodyPr wrap="square">
            <a:spAutoFit/>
          </a:bodyPr>
          <a:lstStyle/>
          <a:p>
            <a:pPr defTabSz="457200" fontAlgn="auto">
              <a:spcBef>
                <a:spcPts val="0"/>
              </a:spcBef>
              <a:spcAft>
                <a:spcPts val="0"/>
              </a:spcAft>
            </a:pPr>
            <a:r>
              <a:rPr lang="en-US" sz="1000" dirty="0">
                <a:solidFill>
                  <a:prstClr val="black"/>
                </a:solidFill>
                <a:latin typeface="Helvetica"/>
                <a:cs typeface="Helvetica"/>
              </a:rPr>
              <a:t>Newman, PNAS, 2006</a:t>
            </a:r>
            <a:r>
              <a:rPr lang="en-US" sz="1000" b="0" dirty="0">
                <a:solidFill>
                  <a:prstClr val="black"/>
                </a:solidFill>
                <a:latin typeface="Helvetica"/>
                <a:cs typeface="Helvetica"/>
              </a:rPr>
              <a:t>.</a:t>
            </a:r>
          </a:p>
        </p:txBody>
      </p:sp>
      <p:grpSp>
        <p:nvGrpSpPr>
          <p:cNvPr id="5" name="Group 4"/>
          <p:cNvGrpSpPr/>
          <p:nvPr/>
        </p:nvGrpSpPr>
        <p:grpSpPr>
          <a:xfrm>
            <a:off x="1447807" y="5105401"/>
            <a:ext cx="5833873" cy="1320462"/>
            <a:chOff x="1447807" y="5105401"/>
            <a:chExt cx="5833873" cy="1320462"/>
          </a:xfrm>
        </p:grpSpPr>
        <p:sp>
          <p:nvSpPr>
            <p:cNvPr id="35" name="TextBox 34"/>
            <p:cNvSpPr txBox="1"/>
            <p:nvPr/>
          </p:nvSpPr>
          <p:spPr>
            <a:xfrm>
              <a:off x="1447807" y="5410200"/>
              <a:ext cx="5833873" cy="1015663"/>
            </a:xfrm>
            <a:prstGeom prst="rect">
              <a:avLst/>
            </a:prstGeom>
            <a:noFill/>
          </p:spPr>
          <p:txBody>
            <a:bodyPr wrap="none" rtlCol="0">
              <a:spAutoFit/>
            </a:bodyPr>
            <a:lstStyle/>
            <a:p>
              <a:pPr algn="ctr"/>
              <a:r>
                <a:rPr lang="en-US" sz="2000" b="1" dirty="0"/>
                <a:t>Clustering goal: </a:t>
              </a:r>
              <a:r>
                <a:rPr lang="en-US" sz="2000" dirty="0"/>
                <a:t>assign each node a module </a:t>
              </a:r>
            </a:p>
            <a:p>
              <a:pPr algn="ctr"/>
              <a:r>
                <a:rPr lang="en-US" sz="2000" dirty="0"/>
                <a:t>to maximize “modularity” as an objective function</a:t>
              </a:r>
            </a:p>
            <a:p>
              <a:pPr algn="ctr"/>
              <a:r>
                <a:rPr lang="en-US" sz="2000" dirty="0"/>
                <a:t> (module is a group of highly connected nodes)</a:t>
              </a:r>
            </a:p>
          </p:txBody>
        </p:sp>
        <p:sp>
          <p:nvSpPr>
            <p:cNvPr id="26" name="Right Arrow 25"/>
            <p:cNvSpPr/>
            <p:nvPr/>
          </p:nvSpPr>
          <p:spPr>
            <a:xfrm rot="5400000" flipV="1">
              <a:off x="3903210" y="5088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1A719406-03E2-E84C-B082-D497770CE125}"/>
              </a:ext>
            </a:extLst>
          </p:cNvPr>
          <p:cNvSpPr>
            <a:spLocks noGrp="1"/>
          </p:cNvSpPr>
          <p:nvPr>
            <p:ph type="sldNum" sz="quarter" idx="12"/>
          </p:nvPr>
        </p:nvSpPr>
        <p:spPr/>
        <p:txBody>
          <a:bodyPr/>
          <a:lstStyle/>
          <a:p>
            <a:fld id="{95764C26-2886-4D4B-B397-A363CFEF9E25}" type="slidenum">
              <a:rPr lang="en-US" smtClean="0"/>
              <a:pPr/>
              <a:t>28</a:t>
            </a:fld>
            <a:endParaRPr lang="en-US"/>
          </a:p>
        </p:txBody>
      </p:sp>
    </p:spTree>
    <p:extLst>
      <p:ext uri="{BB962C8B-B14F-4D97-AF65-F5344CB8AC3E}">
        <p14:creationId xmlns:p14="http://schemas.microsoft.com/office/powerpoint/2010/main" val="116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63" y="152400"/>
            <a:ext cx="8135937" cy="914400"/>
          </a:xfrm>
        </p:spPr>
        <p:txBody>
          <a:bodyPr/>
          <a:lstStyle/>
          <a:p>
            <a:r>
              <a:rPr lang="en-US" sz="3200" dirty="0" err="1"/>
              <a:t>OrthoClust</a:t>
            </a:r>
            <a:r>
              <a:rPr lang="en-US" sz="3200" dirty="0"/>
              <a:t>: an </a:t>
            </a:r>
            <a:r>
              <a:rPr lang="en-US" sz="3200" dirty="0" err="1"/>
              <a:t>orthology</a:t>
            </a:r>
            <a:r>
              <a:rPr lang="en-US" sz="3200" dirty="0"/>
              <a:t>-based method for clustering cross-species networks</a:t>
            </a:r>
          </a:p>
        </p:txBody>
      </p:sp>
      <p:grpSp>
        <p:nvGrpSpPr>
          <p:cNvPr id="4" name="Group 3"/>
          <p:cNvGrpSpPr/>
          <p:nvPr/>
        </p:nvGrpSpPr>
        <p:grpSpPr>
          <a:xfrm>
            <a:off x="1481429"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7" name="Group 6"/>
          <p:cNvGrpSpPr/>
          <p:nvPr/>
        </p:nvGrpSpPr>
        <p:grpSpPr>
          <a:xfrm>
            <a:off x="1834053" y="1522983"/>
            <a:ext cx="332413" cy="307777"/>
            <a:chOff x="664163" y="1815126"/>
            <a:chExt cx="332413" cy="307777"/>
          </a:xfrm>
        </p:grpSpPr>
        <p:sp>
          <p:nvSpPr>
            <p:cNvPr id="8" name="Oval 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0" name="Group 9"/>
          <p:cNvGrpSpPr/>
          <p:nvPr/>
        </p:nvGrpSpPr>
        <p:grpSpPr>
          <a:xfrm>
            <a:off x="1859453" y="2843783"/>
            <a:ext cx="332413" cy="307777"/>
            <a:chOff x="664163" y="1815126"/>
            <a:chExt cx="332413" cy="307777"/>
          </a:xfrm>
        </p:grpSpPr>
        <p:sp>
          <p:nvSpPr>
            <p:cNvPr id="11" name="Oval 1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2" name="TextBox 1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3" name="Group 12"/>
          <p:cNvGrpSpPr/>
          <p:nvPr/>
        </p:nvGrpSpPr>
        <p:grpSpPr>
          <a:xfrm>
            <a:off x="3131739" y="2583315"/>
            <a:ext cx="332413" cy="307777"/>
            <a:chOff x="664163" y="1815126"/>
            <a:chExt cx="332413" cy="307777"/>
          </a:xfrm>
        </p:grpSpPr>
        <p:sp>
          <p:nvSpPr>
            <p:cNvPr id="14" name="Oval 1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5" name="TextBox 1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6" name="Group 15"/>
          <p:cNvGrpSpPr/>
          <p:nvPr/>
        </p:nvGrpSpPr>
        <p:grpSpPr>
          <a:xfrm>
            <a:off x="2575842" y="2037259"/>
            <a:ext cx="332413" cy="307777"/>
            <a:chOff x="664163" y="1815126"/>
            <a:chExt cx="332413" cy="307777"/>
          </a:xfrm>
        </p:grpSpPr>
        <p:sp>
          <p:nvSpPr>
            <p:cNvPr id="17" name="Oval 1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cxnSp>
        <p:nvCxnSpPr>
          <p:cNvPr id="19" name="Straight Connector 18"/>
          <p:cNvCxnSpPr>
            <a:stCxn id="6" idx="3"/>
            <a:endCxn id="17" idx="2"/>
          </p:cNvCxnSpPr>
          <p:nvPr/>
        </p:nvCxnSpPr>
        <p:spPr>
          <a:xfrm flipV="1">
            <a:off x="1801142" y="2196486"/>
            <a:ext cx="774700" cy="13787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7" idx="5"/>
            <a:endCxn id="14" idx="1"/>
          </p:cNvCxnSpPr>
          <p:nvPr/>
        </p:nvCxnSpPr>
        <p:spPr>
          <a:xfrm>
            <a:off x="2859574" y="2301527"/>
            <a:ext cx="320846" cy="33597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8" idx="5"/>
          </p:cNvCxnSpPr>
          <p:nvPr/>
        </p:nvCxnSpPr>
        <p:spPr>
          <a:xfrm>
            <a:off x="2117785" y="1787251"/>
            <a:ext cx="552423" cy="267182"/>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1" idx="1"/>
          </p:cNvCxnSpPr>
          <p:nvPr/>
        </p:nvCxnSpPr>
        <p:spPr>
          <a:xfrm flipH="1" flipV="1">
            <a:off x="1715892" y="2488250"/>
            <a:ext cx="192242" cy="40971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4" idx="2"/>
          </p:cNvCxnSpPr>
          <p:nvPr/>
        </p:nvCxnSpPr>
        <p:spPr>
          <a:xfrm flipH="1" flipV="1">
            <a:off x="1777484" y="2432404"/>
            <a:ext cx="1354255" cy="31013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725080" y="1793999"/>
            <a:ext cx="199265" cy="40248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1" idx="7"/>
          </p:cNvCxnSpPr>
          <p:nvPr/>
        </p:nvCxnSpPr>
        <p:spPr>
          <a:xfrm flipV="1">
            <a:off x="2143185" y="2317653"/>
            <a:ext cx="492074" cy="58031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4045244" y="2180472"/>
            <a:ext cx="332413" cy="307777"/>
            <a:chOff x="664163" y="1815126"/>
            <a:chExt cx="332413" cy="307777"/>
          </a:xfrm>
        </p:grpSpPr>
        <p:sp>
          <p:nvSpPr>
            <p:cNvPr id="27" name="Oval 2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8" name="TextBox 27"/>
            <p:cNvSpPr txBox="1"/>
            <p:nvPr/>
          </p:nvSpPr>
          <p:spPr>
            <a:xfrm>
              <a:off x="699361" y="1815126"/>
              <a:ext cx="275661" cy="307777"/>
            </a:xfrm>
            <a:prstGeom prst="rect">
              <a:avLst/>
            </a:prstGeom>
            <a:noFill/>
          </p:spPr>
          <p:txBody>
            <a:bodyPr wrap="none" rtlCol="0">
              <a:spAutoFit/>
            </a:bodyPr>
            <a:lstStyle/>
            <a:p>
              <a:pPr defTabSz="457200" fontAlgn="auto">
                <a:spcBef>
                  <a:spcPts val="0"/>
                </a:spcBef>
                <a:spcAft>
                  <a:spcPts val="0"/>
                </a:spcAft>
              </a:pPr>
              <a:r>
                <a:rPr lang="en-US" sz="1400" dirty="0">
                  <a:solidFill>
                    <a:prstClr val="black"/>
                  </a:solidFill>
                  <a:latin typeface="Calibri"/>
                </a:rPr>
                <a:t>3</a:t>
              </a:r>
              <a:endParaRPr lang="en-US" sz="1400" b="0" dirty="0">
                <a:solidFill>
                  <a:prstClr val="black"/>
                </a:solidFill>
                <a:latin typeface="Calibri"/>
              </a:endParaRPr>
            </a:p>
          </p:txBody>
        </p:sp>
      </p:grpSp>
      <p:grpSp>
        <p:nvGrpSpPr>
          <p:cNvPr id="29" name="Group 28"/>
          <p:cNvGrpSpPr/>
          <p:nvPr/>
        </p:nvGrpSpPr>
        <p:grpSpPr>
          <a:xfrm>
            <a:off x="7913704" y="4261691"/>
            <a:ext cx="332413" cy="307777"/>
            <a:chOff x="664163" y="1815126"/>
            <a:chExt cx="332413" cy="307777"/>
          </a:xfrm>
        </p:grpSpPr>
        <p:sp>
          <p:nvSpPr>
            <p:cNvPr id="30" name="Oval 2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1" name="TextBox 3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32" name="Group 31"/>
          <p:cNvGrpSpPr/>
          <p:nvPr/>
        </p:nvGrpSpPr>
        <p:grpSpPr>
          <a:xfrm>
            <a:off x="4423268" y="2843783"/>
            <a:ext cx="332413" cy="307777"/>
            <a:chOff x="664163" y="1815126"/>
            <a:chExt cx="332413" cy="307777"/>
          </a:xfrm>
        </p:grpSpPr>
        <p:sp>
          <p:nvSpPr>
            <p:cNvPr id="33" name="Oval 3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4" name="TextBox 33"/>
            <p:cNvSpPr txBox="1"/>
            <p:nvPr/>
          </p:nvSpPr>
          <p:spPr>
            <a:xfrm>
              <a:off x="699361" y="1815126"/>
              <a:ext cx="275661" cy="307777"/>
            </a:xfrm>
            <a:prstGeom prst="rect">
              <a:avLst/>
            </a:prstGeom>
            <a:noFill/>
          </p:spPr>
          <p:txBody>
            <a:bodyPr wrap="none" rtlCol="0">
              <a:spAutoFit/>
            </a:bodyPr>
            <a:lstStyle/>
            <a:p>
              <a:pPr defTabSz="457200" fontAlgn="auto">
                <a:spcBef>
                  <a:spcPts val="0"/>
                </a:spcBef>
                <a:spcAft>
                  <a:spcPts val="0"/>
                </a:spcAft>
              </a:pPr>
              <a:r>
                <a:rPr lang="en-US" sz="1400" dirty="0">
                  <a:solidFill>
                    <a:prstClr val="black"/>
                  </a:solidFill>
                  <a:latin typeface="Calibri"/>
                </a:rPr>
                <a:t>3</a:t>
              </a:r>
              <a:endParaRPr lang="en-US" sz="1400" b="0" dirty="0">
                <a:solidFill>
                  <a:prstClr val="black"/>
                </a:solidFill>
                <a:latin typeface="Calibri"/>
              </a:endParaRPr>
            </a:p>
          </p:txBody>
        </p:sp>
      </p:grpSp>
      <p:grpSp>
        <p:nvGrpSpPr>
          <p:cNvPr id="35" name="Group 34"/>
          <p:cNvGrpSpPr/>
          <p:nvPr/>
        </p:nvGrpSpPr>
        <p:grpSpPr>
          <a:xfrm>
            <a:off x="5695554" y="2583315"/>
            <a:ext cx="332413" cy="307777"/>
            <a:chOff x="664163" y="1815126"/>
            <a:chExt cx="332413" cy="307777"/>
          </a:xfrm>
        </p:grpSpPr>
        <p:sp>
          <p:nvSpPr>
            <p:cNvPr id="36" name="Oval 3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7" name="TextBox 36"/>
            <p:cNvSpPr txBox="1"/>
            <p:nvPr/>
          </p:nvSpPr>
          <p:spPr>
            <a:xfrm>
              <a:off x="699361" y="1815126"/>
              <a:ext cx="275661" cy="307777"/>
            </a:xfrm>
            <a:prstGeom prst="rect">
              <a:avLst/>
            </a:prstGeom>
            <a:noFill/>
          </p:spPr>
          <p:txBody>
            <a:bodyPr wrap="none" rtlCol="0">
              <a:spAutoFit/>
            </a:bodyPr>
            <a:lstStyle/>
            <a:p>
              <a:pPr defTabSz="457200" fontAlgn="auto">
                <a:spcBef>
                  <a:spcPts val="0"/>
                </a:spcBef>
                <a:spcAft>
                  <a:spcPts val="0"/>
                </a:spcAft>
              </a:pPr>
              <a:r>
                <a:rPr lang="en-US" sz="1400" dirty="0">
                  <a:solidFill>
                    <a:prstClr val="black"/>
                  </a:solidFill>
                  <a:latin typeface="Calibri"/>
                </a:rPr>
                <a:t>3</a:t>
              </a:r>
              <a:endParaRPr lang="en-US" sz="1400" b="0" dirty="0">
                <a:solidFill>
                  <a:prstClr val="black"/>
                </a:solidFill>
                <a:latin typeface="Calibri"/>
              </a:endParaRPr>
            </a:p>
          </p:txBody>
        </p:sp>
      </p:grpSp>
      <p:grpSp>
        <p:nvGrpSpPr>
          <p:cNvPr id="38" name="Group 37"/>
          <p:cNvGrpSpPr/>
          <p:nvPr/>
        </p:nvGrpSpPr>
        <p:grpSpPr>
          <a:xfrm>
            <a:off x="5139657" y="2037259"/>
            <a:ext cx="332413" cy="307777"/>
            <a:chOff x="664163" y="1815126"/>
            <a:chExt cx="332413" cy="307777"/>
          </a:xfrm>
        </p:grpSpPr>
        <p:sp>
          <p:nvSpPr>
            <p:cNvPr id="39" name="Oval 3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0" name="TextBox 39"/>
            <p:cNvSpPr txBox="1"/>
            <p:nvPr/>
          </p:nvSpPr>
          <p:spPr>
            <a:xfrm>
              <a:off x="699361" y="1815126"/>
              <a:ext cx="275661" cy="307777"/>
            </a:xfrm>
            <a:prstGeom prst="rect">
              <a:avLst/>
            </a:prstGeom>
            <a:noFill/>
          </p:spPr>
          <p:txBody>
            <a:bodyPr wrap="none" rtlCol="0">
              <a:spAutoFit/>
            </a:bodyPr>
            <a:lstStyle/>
            <a:p>
              <a:pPr defTabSz="457200" fontAlgn="auto">
                <a:spcBef>
                  <a:spcPts val="0"/>
                </a:spcBef>
                <a:spcAft>
                  <a:spcPts val="0"/>
                </a:spcAft>
              </a:pPr>
              <a:r>
                <a:rPr lang="en-US" sz="1400" dirty="0">
                  <a:solidFill>
                    <a:prstClr val="black"/>
                  </a:solidFill>
                  <a:latin typeface="Calibri"/>
                </a:rPr>
                <a:t>3</a:t>
              </a:r>
              <a:endParaRPr lang="en-US" sz="1400" b="0" dirty="0">
                <a:solidFill>
                  <a:prstClr val="black"/>
                </a:solidFill>
                <a:latin typeface="Calibri"/>
              </a:endParaRPr>
            </a:p>
          </p:txBody>
        </p:sp>
      </p:grpSp>
      <p:cxnSp>
        <p:nvCxnSpPr>
          <p:cNvPr id="41" name="Straight Connector 40"/>
          <p:cNvCxnSpPr>
            <a:stCxn id="28" idx="3"/>
            <a:endCxn id="39" idx="2"/>
          </p:cNvCxnSpPr>
          <p:nvPr/>
        </p:nvCxnSpPr>
        <p:spPr>
          <a:xfrm flipV="1">
            <a:off x="4356103" y="2196486"/>
            <a:ext cx="783554" cy="13787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39" idx="5"/>
            <a:endCxn id="36" idx="1"/>
          </p:cNvCxnSpPr>
          <p:nvPr/>
        </p:nvCxnSpPr>
        <p:spPr>
          <a:xfrm>
            <a:off x="5423389" y="2301527"/>
            <a:ext cx="320846" cy="33597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3" idx="1"/>
          </p:cNvCxnSpPr>
          <p:nvPr/>
        </p:nvCxnSpPr>
        <p:spPr>
          <a:xfrm flipH="1" flipV="1">
            <a:off x="4279707" y="2488250"/>
            <a:ext cx="192242" cy="40971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6" idx="2"/>
          </p:cNvCxnSpPr>
          <p:nvPr/>
        </p:nvCxnSpPr>
        <p:spPr>
          <a:xfrm flipH="1" flipV="1">
            <a:off x="4341299" y="2432404"/>
            <a:ext cx="1354255" cy="31013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6" idx="3"/>
          </p:cNvCxnSpPr>
          <p:nvPr/>
        </p:nvCxnSpPr>
        <p:spPr>
          <a:xfrm flipH="1">
            <a:off x="4758588" y="2847583"/>
            <a:ext cx="985647" cy="158931"/>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3" idx="7"/>
          </p:cNvCxnSpPr>
          <p:nvPr/>
        </p:nvCxnSpPr>
        <p:spPr>
          <a:xfrm flipV="1">
            <a:off x="4707000" y="2317653"/>
            <a:ext cx="492074" cy="58031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4196059" y="3665837"/>
            <a:ext cx="332413" cy="307777"/>
            <a:chOff x="664163" y="1815126"/>
            <a:chExt cx="332413" cy="307777"/>
          </a:xfrm>
        </p:grpSpPr>
        <p:sp>
          <p:nvSpPr>
            <p:cNvPr id="48" name="Oval 4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9" name="TextBox 48"/>
            <p:cNvSpPr txBox="1"/>
            <p:nvPr/>
          </p:nvSpPr>
          <p:spPr>
            <a:xfrm>
              <a:off x="699361" y="1815126"/>
              <a:ext cx="275661" cy="307777"/>
            </a:xfrm>
            <a:prstGeom prst="rect">
              <a:avLst/>
            </a:prstGeom>
            <a:noFill/>
          </p:spPr>
          <p:txBody>
            <a:bodyPr wrap="none" rtlCol="0">
              <a:spAutoFit/>
            </a:bodyPr>
            <a:lstStyle/>
            <a:p>
              <a:pPr defTabSz="457200" fontAlgn="auto">
                <a:spcBef>
                  <a:spcPts val="0"/>
                </a:spcBef>
                <a:spcAft>
                  <a:spcPts val="0"/>
                </a:spcAft>
              </a:pPr>
              <a:r>
                <a:rPr lang="en-US" sz="1400" dirty="0">
                  <a:solidFill>
                    <a:prstClr val="black"/>
                  </a:solidFill>
                  <a:latin typeface="Calibri"/>
                </a:rPr>
                <a:t>3</a:t>
              </a:r>
              <a:endParaRPr lang="en-US" sz="1400" b="0" dirty="0">
                <a:solidFill>
                  <a:prstClr val="black"/>
                </a:solidFill>
                <a:latin typeface="Calibri"/>
              </a:endParaRPr>
            </a:p>
          </p:txBody>
        </p:sp>
      </p:grpSp>
      <p:grpSp>
        <p:nvGrpSpPr>
          <p:cNvPr id="50" name="Group 49"/>
          <p:cNvGrpSpPr/>
          <p:nvPr/>
        </p:nvGrpSpPr>
        <p:grpSpPr>
          <a:xfrm>
            <a:off x="4574083" y="4379948"/>
            <a:ext cx="332413" cy="307777"/>
            <a:chOff x="664163" y="1815126"/>
            <a:chExt cx="332413" cy="307777"/>
          </a:xfrm>
        </p:grpSpPr>
        <p:sp>
          <p:nvSpPr>
            <p:cNvPr id="51" name="Oval 5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2" name="TextBox 51"/>
            <p:cNvSpPr txBox="1"/>
            <p:nvPr/>
          </p:nvSpPr>
          <p:spPr>
            <a:xfrm>
              <a:off x="699361" y="1815126"/>
              <a:ext cx="275661" cy="307777"/>
            </a:xfrm>
            <a:prstGeom prst="rect">
              <a:avLst/>
            </a:prstGeom>
            <a:noFill/>
          </p:spPr>
          <p:txBody>
            <a:bodyPr wrap="none" rtlCol="0">
              <a:spAutoFit/>
            </a:bodyPr>
            <a:lstStyle/>
            <a:p>
              <a:pPr defTabSz="457200" fontAlgn="auto">
                <a:spcBef>
                  <a:spcPts val="0"/>
                </a:spcBef>
                <a:spcAft>
                  <a:spcPts val="0"/>
                </a:spcAft>
              </a:pPr>
              <a:r>
                <a:rPr lang="en-US" sz="1400" dirty="0">
                  <a:solidFill>
                    <a:prstClr val="black"/>
                  </a:solidFill>
                  <a:latin typeface="Calibri"/>
                </a:rPr>
                <a:t>3</a:t>
              </a:r>
              <a:endParaRPr lang="en-US" sz="1400" b="0" dirty="0">
                <a:solidFill>
                  <a:prstClr val="black"/>
                </a:solidFill>
                <a:latin typeface="Calibri"/>
              </a:endParaRPr>
            </a:p>
          </p:txBody>
        </p:sp>
      </p:grpSp>
      <p:grpSp>
        <p:nvGrpSpPr>
          <p:cNvPr id="53" name="Group 52"/>
          <p:cNvGrpSpPr/>
          <p:nvPr/>
        </p:nvGrpSpPr>
        <p:grpSpPr>
          <a:xfrm>
            <a:off x="5846369" y="4068680"/>
            <a:ext cx="332413" cy="307777"/>
            <a:chOff x="664163" y="1815126"/>
            <a:chExt cx="332413" cy="307777"/>
          </a:xfrm>
        </p:grpSpPr>
        <p:sp>
          <p:nvSpPr>
            <p:cNvPr id="54" name="Oval 5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5" name="TextBox 54"/>
            <p:cNvSpPr txBox="1"/>
            <p:nvPr/>
          </p:nvSpPr>
          <p:spPr>
            <a:xfrm>
              <a:off x="699361" y="1815126"/>
              <a:ext cx="275661" cy="307777"/>
            </a:xfrm>
            <a:prstGeom prst="rect">
              <a:avLst/>
            </a:prstGeom>
            <a:noFill/>
          </p:spPr>
          <p:txBody>
            <a:bodyPr wrap="none" rtlCol="0">
              <a:spAutoFit/>
            </a:bodyPr>
            <a:lstStyle/>
            <a:p>
              <a:pPr defTabSz="457200" fontAlgn="auto">
                <a:spcBef>
                  <a:spcPts val="0"/>
                </a:spcBef>
                <a:spcAft>
                  <a:spcPts val="0"/>
                </a:spcAft>
              </a:pPr>
              <a:r>
                <a:rPr lang="en-US" sz="1400" dirty="0">
                  <a:solidFill>
                    <a:prstClr val="black"/>
                  </a:solidFill>
                  <a:latin typeface="Calibri"/>
                </a:rPr>
                <a:t>3</a:t>
              </a:r>
              <a:endParaRPr lang="en-US" sz="1400" b="0" dirty="0">
                <a:solidFill>
                  <a:prstClr val="black"/>
                </a:solidFill>
                <a:latin typeface="Calibri"/>
              </a:endParaRPr>
            </a:p>
          </p:txBody>
        </p:sp>
      </p:grpSp>
      <p:grpSp>
        <p:nvGrpSpPr>
          <p:cNvPr id="56" name="Group 55"/>
          <p:cNvGrpSpPr/>
          <p:nvPr/>
        </p:nvGrpSpPr>
        <p:grpSpPr>
          <a:xfrm>
            <a:off x="5290472" y="3522624"/>
            <a:ext cx="332413" cy="307777"/>
            <a:chOff x="664163" y="1815126"/>
            <a:chExt cx="332413" cy="307777"/>
          </a:xfrm>
        </p:grpSpPr>
        <p:sp>
          <p:nvSpPr>
            <p:cNvPr id="57" name="Oval 5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8" name="TextBox 57"/>
            <p:cNvSpPr txBox="1"/>
            <p:nvPr/>
          </p:nvSpPr>
          <p:spPr>
            <a:xfrm>
              <a:off x="699361" y="1815126"/>
              <a:ext cx="275661" cy="307777"/>
            </a:xfrm>
            <a:prstGeom prst="rect">
              <a:avLst/>
            </a:prstGeom>
            <a:noFill/>
          </p:spPr>
          <p:txBody>
            <a:bodyPr wrap="none" rtlCol="0">
              <a:spAutoFit/>
            </a:bodyPr>
            <a:lstStyle/>
            <a:p>
              <a:pPr defTabSz="457200" fontAlgn="auto">
                <a:spcBef>
                  <a:spcPts val="0"/>
                </a:spcBef>
                <a:spcAft>
                  <a:spcPts val="0"/>
                </a:spcAft>
              </a:pPr>
              <a:r>
                <a:rPr lang="en-US" sz="1400" dirty="0">
                  <a:solidFill>
                    <a:prstClr val="black"/>
                  </a:solidFill>
                  <a:latin typeface="Calibri"/>
                </a:rPr>
                <a:t>3</a:t>
              </a:r>
              <a:endParaRPr lang="en-US" sz="1400" b="0" dirty="0">
                <a:solidFill>
                  <a:prstClr val="black"/>
                </a:solidFill>
                <a:latin typeface="Calibri"/>
              </a:endParaRPr>
            </a:p>
          </p:txBody>
        </p:sp>
      </p:grpSp>
      <p:cxnSp>
        <p:nvCxnSpPr>
          <p:cNvPr id="59" name="Straight Connector 58"/>
          <p:cNvCxnSpPr>
            <a:stCxn id="49" idx="3"/>
            <a:endCxn id="57" idx="2"/>
          </p:cNvCxnSpPr>
          <p:nvPr/>
        </p:nvCxnSpPr>
        <p:spPr>
          <a:xfrm flipV="1">
            <a:off x="4506918" y="3681851"/>
            <a:ext cx="783554" cy="13787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5"/>
            <a:endCxn id="54" idx="1"/>
          </p:cNvCxnSpPr>
          <p:nvPr/>
        </p:nvCxnSpPr>
        <p:spPr>
          <a:xfrm>
            <a:off x="5574204" y="3786892"/>
            <a:ext cx="320846" cy="33597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flipV="1">
            <a:off x="4468622" y="3973615"/>
            <a:ext cx="192242" cy="40971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4" idx="2"/>
          </p:cNvCxnSpPr>
          <p:nvPr/>
        </p:nvCxnSpPr>
        <p:spPr>
          <a:xfrm flipH="1" flipV="1">
            <a:off x="4492114" y="3917769"/>
            <a:ext cx="1354255" cy="31013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4857815" y="3815718"/>
            <a:ext cx="492074" cy="58031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grpSp>
        <p:nvGrpSpPr>
          <p:cNvPr id="64" name="Group 63"/>
          <p:cNvGrpSpPr/>
          <p:nvPr/>
        </p:nvGrpSpPr>
        <p:grpSpPr>
          <a:xfrm>
            <a:off x="6759874" y="3665837"/>
            <a:ext cx="332413" cy="307777"/>
            <a:chOff x="664163" y="1815126"/>
            <a:chExt cx="332413" cy="307777"/>
          </a:xfrm>
        </p:grpSpPr>
        <p:sp>
          <p:nvSpPr>
            <p:cNvPr id="65" name="Oval 6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6" name="TextBox 6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67" name="Group 66"/>
          <p:cNvGrpSpPr/>
          <p:nvPr/>
        </p:nvGrpSpPr>
        <p:grpSpPr>
          <a:xfrm>
            <a:off x="7137898" y="4379948"/>
            <a:ext cx="332413" cy="307777"/>
            <a:chOff x="664163" y="1815126"/>
            <a:chExt cx="332413" cy="307777"/>
          </a:xfrm>
        </p:grpSpPr>
        <p:sp>
          <p:nvSpPr>
            <p:cNvPr id="68" name="Oval 6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9" name="TextBox 6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0" name="Group 69"/>
          <p:cNvGrpSpPr/>
          <p:nvPr/>
        </p:nvGrpSpPr>
        <p:grpSpPr>
          <a:xfrm>
            <a:off x="7854287" y="3522624"/>
            <a:ext cx="332413" cy="307777"/>
            <a:chOff x="664163" y="1815126"/>
            <a:chExt cx="332413" cy="307777"/>
          </a:xfrm>
        </p:grpSpPr>
        <p:sp>
          <p:nvSpPr>
            <p:cNvPr id="71" name="Oval 7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TextBox 7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73" name="Straight Connector 72"/>
          <p:cNvCxnSpPr>
            <a:stCxn id="66" idx="3"/>
            <a:endCxn id="71" idx="2"/>
          </p:cNvCxnSpPr>
          <p:nvPr/>
        </p:nvCxnSpPr>
        <p:spPr>
          <a:xfrm flipV="1">
            <a:off x="7079587" y="3681851"/>
            <a:ext cx="774700" cy="13787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7007037" y="3986315"/>
            <a:ext cx="192242" cy="409718"/>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5" idx="5"/>
            <a:endCxn id="30" idx="2"/>
          </p:cNvCxnSpPr>
          <p:nvPr/>
        </p:nvCxnSpPr>
        <p:spPr>
          <a:xfrm>
            <a:off x="7043606" y="3930105"/>
            <a:ext cx="870098" cy="490813"/>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7408930" y="3815718"/>
            <a:ext cx="492074" cy="58031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27" idx="3"/>
            <a:endCxn id="14" idx="6"/>
          </p:cNvCxnSpPr>
          <p:nvPr/>
        </p:nvCxnSpPr>
        <p:spPr>
          <a:xfrm flipH="1">
            <a:off x="3464152" y="2444740"/>
            <a:ext cx="629773" cy="297802"/>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65" idx="2"/>
          </p:cNvCxnSpPr>
          <p:nvPr/>
        </p:nvCxnSpPr>
        <p:spPr>
          <a:xfrm flipH="1" flipV="1">
            <a:off x="5622886" y="3665383"/>
            <a:ext cx="1136988" cy="159681"/>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71" idx="4"/>
          </p:cNvCxnSpPr>
          <p:nvPr/>
        </p:nvCxnSpPr>
        <p:spPr>
          <a:xfrm>
            <a:off x="8020494" y="3830401"/>
            <a:ext cx="46717" cy="441966"/>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36" idx="4"/>
            <a:endCxn id="54" idx="0"/>
          </p:cNvCxnSpPr>
          <p:nvPr/>
        </p:nvCxnSpPr>
        <p:spPr>
          <a:xfrm>
            <a:off x="5861761" y="2891092"/>
            <a:ext cx="150815" cy="1188264"/>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04022" y="2345036"/>
            <a:ext cx="119367" cy="1201778"/>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endCxn id="49" idx="0"/>
          </p:cNvCxnSpPr>
          <p:nvPr/>
        </p:nvCxnSpPr>
        <p:spPr>
          <a:xfrm>
            <a:off x="4226842" y="2488249"/>
            <a:ext cx="142246" cy="1177588"/>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939800" y="3281324"/>
            <a:ext cx="7975600" cy="2419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290272" y="2819400"/>
            <a:ext cx="1210588"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Species A</a:t>
            </a:r>
          </a:p>
        </p:txBody>
      </p:sp>
      <p:sp>
        <p:nvSpPr>
          <p:cNvPr id="85" name="TextBox 84"/>
          <p:cNvSpPr txBox="1"/>
          <p:nvPr/>
        </p:nvSpPr>
        <p:spPr>
          <a:xfrm>
            <a:off x="304800" y="3352800"/>
            <a:ext cx="122397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Species B</a:t>
            </a:r>
          </a:p>
        </p:txBody>
      </p:sp>
      <p:cxnSp>
        <p:nvCxnSpPr>
          <p:cNvPr id="86" name="Straight Connector 85"/>
          <p:cNvCxnSpPr/>
          <p:nvPr/>
        </p:nvCxnSpPr>
        <p:spPr>
          <a:xfrm>
            <a:off x="6535602" y="2038866"/>
            <a:ext cx="613804"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534249" y="2398569"/>
            <a:ext cx="659634"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7224472" y="182880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co-expressed</a:t>
            </a:r>
          </a:p>
        </p:txBody>
      </p:sp>
      <p:sp>
        <p:nvSpPr>
          <p:cNvPr id="89" name="TextBox 88"/>
          <p:cNvSpPr txBox="1"/>
          <p:nvPr/>
        </p:nvSpPr>
        <p:spPr>
          <a:xfrm>
            <a:off x="7237172" y="2210832"/>
            <a:ext cx="113425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orthologs</a:t>
            </a:r>
          </a:p>
        </p:txBody>
      </p:sp>
      <p:sp>
        <p:nvSpPr>
          <p:cNvPr id="90" name="Rectangle 89"/>
          <p:cNvSpPr/>
          <p:nvPr/>
        </p:nvSpPr>
        <p:spPr>
          <a:xfrm>
            <a:off x="1369772" y="1457032"/>
            <a:ext cx="2400300" cy="3333898"/>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1" name="Rectangle 90"/>
          <p:cNvSpPr/>
          <p:nvPr/>
        </p:nvSpPr>
        <p:spPr>
          <a:xfrm>
            <a:off x="3898081" y="1457032"/>
            <a:ext cx="2400300" cy="3333898"/>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2" name="Rectangle 91"/>
          <p:cNvSpPr/>
          <p:nvPr/>
        </p:nvSpPr>
        <p:spPr>
          <a:xfrm>
            <a:off x="6437279" y="1432842"/>
            <a:ext cx="2400300" cy="3333898"/>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3" name="TextBox 92"/>
          <p:cNvSpPr txBox="1"/>
          <p:nvPr/>
        </p:nvSpPr>
        <p:spPr>
          <a:xfrm>
            <a:off x="2344800" y="1480242"/>
            <a:ext cx="1390380"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prstClr val="black"/>
                </a:solidFill>
                <a:latin typeface="Calibri"/>
              </a:rPr>
              <a:t>species A specific</a:t>
            </a:r>
          </a:p>
        </p:txBody>
      </p:sp>
      <p:sp>
        <p:nvSpPr>
          <p:cNvPr id="94" name="TextBox 93"/>
          <p:cNvSpPr txBox="1"/>
          <p:nvPr/>
        </p:nvSpPr>
        <p:spPr>
          <a:xfrm>
            <a:off x="4108630" y="1518572"/>
            <a:ext cx="2527300" cy="369332"/>
          </a:xfrm>
          <a:prstGeom prst="rect">
            <a:avLst/>
          </a:prstGeom>
          <a:noFill/>
        </p:spPr>
        <p:txBody>
          <a:bodyPr wrap="square" rtlCol="0">
            <a:spAutoFit/>
          </a:bodyPr>
          <a:lstStyle/>
          <a:p>
            <a:pPr defTabSz="457200" fontAlgn="auto">
              <a:spcBef>
                <a:spcPts val="0"/>
              </a:spcBef>
              <a:spcAft>
                <a:spcPts val="0"/>
              </a:spcAft>
            </a:pPr>
            <a:r>
              <a:rPr lang="en-US" sz="1800" b="0" dirty="0">
                <a:solidFill>
                  <a:prstClr val="black"/>
                </a:solidFill>
                <a:latin typeface="Calibri"/>
              </a:rPr>
              <a:t>conserved modules</a:t>
            </a:r>
          </a:p>
        </p:txBody>
      </p:sp>
      <p:sp>
        <p:nvSpPr>
          <p:cNvPr id="95" name="TextBox 94"/>
          <p:cNvSpPr txBox="1"/>
          <p:nvPr/>
        </p:nvSpPr>
        <p:spPr>
          <a:xfrm>
            <a:off x="6743259" y="3213910"/>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species B specific</a:t>
            </a:r>
          </a:p>
        </p:txBody>
      </p:sp>
      <p:sp>
        <p:nvSpPr>
          <p:cNvPr id="97" name="TextBox 96">
            <a:extLst>
              <a:ext uri="{FF2B5EF4-FFF2-40B4-BE49-F238E27FC236}">
                <a16:creationId xmlns:a16="http://schemas.microsoft.com/office/drawing/2014/main" id="{AA444FBB-B024-4F40-BDE3-A7D7027D1ABA}"/>
              </a:ext>
            </a:extLst>
          </p:cNvPr>
          <p:cNvSpPr txBox="1"/>
          <p:nvPr/>
        </p:nvSpPr>
        <p:spPr>
          <a:xfrm>
            <a:off x="2947286" y="1092639"/>
            <a:ext cx="4340685" cy="338554"/>
          </a:xfrm>
          <a:prstGeom prst="rect">
            <a:avLst/>
          </a:prstGeom>
          <a:noFill/>
        </p:spPr>
        <p:txBody>
          <a:bodyPr wrap="none" rtlCol="0">
            <a:spAutoFit/>
          </a:bodyPr>
          <a:lstStyle/>
          <a:p>
            <a:r>
              <a:rPr lang="en-US" sz="1600" dirty="0">
                <a:solidFill>
                  <a:prstClr val="black"/>
                </a:solidFill>
                <a:latin typeface="Calibri"/>
                <a:ea typeface="ＭＳ Ｐゴシック" charset="0"/>
                <a:cs typeface="ＭＳ Ｐゴシック" charset="0"/>
              </a:rPr>
              <a:t>Every node </a:t>
            </a:r>
            <a:r>
              <a:rPr lang="en-US" sz="1600" dirty="0" err="1">
                <a:solidFill>
                  <a:prstClr val="black"/>
                </a:solidFill>
                <a:latin typeface="Calibri"/>
                <a:ea typeface="ＭＳ Ｐゴシック" charset="0"/>
                <a:cs typeface="ＭＳ Ｐゴシック" charset="0"/>
              </a:rPr>
              <a:t>i</a:t>
            </a:r>
            <a:r>
              <a:rPr lang="en-US" sz="1600" dirty="0">
                <a:solidFill>
                  <a:prstClr val="black"/>
                </a:solidFill>
                <a:latin typeface="Calibri"/>
                <a:ea typeface="ＭＳ Ｐゴシック" charset="0"/>
                <a:cs typeface="ＭＳ Ｐゴシック" charset="0"/>
              </a:rPr>
              <a:t> is assigned with a module number </a:t>
            </a:r>
            <a:r>
              <a:rPr lang="en-US" sz="1600" dirty="0" err="1">
                <a:solidFill>
                  <a:prstClr val="black"/>
                </a:solidFill>
                <a:latin typeface="Calibri"/>
                <a:ea typeface="ＭＳ Ｐゴシック" charset="0"/>
                <a:cs typeface="ＭＳ Ｐゴシック" charset="0"/>
              </a:rPr>
              <a:t>σ</a:t>
            </a:r>
            <a:r>
              <a:rPr lang="en-US" sz="1600" baseline="-25000" dirty="0" err="1">
                <a:solidFill>
                  <a:prstClr val="black"/>
                </a:solidFill>
                <a:latin typeface="Calibri"/>
                <a:ea typeface="ＭＳ Ｐゴシック" charset="0"/>
                <a:cs typeface="ＭＳ Ｐゴシック" charset="0"/>
              </a:rPr>
              <a:t>i</a:t>
            </a:r>
            <a:r>
              <a:rPr lang="en-US" sz="1600" dirty="0">
                <a:solidFill>
                  <a:prstClr val="black"/>
                </a:solidFill>
                <a:latin typeface="Calibri"/>
                <a:ea typeface="ＭＳ Ｐゴシック" charset="0"/>
                <a:cs typeface="ＭＳ Ｐゴシック" charset="0"/>
              </a:rPr>
              <a:t>. </a:t>
            </a:r>
          </a:p>
        </p:txBody>
      </p:sp>
      <p:sp>
        <p:nvSpPr>
          <p:cNvPr id="98" name="Rectangle 97">
            <a:extLst>
              <a:ext uri="{FF2B5EF4-FFF2-40B4-BE49-F238E27FC236}">
                <a16:creationId xmlns:a16="http://schemas.microsoft.com/office/drawing/2014/main" id="{78E125BB-A380-D34A-9F39-A92EB3DF1A64}"/>
              </a:ext>
            </a:extLst>
          </p:cNvPr>
          <p:cNvSpPr/>
          <p:nvPr/>
        </p:nvSpPr>
        <p:spPr>
          <a:xfrm>
            <a:off x="2732104" y="4970048"/>
            <a:ext cx="1600200" cy="822960"/>
          </a:xfrm>
          <a:prstGeom prst="rect">
            <a:avLst/>
          </a:prstGeom>
          <a:noFill/>
          <a:ln w="38100" cmpd="sng">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9" name="Rectangle 98">
            <a:extLst>
              <a:ext uri="{FF2B5EF4-FFF2-40B4-BE49-F238E27FC236}">
                <a16:creationId xmlns:a16="http://schemas.microsoft.com/office/drawing/2014/main" id="{64C1F52D-62ED-AB40-BDB6-5C4B035F4039}"/>
              </a:ext>
            </a:extLst>
          </p:cNvPr>
          <p:cNvSpPr/>
          <p:nvPr/>
        </p:nvSpPr>
        <p:spPr>
          <a:xfrm>
            <a:off x="4637104" y="4970048"/>
            <a:ext cx="2667000" cy="1143000"/>
          </a:xfrm>
          <a:prstGeom prst="rect">
            <a:avLst/>
          </a:prstGeom>
          <a:noFill/>
          <a:ln w="38100" cmpd="sng">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aphicFrame>
        <p:nvGraphicFramePr>
          <p:cNvPr id="100" name="Content Placeholder 3">
            <a:extLst>
              <a:ext uri="{FF2B5EF4-FFF2-40B4-BE49-F238E27FC236}">
                <a16:creationId xmlns:a16="http://schemas.microsoft.com/office/drawing/2014/main" id="{86238107-038B-CF41-9A7D-C1AAA333E64A}"/>
              </a:ext>
            </a:extLst>
          </p:cNvPr>
          <p:cNvGraphicFramePr>
            <a:graphicFrameLocks noChangeAspect="1"/>
          </p:cNvGraphicFramePr>
          <p:nvPr/>
        </p:nvGraphicFramePr>
        <p:xfrm>
          <a:off x="1893904" y="4970048"/>
          <a:ext cx="5449888" cy="1225686"/>
        </p:xfrm>
        <a:graphic>
          <a:graphicData uri="http://schemas.openxmlformats.org/presentationml/2006/ole">
            <mc:AlternateContent xmlns:mc="http://schemas.openxmlformats.org/markup-compatibility/2006">
              <mc:Choice xmlns:v="urn:schemas-microsoft-com:vml" Requires="v">
                <p:oleObj spid="_x0000_s118803" name="Equation" r:id="rId4" imgW="1752600" imgH="393700" progId="Equation.3">
                  <p:embed/>
                </p:oleObj>
              </mc:Choice>
              <mc:Fallback>
                <p:oleObj name="Equation" r:id="rId4" imgW="1752600" imgH="393700" progId="Equation.3">
                  <p:embed/>
                  <p:pic>
                    <p:nvPicPr>
                      <p:cNvPr id="100" name="Content Placeholder 3">
                        <a:extLst>
                          <a:ext uri="{FF2B5EF4-FFF2-40B4-BE49-F238E27FC236}">
                            <a16:creationId xmlns:a16="http://schemas.microsoft.com/office/drawing/2014/main" id="{86238107-038B-CF41-9A7D-C1AAA333E64A}"/>
                          </a:ext>
                        </a:extLst>
                      </p:cNvPr>
                      <p:cNvPicPr/>
                      <p:nvPr/>
                    </p:nvPicPr>
                    <p:blipFill>
                      <a:blip r:embed="rId5"/>
                      <a:stretch>
                        <a:fillRect/>
                      </a:stretch>
                    </p:blipFill>
                    <p:spPr>
                      <a:xfrm>
                        <a:off x="1893904" y="4970048"/>
                        <a:ext cx="5449888" cy="1225686"/>
                      </a:xfrm>
                      <a:prstGeom prst="rect">
                        <a:avLst/>
                      </a:prstGeom>
                    </p:spPr>
                  </p:pic>
                </p:oleObj>
              </mc:Fallback>
            </mc:AlternateContent>
          </a:graphicData>
        </a:graphic>
      </p:graphicFrame>
      <p:cxnSp>
        <p:nvCxnSpPr>
          <p:cNvPr id="101" name="Straight Arrow Connector 100">
            <a:extLst>
              <a:ext uri="{FF2B5EF4-FFF2-40B4-BE49-F238E27FC236}">
                <a16:creationId xmlns:a16="http://schemas.microsoft.com/office/drawing/2014/main" id="{5E3AB4C9-3064-C64B-ABF3-AB2435A0CCCA}"/>
              </a:ext>
            </a:extLst>
          </p:cNvPr>
          <p:cNvCxnSpPr/>
          <p:nvPr/>
        </p:nvCxnSpPr>
        <p:spPr>
          <a:xfrm flipH="1" flipV="1">
            <a:off x="3875104" y="5655848"/>
            <a:ext cx="228600" cy="609600"/>
          </a:xfrm>
          <a:prstGeom prst="straightConnector1">
            <a:avLst/>
          </a:prstGeom>
          <a:ln>
            <a:solidFill>
              <a:srgbClr val="0B60FE"/>
            </a:solidFill>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CBA2307E-3884-2844-A757-3F034BF34200}"/>
              </a:ext>
            </a:extLst>
          </p:cNvPr>
          <p:cNvCxnSpPr/>
          <p:nvPr/>
        </p:nvCxnSpPr>
        <p:spPr>
          <a:xfrm flipV="1">
            <a:off x="2274904" y="5655848"/>
            <a:ext cx="533400" cy="609600"/>
          </a:xfrm>
          <a:prstGeom prst="straightConnector1">
            <a:avLst/>
          </a:prstGeom>
          <a:ln>
            <a:solidFill>
              <a:srgbClr val="0B60FE"/>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9C52F3E1-03EA-384D-B8FB-F57AAE0E1AF2}"/>
              </a:ext>
            </a:extLst>
          </p:cNvPr>
          <p:cNvCxnSpPr/>
          <p:nvPr/>
        </p:nvCxnSpPr>
        <p:spPr>
          <a:xfrm flipV="1">
            <a:off x="6542104" y="5579648"/>
            <a:ext cx="0" cy="685800"/>
          </a:xfrm>
          <a:prstGeom prst="straightConnector1">
            <a:avLst/>
          </a:prstGeom>
          <a:ln>
            <a:solidFill>
              <a:srgbClr val="0B60FE"/>
            </a:solidFill>
            <a:tailEnd type="arrow"/>
          </a:ln>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FDBAA9CE-95E9-B145-9440-4A7491E422A9}"/>
              </a:ext>
            </a:extLst>
          </p:cNvPr>
          <p:cNvSpPr txBox="1"/>
          <p:nvPr/>
        </p:nvSpPr>
        <p:spPr>
          <a:xfrm>
            <a:off x="468565" y="6195752"/>
            <a:ext cx="7140339" cy="307777"/>
          </a:xfrm>
          <a:prstGeom prst="rect">
            <a:avLst/>
          </a:prstGeom>
          <a:noFill/>
        </p:spPr>
        <p:txBody>
          <a:bodyPr wrap="square" rtlCol="0">
            <a:spAutoFit/>
          </a:bodyPr>
          <a:lstStyle/>
          <a:p>
            <a:pPr defTabSz="914400" fontAlgn="base">
              <a:spcBef>
                <a:spcPct val="0"/>
              </a:spcBef>
              <a:spcAft>
                <a:spcPct val="0"/>
              </a:spcAft>
            </a:pPr>
            <a:r>
              <a:rPr lang="en-US" sz="1400" dirty="0">
                <a:solidFill>
                  <a:prstClr val="black"/>
                </a:solidFill>
                <a:latin typeface="Arial" charset="0"/>
                <a:ea typeface="ＭＳ Ｐゴシック" charset="0"/>
                <a:cs typeface="ＭＳ Ｐゴシック" charset="0"/>
              </a:rPr>
              <a:t>"</a:t>
            </a:r>
            <a:r>
              <a:rPr lang="en-US" sz="1400" b="1" dirty="0">
                <a:solidFill>
                  <a:prstClr val="black"/>
                </a:solidFill>
                <a:latin typeface="Arial" charset="0"/>
                <a:ea typeface="ＭＳ Ｐゴシック" charset="0"/>
                <a:cs typeface="ＭＳ Ｐゴシック" charset="0"/>
              </a:rPr>
              <a:t>Modularity</a:t>
            </a:r>
            <a:r>
              <a:rPr lang="en-US" sz="1400" dirty="0">
                <a:solidFill>
                  <a:prstClr val="black"/>
                </a:solidFill>
                <a:latin typeface="Arial" charset="0"/>
                <a:ea typeface="ＭＳ Ｐゴシック" charset="0"/>
                <a:cs typeface="ＭＳ Ｐゴシック" charset="0"/>
              </a:rPr>
              <a:t>" in species A  +   "</a:t>
            </a:r>
            <a:r>
              <a:rPr lang="en-US" sz="1400" b="1" dirty="0">
                <a:solidFill>
                  <a:prstClr val="black"/>
                </a:solidFill>
                <a:latin typeface="Arial" charset="0"/>
                <a:ea typeface="ＭＳ Ｐゴシック" charset="0"/>
                <a:cs typeface="ＭＳ Ｐゴシック" charset="0"/>
              </a:rPr>
              <a:t>Modularity</a:t>
            </a:r>
            <a:r>
              <a:rPr lang="en-US" sz="1400" dirty="0">
                <a:solidFill>
                  <a:prstClr val="black"/>
                </a:solidFill>
                <a:latin typeface="Arial" charset="0"/>
                <a:ea typeface="ＭＳ Ｐゴシック" charset="0"/>
                <a:cs typeface="ＭＳ Ｐゴシック" charset="0"/>
              </a:rPr>
              <a:t>" in species B  + </a:t>
            </a:r>
            <a:r>
              <a:rPr lang="en-US" sz="1400" b="1" dirty="0">
                <a:solidFill>
                  <a:prstClr val="black"/>
                </a:solidFill>
                <a:latin typeface="Arial" charset="0"/>
                <a:ea typeface="ＭＳ Ｐゴシック" charset="0"/>
                <a:cs typeface="ＭＳ Ｐゴシック" charset="0"/>
              </a:rPr>
              <a:t>consistency</a:t>
            </a:r>
            <a:r>
              <a:rPr lang="en-US" sz="1400" dirty="0">
                <a:solidFill>
                  <a:prstClr val="black"/>
                </a:solidFill>
                <a:latin typeface="Arial" charset="0"/>
                <a:ea typeface="ＭＳ Ｐゴシック" charset="0"/>
                <a:cs typeface="ＭＳ Ｐゴシック" charset="0"/>
              </a:rPr>
              <a:t> between A &amp; B</a:t>
            </a:r>
          </a:p>
        </p:txBody>
      </p:sp>
      <p:sp>
        <p:nvSpPr>
          <p:cNvPr id="105" name="Rectangle 104">
            <a:extLst>
              <a:ext uri="{FF2B5EF4-FFF2-40B4-BE49-F238E27FC236}">
                <a16:creationId xmlns:a16="http://schemas.microsoft.com/office/drawing/2014/main" id="{600DE9C8-046E-0844-97CB-461F01BA6BB6}"/>
              </a:ext>
            </a:extLst>
          </p:cNvPr>
          <p:cNvSpPr/>
          <p:nvPr/>
        </p:nvSpPr>
        <p:spPr>
          <a:xfrm>
            <a:off x="7326565" y="5427248"/>
            <a:ext cx="1905000" cy="830997"/>
          </a:xfrm>
          <a:prstGeom prst="rect">
            <a:avLst/>
          </a:prstGeom>
        </p:spPr>
        <p:txBody>
          <a:bodyPr wrap="square">
            <a:spAutoFit/>
          </a:bodyPr>
          <a:lstStyle/>
          <a:p>
            <a:r>
              <a:rPr lang="en-US" sz="1600" dirty="0">
                <a:solidFill>
                  <a:srgbClr val="FF0000"/>
                </a:solidFill>
                <a:latin typeface="Calibri"/>
                <a:ea typeface="ＭＳ Ｐゴシック" charset="0"/>
                <a:cs typeface="ＭＳ Ｐゴシック" charset="0"/>
              </a:rPr>
              <a:t>reward an orthologous pair </a:t>
            </a:r>
          </a:p>
          <a:p>
            <a:r>
              <a:rPr lang="en-US" sz="1600" dirty="0">
                <a:solidFill>
                  <a:srgbClr val="FF0000"/>
                </a:solidFill>
                <a:latin typeface="Calibri"/>
                <a:ea typeface="ＭＳ Ｐゴシック" charset="0"/>
                <a:cs typeface="ＭＳ Ｐゴシック" charset="0"/>
              </a:rPr>
              <a:t>in the same module</a:t>
            </a:r>
          </a:p>
        </p:txBody>
      </p:sp>
      <p:sp>
        <p:nvSpPr>
          <p:cNvPr id="106" name="TextBox 105">
            <a:extLst>
              <a:ext uri="{FF2B5EF4-FFF2-40B4-BE49-F238E27FC236}">
                <a16:creationId xmlns:a16="http://schemas.microsoft.com/office/drawing/2014/main" id="{58AD648D-33E3-AA4C-A9AC-F87C42741CD6}"/>
              </a:ext>
            </a:extLst>
          </p:cNvPr>
          <p:cNvSpPr txBox="1"/>
          <p:nvPr/>
        </p:nvSpPr>
        <p:spPr>
          <a:xfrm>
            <a:off x="468565" y="4893848"/>
            <a:ext cx="1828800" cy="830997"/>
          </a:xfrm>
          <a:prstGeom prst="rect">
            <a:avLst/>
          </a:prstGeom>
          <a:noFill/>
        </p:spPr>
        <p:txBody>
          <a:bodyPr wrap="square" rtlCol="0">
            <a:spAutoFit/>
          </a:bodyPr>
          <a:lstStyle/>
          <a:p>
            <a:r>
              <a:rPr lang="en-US" sz="2400" dirty="0">
                <a:latin typeface="Times New Roman"/>
                <a:cs typeface="Times New Roman"/>
              </a:rPr>
              <a:t>Objective function</a:t>
            </a:r>
          </a:p>
        </p:txBody>
      </p:sp>
      <p:sp>
        <p:nvSpPr>
          <p:cNvPr id="107" name="TextBox 106">
            <a:extLst>
              <a:ext uri="{FF2B5EF4-FFF2-40B4-BE49-F238E27FC236}">
                <a16:creationId xmlns:a16="http://schemas.microsoft.com/office/drawing/2014/main" id="{813E504F-5CEF-054D-980D-06F7AD7CAEA9}"/>
              </a:ext>
            </a:extLst>
          </p:cNvPr>
          <p:cNvSpPr txBox="1"/>
          <p:nvPr/>
        </p:nvSpPr>
        <p:spPr>
          <a:xfrm>
            <a:off x="0" y="6553200"/>
            <a:ext cx="4191000" cy="276999"/>
          </a:xfrm>
          <a:prstGeom prst="rect">
            <a:avLst/>
          </a:prstGeom>
          <a:noFill/>
        </p:spPr>
        <p:txBody>
          <a:bodyPr wrap="square" rtlCol="0">
            <a:spAutoFit/>
          </a:bodyPr>
          <a:lstStyle/>
          <a:p>
            <a:r>
              <a:rPr lang="en-US" sz="1200" dirty="0"/>
              <a:t>Yan*, </a:t>
            </a:r>
            <a:r>
              <a:rPr lang="en-US" sz="1200" b="1" dirty="0"/>
              <a:t>Wang*</a:t>
            </a:r>
            <a:r>
              <a:rPr lang="en-US" sz="1200" dirty="0"/>
              <a:t>, et al., </a:t>
            </a:r>
            <a:r>
              <a:rPr lang="en-US" sz="1200" i="1" dirty="0"/>
              <a:t>Genome Biology</a:t>
            </a:r>
            <a:r>
              <a:rPr lang="en-US" sz="1200" dirty="0"/>
              <a:t>, 2014</a:t>
            </a:r>
          </a:p>
        </p:txBody>
      </p:sp>
      <p:sp>
        <p:nvSpPr>
          <p:cNvPr id="3" name="Slide Number Placeholder 2">
            <a:extLst>
              <a:ext uri="{FF2B5EF4-FFF2-40B4-BE49-F238E27FC236}">
                <a16:creationId xmlns:a16="http://schemas.microsoft.com/office/drawing/2014/main" id="{A86F9BEB-5EE6-9A45-87DB-B171CCA26701}"/>
              </a:ext>
            </a:extLst>
          </p:cNvPr>
          <p:cNvSpPr>
            <a:spLocks noGrp="1"/>
          </p:cNvSpPr>
          <p:nvPr>
            <p:ph type="sldNum" sz="quarter" idx="12"/>
          </p:nvPr>
        </p:nvSpPr>
        <p:spPr/>
        <p:txBody>
          <a:bodyPr/>
          <a:lstStyle/>
          <a:p>
            <a:fld id="{95764C26-2886-4D4B-B397-A363CFEF9E25}" type="slidenum">
              <a:rPr lang="en-US" smtClean="0"/>
              <a:pPr/>
              <a:t>29</a:t>
            </a:fld>
            <a:endParaRPr lang="en-US"/>
          </a:p>
        </p:txBody>
      </p:sp>
    </p:spTree>
    <p:extLst>
      <p:ext uri="{BB962C8B-B14F-4D97-AF65-F5344CB8AC3E}">
        <p14:creationId xmlns:p14="http://schemas.microsoft.com/office/powerpoint/2010/main" val="1733784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lecture</a:t>
            </a:r>
          </a:p>
        </p:txBody>
      </p:sp>
      <p:sp>
        <p:nvSpPr>
          <p:cNvPr id="3" name="Content Placeholder 2"/>
          <p:cNvSpPr>
            <a:spLocks noGrp="1"/>
          </p:cNvSpPr>
          <p:nvPr>
            <p:ph idx="1"/>
          </p:nvPr>
        </p:nvSpPr>
        <p:spPr>
          <a:xfrm>
            <a:off x="685800" y="1746956"/>
            <a:ext cx="7772400" cy="4114800"/>
          </a:xfrm>
        </p:spPr>
        <p:txBody>
          <a:bodyPr/>
          <a:lstStyle/>
          <a:p>
            <a:r>
              <a:rPr lang="en-US" dirty="0"/>
              <a:t>Multi-omics data</a:t>
            </a:r>
          </a:p>
          <a:p>
            <a:r>
              <a:rPr lang="en-US" dirty="0">
                <a:solidFill>
                  <a:schemeClr val="tx1">
                    <a:lumMod val="20000"/>
                    <a:lumOff val="80000"/>
                  </a:schemeClr>
                </a:solidFill>
              </a:rPr>
              <a:t>Machine learning modeling</a:t>
            </a:r>
          </a:p>
          <a:p>
            <a:pPr lvl="1"/>
            <a:r>
              <a:rPr lang="en-US" dirty="0">
                <a:solidFill>
                  <a:schemeClr val="tx1">
                    <a:lumMod val="20000"/>
                    <a:lumOff val="80000"/>
                  </a:schemeClr>
                </a:solidFill>
              </a:rPr>
              <a:t>Empirical risk minimization (ERM)</a:t>
            </a:r>
          </a:p>
          <a:p>
            <a:r>
              <a:rPr lang="en-US" dirty="0">
                <a:solidFill>
                  <a:schemeClr val="tx1">
                    <a:lumMod val="20000"/>
                    <a:lumOff val="80000"/>
                  </a:schemeClr>
                </a:solidFill>
              </a:rPr>
              <a:t>Multi-layer network clustering</a:t>
            </a:r>
          </a:p>
          <a:p>
            <a:r>
              <a:rPr lang="en-US" dirty="0">
                <a:solidFill>
                  <a:schemeClr val="tx1">
                    <a:lumMod val="20000"/>
                    <a:lumOff val="80000"/>
                  </a:schemeClr>
                </a:solidFill>
              </a:rPr>
              <a:t>Dimensionality reduction &amp; Spectral methods</a:t>
            </a:r>
          </a:p>
          <a:p>
            <a:r>
              <a:rPr lang="en-US" dirty="0">
                <a:solidFill>
                  <a:schemeClr val="tx1">
                    <a:lumMod val="20000"/>
                    <a:lumOff val="80000"/>
                  </a:schemeClr>
                </a:solidFill>
              </a:rPr>
              <a:t>Decision tree</a:t>
            </a:r>
          </a:p>
          <a:p>
            <a:r>
              <a:rPr lang="en-US" dirty="0">
                <a:solidFill>
                  <a:schemeClr val="tx1">
                    <a:lumMod val="20000"/>
                    <a:lumOff val="80000"/>
                  </a:schemeClr>
                </a:solidFill>
              </a:rPr>
              <a:t>Neural network</a:t>
            </a:r>
          </a:p>
        </p:txBody>
      </p:sp>
      <p:sp>
        <p:nvSpPr>
          <p:cNvPr id="4" name="Slide Number Placeholder 3"/>
          <p:cNvSpPr>
            <a:spLocks noGrp="1"/>
          </p:cNvSpPr>
          <p:nvPr>
            <p:ph type="sldNum" sz="quarter" idx="12"/>
          </p:nvPr>
        </p:nvSpPr>
        <p:spPr/>
        <p:txBody>
          <a:bodyPr/>
          <a:lstStyle/>
          <a:p>
            <a:fld id="{1804E82B-2373-47E8-9BD1-158A996733ED}" type="slidenum">
              <a:rPr lang="en-US" smtClean="0"/>
              <a:t>3</a:t>
            </a:fld>
            <a:endParaRPr lang="en-US"/>
          </a:p>
        </p:txBody>
      </p:sp>
    </p:spTree>
    <p:extLst>
      <p:ext uri="{BB962C8B-B14F-4D97-AF65-F5344CB8AC3E}">
        <p14:creationId xmlns:p14="http://schemas.microsoft.com/office/powerpoint/2010/main" val="4254842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676" y="140508"/>
            <a:ext cx="7772400" cy="1143000"/>
          </a:xfrm>
        </p:spPr>
        <p:txBody>
          <a:bodyPr/>
          <a:lstStyle/>
          <a:p>
            <a:r>
              <a:rPr lang="en-US" sz="3600" dirty="0"/>
              <a:t>Conserved gene co-expression modules discovered human genes having developmental functions</a:t>
            </a:r>
          </a:p>
        </p:txBody>
      </p:sp>
      <p:sp>
        <p:nvSpPr>
          <p:cNvPr id="9" name="TextBox 8"/>
          <p:cNvSpPr txBox="1"/>
          <p:nvPr/>
        </p:nvSpPr>
        <p:spPr>
          <a:xfrm>
            <a:off x="0" y="6553200"/>
            <a:ext cx="2971800" cy="276999"/>
          </a:xfrm>
          <a:prstGeom prst="rect">
            <a:avLst/>
          </a:prstGeom>
          <a:noFill/>
        </p:spPr>
        <p:txBody>
          <a:bodyPr wrap="square" rtlCol="0">
            <a:spAutoFit/>
          </a:bodyPr>
          <a:lstStyle/>
          <a:p>
            <a:r>
              <a:rPr lang="en-US" sz="1200" dirty="0"/>
              <a:t>Gerstein*,…, </a:t>
            </a:r>
            <a:r>
              <a:rPr lang="en-US" sz="1200" b="1" dirty="0"/>
              <a:t>Wang</a:t>
            </a:r>
            <a:r>
              <a:rPr lang="en-US" sz="1200" dirty="0"/>
              <a:t>*, et al., </a:t>
            </a:r>
            <a:r>
              <a:rPr lang="en-US" sz="1200" i="1" dirty="0"/>
              <a:t>Nature</a:t>
            </a:r>
            <a:r>
              <a:rPr lang="en-US" sz="1200" dirty="0"/>
              <a:t>, 2014</a:t>
            </a:r>
          </a:p>
        </p:txBody>
      </p:sp>
      <p:grpSp>
        <p:nvGrpSpPr>
          <p:cNvPr id="19" name="Group 18"/>
          <p:cNvGrpSpPr/>
          <p:nvPr/>
        </p:nvGrpSpPr>
        <p:grpSpPr>
          <a:xfrm>
            <a:off x="2819400" y="1631498"/>
            <a:ext cx="6486111" cy="4377154"/>
            <a:chOff x="1984124" y="1447800"/>
            <a:chExt cx="6486111" cy="4377154"/>
          </a:xfrm>
        </p:grpSpPr>
        <p:sp>
          <p:nvSpPr>
            <p:cNvPr id="4" name="TextBox 3"/>
            <p:cNvSpPr txBox="1"/>
            <p:nvPr/>
          </p:nvSpPr>
          <p:spPr>
            <a:xfrm>
              <a:off x="2396053" y="2687472"/>
              <a:ext cx="1830388" cy="400050"/>
            </a:xfrm>
            <a:prstGeom prst="rect">
              <a:avLst/>
            </a:prstGeom>
            <a:noFill/>
          </p:spPr>
          <p:txBody>
            <a:bodyPr>
              <a:spAutoFit/>
            </a:bodyPr>
            <a:lstStyle/>
            <a:p>
              <a:pPr defTabSz="457200" fontAlgn="auto">
                <a:spcBef>
                  <a:spcPts val="0"/>
                </a:spcBef>
                <a:spcAft>
                  <a:spcPts val="0"/>
                </a:spcAft>
                <a:defRPr/>
              </a:pPr>
              <a:r>
                <a:rPr lang="en-US" sz="1000" dirty="0">
                  <a:solidFill>
                    <a:prstClr val="black"/>
                  </a:solidFill>
                  <a:latin typeface="Arial" pitchFamily="34" charset="0"/>
                  <a:cs typeface="Arial" pitchFamily="34" charset="0"/>
                </a:rPr>
                <a:t>Conservation of module across number of species</a:t>
              </a:r>
            </a:p>
          </p:txBody>
        </p:sp>
        <p:sp>
          <p:nvSpPr>
            <p:cNvPr id="5" name="Rectangle 4"/>
            <p:cNvSpPr/>
            <p:nvPr/>
          </p:nvSpPr>
          <p:spPr>
            <a:xfrm>
              <a:off x="2465903" y="2692234"/>
              <a:ext cx="1760538" cy="6032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pic>
          <p:nvPicPr>
            <p:cNvPr id="7" name="Picture 3"/>
            <p:cNvPicPr>
              <a:picLocks noChangeAspect="1"/>
            </p:cNvPicPr>
            <p:nvPr/>
          </p:nvPicPr>
          <p:blipFill rotWithShape="1">
            <a:blip r:embed="rId3">
              <a:extLst>
                <a:ext uri="{28A0092B-C50C-407E-A947-70E740481C1C}">
                  <a14:useLocalDpi xmlns:a14="http://schemas.microsoft.com/office/drawing/2010/main" val="0"/>
                </a:ext>
              </a:extLst>
            </a:blip>
            <a:srcRect l="7316" r="4999" b="6286"/>
            <a:stretch/>
          </p:blipFill>
          <p:spPr bwMode="auto">
            <a:xfrm>
              <a:off x="1984124" y="1447800"/>
              <a:ext cx="590271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124200" y="5486400"/>
              <a:ext cx="5346035" cy="338554"/>
            </a:xfrm>
            <a:prstGeom prst="rect">
              <a:avLst/>
            </a:prstGeom>
            <a:noFill/>
          </p:spPr>
          <p:txBody>
            <a:bodyPr wrap="none" rtlCol="0">
              <a:spAutoFit/>
            </a:bodyPr>
            <a:lstStyle/>
            <a:p>
              <a:r>
                <a:rPr lang="en-US" sz="1600" dirty="0">
                  <a:solidFill>
                    <a:srgbClr val="FF0000"/>
                  </a:solidFill>
                  <a:latin typeface="Helvetica"/>
                  <a:cs typeface="Helvetica"/>
                </a:rPr>
                <a:t>19,901</a:t>
              </a:r>
              <a:r>
                <a:rPr lang="en-US" sz="1600" dirty="0">
                  <a:latin typeface="Helvetica"/>
                  <a:cs typeface="Helvetica"/>
                </a:rPr>
                <a:t>           </a:t>
              </a:r>
              <a:r>
                <a:rPr lang="en-US" sz="1600" dirty="0">
                  <a:solidFill>
                    <a:srgbClr val="008000"/>
                  </a:solidFill>
                  <a:latin typeface="Helvetica"/>
                  <a:cs typeface="Helvetica"/>
                </a:rPr>
                <a:t>20,377</a:t>
              </a:r>
              <a:r>
                <a:rPr lang="en-US" sz="1600" dirty="0">
                  <a:latin typeface="Helvetica"/>
                  <a:cs typeface="Helvetica"/>
                </a:rPr>
                <a:t>             </a:t>
              </a:r>
              <a:r>
                <a:rPr lang="en-US" sz="1600" dirty="0">
                  <a:solidFill>
                    <a:schemeClr val="accent6">
                      <a:lumMod val="75000"/>
                    </a:schemeClr>
                  </a:solidFill>
                  <a:latin typeface="Helvetica"/>
                  <a:cs typeface="Helvetica"/>
                </a:rPr>
                <a:t>13,623</a:t>
              </a:r>
              <a:r>
                <a:rPr lang="en-US" sz="1600" dirty="0">
                  <a:latin typeface="Helvetica"/>
                  <a:cs typeface="Helvetica"/>
                </a:rPr>
                <a:t>      genes (~55,000)</a:t>
              </a:r>
            </a:p>
          </p:txBody>
        </p:sp>
        <p:sp>
          <p:nvSpPr>
            <p:cNvPr id="6" name="TextBox 5"/>
            <p:cNvSpPr txBox="1"/>
            <p:nvPr/>
          </p:nvSpPr>
          <p:spPr>
            <a:xfrm rot="5400000">
              <a:off x="7527423" y="3978777"/>
              <a:ext cx="402086" cy="369332"/>
            </a:xfrm>
            <a:prstGeom prst="rect">
              <a:avLst/>
            </a:prstGeom>
            <a:noFill/>
          </p:spPr>
          <p:txBody>
            <a:bodyPr wrap="none" rtlCol="0">
              <a:spAutoFit/>
            </a:bodyPr>
            <a:lstStyle/>
            <a:p>
              <a:r>
                <a:rPr lang="en-US" b="1" dirty="0"/>
                <a:t>…</a:t>
              </a:r>
            </a:p>
          </p:txBody>
        </p:sp>
        <p:sp>
          <p:nvSpPr>
            <p:cNvPr id="10" name="Rectangle 9"/>
            <p:cNvSpPr/>
            <p:nvPr/>
          </p:nvSpPr>
          <p:spPr>
            <a:xfrm>
              <a:off x="5638800" y="2743200"/>
              <a:ext cx="146304"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608320" y="5486400"/>
              <a:ext cx="1097280" cy="0"/>
            </a:xfrm>
            <a:prstGeom prst="line">
              <a:avLst/>
            </a:prstGeom>
            <a:ln w="11430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267200" y="5486400"/>
              <a:ext cx="1295400" cy="0"/>
            </a:xfrm>
            <a:prstGeom prst="line">
              <a:avLst/>
            </a:prstGeom>
            <a:ln w="1143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895600" y="5486400"/>
              <a:ext cx="1325880" cy="0"/>
            </a:xfrm>
            <a:prstGeom prst="line">
              <a:avLst/>
            </a:prstGeom>
            <a:ln w="114300" cmpd="sng">
              <a:solidFill>
                <a:srgbClr val="D30000"/>
              </a:solidFill>
            </a:ln>
            <a:effectLst/>
          </p:spPr>
          <p:style>
            <a:lnRef idx="2">
              <a:schemeClr val="accent1"/>
            </a:lnRef>
            <a:fillRef idx="0">
              <a:schemeClr val="accent1"/>
            </a:fillRef>
            <a:effectRef idx="1">
              <a:schemeClr val="accent1"/>
            </a:effectRef>
            <a:fontRef idx="minor">
              <a:schemeClr val="tx1"/>
            </a:fontRef>
          </p:style>
        </p:cxnSp>
      </p:grpSp>
      <p:sp>
        <p:nvSpPr>
          <p:cNvPr id="25" name="Rectangle 24"/>
          <p:cNvSpPr/>
          <p:nvPr/>
        </p:nvSpPr>
        <p:spPr>
          <a:xfrm>
            <a:off x="1524000" y="4527098"/>
            <a:ext cx="1524000" cy="307777"/>
          </a:xfrm>
          <a:prstGeom prst="rect">
            <a:avLst/>
          </a:prstGeom>
        </p:spPr>
        <p:txBody>
          <a:bodyPr wrap="square">
            <a:spAutoFit/>
          </a:bodyPr>
          <a:lstStyle/>
          <a:p>
            <a:r>
              <a:rPr lang="en-US" sz="1400" dirty="0">
                <a:solidFill>
                  <a:srgbClr val="008000"/>
                </a:solidFill>
                <a:latin typeface="Helvetica"/>
                <a:cs typeface="Helvetica"/>
              </a:rPr>
              <a:t>worm-specific</a:t>
            </a:r>
          </a:p>
        </p:txBody>
      </p:sp>
      <p:sp>
        <p:nvSpPr>
          <p:cNvPr id="26" name="Rectangle 25"/>
          <p:cNvSpPr/>
          <p:nvPr/>
        </p:nvSpPr>
        <p:spPr>
          <a:xfrm>
            <a:off x="1524000" y="3384098"/>
            <a:ext cx="1066799" cy="523220"/>
          </a:xfrm>
          <a:prstGeom prst="rect">
            <a:avLst/>
          </a:prstGeom>
        </p:spPr>
        <p:txBody>
          <a:bodyPr wrap="square">
            <a:spAutoFit/>
          </a:bodyPr>
          <a:lstStyle/>
          <a:p>
            <a:pPr algn="ctr"/>
            <a:r>
              <a:rPr lang="en-US" sz="1400" dirty="0">
                <a:solidFill>
                  <a:srgbClr val="008000"/>
                </a:solidFill>
                <a:latin typeface="Helvetica"/>
                <a:cs typeface="Helvetica"/>
              </a:rPr>
              <a:t>worm</a:t>
            </a:r>
            <a:r>
              <a:rPr lang="en-US" sz="1400" dirty="0">
                <a:solidFill>
                  <a:srgbClr val="000000"/>
                </a:solidFill>
                <a:latin typeface="Helvetica"/>
                <a:cs typeface="Helvetica"/>
              </a:rPr>
              <a:t>-</a:t>
            </a:r>
            <a:r>
              <a:rPr lang="en-US" sz="1400" dirty="0">
                <a:solidFill>
                  <a:srgbClr val="0000FF"/>
                </a:solidFill>
                <a:latin typeface="Helvetica"/>
                <a:cs typeface="Helvetica"/>
              </a:rPr>
              <a:t>fly</a:t>
            </a:r>
            <a:r>
              <a:rPr lang="en-US" sz="1400" dirty="0">
                <a:solidFill>
                  <a:srgbClr val="008000"/>
                </a:solidFill>
                <a:latin typeface="Helvetica"/>
                <a:cs typeface="Helvetica"/>
              </a:rPr>
              <a:t> </a:t>
            </a:r>
            <a:r>
              <a:rPr lang="en-US" sz="1400" dirty="0">
                <a:latin typeface="Helvetica"/>
                <a:cs typeface="Helvetica"/>
              </a:rPr>
              <a:t>conserved</a:t>
            </a:r>
          </a:p>
        </p:txBody>
      </p:sp>
      <p:sp>
        <p:nvSpPr>
          <p:cNvPr id="27" name="Rectangle 26"/>
          <p:cNvSpPr/>
          <p:nvPr/>
        </p:nvSpPr>
        <p:spPr>
          <a:xfrm>
            <a:off x="1524000" y="2164898"/>
            <a:ext cx="1295400" cy="523220"/>
          </a:xfrm>
          <a:prstGeom prst="rect">
            <a:avLst/>
          </a:prstGeom>
        </p:spPr>
        <p:txBody>
          <a:bodyPr wrap="square">
            <a:spAutoFit/>
          </a:bodyPr>
          <a:lstStyle/>
          <a:p>
            <a:r>
              <a:rPr lang="en-US" sz="1400" dirty="0">
                <a:solidFill>
                  <a:srgbClr val="FF0000"/>
                </a:solidFill>
                <a:latin typeface="Helvetica"/>
                <a:cs typeface="Helvetica"/>
              </a:rPr>
              <a:t>human</a:t>
            </a:r>
            <a:r>
              <a:rPr lang="en-US" sz="1400" dirty="0">
                <a:latin typeface="Helvetica"/>
                <a:cs typeface="Helvetica"/>
              </a:rPr>
              <a:t>-</a:t>
            </a:r>
            <a:r>
              <a:rPr lang="en-US" sz="1400" dirty="0">
                <a:solidFill>
                  <a:srgbClr val="008000"/>
                </a:solidFill>
                <a:latin typeface="Helvetica"/>
                <a:cs typeface="Helvetica"/>
              </a:rPr>
              <a:t>worm</a:t>
            </a:r>
            <a:r>
              <a:rPr lang="en-US" sz="1400" dirty="0">
                <a:solidFill>
                  <a:srgbClr val="000000"/>
                </a:solidFill>
                <a:latin typeface="Helvetica"/>
                <a:cs typeface="Helvetica"/>
              </a:rPr>
              <a:t>-</a:t>
            </a:r>
            <a:r>
              <a:rPr lang="en-US" sz="1400" dirty="0">
                <a:solidFill>
                  <a:srgbClr val="0000FF"/>
                </a:solidFill>
                <a:latin typeface="Helvetica"/>
                <a:cs typeface="Helvetica"/>
              </a:rPr>
              <a:t>fly</a:t>
            </a:r>
            <a:r>
              <a:rPr lang="en-US" sz="1400" dirty="0">
                <a:solidFill>
                  <a:srgbClr val="008000"/>
                </a:solidFill>
                <a:latin typeface="Helvetica"/>
                <a:cs typeface="Helvetica"/>
              </a:rPr>
              <a:t> </a:t>
            </a:r>
            <a:r>
              <a:rPr lang="en-US" sz="1400" dirty="0">
                <a:latin typeface="Helvetica"/>
                <a:cs typeface="Helvetica"/>
              </a:rPr>
              <a:t>conserved</a:t>
            </a:r>
          </a:p>
        </p:txBody>
      </p:sp>
      <p:sp>
        <p:nvSpPr>
          <p:cNvPr id="31" name="Rectangle 30"/>
          <p:cNvSpPr/>
          <p:nvPr/>
        </p:nvSpPr>
        <p:spPr>
          <a:xfrm rot="5400000">
            <a:off x="7853690" y="2908452"/>
            <a:ext cx="2057399" cy="523220"/>
          </a:xfrm>
          <a:prstGeom prst="rect">
            <a:avLst/>
          </a:prstGeom>
        </p:spPr>
        <p:txBody>
          <a:bodyPr wrap="square">
            <a:spAutoFit/>
          </a:bodyPr>
          <a:lstStyle/>
          <a:p>
            <a:r>
              <a:rPr lang="en-US" sz="1400" b="1" dirty="0">
                <a:solidFill>
                  <a:srgbClr val="000000"/>
                </a:solidFill>
                <a:latin typeface="Helvetica"/>
                <a:cs typeface="Helvetica"/>
              </a:rPr>
              <a:t>16</a:t>
            </a:r>
            <a:r>
              <a:rPr lang="en-US" sz="1400" b="1" dirty="0">
                <a:solidFill>
                  <a:srgbClr val="FF0000"/>
                </a:solidFill>
                <a:latin typeface="Helvetica"/>
                <a:cs typeface="Helvetica"/>
              </a:rPr>
              <a:t> human</a:t>
            </a:r>
            <a:r>
              <a:rPr lang="en-US" sz="1400" b="1" dirty="0">
                <a:latin typeface="Helvetica"/>
                <a:cs typeface="Helvetica"/>
              </a:rPr>
              <a:t>-</a:t>
            </a:r>
            <a:r>
              <a:rPr lang="en-US" sz="1400" b="1" dirty="0">
                <a:solidFill>
                  <a:srgbClr val="008000"/>
                </a:solidFill>
                <a:latin typeface="Helvetica"/>
                <a:cs typeface="Helvetica"/>
              </a:rPr>
              <a:t>worm</a:t>
            </a:r>
            <a:r>
              <a:rPr lang="en-US" sz="1400" b="1" dirty="0">
                <a:solidFill>
                  <a:srgbClr val="000000"/>
                </a:solidFill>
                <a:latin typeface="Helvetica"/>
                <a:cs typeface="Helvetica"/>
              </a:rPr>
              <a:t>-</a:t>
            </a:r>
            <a:r>
              <a:rPr lang="en-US" sz="1400" b="1" dirty="0">
                <a:solidFill>
                  <a:srgbClr val="0000FF"/>
                </a:solidFill>
                <a:latin typeface="Helvetica"/>
                <a:cs typeface="Helvetica"/>
              </a:rPr>
              <a:t>fly</a:t>
            </a:r>
            <a:r>
              <a:rPr lang="en-US" sz="1400" b="1" dirty="0">
                <a:solidFill>
                  <a:srgbClr val="008000"/>
                </a:solidFill>
                <a:latin typeface="Helvetica"/>
                <a:cs typeface="Helvetica"/>
              </a:rPr>
              <a:t> </a:t>
            </a:r>
            <a:r>
              <a:rPr lang="en-US" sz="1400" b="1" dirty="0">
                <a:latin typeface="Helvetica"/>
                <a:cs typeface="Helvetica"/>
              </a:rPr>
              <a:t>conserved modules</a:t>
            </a:r>
          </a:p>
        </p:txBody>
      </p:sp>
      <p:pic>
        <p:nvPicPr>
          <p:cNvPr id="8" name="Picture 7"/>
          <p:cNvPicPr>
            <a:picLocks noChangeAspect="1"/>
          </p:cNvPicPr>
          <p:nvPr/>
        </p:nvPicPr>
        <p:blipFill>
          <a:blip r:embed="rId4"/>
          <a:stretch>
            <a:fillRect/>
          </a:stretch>
        </p:blipFill>
        <p:spPr>
          <a:xfrm>
            <a:off x="1808922" y="1631498"/>
            <a:ext cx="629478" cy="2895600"/>
          </a:xfrm>
          <a:prstGeom prst="rect">
            <a:avLst/>
          </a:prstGeom>
        </p:spPr>
      </p:pic>
      <p:pic>
        <p:nvPicPr>
          <p:cNvPr id="12" name="Picture 11">
            <a:extLst>
              <a:ext uri="{FF2B5EF4-FFF2-40B4-BE49-F238E27FC236}">
                <a16:creationId xmlns:a16="http://schemas.microsoft.com/office/drawing/2014/main" id="{ADA5A0C8-B3AD-7649-8D65-16C5D96C3459}"/>
              </a:ext>
            </a:extLst>
          </p:cNvPr>
          <p:cNvPicPr>
            <a:picLocks noChangeAspect="1"/>
          </p:cNvPicPr>
          <p:nvPr/>
        </p:nvPicPr>
        <p:blipFill>
          <a:blip r:embed="rId5"/>
          <a:stretch>
            <a:fillRect/>
          </a:stretch>
        </p:blipFill>
        <p:spPr>
          <a:xfrm>
            <a:off x="90989" y="4751293"/>
            <a:ext cx="3105030" cy="1692830"/>
          </a:xfrm>
          <a:prstGeom prst="rect">
            <a:avLst/>
          </a:prstGeom>
        </p:spPr>
      </p:pic>
      <p:sp>
        <p:nvSpPr>
          <p:cNvPr id="13" name="Slide Number Placeholder 12">
            <a:extLst>
              <a:ext uri="{FF2B5EF4-FFF2-40B4-BE49-F238E27FC236}">
                <a16:creationId xmlns:a16="http://schemas.microsoft.com/office/drawing/2014/main" id="{20DC321C-A3A9-7145-AF67-EFAD272BACBB}"/>
              </a:ext>
            </a:extLst>
          </p:cNvPr>
          <p:cNvSpPr>
            <a:spLocks noGrp="1"/>
          </p:cNvSpPr>
          <p:nvPr>
            <p:ph type="sldNum" sz="quarter" idx="12"/>
          </p:nvPr>
        </p:nvSpPr>
        <p:spPr/>
        <p:txBody>
          <a:bodyPr/>
          <a:lstStyle/>
          <a:p>
            <a:fld id="{95764C26-2886-4D4B-B397-A363CFEF9E25}" type="slidenum">
              <a:rPr lang="en-US" smtClean="0"/>
              <a:pPr/>
              <a:t>30</a:t>
            </a:fld>
            <a:endParaRPr lang="en-US"/>
          </a:p>
        </p:txBody>
      </p:sp>
    </p:spTree>
    <p:extLst>
      <p:ext uri="{BB962C8B-B14F-4D97-AF65-F5344CB8AC3E}">
        <p14:creationId xmlns:p14="http://schemas.microsoft.com/office/powerpoint/2010/main" val="1849418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0"/>
            <a:ext cx="7772400" cy="1143000"/>
          </a:xfrm>
        </p:spPr>
        <p:txBody>
          <a:bodyPr/>
          <a:lstStyle/>
          <a:p>
            <a:r>
              <a:rPr lang="en-US" sz="4000" dirty="0" err="1"/>
              <a:t>OrthoClust</a:t>
            </a:r>
            <a:r>
              <a:rPr lang="en-US" sz="4000" dirty="0"/>
              <a:t> reveals better genomic functional groups</a:t>
            </a:r>
          </a:p>
        </p:txBody>
      </p:sp>
      <p:pic>
        <p:nvPicPr>
          <p:cNvPr id="4" name="Content Placeholder 3" descr="orthoclust_gosim_interandintramodule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871" r="-1466"/>
          <a:stretch/>
        </p:blipFill>
        <p:spPr>
          <a:xfrm>
            <a:off x="228600" y="1752601"/>
            <a:ext cx="4397546" cy="3657600"/>
          </a:xfrm>
        </p:spPr>
      </p:pic>
      <p:sp>
        <p:nvSpPr>
          <p:cNvPr id="5" name="TextBox 4"/>
          <p:cNvSpPr txBox="1"/>
          <p:nvPr/>
        </p:nvSpPr>
        <p:spPr>
          <a:xfrm rot="16200000">
            <a:off x="-1645994" y="3427512"/>
            <a:ext cx="3657601" cy="307777"/>
          </a:xfrm>
          <a:prstGeom prst="rect">
            <a:avLst/>
          </a:prstGeom>
          <a:solidFill>
            <a:schemeClr val="bg1"/>
          </a:solidFill>
        </p:spPr>
        <p:txBody>
          <a:bodyPr wrap="square" rtlCol="0">
            <a:spAutoFit/>
          </a:bodyPr>
          <a:lstStyle/>
          <a:p>
            <a:r>
              <a:rPr lang="en-US" sz="1400" dirty="0">
                <a:latin typeface="Arial"/>
                <a:cs typeface="Arial"/>
              </a:rPr>
              <a:t>Gene ontology (GO) similarity of gene pairs</a:t>
            </a:r>
          </a:p>
        </p:txBody>
      </p:sp>
      <p:sp>
        <p:nvSpPr>
          <p:cNvPr id="6" name="TextBox 5"/>
          <p:cNvSpPr txBox="1"/>
          <p:nvPr/>
        </p:nvSpPr>
        <p:spPr>
          <a:xfrm>
            <a:off x="685800" y="5318761"/>
            <a:ext cx="1828800" cy="523220"/>
          </a:xfrm>
          <a:prstGeom prst="rect">
            <a:avLst/>
          </a:prstGeom>
          <a:solidFill>
            <a:schemeClr val="bg1"/>
          </a:solidFill>
        </p:spPr>
        <p:txBody>
          <a:bodyPr wrap="square" rtlCol="0">
            <a:spAutoFit/>
          </a:bodyPr>
          <a:lstStyle/>
          <a:p>
            <a:pPr algn="ctr"/>
            <a:r>
              <a:rPr lang="en-US" sz="1400" dirty="0">
                <a:latin typeface="Arial"/>
                <a:cs typeface="Arial"/>
              </a:rPr>
              <a:t>Pairs between </a:t>
            </a:r>
          </a:p>
          <a:p>
            <a:pPr algn="ctr"/>
            <a:r>
              <a:rPr lang="en-US" sz="1400" dirty="0" err="1">
                <a:latin typeface="Arial"/>
                <a:cs typeface="Arial"/>
              </a:rPr>
              <a:t>OrthoClust</a:t>
            </a:r>
            <a:r>
              <a:rPr lang="en-US" sz="1400" dirty="0">
                <a:latin typeface="Arial"/>
                <a:cs typeface="Arial"/>
              </a:rPr>
              <a:t> modules</a:t>
            </a:r>
          </a:p>
        </p:txBody>
      </p:sp>
      <p:sp>
        <p:nvSpPr>
          <p:cNvPr id="7" name="TextBox 6"/>
          <p:cNvSpPr txBox="1"/>
          <p:nvPr/>
        </p:nvSpPr>
        <p:spPr>
          <a:xfrm>
            <a:off x="2667000" y="5318761"/>
            <a:ext cx="1752600" cy="548640"/>
          </a:xfrm>
          <a:prstGeom prst="rect">
            <a:avLst/>
          </a:prstGeom>
          <a:solidFill>
            <a:schemeClr val="bg1"/>
          </a:solidFill>
        </p:spPr>
        <p:txBody>
          <a:bodyPr wrap="square" rtlCol="0">
            <a:spAutoFit/>
          </a:bodyPr>
          <a:lstStyle/>
          <a:p>
            <a:pPr algn="ctr"/>
            <a:r>
              <a:rPr lang="en-US" sz="1400" dirty="0">
                <a:latin typeface="Arial"/>
                <a:cs typeface="Arial"/>
              </a:rPr>
              <a:t>Pairs in </a:t>
            </a:r>
          </a:p>
          <a:p>
            <a:pPr algn="ctr"/>
            <a:r>
              <a:rPr lang="en-US" sz="1400" dirty="0" err="1">
                <a:latin typeface="Arial"/>
                <a:cs typeface="Arial"/>
              </a:rPr>
              <a:t>OrthoClust</a:t>
            </a:r>
            <a:r>
              <a:rPr lang="en-US" sz="1400" dirty="0">
                <a:latin typeface="Arial"/>
                <a:cs typeface="Arial"/>
              </a:rPr>
              <a:t> modules</a:t>
            </a:r>
          </a:p>
        </p:txBody>
      </p:sp>
      <p:sp>
        <p:nvSpPr>
          <p:cNvPr id="8" name="TextBox 7"/>
          <p:cNvSpPr txBox="1"/>
          <p:nvPr/>
        </p:nvSpPr>
        <p:spPr>
          <a:xfrm>
            <a:off x="838200" y="1143000"/>
            <a:ext cx="3733800" cy="707886"/>
          </a:xfrm>
          <a:prstGeom prst="rect">
            <a:avLst/>
          </a:prstGeom>
          <a:noFill/>
        </p:spPr>
        <p:txBody>
          <a:bodyPr wrap="square" rtlCol="0">
            <a:spAutoFit/>
          </a:bodyPr>
          <a:lstStyle/>
          <a:p>
            <a:pPr algn="ctr"/>
            <a:r>
              <a:rPr lang="en-US" dirty="0" err="1"/>
              <a:t>OrthoClust’s</a:t>
            </a:r>
            <a:r>
              <a:rPr lang="en-US" dirty="0"/>
              <a:t> modular genes have similar functions</a:t>
            </a:r>
          </a:p>
        </p:txBody>
      </p:sp>
      <p:pic>
        <p:nvPicPr>
          <p:cNvPr id="9" name="Picture 8" descr="orthoclust_comparison.pdf"/>
          <p:cNvPicPr>
            <a:picLocks noChangeAspect="1"/>
          </p:cNvPicPr>
          <p:nvPr/>
        </p:nvPicPr>
        <p:blipFill rotWithShape="1">
          <a:blip r:embed="rId3">
            <a:extLst>
              <a:ext uri="{28A0092B-C50C-407E-A947-70E740481C1C}">
                <a14:useLocalDpi xmlns:a14="http://schemas.microsoft.com/office/drawing/2010/main" val="0"/>
              </a:ext>
            </a:extLst>
          </a:blip>
          <a:srcRect t="14408" b="11881"/>
          <a:stretch/>
        </p:blipFill>
        <p:spPr>
          <a:xfrm>
            <a:off x="4899798" y="1752601"/>
            <a:ext cx="4244201" cy="4045375"/>
          </a:xfrm>
          <a:prstGeom prst="rect">
            <a:avLst/>
          </a:prstGeom>
        </p:spPr>
      </p:pic>
      <p:sp>
        <p:nvSpPr>
          <p:cNvPr id="10" name="TextBox 9"/>
          <p:cNvSpPr txBox="1"/>
          <p:nvPr/>
        </p:nvSpPr>
        <p:spPr>
          <a:xfrm>
            <a:off x="5029200" y="1143000"/>
            <a:ext cx="4114800" cy="646331"/>
          </a:xfrm>
          <a:prstGeom prst="rect">
            <a:avLst/>
          </a:prstGeom>
          <a:noFill/>
        </p:spPr>
        <p:txBody>
          <a:bodyPr wrap="square" rtlCol="0">
            <a:spAutoFit/>
          </a:bodyPr>
          <a:lstStyle/>
          <a:p>
            <a:pPr algn="ctr"/>
            <a:r>
              <a:rPr lang="en-US" dirty="0" err="1"/>
              <a:t>OrthoClust</a:t>
            </a:r>
            <a:r>
              <a:rPr lang="en-US" dirty="0"/>
              <a:t> clusters more </a:t>
            </a:r>
            <a:r>
              <a:rPr lang="en-US" dirty="0" err="1"/>
              <a:t>orthologs</a:t>
            </a:r>
            <a:r>
              <a:rPr lang="en-US" dirty="0"/>
              <a:t> than other clustering methods</a:t>
            </a:r>
          </a:p>
        </p:txBody>
      </p:sp>
      <p:sp>
        <p:nvSpPr>
          <p:cNvPr id="11" name="TextBox 10"/>
          <p:cNvSpPr txBox="1"/>
          <p:nvPr/>
        </p:nvSpPr>
        <p:spPr>
          <a:xfrm rot="16200000">
            <a:off x="3314699" y="3390901"/>
            <a:ext cx="3124201" cy="304800"/>
          </a:xfrm>
          <a:prstGeom prst="rect">
            <a:avLst/>
          </a:prstGeom>
          <a:solidFill>
            <a:schemeClr val="bg1"/>
          </a:solidFill>
        </p:spPr>
        <p:txBody>
          <a:bodyPr wrap="square" rtlCol="0">
            <a:spAutoFit/>
          </a:bodyPr>
          <a:lstStyle/>
          <a:p>
            <a:pPr algn="ctr"/>
            <a:r>
              <a:rPr lang="en-US" sz="1400" dirty="0">
                <a:latin typeface="Arial"/>
                <a:cs typeface="Arial"/>
              </a:rPr>
              <a:t>Enrichment of orthologous genes</a:t>
            </a:r>
          </a:p>
        </p:txBody>
      </p:sp>
      <p:sp>
        <p:nvSpPr>
          <p:cNvPr id="12" name="TextBox 11"/>
          <p:cNvSpPr txBox="1"/>
          <p:nvPr/>
        </p:nvSpPr>
        <p:spPr>
          <a:xfrm rot="16200000">
            <a:off x="5218586" y="5728900"/>
            <a:ext cx="914400" cy="276999"/>
          </a:xfrm>
          <a:prstGeom prst="rect">
            <a:avLst/>
          </a:prstGeom>
          <a:solidFill>
            <a:schemeClr val="bg1"/>
          </a:solidFill>
        </p:spPr>
        <p:txBody>
          <a:bodyPr wrap="square" rtlCol="0">
            <a:spAutoFit/>
          </a:bodyPr>
          <a:lstStyle/>
          <a:p>
            <a:pPr algn="ctr"/>
            <a:r>
              <a:rPr lang="en-US" sz="1200" dirty="0">
                <a:latin typeface="Arial"/>
                <a:cs typeface="Arial"/>
              </a:rPr>
              <a:t>K-means</a:t>
            </a:r>
          </a:p>
        </p:txBody>
      </p:sp>
      <p:sp>
        <p:nvSpPr>
          <p:cNvPr id="13" name="TextBox 12"/>
          <p:cNvSpPr txBox="1"/>
          <p:nvPr/>
        </p:nvSpPr>
        <p:spPr>
          <a:xfrm rot="16200000">
            <a:off x="5947201" y="5490002"/>
            <a:ext cx="990600" cy="830997"/>
          </a:xfrm>
          <a:prstGeom prst="rect">
            <a:avLst/>
          </a:prstGeom>
          <a:solidFill>
            <a:schemeClr val="bg1"/>
          </a:solidFill>
        </p:spPr>
        <p:txBody>
          <a:bodyPr wrap="square" rtlCol="0">
            <a:spAutoFit/>
          </a:bodyPr>
          <a:lstStyle/>
          <a:p>
            <a:pPr algn="ctr"/>
            <a:endParaRPr lang="en-US" sz="1200" dirty="0">
              <a:latin typeface="Arial"/>
              <a:cs typeface="Arial"/>
            </a:endParaRPr>
          </a:p>
          <a:p>
            <a:pPr algn="ctr"/>
            <a:r>
              <a:rPr lang="en-US" sz="1200" dirty="0">
                <a:latin typeface="Arial"/>
                <a:cs typeface="Arial"/>
              </a:rPr>
              <a:t>Hierarchical clustering </a:t>
            </a:r>
          </a:p>
          <a:p>
            <a:pPr algn="ctr"/>
            <a:r>
              <a:rPr lang="en-US" sz="1200" dirty="0">
                <a:latin typeface="Arial"/>
                <a:cs typeface="Arial"/>
              </a:rPr>
              <a:t> </a:t>
            </a:r>
          </a:p>
        </p:txBody>
      </p:sp>
      <p:sp>
        <p:nvSpPr>
          <p:cNvPr id="14" name="TextBox 13"/>
          <p:cNvSpPr txBox="1"/>
          <p:nvPr/>
        </p:nvSpPr>
        <p:spPr>
          <a:xfrm rot="16200000">
            <a:off x="6767900" y="5652700"/>
            <a:ext cx="609600" cy="276999"/>
          </a:xfrm>
          <a:prstGeom prst="rect">
            <a:avLst/>
          </a:prstGeom>
          <a:solidFill>
            <a:schemeClr val="bg1"/>
          </a:solidFill>
        </p:spPr>
        <p:txBody>
          <a:bodyPr wrap="square" rtlCol="0">
            <a:spAutoFit/>
          </a:bodyPr>
          <a:lstStyle/>
          <a:p>
            <a:pPr algn="ctr"/>
            <a:r>
              <a:rPr lang="en-US" sz="1200" dirty="0">
                <a:latin typeface="Arial"/>
                <a:cs typeface="Arial"/>
              </a:rPr>
              <a:t>PAM</a:t>
            </a:r>
          </a:p>
        </p:txBody>
      </p:sp>
      <p:sp>
        <p:nvSpPr>
          <p:cNvPr id="16" name="TextBox 15"/>
          <p:cNvSpPr txBox="1"/>
          <p:nvPr/>
        </p:nvSpPr>
        <p:spPr>
          <a:xfrm rot="16200000">
            <a:off x="7333566" y="5620433"/>
            <a:ext cx="914402" cy="646331"/>
          </a:xfrm>
          <a:prstGeom prst="rect">
            <a:avLst/>
          </a:prstGeom>
          <a:solidFill>
            <a:schemeClr val="bg1"/>
          </a:solidFill>
        </p:spPr>
        <p:txBody>
          <a:bodyPr wrap="square" rtlCol="0">
            <a:spAutoFit/>
          </a:bodyPr>
          <a:lstStyle/>
          <a:p>
            <a:pPr algn="ctr"/>
            <a:endParaRPr lang="en-US" sz="1200" dirty="0">
              <a:latin typeface="Arial"/>
              <a:cs typeface="Arial"/>
            </a:endParaRPr>
          </a:p>
          <a:p>
            <a:pPr algn="ctr"/>
            <a:r>
              <a:rPr lang="en-US" sz="1200" dirty="0" err="1">
                <a:latin typeface="Arial"/>
                <a:cs typeface="Arial"/>
              </a:rPr>
              <a:t>OrthoClust</a:t>
            </a:r>
            <a:r>
              <a:rPr lang="en-US" sz="1200" dirty="0">
                <a:latin typeface="Arial"/>
                <a:cs typeface="Arial"/>
              </a:rPr>
              <a:t> (k=0) </a:t>
            </a:r>
          </a:p>
        </p:txBody>
      </p:sp>
      <p:sp>
        <p:nvSpPr>
          <p:cNvPr id="17" name="TextBox 16"/>
          <p:cNvSpPr txBox="1"/>
          <p:nvPr/>
        </p:nvSpPr>
        <p:spPr>
          <a:xfrm rot="16200000">
            <a:off x="8019365" y="5620435"/>
            <a:ext cx="914402" cy="646331"/>
          </a:xfrm>
          <a:prstGeom prst="rect">
            <a:avLst/>
          </a:prstGeom>
          <a:solidFill>
            <a:schemeClr val="bg1"/>
          </a:solidFill>
        </p:spPr>
        <p:txBody>
          <a:bodyPr wrap="square" rtlCol="0">
            <a:spAutoFit/>
          </a:bodyPr>
          <a:lstStyle/>
          <a:p>
            <a:pPr algn="ctr"/>
            <a:endParaRPr lang="en-US" sz="1200" dirty="0">
              <a:latin typeface="Arial"/>
              <a:cs typeface="Arial"/>
            </a:endParaRPr>
          </a:p>
          <a:p>
            <a:pPr algn="ctr"/>
            <a:r>
              <a:rPr lang="en-US" sz="1200" dirty="0" err="1">
                <a:latin typeface="Arial"/>
                <a:cs typeface="Arial"/>
              </a:rPr>
              <a:t>OrthoClust</a:t>
            </a:r>
            <a:r>
              <a:rPr lang="en-US" sz="1200" dirty="0">
                <a:latin typeface="Arial"/>
                <a:cs typeface="Arial"/>
              </a:rPr>
              <a:t> (k=3) </a:t>
            </a:r>
          </a:p>
        </p:txBody>
      </p:sp>
      <p:sp>
        <p:nvSpPr>
          <p:cNvPr id="3" name="Slide Number Placeholder 2">
            <a:extLst>
              <a:ext uri="{FF2B5EF4-FFF2-40B4-BE49-F238E27FC236}">
                <a16:creationId xmlns:a16="http://schemas.microsoft.com/office/drawing/2014/main" id="{9A7FD712-C478-2E49-BBC5-9012A2352513}"/>
              </a:ext>
            </a:extLst>
          </p:cNvPr>
          <p:cNvSpPr>
            <a:spLocks noGrp="1"/>
          </p:cNvSpPr>
          <p:nvPr>
            <p:ph type="sldNum" sz="quarter" idx="12"/>
          </p:nvPr>
        </p:nvSpPr>
        <p:spPr/>
        <p:txBody>
          <a:bodyPr/>
          <a:lstStyle/>
          <a:p>
            <a:fld id="{95764C26-2886-4D4B-B397-A363CFEF9E25}" type="slidenum">
              <a:rPr lang="en-US" smtClean="0"/>
              <a:pPr/>
              <a:t>31</a:t>
            </a:fld>
            <a:endParaRPr lang="en-US"/>
          </a:p>
        </p:txBody>
      </p:sp>
    </p:spTree>
    <p:extLst>
      <p:ext uri="{BB962C8B-B14F-4D97-AF65-F5344CB8AC3E}">
        <p14:creationId xmlns:p14="http://schemas.microsoft.com/office/powerpoint/2010/main" val="3217788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1" y="2956"/>
            <a:ext cx="8458200" cy="1143000"/>
          </a:xfrm>
        </p:spPr>
        <p:txBody>
          <a:bodyPr/>
          <a:lstStyle/>
          <a:p>
            <a:r>
              <a:rPr lang="en-US" sz="3600" dirty="0"/>
              <a:t>Developmental hourglass behavior across conserved modules in a species</a:t>
            </a:r>
          </a:p>
        </p:txBody>
      </p:sp>
      <p:sp>
        <p:nvSpPr>
          <p:cNvPr id="36" name="TextBox 35"/>
          <p:cNvSpPr txBox="1"/>
          <p:nvPr/>
        </p:nvSpPr>
        <p:spPr>
          <a:xfrm>
            <a:off x="6396026" y="1143000"/>
            <a:ext cx="1223975" cy="369332"/>
          </a:xfrm>
          <a:prstGeom prst="rect">
            <a:avLst/>
          </a:prstGeom>
          <a:noFill/>
        </p:spPr>
        <p:txBody>
          <a:bodyPr wrap="none" rtlCol="0">
            <a:spAutoFit/>
          </a:bodyPr>
          <a:lstStyle/>
          <a:p>
            <a:r>
              <a:rPr lang="en-US" dirty="0"/>
              <a:t>Hourglass</a:t>
            </a:r>
          </a:p>
        </p:txBody>
      </p:sp>
      <p:grpSp>
        <p:nvGrpSpPr>
          <p:cNvPr id="40" name="Group 39"/>
          <p:cNvGrpSpPr/>
          <p:nvPr/>
        </p:nvGrpSpPr>
        <p:grpSpPr>
          <a:xfrm>
            <a:off x="1524001" y="2514600"/>
            <a:ext cx="6172199" cy="4318000"/>
            <a:chOff x="-152400" y="2514600"/>
            <a:chExt cx="6172199" cy="4318000"/>
          </a:xfrm>
        </p:grpSpPr>
        <p:grpSp>
          <p:nvGrpSpPr>
            <p:cNvPr id="16" name="Group 15"/>
            <p:cNvGrpSpPr/>
            <p:nvPr/>
          </p:nvGrpSpPr>
          <p:grpSpPr>
            <a:xfrm>
              <a:off x="-152400" y="2514600"/>
              <a:ext cx="6172199" cy="4318000"/>
              <a:chOff x="-152400" y="2514600"/>
              <a:chExt cx="6172199" cy="4318000"/>
            </a:xfrm>
          </p:grpSpPr>
          <p:sp>
            <p:nvSpPr>
              <p:cNvPr id="4" name="TextBox 3"/>
              <p:cNvSpPr txBox="1"/>
              <p:nvPr/>
            </p:nvSpPr>
            <p:spPr>
              <a:xfrm>
                <a:off x="0" y="6555601"/>
                <a:ext cx="2971800" cy="276999"/>
              </a:xfrm>
              <a:prstGeom prst="rect">
                <a:avLst/>
              </a:prstGeom>
              <a:noFill/>
            </p:spPr>
            <p:txBody>
              <a:bodyPr wrap="square" rtlCol="0">
                <a:spAutoFit/>
              </a:bodyPr>
              <a:lstStyle/>
              <a:p>
                <a:r>
                  <a:rPr lang="en-US" sz="1200" dirty="0"/>
                  <a:t>Gerstein*,…, </a:t>
                </a:r>
                <a:r>
                  <a:rPr lang="en-US" sz="1200" b="1" dirty="0"/>
                  <a:t>Wang</a:t>
                </a:r>
                <a:r>
                  <a:rPr lang="en-US" sz="1200" dirty="0"/>
                  <a:t>*, et al., Nature, 2014</a:t>
                </a:r>
              </a:p>
            </p:txBody>
          </p:sp>
          <p:pic>
            <p:nvPicPr>
              <p:cNvPr id="7" name="Picture 16" descr="modEncode-Fig3-v4.pdf"/>
              <p:cNvPicPr>
                <a:picLocks noChangeAspect="1"/>
              </p:cNvPicPr>
              <p:nvPr/>
            </p:nvPicPr>
            <p:blipFill>
              <a:blip r:embed="rId3">
                <a:extLst>
                  <a:ext uri="{28A0092B-C50C-407E-A947-70E740481C1C}">
                    <a14:useLocalDpi xmlns:a14="http://schemas.microsoft.com/office/drawing/2010/main" val="0"/>
                  </a:ext>
                </a:extLst>
              </a:blip>
              <a:srcRect t="56790" r="64978"/>
              <a:stretch>
                <a:fillRect/>
              </a:stretch>
            </p:blipFill>
            <p:spPr bwMode="auto">
              <a:xfrm rot="5400000">
                <a:off x="2671477" y="3128678"/>
                <a:ext cx="3427982" cy="326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152400" y="3657600"/>
                <a:ext cx="2895600" cy="2308324"/>
              </a:xfrm>
              <a:prstGeom prst="rect">
                <a:avLst/>
              </a:prstGeom>
            </p:spPr>
            <p:txBody>
              <a:bodyPr wrap="square">
                <a:spAutoFit/>
              </a:bodyPr>
              <a:lstStyle/>
              <a:p>
                <a:pPr algn="r">
                  <a:defRPr/>
                </a:pPr>
                <a:r>
                  <a:rPr lang="en-US" b="1" u="sng" dirty="0"/>
                  <a:t>Intra-organism</a:t>
                </a:r>
              </a:p>
              <a:p>
                <a:pPr algn="r">
                  <a:defRPr/>
                </a:pPr>
                <a:r>
                  <a:rPr lang="en-US" dirty="0"/>
                  <a:t>Temporal differences among </a:t>
                </a:r>
                <a:r>
                  <a:rPr lang="en-US" dirty="0" err="1"/>
                  <a:t>ortholog</a:t>
                </a:r>
                <a:r>
                  <a:rPr lang="en-US" dirty="0"/>
                  <a:t> expression levels  are minimized at </a:t>
                </a:r>
                <a:r>
                  <a:rPr lang="en-US" dirty="0" err="1">
                    <a:solidFill>
                      <a:srgbClr val="800000"/>
                    </a:solidFill>
                  </a:rPr>
                  <a:t>phylotypic</a:t>
                </a:r>
                <a:r>
                  <a:rPr lang="en-US" dirty="0">
                    <a:solidFill>
                      <a:srgbClr val="800000"/>
                    </a:solidFill>
                  </a:rPr>
                  <a:t> stage</a:t>
                </a:r>
                <a:r>
                  <a:rPr lang="en-US" b="1" dirty="0">
                    <a:solidFill>
                      <a:srgbClr val="800000"/>
                    </a:solidFill>
                  </a:rPr>
                  <a:t> </a:t>
                </a:r>
                <a:r>
                  <a:rPr lang="en-US" b="1" dirty="0"/>
                  <a:t>across conserved modules in a species (fly)</a:t>
                </a:r>
                <a:r>
                  <a:rPr lang="en-US" dirty="0"/>
                  <a:t>. </a:t>
                </a:r>
              </a:p>
            </p:txBody>
          </p:sp>
          <p:sp>
            <p:nvSpPr>
              <p:cNvPr id="34" name="Right Arrow 33"/>
              <p:cNvSpPr/>
              <p:nvPr/>
            </p:nvSpPr>
            <p:spPr>
              <a:xfrm rot="5400000">
                <a:off x="5096600" y="2371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3733800" y="3048000"/>
              <a:ext cx="1905000" cy="369332"/>
            </a:xfrm>
            <a:prstGeom prst="rect">
              <a:avLst/>
            </a:prstGeom>
            <a:solidFill>
              <a:srgbClr val="FFFFFF"/>
            </a:solidFill>
          </p:spPr>
          <p:txBody>
            <a:bodyPr wrap="square" rtlCol="0">
              <a:spAutoFit/>
            </a:bodyPr>
            <a:lstStyle/>
            <a:p>
              <a:pPr algn="ctr"/>
              <a:r>
                <a:rPr lang="en-US" dirty="0"/>
                <a:t>Expression</a:t>
              </a:r>
            </a:p>
          </p:txBody>
        </p:sp>
        <p:sp>
          <p:nvSpPr>
            <p:cNvPr id="37" name="TextBox 36"/>
            <p:cNvSpPr txBox="1"/>
            <p:nvPr/>
          </p:nvSpPr>
          <p:spPr>
            <a:xfrm rot="16200000">
              <a:off x="1987033" y="4730234"/>
              <a:ext cx="1905000" cy="369332"/>
            </a:xfrm>
            <a:prstGeom prst="rect">
              <a:avLst/>
            </a:prstGeom>
            <a:solidFill>
              <a:srgbClr val="FFFFFF"/>
            </a:solidFill>
          </p:spPr>
          <p:txBody>
            <a:bodyPr wrap="square" rtlCol="0">
              <a:spAutoFit/>
            </a:bodyPr>
            <a:lstStyle/>
            <a:p>
              <a:pPr algn="ctr"/>
              <a:r>
                <a:rPr lang="en-US" dirty="0"/>
                <a:t>Time</a:t>
              </a:r>
            </a:p>
          </p:txBody>
        </p:sp>
      </p:grpSp>
      <p:grpSp>
        <p:nvGrpSpPr>
          <p:cNvPr id="27" name="Group 26"/>
          <p:cNvGrpSpPr/>
          <p:nvPr/>
        </p:nvGrpSpPr>
        <p:grpSpPr>
          <a:xfrm>
            <a:off x="1676401" y="1201579"/>
            <a:ext cx="4876800" cy="2075021"/>
            <a:chOff x="0" y="1201579"/>
            <a:chExt cx="4876800" cy="2075021"/>
          </a:xfrm>
        </p:grpSpPr>
        <p:grpSp>
          <p:nvGrpSpPr>
            <p:cNvPr id="25" name="Group 24"/>
            <p:cNvGrpSpPr/>
            <p:nvPr/>
          </p:nvGrpSpPr>
          <p:grpSpPr>
            <a:xfrm>
              <a:off x="0" y="1201579"/>
              <a:ext cx="4876800" cy="2075021"/>
              <a:chOff x="0" y="1143000"/>
              <a:chExt cx="4876800" cy="2075021"/>
            </a:xfrm>
          </p:grpSpPr>
          <p:grpSp>
            <p:nvGrpSpPr>
              <p:cNvPr id="14" name="Group 13"/>
              <p:cNvGrpSpPr/>
              <p:nvPr/>
            </p:nvGrpSpPr>
            <p:grpSpPr>
              <a:xfrm>
                <a:off x="0" y="1143000"/>
                <a:ext cx="4876800" cy="2075021"/>
                <a:chOff x="0" y="1143000"/>
                <a:chExt cx="4876800" cy="2075021"/>
              </a:xfrm>
            </p:grpSpPr>
            <p:pic>
              <p:nvPicPr>
                <p:cNvPr id="6" name="Picture 136" descr="nature09634-f2"/>
                <p:cNvPicPr>
                  <a:picLocks noChangeAspect="1" noChangeArrowheads="1"/>
                </p:cNvPicPr>
                <p:nvPr/>
              </p:nvPicPr>
              <p:blipFill rotWithShape="1">
                <a:blip r:embed="rId4">
                  <a:extLst>
                    <a:ext uri="{28A0092B-C50C-407E-A947-70E740481C1C}">
                      <a14:useLocalDpi xmlns:a14="http://schemas.microsoft.com/office/drawing/2010/main" val="0"/>
                    </a:ext>
                  </a:extLst>
                </a:blip>
                <a:srcRect r="41870"/>
                <a:stretch/>
              </p:blipFill>
              <p:spPr bwMode="auto">
                <a:xfrm>
                  <a:off x="2286000" y="1219200"/>
                  <a:ext cx="2137312" cy="1799052"/>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0" y="1143000"/>
                  <a:ext cx="2286000" cy="2062103"/>
                </a:xfrm>
                <a:prstGeom prst="rect">
                  <a:avLst/>
                </a:prstGeom>
              </p:spPr>
              <p:txBody>
                <a:bodyPr wrap="square">
                  <a:spAutoFit/>
                </a:bodyPr>
                <a:lstStyle/>
                <a:p>
                  <a:pPr algn="r">
                    <a:defRPr/>
                  </a:pPr>
                  <a:r>
                    <a:rPr lang="en-US" sz="1600" b="1" u="sng" dirty="0"/>
                    <a:t>Inter-organism</a:t>
                  </a:r>
                </a:p>
                <a:p>
                  <a:pPr algn="r">
                    <a:defRPr/>
                  </a:pPr>
                  <a:r>
                    <a:rPr lang="en-US" sz="1600" dirty="0"/>
                    <a:t>Temporal differences among </a:t>
                  </a:r>
                  <a:r>
                    <a:rPr lang="en-US" sz="1600" dirty="0" err="1"/>
                    <a:t>ortholog</a:t>
                  </a:r>
                  <a:r>
                    <a:rPr lang="en-US" sz="1600" dirty="0"/>
                    <a:t> expression levels are </a:t>
                  </a:r>
                  <a:br>
                    <a:rPr lang="en-US" sz="1600" dirty="0"/>
                  </a:br>
                  <a:r>
                    <a:rPr lang="en-US" sz="1600" dirty="0"/>
                    <a:t>minimized at </a:t>
                  </a:r>
                  <a:r>
                    <a:rPr lang="en-US" sz="1600" dirty="0" err="1">
                      <a:solidFill>
                        <a:srgbClr val="800000"/>
                      </a:solidFill>
                    </a:rPr>
                    <a:t>phylotypic</a:t>
                  </a:r>
                  <a:r>
                    <a:rPr lang="en-US" sz="1600" dirty="0">
                      <a:solidFill>
                        <a:srgbClr val="800000"/>
                      </a:solidFill>
                    </a:rPr>
                    <a:t> stage </a:t>
                  </a:r>
                  <a:r>
                    <a:rPr lang="en-US" sz="1600" b="1" dirty="0"/>
                    <a:t>across different species</a:t>
                  </a:r>
                  <a:r>
                    <a:rPr lang="en-US" sz="1600" dirty="0"/>
                    <a:t>.</a:t>
                  </a:r>
                </a:p>
              </p:txBody>
            </p:sp>
            <p:sp>
              <p:nvSpPr>
                <p:cNvPr id="12" name="Rectangle 11"/>
                <p:cNvSpPr/>
                <p:nvPr/>
              </p:nvSpPr>
              <p:spPr>
                <a:xfrm>
                  <a:off x="2209800" y="2971800"/>
                  <a:ext cx="1828800" cy="246221"/>
                </a:xfrm>
                <a:prstGeom prst="rect">
                  <a:avLst/>
                </a:prstGeom>
              </p:spPr>
              <p:txBody>
                <a:bodyPr wrap="square">
                  <a:spAutoFit/>
                </a:bodyPr>
                <a:lstStyle/>
                <a:p>
                  <a:r>
                    <a:rPr lang="en-US" sz="1000" dirty="0" err="1"/>
                    <a:t>Kalinka</a:t>
                  </a:r>
                  <a:r>
                    <a:rPr lang="en-US" sz="1000" dirty="0"/>
                    <a:t> et al. Nature, 2010</a:t>
                  </a:r>
                </a:p>
              </p:txBody>
            </p:sp>
            <p:sp>
              <p:nvSpPr>
                <p:cNvPr id="35" name="Right Arrow 34"/>
                <p:cNvSpPr/>
                <p:nvPr/>
              </p:nvSpPr>
              <p:spPr>
                <a:xfrm rot="10800000">
                  <a:off x="4495800" y="1617821"/>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5" name="Straight Connector 4"/>
              <p:cNvCxnSpPr/>
              <p:nvPr/>
            </p:nvCxnSpPr>
            <p:spPr>
              <a:xfrm>
                <a:off x="3657600" y="2133600"/>
                <a:ext cx="0" cy="304800"/>
              </a:xfrm>
              <a:prstGeom prst="line">
                <a:avLst/>
              </a:prstGeom>
              <a:ln w="38100" cmpd="sng">
                <a:solidFill>
                  <a:srgbClr val="800000"/>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2286000" y="1201579"/>
              <a:ext cx="1447800" cy="230832"/>
            </a:xfrm>
            <a:prstGeom prst="rect">
              <a:avLst/>
            </a:prstGeom>
            <a:solidFill>
              <a:srgbClr val="FFFFFF"/>
            </a:solidFill>
          </p:spPr>
          <p:txBody>
            <a:bodyPr wrap="square" rtlCol="0">
              <a:spAutoFit/>
            </a:bodyPr>
            <a:lstStyle/>
            <a:p>
              <a:pPr algn="ctr"/>
              <a:r>
                <a:rPr lang="en-US" sz="900" dirty="0"/>
                <a:t>Expression</a:t>
              </a:r>
              <a:endParaRPr lang="en-US" sz="1100" dirty="0"/>
            </a:p>
          </p:txBody>
        </p:sp>
        <p:sp>
          <p:nvSpPr>
            <p:cNvPr id="39" name="TextBox 38"/>
            <p:cNvSpPr txBox="1"/>
            <p:nvPr/>
          </p:nvSpPr>
          <p:spPr>
            <a:xfrm rot="5400000">
              <a:off x="3125316" y="2132484"/>
              <a:ext cx="1447800" cy="230832"/>
            </a:xfrm>
            <a:prstGeom prst="rect">
              <a:avLst/>
            </a:prstGeom>
            <a:noFill/>
          </p:spPr>
          <p:txBody>
            <a:bodyPr wrap="square" rtlCol="0">
              <a:spAutoFit/>
            </a:bodyPr>
            <a:lstStyle/>
            <a:p>
              <a:pPr algn="ctr"/>
              <a:r>
                <a:rPr lang="en-US" sz="900" dirty="0"/>
                <a:t>Time</a:t>
              </a:r>
              <a:endParaRPr lang="en-US" sz="1100" dirty="0"/>
            </a:p>
          </p:txBody>
        </p:sp>
      </p:grpSp>
      <p:pic>
        <p:nvPicPr>
          <p:cNvPr id="13" name="Picture 12"/>
          <p:cNvPicPr>
            <a:picLocks noChangeAspect="1"/>
          </p:cNvPicPr>
          <p:nvPr/>
        </p:nvPicPr>
        <p:blipFill rotWithShape="1">
          <a:blip r:embed="rId5"/>
          <a:srcRect l="55144" t="5140" r="17284" b="5686"/>
          <a:stretch/>
        </p:blipFill>
        <p:spPr>
          <a:xfrm rot="10800000">
            <a:off x="6684717" y="1518471"/>
            <a:ext cx="554284" cy="996129"/>
          </a:xfrm>
          <a:prstGeom prst="rect">
            <a:avLst/>
          </a:prstGeom>
        </p:spPr>
      </p:pic>
      <p:sp>
        <p:nvSpPr>
          <p:cNvPr id="3" name="Slide Number Placeholder 2">
            <a:extLst>
              <a:ext uri="{FF2B5EF4-FFF2-40B4-BE49-F238E27FC236}">
                <a16:creationId xmlns:a16="http://schemas.microsoft.com/office/drawing/2014/main" id="{A0C312F6-B6E0-644A-B3A9-586BFDC53BE8}"/>
              </a:ext>
            </a:extLst>
          </p:cNvPr>
          <p:cNvSpPr>
            <a:spLocks noGrp="1"/>
          </p:cNvSpPr>
          <p:nvPr>
            <p:ph type="sldNum" sz="quarter" idx="12"/>
          </p:nvPr>
        </p:nvSpPr>
        <p:spPr/>
        <p:txBody>
          <a:bodyPr/>
          <a:lstStyle/>
          <a:p>
            <a:fld id="{95764C26-2886-4D4B-B397-A363CFEF9E25}" type="slidenum">
              <a:rPr lang="en-US" smtClean="0"/>
              <a:pPr/>
              <a:t>32</a:t>
            </a:fld>
            <a:endParaRPr lang="en-US"/>
          </a:p>
        </p:txBody>
      </p:sp>
    </p:spTree>
    <p:extLst>
      <p:ext uri="{BB962C8B-B14F-4D97-AF65-F5344CB8AC3E}">
        <p14:creationId xmlns:p14="http://schemas.microsoft.com/office/powerpoint/2010/main" val="198650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0A2D-E2F9-5E4B-8006-B8EC213CA512}"/>
              </a:ext>
            </a:extLst>
          </p:cNvPr>
          <p:cNvSpPr>
            <a:spLocks noGrp="1"/>
          </p:cNvSpPr>
          <p:nvPr>
            <p:ph type="title"/>
          </p:nvPr>
        </p:nvSpPr>
        <p:spPr>
          <a:xfrm>
            <a:off x="685800" y="701538"/>
            <a:ext cx="7772400" cy="1143000"/>
          </a:xfrm>
        </p:spPr>
        <p:txBody>
          <a:bodyPr/>
          <a:lstStyle/>
          <a:p>
            <a:r>
              <a:rPr lang="en-US" dirty="0"/>
              <a:t>Human and Rhesus brain developmental “hourglass” from spatiotemporal gene co-expression networks </a:t>
            </a:r>
          </a:p>
        </p:txBody>
      </p:sp>
      <p:pic>
        <p:nvPicPr>
          <p:cNvPr id="6" name="Content Placeholder 5" descr="A screenshot of a cell phone&#13;&#10;&#13;&#10;Description automatically generated">
            <a:extLst>
              <a:ext uri="{FF2B5EF4-FFF2-40B4-BE49-F238E27FC236}">
                <a16:creationId xmlns:a16="http://schemas.microsoft.com/office/drawing/2014/main" id="{A9460330-1794-304E-83FF-EDCD7EEBDF1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65" b="37788"/>
          <a:stretch/>
        </p:blipFill>
        <p:spPr>
          <a:xfrm>
            <a:off x="469811" y="1295398"/>
            <a:ext cx="8204378" cy="2119031"/>
          </a:xfrm>
        </p:spPr>
      </p:pic>
      <p:pic>
        <p:nvPicPr>
          <p:cNvPr id="8194" name="Picture 2">
            <a:extLst>
              <a:ext uri="{FF2B5EF4-FFF2-40B4-BE49-F238E27FC236}">
                <a16:creationId xmlns:a16="http://schemas.microsoft.com/office/drawing/2014/main" id="{1260B929-0440-7643-B193-77C5701E6A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5" b="66667"/>
          <a:stretch/>
        </p:blipFill>
        <p:spPr bwMode="auto">
          <a:xfrm>
            <a:off x="1981200" y="3603840"/>
            <a:ext cx="5958552" cy="29948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CD2E2E-E458-1242-BBDA-D131C0583F1A}"/>
              </a:ext>
            </a:extLst>
          </p:cNvPr>
          <p:cNvSpPr txBox="1"/>
          <p:nvPr/>
        </p:nvSpPr>
        <p:spPr>
          <a:xfrm>
            <a:off x="685800" y="6132292"/>
            <a:ext cx="2228495" cy="276999"/>
          </a:xfrm>
          <a:prstGeom prst="rect">
            <a:avLst/>
          </a:prstGeom>
          <a:noFill/>
        </p:spPr>
        <p:txBody>
          <a:bodyPr wrap="none" rtlCol="0">
            <a:spAutoFit/>
          </a:bodyPr>
          <a:lstStyle/>
          <a:p>
            <a:r>
              <a:rPr lang="en-US" sz="1200" dirty="0"/>
              <a:t>Ying, ..., </a:t>
            </a:r>
            <a:r>
              <a:rPr lang="en-US" sz="1200" dirty="0" err="1"/>
              <a:t>Sestan</a:t>
            </a:r>
            <a:r>
              <a:rPr lang="en-US" sz="1200" dirty="0"/>
              <a:t>, </a:t>
            </a:r>
            <a:r>
              <a:rPr lang="en-US" sz="1200" i="1" dirty="0"/>
              <a:t>Science</a:t>
            </a:r>
            <a:r>
              <a:rPr lang="en-US" sz="1200" dirty="0"/>
              <a:t>, 2018</a:t>
            </a:r>
          </a:p>
        </p:txBody>
      </p:sp>
      <p:sp>
        <p:nvSpPr>
          <p:cNvPr id="19" name="TextBox 18">
            <a:extLst>
              <a:ext uri="{FF2B5EF4-FFF2-40B4-BE49-F238E27FC236}">
                <a16:creationId xmlns:a16="http://schemas.microsoft.com/office/drawing/2014/main" id="{5745915F-B92F-EB41-B85C-B153DFE6C2A8}"/>
              </a:ext>
            </a:extLst>
          </p:cNvPr>
          <p:cNvSpPr txBox="1"/>
          <p:nvPr/>
        </p:nvSpPr>
        <p:spPr>
          <a:xfrm>
            <a:off x="190525" y="3347651"/>
            <a:ext cx="2797561" cy="276999"/>
          </a:xfrm>
          <a:prstGeom prst="rect">
            <a:avLst/>
          </a:prstGeom>
          <a:noFill/>
        </p:spPr>
        <p:txBody>
          <a:bodyPr wrap="none" rtlCol="0">
            <a:spAutoFit/>
          </a:bodyPr>
          <a:lstStyle/>
          <a:p>
            <a:r>
              <a:rPr lang="en-US" sz="1200" dirty="0"/>
              <a:t>Li, …, </a:t>
            </a:r>
            <a:r>
              <a:rPr lang="en-US" sz="1200" b="1" dirty="0"/>
              <a:t>Wang</a:t>
            </a:r>
            <a:r>
              <a:rPr lang="en-US" sz="1200" dirty="0"/>
              <a:t>, ..., </a:t>
            </a:r>
            <a:r>
              <a:rPr lang="en-US" sz="1200" dirty="0" err="1"/>
              <a:t>Sestan</a:t>
            </a:r>
            <a:r>
              <a:rPr lang="en-US" sz="1200" dirty="0"/>
              <a:t>, </a:t>
            </a:r>
            <a:r>
              <a:rPr lang="en-US" sz="1200" i="1" dirty="0"/>
              <a:t>Science</a:t>
            </a:r>
            <a:r>
              <a:rPr lang="en-US" sz="1200" dirty="0"/>
              <a:t>, 2018</a:t>
            </a:r>
          </a:p>
        </p:txBody>
      </p:sp>
      <p:sp>
        <p:nvSpPr>
          <p:cNvPr id="3" name="TextBox 2">
            <a:extLst>
              <a:ext uri="{FF2B5EF4-FFF2-40B4-BE49-F238E27FC236}">
                <a16:creationId xmlns:a16="http://schemas.microsoft.com/office/drawing/2014/main" id="{852AB28A-4E2A-1E49-A4BE-FABF73BFE8AE}"/>
              </a:ext>
            </a:extLst>
          </p:cNvPr>
          <p:cNvSpPr txBox="1"/>
          <p:nvPr/>
        </p:nvSpPr>
        <p:spPr>
          <a:xfrm rot="17110638">
            <a:off x="7602671" y="5497637"/>
            <a:ext cx="1098378" cy="276999"/>
          </a:xfrm>
          <a:prstGeom prst="rect">
            <a:avLst/>
          </a:prstGeom>
          <a:noFill/>
        </p:spPr>
        <p:txBody>
          <a:bodyPr wrap="none" rtlCol="0">
            <a:spAutoFit/>
          </a:bodyPr>
          <a:lstStyle/>
          <a:p>
            <a:r>
              <a:rPr lang="en-US" sz="1200" dirty="0"/>
              <a:t>Brain regions</a:t>
            </a:r>
          </a:p>
        </p:txBody>
      </p:sp>
      <p:sp>
        <p:nvSpPr>
          <p:cNvPr id="9" name="TextBox 8">
            <a:extLst>
              <a:ext uri="{FF2B5EF4-FFF2-40B4-BE49-F238E27FC236}">
                <a16:creationId xmlns:a16="http://schemas.microsoft.com/office/drawing/2014/main" id="{2BD32604-D883-4B42-843A-25F16F8DC0F1}"/>
              </a:ext>
            </a:extLst>
          </p:cNvPr>
          <p:cNvSpPr txBox="1"/>
          <p:nvPr/>
        </p:nvSpPr>
        <p:spPr>
          <a:xfrm>
            <a:off x="4960476" y="3327039"/>
            <a:ext cx="509649" cy="230832"/>
          </a:xfrm>
          <a:prstGeom prst="rect">
            <a:avLst/>
          </a:prstGeom>
          <a:solidFill>
            <a:schemeClr val="bg1"/>
          </a:solidFill>
        </p:spPr>
        <p:txBody>
          <a:bodyPr wrap="square" rtlCol="0">
            <a:spAutoFit/>
          </a:bodyPr>
          <a:lstStyle/>
          <a:p>
            <a:endParaRPr lang="en-US" sz="300" b="1" dirty="0">
              <a:solidFill>
                <a:srgbClr val="660066"/>
              </a:solidFill>
            </a:endParaRPr>
          </a:p>
          <a:p>
            <a:endParaRPr lang="en-US" sz="300" b="1" dirty="0">
              <a:solidFill>
                <a:srgbClr val="660066"/>
              </a:solidFill>
            </a:endParaRPr>
          </a:p>
          <a:p>
            <a:endParaRPr lang="en-US" sz="300" b="1" dirty="0">
              <a:solidFill>
                <a:srgbClr val="660066"/>
              </a:solidFill>
            </a:endParaRPr>
          </a:p>
        </p:txBody>
      </p:sp>
      <p:sp>
        <p:nvSpPr>
          <p:cNvPr id="4" name="Slide Number Placeholder 3">
            <a:extLst>
              <a:ext uri="{FF2B5EF4-FFF2-40B4-BE49-F238E27FC236}">
                <a16:creationId xmlns:a16="http://schemas.microsoft.com/office/drawing/2014/main" id="{E2702015-00C7-8441-A5AF-0BC3C5D4F099}"/>
              </a:ext>
            </a:extLst>
          </p:cNvPr>
          <p:cNvSpPr>
            <a:spLocks noGrp="1"/>
          </p:cNvSpPr>
          <p:nvPr>
            <p:ph type="sldNum" sz="quarter" idx="12"/>
          </p:nvPr>
        </p:nvSpPr>
        <p:spPr/>
        <p:txBody>
          <a:bodyPr/>
          <a:lstStyle/>
          <a:p>
            <a:fld id="{95764C26-2886-4D4B-B397-A363CFEF9E25}" type="slidenum">
              <a:rPr lang="en-US" smtClean="0"/>
              <a:pPr/>
              <a:t>33</a:t>
            </a:fld>
            <a:endParaRPr lang="en-US"/>
          </a:p>
        </p:txBody>
      </p:sp>
    </p:spTree>
    <p:extLst>
      <p:ext uri="{BB962C8B-B14F-4D97-AF65-F5344CB8AC3E}">
        <p14:creationId xmlns:p14="http://schemas.microsoft.com/office/powerpoint/2010/main" val="590428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lecture</a:t>
            </a:r>
          </a:p>
        </p:txBody>
      </p:sp>
      <p:sp>
        <p:nvSpPr>
          <p:cNvPr id="3" name="Content Placeholder 2"/>
          <p:cNvSpPr>
            <a:spLocks noGrp="1"/>
          </p:cNvSpPr>
          <p:nvPr>
            <p:ph idx="1"/>
          </p:nvPr>
        </p:nvSpPr>
        <p:spPr>
          <a:xfrm>
            <a:off x="685800" y="1746956"/>
            <a:ext cx="7772400" cy="4114800"/>
          </a:xfrm>
        </p:spPr>
        <p:txBody>
          <a:bodyPr/>
          <a:lstStyle/>
          <a:p>
            <a:r>
              <a:rPr lang="en-US" dirty="0">
                <a:solidFill>
                  <a:schemeClr val="tx1">
                    <a:lumMod val="20000"/>
                    <a:lumOff val="80000"/>
                  </a:schemeClr>
                </a:solidFill>
              </a:rPr>
              <a:t>Multi-omics data</a:t>
            </a:r>
          </a:p>
          <a:p>
            <a:r>
              <a:rPr lang="en-US" dirty="0">
                <a:solidFill>
                  <a:schemeClr val="tx1">
                    <a:lumMod val="20000"/>
                    <a:lumOff val="80000"/>
                  </a:schemeClr>
                </a:solidFill>
              </a:rPr>
              <a:t>Machine learning modeling</a:t>
            </a:r>
          </a:p>
          <a:p>
            <a:pPr lvl="1"/>
            <a:r>
              <a:rPr lang="en-US" dirty="0">
                <a:solidFill>
                  <a:schemeClr val="tx1">
                    <a:lumMod val="20000"/>
                    <a:lumOff val="80000"/>
                  </a:schemeClr>
                </a:solidFill>
              </a:rPr>
              <a:t>Empirical risk minimization (ERM)</a:t>
            </a:r>
          </a:p>
          <a:p>
            <a:r>
              <a:rPr lang="en-US" dirty="0">
                <a:solidFill>
                  <a:schemeClr val="tx1">
                    <a:lumMod val="20000"/>
                    <a:lumOff val="80000"/>
                  </a:schemeClr>
                </a:solidFill>
              </a:rPr>
              <a:t>Multi-layer network clustering</a:t>
            </a:r>
          </a:p>
          <a:p>
            <a:r>
              <a:rPr lang="en-US" dirty="0"/>
              <a:t>Dimensionality reduction &amp; Spectral methods</a:t>
            </a:r>
          </a:p>
          <a:p>
            <a:r>
              <a:rPr lang="en-US" dirty="0">
                <a:solidFill>
                  <a:schemeClr val="tx1">
                    <a:lumMod val="20000"/>
                    <a:lumOff val="80000"/>
                  </a:schemeClr>
                </a:solidFill>
              </a:rPr>
              <a:t>Decision tree</a:t>
            </a:r>
          </a:p>
          <a:p>
            <a:r>
              <a:rPr lang="en-US" dirty="0">
                <a:solidFill>
                  <a:schemeClr val="tx1">
                    <a:lumMod val="20000"/>
                    <a:lumOff val="80000"/>
                  </a:schemeClr>
                </a:solidFill>
              </a:rPr>
              <a:t>Neural network</a:t>
            </a:r>
          </a:p>
        </p:txBody>
      </p:sp>
      <p:sp>
        <p:nvSpPr>
          <p:cNvPr id="4" name="Slide Number Placeholder 3"/>
          <p:cNvSpPr>
            <a:spLocks noGrp="1"/>
          </p:cNvSpPr>
          <p:nvPr>
            <p:ph type="sldNum" sz="quarter" idx="12"/>
          </p:nvPr>
        </p:nvSpPr>
        <p:spPr/>
        <p:txBody>
          <a:bodyPr/>
          <a:lstStyle/>
          <a:p>
            <a:fld id="{1804E82B-2373-47E8-9BD1-158A996733ED}" type="slidenum">
              <a:rPr lang="en-US" smtClean="0"/>
              <a:t>34</a:t>
            </a:fld>
            <a:endParaRPr lang="en-US"/>
          </a:p>
        </p:txBody>
      </p:sp>
    </p:spTree>
    <p:extLst>
      <p:ext uri="{BB962C8B-B14F-4D97-AF65-F5344CB8AC3E}">
        <p14:creationId xmlns:p14="http://schemas.microsoft.com/office/powerpoint/2010/main" val="897503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020B160-54F0-4545-AE4F-69B49F2B30F5}"/>
              </a:ext>
            </a:extLst>
          </p:cNvPr>
          <p:cNvSpPr>
            <a:spLocks noGrp="1" noChangeArrowheads="1"/>
          </p:cNvSpPr>
          <p:nvPr>
            <p:ph type="title"/>
          </p:nvPr>
        </p:nvSpPr>
        <p:spPr>
          <a:xfrm>
            <a:off x="685800" y="152400"/>
            <a:ext cx="7772400" cy="1143000"/>
          </a:xfrm>
        </p:spPr>
        <p:txBody>
          <a:bodyPr rtlCol="0">
            <a:normAutofit fontScale="90000"/>
          </a:bodyPr>
          <a:lstStyle/>
          <a:p>
            <a:pPr eaLnBrk="1" fontAlgn="auto" hangingPunct="1">
              <a:spcAft>
                <a:spcPts val="0"/>
              </a:spcAft>
              <a:defRPr/>
            </a:pPr>
            <a:r>
              <a:rPr lang="en-US" dirty="0">
                <a:latin typeface="Arial" charset="0"/>
              </a:rPr>
              <a:t>Reading list for spectral methods</a:t>
            </a:r>
          </a:p>
        </p:txBody>
      </p:sp>
      <p:sp>
        <p:nvSpPr>
          <p:cNvPr id="58370" name="Rectangle 3">
            <a:extLst>
              <a:ext uri="{FF2B5EF4-FFF2-40B4-BE49-F238E27FC236}">
                <a16:creationId xmlns:a16="http://schemas.microsoft.com/office/drawing/2014/main" id="{27176221-564C-3F4C-8D8A-5EDE14373402}"/>
              </a:ext>
            </a:extLst>
          </p:cNvPr>
          <p:cNvSpPr>
            <a:spLocks noGrp="1"/>
          </p:cNvSpPr>
          <p:nvPr>
            <p:ph idx="1"/>
          </p:nvPr>
        </p:nvSpPr>
        <p:spPr>
          <a:xfrm>
            <a:off x="685800" y="1304925"/>
            <a:ext cx="7772400" cy="4638675"/>
          </a:xfrm>
        </p:spPr>
        <p:txBody>
          <a:bodyPr/>
          <a:lstStyle/>
          <a:p>
            <a:pPr eaLnBrk="1" hangingPunct="1"/>
            <a:r>
              <a:rPr lang="en-US" altLang="en-US" sz="2200">
                <a:latin typeface="Arial" panose="020B0604020202020204" pitchFamily="34" charset="0"/>
                <a:ea typeface="ＭＳ Ｐゴシック" panose="020B0600070205080204" pitchFamily="34" charset="-128"/>
              </a:rPr>
              <a:t>O Alter et al. (2000). "Singular value decomposition for genome-wide expression data processing and modeling."  PNAS 97: 10101</a:t>
            </a:r>
          </a:p>
          <a:p>
            <a:pPr eaLnBrk="1" hangingPunct="1"/>
            <a:r>
              <a:rPr lang="en-US" altLang="en-US" sz="2200">
                <a:latin typeface="Arial" panose="020B0604020202020204" pitchFamily="34" charset="0"/>
                <a:ea typeface="ＭＳ Ｐゴシック" panose="020B0600070205080204" pitchFamily="34" charset="-128"/>
              </a:rPr>
              <a:t>Langfelder P, Horvath S (2007) Eigengene networks for studying the relationships between co-expression modules. BMC Systems Biology 2007, 1:54 </a:t>
            </a:r>
          </a:p>
          <a:p>
            <a:pPr eaLnBrk="1" hangingPunct="1"/>
            <a:r>
              <a:rPr lang="en-US" altLang="en-US" sz="2200">
                <a:latin typeface="Arial" panose="020B0604020202020204" pitchFamily="34" charset="0"/>
                <a:ea typeface="ＭＳ Ｐゴシック" panose="020B0600070205080204" pitchFamily="34" charset="-128"/>
              </a:rPr>
              <a:t>Z Zhang et al. (2007) "Statistical analysis of the genomic distribution and correlation of regulatory elements in the ENCODE regions." Genome Res 17: 787</a:t>
            </a:r>
          </a:p>
          <a:p>
            <a:pPr eaLnBrk="1" hangingPunct="1"/>
            <a:r>
              <a:rPr lang="en-US" altLang="en-US" sz="2200">
                <a:latin typeface="Arial" panose="020B0604020202020204" pitchFamily="34" charset="0"/>
                <a:ea typeface="ＭＳ Ｐゴシック" panose="020B0600070205080204" pitchFamily="34" charset="-128"/>
              </a:rPr>
              <a:t>TA Gianoulis et al. (2009) "Quantifying environmental adaptation of metabolic pathways in metagenomics." PNAS 106: 1374. </a:t>
            </a:r>
          </a:p>
        </p:txBody>
      </p:sp>
      <p:sp>
        <p:nvSpPr>
          <p:cNvPr id="2" name="Slide Number Placeholder 1">
            <a:extLst>
              <a:ext uri="{FF2B5EF4-FFF2-40B4-BE49-F238E27FC236}">
                <a16:creationId xmlns:a16="http://schemas.microsoft.com/office/drawing/2014/main" id="{3EECF45B-6918-1F47-8817-C115955B46B6}"/>
              </a:ext>
            </a:extLst>
          </p:cNvPr>
          <p:cNvSpPr>
            <a:spLocks noGrp="1"/>
          </p:cNvSpPr>
          <p:nvPr>
            <p:ph type="sldNum" sz="quarter" idx="12"/>
          </p:nvPr>
        </p:nvSpPr>
        <p:spPr/>
        <p:txBody>
          <a:bodyPr/>
          <a:lstStyle/>
          <a:p>
            <a:fld id="{95764C26-2886-4D4B-B397-A363CFEF9E25}"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9D3B89E7-BA06-834C-8431-1FB451A61159}"/>
              </a:ext>
            </a:extLst>
          </p:cNvPr>
          <p:cNvSpPr>
            <a:spLocks noGrp="1"/>
          </p:cNvSpPr>
          <p:nvPr>
            <p:ph type="title"/>
          </p:nvPr>
        </p:nvSpPr>
        <p:spPr>
          <a:xfrm>
            <a:off x="-381000" y="0"/>
            <a:ext cx="9677400" cy="1143000"/>
          </a:xfrm>
        </p:spPr>
        <p:txBody>
          <a:bodyPr/>
          <a:lstStyle/>
          <a:p>
            <a:pPr eaLnBrk="1" hangingPunct="1"/>
            <a:r>
              <a:rPr lang="en-US" altLang="en-US" sz="4000" dirty="0">
                <a:latin typeface="Arial" panose="020B0604020202020204" pitchFamily="34" charset="0"/>
                <a:ea typeface="ＭＳ Ｐゴシック" panose="020B0600070205080204" pitchFamily="34" charset="-128"/>
              </a:rPr>
              <a:t>What is Principal component analysis (PCA) ?</a:t>
            </a:r>
          </a:p>
        </p:txBody>
      </p:sp>
      <p:sp>
        <p:nvSpPr>
          <p:cNvPr id="60418" name="Content Placeholder 2">
            <a:extLst>
              <a:ext uri="{FF2B5EF4-FFF2-40B4-BE49-F238E27FC236}">
                <a16:creationId xmlns:a16="http://schemas.microsoft.com/office/drawing/2014/main" id="{22B503A7-CAFD-224D-BBE8-8E8C4B97AEB0}"/>
              </a:ext>
            </a:extLst>
          </p:cNvPr>
          <p:cNvSpPr>
            <a:spLocks noGrp="1"/>
          </p:cNvSpPr>
          <p:nvPr>
            <p:ph idx="1"/>
          </p:nvPr>
        </p:nvSpPr>
        <p:spPr>
          <a:xfrm>
            <a:off x="685800" y="1257300"/>
            <a:ext cx="7772400" cy="4953000"/>
          </a:xfrm>
        </p:spPr>
        <p:txBody>
          <a:bodyPr/>
          <a:lstStyle/>
          <a:p>
            <a:pPr eaLnBrk="1" hangingPunct="1"/>
            <a:r>
              <a:rPr lang="en-US" altLang="en-US" sz="2400">
                <a:latin typeface="Times New Roman" panose="02020603050405020304" pitchFamily="18" charset="0"/>
                <a:ea typeface="ＭＳ Ｐゴシック" panose="020B0600070205080204" pitchFamily="34" charset="-128"/>
              </a:rPr>
              <a:t>A technique used to reduce the dimensionality of a data set by finding directions of maximum variability</a:t>
            </a:r>
          </a:p>
          <a:p>
            <a:pPr eaLnBrk="1" hangingPunct="1"/>
            <a:r>
              <a:rPr lang="en-US" altLang="en-US" sz="2400">
                <a:latin typeface="Times New Roman" panose="02020603050405020304" pitchFamily="18" charset="0"/>
                <a:ea typeface="ＭＳ Ｐゴシック" panose="020B0600070205080204" pitchFamily="34" charset="-128"/>
              </a:rPr>
              <a:t>Projection (typically a rotation) into new axes </a:t>
            </a:r>
          </a:p>
          <a:p>
            <a:pPr eaLnBrk="1" hangingPunct="1"/>
            <a:r>
              <a:rPr lang="en-US" altLang="en-US" sz="2400">
                <a:latin typeface="Times New Roman" panose="02020603050405020304" pitchFamily="18" charset="0"/>
                <a:ea typeface="ＭＳ Ｐゴシック" panose="020B0600070205080204" pitchFamily="34" charset="-128"/>
              </a:rPr>
              <a:t>But still retains the dataset’s variation</a:t>
            </a:r>
          </a:p>
        </p:txBody>
      </p:sp>
      <p:pic>
        <p:nvPicPr>
          <p:cNvPr id="60419" name="Picture 3" descr="fig1a">
            <a:extLst>
              <a:ext uri="{FF2B5EF4-FFF2-40B4-BE49-F238E27FC236}">
                <a16:creationId xmlns:a16="http://schemas.microsoft.com/office/drawing/2014/main" id="{4AC9D8CB-71FF-E443-992F-F7B393223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971800"/>
            <a:ext cx="36576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fig2a">
            <a:extLst>
              <a:ext uri="{FF2B5EF4-FFF2-40B4-BE49-F238E27FC236}">
                <a16:creationId xmlns:a16="http://schemas.microsoft.com/office/drawing/2014/main" id="{29C58EAA-DB18-1847-9E2A-B958244FA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2971800"/>
            <a:ext cx="37814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11">
            <a:extLst>
              <a:ext uri="{FF2B5EF4-FFF2-40B4-BE49-F238E27FC236}">
                <a16:creationId xmlns:a16="http://schemas.microsoft.com/office/drawing/2014/main" id="{5DAFC1D0-F81E-BA47-A77C-01A3A4EB8122}"/>
              </a:ext>
            </a:extLst>
          </p:cNvPr>
          <p:cNvSpPr txBox="1">
            <a:spLocks noChangeArrowheads="1"/>
          </p:cNvSpPr>
          <p:nvPr/>
        </p:nvSpPr>
        <p:spPr bwMode="auto">
          <a:xfrm>
            <a:off x="2362200" y="6477000"/>
            <a:ext cx="6424613" cy="338138"/>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Arial" panose="020B0604020202020204" pitchFamily="34" charset="0"/>
              </a:rPr>
              <a:t>Adapted from http://www.astro.princeton.edu/~gk/A542/PCA.ppt</a:t>
            </a:r>
          </a:p>
        </p:txBody>
      </p:sp>
      <p:sp>
        <p:nvSpPr>
          <p:cNvPr id="60422" name="TextBox 7">
            <a:extLst>
              <a:ext uri="{FF2B5EF4-FFF2-40B4-BE49-F238E27FC236}">
                <a16:creationId xmlns:a16="http://schemas.microsoft.com/office/drawing/2014/main" id="{86D68C94-72BB-B047-AA20-345707A79F55}"/>
              </a:ext>
            </a:extLst>
          </p:cNvPr>
          <p:cNvSpPr txBox="1">
            <a:spLocks noChangeArrowheads="1"/>
          </p:cNvSpPr>
          <p:nvPr/>
        </p:nvSpPr>
        <p:spPr bwMode="auto">
          <a:xfrm rot="-3637996">
            <a:off x="4701382" y="4036219"/>
            <a:ext cx="6858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2800">
                <a:solidFill>
                  <a:srgbClr val="FF0000"/>
                </a:solidFill>
                <a:latin typeface="Adobe Garamond Pro" pitchFamily="-84" charset="0"/>
              </a:rPr>
              <a:t>y</a:t>
            </a:r>
            <a:r>
              <a:rPr lang="en-US" altLang="en-US" sz="2800" baseline="-25000">
                <a:solidFill>
                  <a:srgbClr val="FF0000"/>
                </a:solidFill>
                <a:latin typeface="Adobe Garamond Pro" pitchFamily="-84" charset="0"/>
              </a:rPr>
              <a:t>2</a:t>
            </a:r>
          </a:p>
        </p:txBody>
      </p:sp>
      <p:sp>
        <p:nvSpPr>
          <p:cNvPr id="60423" name="TextBox 8">
            <a:extLst>
              <a:ext uri="{FF2B5EF4-FFF2-40B4-BE49-F238E27FC236}">
                <a16:creationId xmlns:a16="http://schemas.microsoft.com/office/drawing/2014/main" id="{1C75280D-931F-9344-8A11-38DB391C236B}"/>
              </a:ext>
            </a:extLst>
          </p:cNvPr>
          <p:cNvSpPr txBox="1">
            <a:spLocks noChangeArrowheads="1"/>
          </p:cNvSpPr>
          <p:nvPr/>
        </p:nvSpPr>
        <p:spPr bwMode="auto">
          <a:xfrm rot="-3637996">
            <a:off x="7444582" y="3137694"/>
            <a:ext cx="6858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en-US" altLang="en-US" sz="2800">
                <a:solidFill>
                  <a:srgbClr val="FF0000"/>
                </a:solidFill>
                <a:latin typeface="Adobe Garamond Pro" pitchFamily="-84" charset="0"/>
              </a:rPr>
              <a:t>y</a:t>
            </a:r>
            <a:r>
              <a:rPr lang="en-US" altLang="en-US" sz="2800" baseline="-25000">
                <a:solidFill>
                  <a:srgbClr val="FF0000"/>
                </a:solidFill>
                <a:latin typeface="Adobe Garamond Pro" pitchFamily="-84" charset="0"/>
              </a:rPr>
              <a:t>1</a:t>
            </a:r>
          </a:p>
        </p:txBody>
      </p:sp>
      <p:cxnSp>
        <p:nvCxnSpPr>
          <p:cNvPr id="60424" name="Straight Connector 31">
            <a:extLst>
              <a:ext uri="{FF2B5EF4-FFF2-40B4-BE49-F238E27FC236}">
                <a16:creationId xmlns:a16="http://schemas.microsoft.com/office/drawing/2014/main" id="{AA377F5D-0ADF-554E-AE07-D3949F32985A}"/>
              </a:ext>
            </a:extLst>
          </p:cNvPr>
          <p:cNvCxnSpPr>
            <a:cxnSpLocks noChangeShapeType="1"/>
          </p:cNvCxnSpPr>
          <p:nvPr/>
        </p:nvCxnSpPr>
        <p:spPr bwMode="auto">
          <a:xfrm>
            <a:off x="6629400" y="3810000"/>
            <a:ext cx="762000" cy="0"/>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60425" name="Straight Connector 32">
            <a:extLst>
              <a:ext uri="{FF2B5EF4-FFF2-40B4-BE49-F238E27FC236}">
                <a16:creationId xmlns:a16="http://schemas.microsoft.com/office/drawing/2014/main" id="{BA047F5B-3582-8344-B525-74055608CB39}"/>
              </a:ext>
            </a:extLst>
          </p:cNvPr>
          <p:cNvCxnSpPr>
            <a:cxnSpLocks noChangeShapeType="1"/>
          </p:cNvCxnSpPr>
          <p:nvPr/>
        </p:nvCxnSpPr>
        <p:spPr bwMode="auto">
          <a:xfrm>
            <a:off x="7407275" y="3886200"/>
            <a:ext cx="0" cy="838200"/>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60426" name="Straight Connector 47">
            <a:extLst>
              <a:ext uri="{FF2B5EF4-FFF2-40B4-BE49-F238E27FC236}">
                <a16:creationId xmlns:a16="http://schemas.microsoft.com/office/drawing/2014/main" id="{5CF2D81C-61D4-7E4E-8FCF-008FF6E03A82}"/>
              </a:ext>
            </a:extLst>
          </p:cNvPr>
          <p:cNvCxnSpPr>
            <a:cxnSpLocks noChangeShapeType="1"/>
          </p:cNvCxnSpPr>
          <p:nvPr/>
        </p:nvCxnSpPr>
        <p:spPr bwMode="auto">
          <a:xfrm>
            <a:off x="5105400" y="3886200"/>
            <a:ext cx="3200400" cy="1752600"/>
          </a:xfrm>
          <a:prstGeom prst="line">
            <a:avLst/>
          </a:prstGeom>
          <a:noFill/>
          <a:ln w="22225">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60427" name="Straight Connector 48">
            <a:extLst>
              <a:ext uri="{FF2B5EF4-FFF2-40B4-BE49-F238E27FC236}">
                <a16:creationId xmlns:a16="http://schemas.microsoft.com/office/drawing/2014/main" id="{4E8B9C04-43B7-BE4C-8FBD-17C1FBC7AF93}"/>
              </a:ext>
            </a:extLst>
          </p:cNvPr>
          <p:cNvCxnSpPr>
            <a:cxnSpLocks noChangeShapeType="1"/>
          </p:cNvCxnSpPr>
          <p:nvPr/>
        </p:nvCxnSpPr>
        <p:spPr bwMode="auto">
          <a:xfrm flipV="1">
            <a:off x="5791200" y="3200400"/>
            <a:ext cx="1752600" cy="3048000"/>
          </a:xfrm>
          <a:prstGeom prst="line">
            <a:avLst/>
          </a:prstGeom>
          <a:noFill/>
          <a:ln w="22225">
            <a:solidFill>
              <a:srgbClr val="FF0000"/>
            </a:solidFill>
            <a:round/>
            <a:headEnd type="none" w="sm" len="sm"/>
            <a:tailEnd type="none" w="sm" len="sm"/>
          </a:ln>
          <a:extLst>
            <a:ext uri="{909E8E84-426E-40DD-AFC4-6F175D3DCCD1}">
              <a14:hiddenFill xmlns:a14="http://schemas.microsoft.com/office/drawing/2010/main">
                <a:noFill/>
              </a14:hiddenFill>
            </a:ext>
          </a:extLst>
        </p:spPr>
      </p:cxnSp>
      <p:cxnSp>
        <p:nvCxnSpPr>
          <p:cNvPr id="60428" name="Straight Connector 55">
            <a:extLst>
              <a:ext uri="{FF2B5EF4-FFF2-40B4-BE49-F238E27FC236}">
                <a16:creationId xmlns:a16="http://schemas.microsoft.com/office/drawing/2014/main" id="{20FC4C30-0399-5342-BD8D-747888C74DE9}"/>
              </a:ext>
            </a:extLst>
          </p:cNvPr>
          <p:cNvCxnSpPr>
            <a:cxnSpLocks noChangeShapeType="1"/>
          </p:cNvCxnSpPr>
          <p:nvPr/>
        </p:nvCxnSpPr>
        <p:spPr bwMode="auto">
          <a:xfrm rot="60000" flipV="1">
            <a:off x="6858000" y="3810000"/>
            <a:ext cx="533400" cy="990600"/>
          </a:xfrm>
          <a:prstGeom prst="line">
            <a:avLst/>
          </a:prstGeom>
          <a:noFill/>
          <a:ln w="12700">
            <a:solidFill>
              <a:srgbClr val="FF0000"/>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60429" name="Straight Connector 65">
            <a:extLst>
              <a:ext uri="{FF2B5EF4-FFF2-40B4-BE49-F238E27FC236}">
                <a16:creationId xmlns:a16="http://schemas.microsoft.com/office/drawing/2014/main" id="{61163D65-BAB7-6F4E-BD29-2C0F4853EC4A}"/>
              </a:ext>
            </a:extLst>
          </p:cNvPr>
          <p:cNvCxnSpPr>
            <a:cxnSpLocks noChangeShapeType="1"/>
          </p:cNvCxnSpPr>
          <p:nvPr/>
        </p:nvCxnSpPr>
        <p:spPr bwMode="auto">
          <a:xfrm>
            <a:off x="7239000" y="3733800"/>
            <a:ext cx="152400" cy="76200"/>
          </a:xfrm>
          <a:prstGeom prst="line">
            <a:avLst/>
          </a:prstGeom>
          <a:noFill/>
          <a:ln w="12700">
            <a:solidFill>
              <a:srgbClr val="FF0000"/>
            </a:solidFill>
            <a:prstDash val="dash"/>
            <a:round/>
            <a:headEnd type="none" w="sm" len="sm"/>
            <a:tailEnd type="none" w="sm" len="sm"/>
          </a:ln>
          <a:extLst>
            <a:ext uri="{909E8E84-426E-40DD-AFC4-6F175D3DCCD1}">
              <a14:hiddenFill xmlns:a14="http://schemas.microsoft.com/office/drawing/2010/main">
                <a:noFill/>
              </a14:hiddenFill>
            </a:ext>
          </a:extLst>
        </p:spPr>
      </p:cxnSp>
      <p:sp>
        <p:nvSpPr>
          <p:cNvPr id="2" name="Slide Number Placeholder 1">
            <a:extLst>
              <a:ext uri="{FF2B5EF4-FFF2-40B4-BE49-F238E27FC236}">
                <a16:creationId xmlns:a16="http://schemas.microsoft.com/office/drawing/2014/main" id="{59B3FF2E-47AD-BA44-836E-141DEA09E877}"/>
              </a:ext>
            </a:extLst>
          </p:cNvPr>
          <p:cNvSpPr>
            <a:spLocks noGrp="1"/>
          </p:cNvSpPr>
          <p:nvPr>
            <p:ph type="sldNum" sz="quarter" idx="12"/>
          </p:nvPr>
        </p:nvSpPr>
        <p:spPr/>
        <p:txBody>
          <a:bodyPr/>
          <a:lstStyle/>
          <a:p>
            <a:fld id="{95764C26-2886-4D4B-B397-A363CFEF9E25}" type="slidenum">
              <a:rPr lang="en-US" smtClean="0"/>
              <a:pPr/>
              <a:t>36</a:t>
            </a:fld>
            <a:endParaRPr lang="en-US"/>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025885AB-9E9B-1B42-9D0E-2D1231B5AD9C}"/>
              </a:ext>
            </a:extLst>
          </p:cNvPr>
          <p:cNvSpPr>
            <a:spLocks noGrp="1"/>
          </p:cNvSpPr>
          <p:nvPr>
            <p:ph type="title"/>
          </p:nvPr>
        </p:nvSpPr>
        <p:spPr>
          <a:xfrm>
            <a:off x="685800" y="76200"/>
            <a:ext cx="7772400" cy="1143000"/>
          </a:xfrm>
        </p:spPr>
        <p:txBody>
          <a:bodyPr/>
          <a:lstStyle/>
          <a:p>
            <a:pPr eaLnBrk="1" hangingPunct="1"/>
            <a:r>
              <a:rPr lang="en-US" altLang="en-US">
                <a:latin typeface="Arial" panose="020B0604020202020204" pitchFamily="34" charset="0"/>
                <a:ea typeface="ＭＳ Ｐゴシック" panose="020B0600070205080204" pitchFamily="34" charset="-128"/>
              </a:rPr>
              <a:t>PCA Matrix</a:t>
            </a:r>
          </a:p>
        </p:txBody>
      </p:sp>
      <p:sp>
        <p:nvSpPr>
          <p:cNvPr id="106498" name="Content Placeholder 2">
            <a:extLst>
              <a:ext uri="{FF2B5EF4-FFF2-40B4-BE49-F238E27FC236}">
                <a16:creationId xmlns:a16="http://schemas.microsoft.com/office/drawing/2014/main" id="{49EF6DBA-F351-F743-9E72-A8EA4903670A}"/>
              </a:ext>
            </a:extLst>
          </p:cNvPr>
          <p:cNvSpPr>
            <a:spLocks noGrp="1"/>
          </p:cNvSpPr>
          <p:nvPr>
            <p:ph idx="1"/>
          </p:nvPr>
        </p:nvSpPr>
        <p:spPr>
          <a:xfrm>
            <a:off x="228600" y="1066800"/>
            <a:ext cx="8763000" cy="2209800"/>
          </a:xfrm>
        </p:spPr>
        <p:txBody>
          <a:bodyPr rtlCol="0">
            <a:normAutofit fontScale="70000" lnSpcReduction="20000"/>
          </a:bodyPr>
          <a:lstStyle/>
          <a:p>
            <a:pPr marL="457200" indent="-457200" eaLnBrk="1" fontAlgn="auto" hangingPunct="1">
              <a:spcAft>
                <a:spcPts val="0"/>
              </a:spcAft>
              <a:buFontTx/>
              <a:buAutoNum type="arabicPeriod"/>
              <a:defRPr/>
            </a:pPr>
            <a:r>
              <a:rPr lang="en-GB">
                <a:latin typeface="Arial" charset="0"/>
              </a:rPr>
              <a:t>Start with dataset of k variables X = </a:t>
            </a:r>
            <a:r>
              <a:rPr lang="en-GB" i="1">
                <a:latin typeface="Arial" charset="0"/>
              </a:rPr>
              <a:t>x</a:t>
            </a:r>
            <a:r>
              <a:rPr lang="en-GB" baseline="-25000">
                <a:latin typeface="Arial" charset="0"/>
              </a:rPr>
              <a:t>1</a:t>
            </a:r>
            <a:r>
              <a:rPr lang="en-GB" i="1">
                <a:latin typeface="Arial" charset="0"/>
              </a:rPr>
              <a:t>, x</a:t>
            </a:r>
            <a:r>
              <a:rPr lang="en-GB" baseline="-25000">
                <a:latin typeface="Arial" charset="0"/>
              </a:rPr>
              <a:t>2 </a:t>
            </a:r>
            <a:r>
              <a:rPr lang="en-GB" i="1">
                <a:latin typeface="Arial" charset="0"/>
              </a:rPr>
              <a:t>... x</a:t>
            </a:r>
            <a:r>
              <a:rPr lang="en-GB" baseline="-25000">
                <a:latin typeface="Arial" charset="0"/>
              </a:rPr>
              <a:t>k </a:t>
            </a:r>
            <a:r>
              <a:rPr lang="en-GB">
                <a:latin typeface="Arial" charset="0"/>
              </a:rPr>
              <a:t>and n observations.</a:t>
            </a:r>
          </a:p>
          <a:p>
            <a:pPr marL="457200" indent="-457200" eaLnBrk="1" fontAlgn="auto" hangingPunct="1">
              <a:spcAft>
                <a:spcPts val="0"/>
              </a:spcAft>
              <a:buFontTx/>
              <a:buAutoNum type="arabicPeriod"/>
              <a:defRPr/>
            </a:pPr>
            <a:r>
              <a:rPr lang="en-GB">
                <a:latin typeface="Arial" charset="0"/>
              </a:rPr>
              <a:t>Construct </a:t>
            </a:r>
            <a:r>
              <a:rPr lang="en-GB" b="1" u="sng">
                <a:latin typeface="Arial" charset="0"/>
              </a:rPr>
              <a:t>covariance or correlation matrix </a:t>
            </a:r>
            <a:r>
              <a:rPr lang="en-GB">
                <a:latin typeface="Arial" charset="0"/>
              </a:rPr>
              <a:t>for variables.</a:t>
            </a:r>
          </a:p>
          <a:p>
            <a:pPr marL="457200" indent="-457200" eaLnBrk="1" fontAlgn="auto" hangingPunct="1">
              <a:spcAft>
                <a:spcPts val="0"/>
              </a:spcAft>
              <a:buFontTx/>
              <a:buAutoNum type="arabicPeriod"/>
              <a:defRPr/>
            </a:pPr>
            <a:r>
              <a:rPr lang="en-GB" b="1" u="sng">
                <a:latin typeface="Arial" charset="0"/>
              </a:rPr>
              <a:t>The Eigenvalue Problem</a:t>
            </a:r>
            <a:r>
              <a:rPr lang="en-GB">
                <a:latin typeface="Arial" charset="0"/>
              </a:rPr>
              <a:t> or Eigenanalysis: matrix diagonalization and solve for eigenvalues and eigenvectors</a:t>
            </a:r>
            <a:br>
              <a:rPr lang="en-GB">
                <a:latin typeface="Arial" charset="0"/>
              </a:rPr>
            </a:br>
            <a:endParaRPr lang="en-GB">
              <a:latin typeface="Arial" charset="0"/>
            </a:endParaRPr>
          </a:p>
          <a:p>
            <a:pPr marL="457200" indent="-457200" eaLnBrk="1" fontAlgn="auto" hangingPunct="1">
              <a:spcAft>
                <a:spcPts val="0"/>
              </a:spcAft>
              <a:buFontTx/>
              <a:buNone/>
              <a:defRPr/>
            </a:pPr>
            <a:r>
              <a:rPr lang="en-GB">
                <a:latin typeface="Arial" charset="0"/>
              </a:rPr>
              <a:t>E.g. Start with a bunch of coordinates</a:t>
            </a:r>
          </a:p>
          <a:p>
            <a:pPr marL="457200" indent="-457200" eaLnBrk="1" fontAlgn="auto" hangingPunct="1">
              <a:spcAft>
                <a:spcPts val="0"/>
              </a:spcAft>
              <a:buFontTx/>
              <a:buAutoNum type="arabicPeriod"/>
              <a:defRPr/>
            </a:pPr>
            <a:endParaRPr lang="en-GB">
              <a:latin typeface="Arial" charset="0"/>
            </a:endParaRPr>
          </a:p>
          <a:p>
            <a:pPr marL="457200" indent="-457200" eaLnBrk="1" fontAlgn="auto" hangingPunct="1">
              <a:spcAft>
                <a:spcPts val="0"/>
              </a:spcAft>
              <a:buFontTx/>
              <a:buAutoNum type="arabicPeriod"/>
              <a:defRPr/>
            </a:pPr>
            <a:endParaRPr lang="en-GB">
              <a:latin typeface="Arial" charset="0"/>
            </a:endParaRPr>
          </a:p>
          <a:p>
            <a:pPr marL="457200" indent="-457200" eaLnBrk="1" fontAlgn="auto" hangingPunct="1">
              <a:spcAft>
                <a:spcPts val="0"/>
              </a:spcAft>
              <a:buFontTx/>
              <a:buAutoNum type="arabicPeriod"/>
              <a:defRPr/>
            </a:pPr>
            <a:endParaRPr lang="en-GB">
              <a:latin typeface="Arial" charset="0"/>
            </a:endParaRPr>
          </a:p>
          <a:p>
            <a:pPr marL="457200" indent="-457200" eaLnBrk="1" fontAlgn="auto" hangingPunct="1">
              <a:spcAft>
                <a:spcPts val="0"/>
              </a:spcAft>
              <a:buFontTx/>
              <a:buNone/>
              <a:defRPr/>
            </a:pPr>
            <a:endParaRPr lang="en-GB" b="1">
              <a:latin typeface="Arial" charset="0"/>
            </a:endParaRPr>
          </a:p>
        </p:txBody>
      </p:sp>
      <p:graphicFrame>
        <p:nvGraphicFramePr>
          <p:cNvPr id="5" name="Table 4">
            <a:extLst>
              <a:ext uri="{FF2B5EF4-FFF2-40B4-BE49-F238E27FC236}">
                <a16:creationId xmlns:a16="http://schemas.microsoft.com/office/drawing/2014/main" id="{98D7FE91-CEC1-424A-BEA6-075E8AC47D80}"/>
              </a:ext>
            </a:extLst>
          </p:cNvPr>
          <p:cNvGraphicFramePr>
            <a:graphicFrameLocks noGrp="1"/>
          </p:cNvGraphicFramePr>
          <p:nvPr/>
        </p:nvGraphicFramePr>
        <p:xfrm>
          <a:off x="5638800" y="3581400"/>
          <a:ext cx="2759075" cy="2971800"/>
        </p:xfrm>
        <a:graphic>
          <a:graphicData uri="http://schemas.openxmlformats.org/drawingml/2006/table">
            <a:tbl>
              <a:tblPr/>
              <a:tblGrid>
                <a:gridCol w="1706563">
                  <a:extLst>
                    <a:ext uri="{9D8B030D-6E8A-4147-A177-3AD203B41FA5}">
                      <a16:colId xmlns:a16="http://schemas.microsoft.com/office/drawing/2014/main" val="20000"/>
                    </a:ext>
                  </a:extLst>
                </a:gridCol>
                <a:gridCol w="527050">
                  <a:extLst>
                    <a:ext uri="{9D8B030D-6E8A-4147-A177-3AD203B41FA5}">
                      <a16:colId xmlns:a16="http://schemas.microsoft.com/office/drawing/2014/main" val="20001"/>
                    </a:ext>
                  </a:extLst>
                </a:gridCol>
                <a:gridCol w="525462">
                  <a:extLst>
                    <a:ext uri="{9D8B030D-6E8A-4147-A177-3AD203B41FA5}">
                      <a16:colId xmlns:a16="http://schemas.microsoft.com/office/drawing/2014/main" val="20002"/>
                    </a:ext>
                  </a:extLst>
                </a:gridCol>
              </a:tblGrid>
              <a:tr h="3714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charset="0"/>
                          <a:ea typeface="ＭＳ Ｐゴシック" charset="-128"/>
                        </a:rPr>
                        <a:t>Observations</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charset="0"/>
                          <a:ea typeface="ＭＳ Ｐゴシック" charset="-128"/>
                        </a:rPr>
                        <a:t>X1</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Calibri" charset="0"/>
                          <a:ea typeface="ＭＳ Ｐゴシック" charset="-128"/>
                        </a:rPr>
                        <a:t>X2</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25400" cap="flat" cmpd="sng" algn="ctr">
                      <a:solidFill>
                        <a:srgbClr val="8064A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1</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2</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5</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254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extLst>
                  <a:ext uri="{0D108BD9-81ED-4DB2-BD59-A6C34878D82A}">
                    <a16:rowId xmlns:a16="http://schemas.microsoft.com/office/drawing/2014/main" val="10001"/>
                  </a:ext>
                </a:extLst>
              </a:tr>
              <a:tr h="3714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2</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5</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6</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14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3</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4</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2</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extLst>
                  <a:ext uri="{0D108BD9-81ED-4DB2-BD59-A6C34878D82A}">
                    <a16:rowId xmlns:a16="http://schemas.microsoft.com/office/drawing/2014/main" val="10003"/>
                  </a:ext>
                </a:extLst>
              </a:tr>
              <a:tr h="3714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4</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3</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7</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14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5</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9</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-5</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extLst>
                  <a:ext uri="{0D108BD9-81ED-4DB2-BD59-A6C34878D82A}">
                    <a16:rowId xmlns:a16="http://schemas.microsoft.com/office/drawing/2014/main" val="10005"/>
                  </a:ext>
                </a:extLst>
              </a:tr>
              <a:tr h="371475">
                <a:tc gridSpan="3">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714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n</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-5</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charset="0"/>
                          <a:ea typeface="ＭＳ Ｐゴシック" charset="-128"/>
                        </a:rPr>
                        <a:t>-8</a:t>
                      </a:r>
                    </a:p>
                  </a:txBody>
                  <a:tcPr marL="91461" marR="91461" marT="45725" marB="45725" horzOverflow="overflow">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alpha val="20000"/>
                      </a:srgbClr>
                    </a:solidFill>
                  </a:tcPr>
                </a:tc>
                <a:extLst>
                  <a:ext uri="{0D108BD9-81ED-4DB2-BD59-A6C34878D82A}">
                    <a16:rowId xmlns:a16="http://schemas.microsoft.com/office/drawing/2014/main" val="10007"/>
                  </a:ext>
                </a:extLst>
              </a:tr>
            </a:tbl>
          </a:graphicData>
        </a:graphic>
      </p:graphicFrame>
      <p:pic>
        <p:nvPicPr>
          <p:cNvPr id="61481" name="Picture 5" descr="fig1a">
            <a:extLst>
              <a:ext uri="{FF2B5EF4-FFF2-40B4-BE49-F238E27FC236}">
                <a16:creationId xmlns:a16="http://schemas.microsoft.com/office/drawing/2014/main" id="{2BE74293-8E07-E44B-89E3-28F4C07F6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005263"/>
            <a:ext cx="26670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4BF5C60-145F-9643-9ED6-8B4382FF7EB7}"/>
              </a:ext>
            </a:extLst>
          </p:cNvPr>
          <p:cNvSpPr>
            <a:spLocks noGrp="1"/>
          </p:cNvSpPr>
          <p:nvPr>
            <p:ph type="sldNum" sz="quarter" idx="12"/>
          </p:nvPr>
        </p:nvSpPr>
        <p:spPr/>
        <p:txBody>
          <a:bodyPr/>
          <a:lstStyle/>
          <a:p>
            <a:fld id="{95764C26-2886-4D4B-B397-A363CFEF9E25}" type="slidenum">
              <a:rPr lang="en-US" smtClean="0"/>
              <a:pPr/>
              <a:t>37</a:t>
            </a:fld>
            <a:endParaRPr lang="en-US"/>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E7828FAC-EBBA-CD44-8977-3056E9013602}"/>
              </a:ext>
            </a:extLst>
          </p:cNvPr>
          <p:cNvSpPr>
            <a:spLocks noGrp="1"/>
          </p:cNvSpPr>
          <p:nvPr>
            <p:ph type="title"/>
          </p:nvPr>
        </p:nvSpPr>
        <p:spPr>
          <a:xfrm>
            <a:off x="762000" y="228600"/>
            <a:ext cx="7772400" cy="1143000"/>
          </a:xfrm>
        </p:spPr>
        <p:txBody>
          <a:bodyPr rtlCol="0">
            <a:normAutofit fontScale="90000"/>
          </a:bodyPr>
          <a:lstStyle/>
          <a:p>
            <a:pPr eaLnBrk="1" fontAlgn="auto" hangingPunct="1">
              <a:spcAft>
                <a:spcPts val="0"/>
              </a:spcAft>
              <a:defRPr/>
            </a:pPr>
            <a:r>
              <a:rPr lang="en-US">
                <a:latin typeface="Arial" charset="0"/>
              </a:rPr>
              <a:t>Interpretation:</a:t>
            </a:r>
            <a:br>
              <a:rPr lang="en-US">
                <a:latin typeface="Arial" charset="0"/>
              </a:rPr>
            </a:br>
            <a:r>
              <a:rPr lang="en-US">
                <a:latin typeface="Arial" charset="0"/>
              </a:rPr>
              <a:t>Eigenvalues &amp; Eigenvectors</a:t>
            </a:r>
          </a:p>
        </p:txBody>
      </p:sp>
      <p:pic>
        <p:nvPicPr>
          <p:cNvPr id="62466" name="Picture 3">
            <a:extLst>
              <a:ext uri="{FF2B5EF4-FFF2-40B4-BE49-F238E27FC236}">
                <a16:creationId xmlns:a16="http://schemas.microsoft.com/office/drawing/2014/main" id="{C5D96359-AC67-AF41-86CB-B9E527597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71600"/>
            <a:ext cx="42179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37FF7B9A-050D-734A-A91D-DBE661559B20}"/>
              </a:ext>
            </a:extLst>
          </p:cNvPr>
          <p:cNvGrpSpPr>
            <a:grpSpLocks/>
          </p:cNvGrpSpPr>
          <p:nvPr/>
        </p:nvGrpSpPr>
        <p:grpSpPr bwMode="auto">
          <a:xfrm>
            <a:off x="2057400" y="1676400"/>
            <a:ext cx="4114800" cy="3124200"/>
            <a:chOff x="1392" y="1392"/>
            <a:chExt cx="2592" cy="1968"/>
          </a:xfrm>
        </p:grpSpPr>
        <p:sp>
          <p:nvSpPr>
            <p:cNvPr id="62473" name="Line 5">
              <a:extLst>
                <a:ext uri="{FF2B5EF4-FFF2-40B4-BE49-F238E27FC236}">
                  <a16:creationId xmlns:a16="http://schemas.microsoft.com/office/drawing/2014/main" id="{829EC407-6CC1-5B4F-AFD3-6BF262A475F0}"/>
                </a:ext>
              </a:extLst>
            </p:cNvPr>
            <p:cNvSpPr>
              <a:spLocks noChangeShapeType="1"/>
            </p:cNvSpPr>
            <p:nvPr/>
          </p:nvSpPr>
          <p:spPr bwMode="auto">
            <a:xfrm flipV="1">
              <a:off x="2160" y="1920"/>
              <a:ext cx="1824" cy="144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4" name="AutoShape 6">
              <a:extLst>
                <a:ext uri="{FF2B5EF4-FFF2-40B4-BE49-F238E27FC236}">
                  <a16:creationId xmlns:a16="http://schemas.microsoft.com/office/drawing/2014/main" id="{535B6234-4F42-FB48-97CD-9E5C59B04B3B}"/>
                </a:ext>
              </a:extLst>
            </p:cNvPr>
            <p:cNvSpPr>
              <a:spLocks/>
            </p:cNvSpPr>
            <p:nvPr/>
          </p:nvSpPr>
          <p:spPr bwMode="auto">
            <a:xfrm rot="-7800000">
              <a:off x="2291" y="831"/>
              <a:ext cx="345" cy="2138"/>
            </a:xfrm>
            <a:prstGeom prst="rightBrace">
              <a:avLst>
                <a:gd name="adj1" fmla="val 81911"/>
                <a:gd name="adj2" fmla="val 53324"/>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62475" name="Rectangle 7">
              <a:extLst>
                <a:ext uri="{FF2B5EF4-FFF2-40B4-BE49-F238E27FC236}">
                  <a16:creationId xmlns:a16="http://schemas.microsoft.com/office/drawing/2014/main" id="{C24C1ECE-E7D7-FC4E-BF75-225D63515556}"/>
                </a:ext>
              </a:extLst>
            </p:cNvPr>
            <p:cNvSpPr>
              <a:spLocks noChangeArrowheads="1"/>
            </p:cNvSpPr>
            <p:nvPr/>
          </p:nvSpPr>
          <p:spPr bwMode="auto">
            <a:xfrm>
              <a:off x="2016" y="1392"/>
              <a:ext cx="35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3600">
                  <a:solidFill>
                    <a:srgbClr val="666633"/>
                  </a:solidFill>
                  <a:latin typeface="Times New Roman" panose="02020603050405020304" pitchFamily="18" charset="0"/>
                </a:rPr>
                <a:t>λ</a:t>
              </a:r>
              <a:r>
                <a:rPr lang="en-GB" altLang="en-US" sz="3600" baseline="-25000">
                  <a:solidFill>
                    <a:srgbClr val="000000"/>
                  </a:solidFill>
                  <a:latin typeface="Times New Roman" panose="02020603050405020304" pitchFamily="18" charset="0"/>
                </a:rPr>
                <a:t>1</a:t>
              </a:r>
              <a:endParaRPr lang="en-US" altLang="en-US" sz="1800" baseline="-25000">
                <a:solidFill>
                  <a:srgbClr val="000000"/>
                </a:solidFill>
                <a:latin typeface="Times New Roman" panose="02020603050405020304" pitchFamily="18" charset="0"/>
              </a:endParaRPr>
            </a:p>
          </p:txBody>
        </p:sp>
      </p:grpSp>
      <p:grpSp>
        <p:nvGrpSpPr>
          <p:cNvPr id="9" name="Group 8">
            <a:extLst>
              <a:ext uri="{FF2B5EF4-FFF2-40B4-BE49-F238E27FC236}">
                <a16:creationId xmlns:a16="http://schemas.microsoft.com/office/drawing/2014/main" id="{4BF1A3D1-6233-9549-8DAD-2AEC2A70FA64}"/>
              </a:ext>
            </a:extLst>
          </p:cNvPr>
          <p:cNvGrpSpPr>
            <a:grpSpLocks/>
          </p:cNvGrpSpPr>
          <p:nvPr/>
        </p:nvGrpSpPr>
        <p:grpSpPr bwMode="auto">
          <a:xfrm>
            <a:off x="3962400" y="1527175"/>
            <a:ext cx="3302000" cy="3121025"/>
            <a:chOff x="2592" y="1298"/>
            <a:chExt cx="2080" cy="1966"/>
          </a:xfrm>
        </p:grpSpPr>
        <p:sp>
          <p:nvSpPr>
            <p:cNvPr id="62470" name="Line 9">
              <a:extLst>
                <a:ext uri="{FF2B5EF4-FFF2-40B4-BE49-F238E27FC236}">
                  <a16:creationId xmlns:a16="http://schemas.microsoft.com/office/drawing/2014/main" id="{01C7D37B-C55D-6844-809D-F6994B018E65}"/>
                </a:ext>
              </a:extLst>
            </p:cNvPr>
            <p:cNvSpPr>
              <a:spLocks noChangeShapeType="1"/>
            </p:cNvSpPr>
            <p:nvPr/>
          </p:nvSpPr>
          <p:spPr bwMode="auto">
            <a:xfrm flipH="1" flipV="1">
              <a:off x="2592" y="1968"/>
              <a:ext cx="1152" cy="1296"/>
            </a:xfrm>
            <a:prstGeom prst="line">
              <a:avLst/>
            </a:prstGeom>
            <a:noFill/>
            <a:ln w="254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1" name="AutoShape 10">
              <a:extLst>
                <a:ext uri="{FF2B5EF4-FFF2-40B4-BE49-F238E27FC236}">
                  <a16:creationId xmlns:a16="http://schemas.microsoft.com/office/drawing/2014/main" id="{CE71E71E-0E65-1E45-AFB8-89C70811AE21}"/>
                </a:ext>
              </a:extLst>
            </p:cNvPr>
            <p:cNvSpPr>
              <a:spLocks/>
            </p:cNvSpPr>
            <p:nvPr/>
          </p:nvSpPr>
          <p:spPr bwMode="auto">
            <a:xfrm rot="-2400000">
              <a:off x="3915" y="1325"/>
              <a:ext cx="345" cy="799"/>
            </a:xfrm>
            <a:prstGeom prst="rightBrace">
              <a:avLst>
                <a:gd name="adj1" fmla="val 30611"/>
                <a:gd name="adj2" fmla="val 53324"/>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62472" name="Rectangle 11">
              <a:extLst>
                <a:ext uri="{FF2B5EF4-FFF2-40B4-BE49-F238E27FC236}">
                  <a16:creationId xmlns:a16="http://schemas.microsoft.com/office/drawing/2014/main" id="{94ACEBED-49CA-BF41-A315-CA22E94A826C}"/>
                </a:ext>
              </a:extLst>
            </p:cNvPr>
            <p:cNvSpPr>
              <a:spLocks noChangeArrowheads="1"/>
            </p:cNvSpPr>
            <p:nvPr/>
          </p:nvSpPr>
          <p:spPr bwMode="auto">
            <a:xfrm>
              <a:off x="4320" y="1298"/>
              <a:ext cx="35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3600">
                  <a:solidFill>
                    <a:srgbClr val="666633"/>
                  </a:solidFill>
                  <a:latin typeface="Times New Roman" panose="02020603050405020304" pitchFamily="18" charset="0"/>
                </a:rPr>
                <a:t>λ</a:t>
              </a:r>
              <a:r>
                <a:rPr lang="en-GB" altLang="en-US" sz="3600" baseline="-25000">
                  <a:solidFill>
                    <a:srgbClr val="000000"/>
                  </a:solidFill>
                  <a:latin typeface="Times New Roman" panose="02020603050405020304" pitchFamily="18" charset="0"/>
                </a:rPr>
                <a:t>2</a:t>
              </a:r>
              <a:endParaRPr lang="en-US" altLang="en-US" sz="1800" baseline="-25000">
                <a:solidFill>
                  <a:srgbClr val="000000"/>
                </a:solidFill>
                <a:latin typeface="Times New Roman" panose="02020603050405020304" pitchFamily="18" charset="0"/>
              </a:endParaRPr>
            </a:p>
          </p:txBody>
        </p:sp>
      </p:grpSp>
      <p:sp>
        <p:nvSpPr>
          <p:cNvPr id="62469" name="Text Box 12">
            <a:extLst>
              <a:ext uri="{FF2B5EF4-FFF2-40B4-BE49-F238E27FC236}">
                <a16:creationId xmlns:a16="http://schemas.microsoft.com/office/drawing/2014/main" id="{6350645F-7E83-5D4B-97A0-CB0F6D39331E}"/>
              </a:ext>
            </a:extLst>
          </p:cNvPr>
          <p:cNvSpPr txBox="1">
            <a:spLocks noChangeArrowheads="1"/>
          </p:cNvSpPr>
          <p:nvPr/>
        </p:nvSpPr>
        <p:spPr bwMode="auto">
          <a:xfrm>
            <a:off x="2514600" y="6477000"/>
            <a:ext cx="6342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00"/>
                </a:solidFill>
                <a:latin typeface="Arial" panose="020B0604020202020204" pitchFamily="34" charset="0"/>
              </a:rPr>
              <a:t>Adapted from http://myweb.dal.ca/~hwhitehe/BIOL4062/pca.ppt</a:t>
            </a:r>
          </a:p>
        </p:txBody>
      </p:sp>
      <p:sp>
        <p:nvSpPr>
          <p:cNvPr id="2" name="Slide Number Placeholder 1">
            <a:extLst>
              <a:ext uri="{FF2B5EF4-FFF2-40B4-BE49-F238E27FC236}">
                <a16:creationId xmlns:a16="http://schemas.microsoft.com/office/drawing/2014/main" id="{A2D0B7FA-DC37-3F42-990C-406418F09917}"/>
              </a:ext>
            </a:extLst>
          </p:cNvPr>
          <p:cNvSpPr>
            <a:spLocks noGrp="1"/>
          </p:cNvSpPr>
          <p:nvPr>
            <p:ph type="sldNum" sz="quarter" idx="12"/>
          </p:nvPr>
        </p:nvSpPr>
        <p:spPr/>
        <p:txBody>
          <a:bodyPr/>
          <a:lstStyle/>
          <a:p>
            <a:fld id="{95764C26-2886-4D4B-B397-A363CFEF9E25}" type="slidenum">
              <a:rPr lang="en-US" smtClean="0"/>
              <a:pPr/>
              <a:t>38</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E2F40D5F-AF0B-2348-8B6F-2AE6192F7BB0}"/>
              </a:ext>
            </a:extLst>
          </p:cNvPr>
          <p:cNvSpPr>
            <a:spLocks noGrp="1"/>
          </p:cNvSpPr>
          <p:nvPr>
            <p:ph type="title"/>
          </p:nvPr>
        </p:nvSpPr>
        <p:spPr>
          <a:xfrm>
            <a:off x="457200" y="274638"/>
            <a:ext cx="3365500" cy="1143000"/>
          </a:xfrm>
        </p:spPr>
        <p:txBody>
          <a:bodyPr/>
          <a:lstStyle/>
          <a:p>
            <a:r>
              <a:rPr lang="en-US" altLang="en-US" sz="4000">
                <a:ea typeface="ＭＳ Ｐゴシック" panose="020B0600070205080204" pitchFamily="34" charset="-128"/>
              </a:rPr>
              <a:t>Quick</a:t>
            </a:r>
            <a:br>
              <a:rPr lang="en-US" altLang="en-US" sz="4000">
                <a:ea typeface="ＭＳ Ｐゴシック" panose="020B0600070205080204" pitchFamily="34" charset="-128"/>
              </a:rPr>
            </a:br>
            <a:r>
              <a:rPr lang="en-US" altLang="en-US" sz="4000">
                <a:ea typeface="ＭＳ Ｐゴシック" panose="020B0600070205080204" pitchFamily="34" charset="-128"/>
              </a:rPr>
              <a:t>Refresher on Matrices</a:t>
            </a:r>
          </a:p>
        </p:txBody>
      </p:sp>
      <p:sp>
        <p:nvSpPr>
          <p:cNvPr id="63490" name="Rectangle 3">
            <a:extLst>
              <a:ext uri="{FF2B5EF4-FFF2-40B4-BE49-F238E27FC236}">
                <a16:creationId xmlns:a16="http://schemas.microsoft.com/office/drawing/2014/main" id="{D8DE9B05-8C5D-8241-A9E6-89BDCC7B8FD7}"/>
              </a:ext>
            </a:extLst>
          </p:cNvPr>
          <p:cNvSpPr>
            <a:spLocks noChangeArrowheads="1"/>
          </p:cNvSpPr>
          <p:nvPr/>
        </p:nvSpPr>
        <p:spPr bwMode="auto">
          <a:xfrm>
            <a:off x="4572000" y="6581775"/>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http://www.catonmat.net/blog/mit-linear-algebra-part-three/</a:t>
            </a:r>
          </a:p>
        </p:txBody>
      </p:sp>
      <p:pic>
        <p:nvPicPr>
          <p:cNvPr id="63491" name="Picture 6">
            <a:extLst>
              <a:ext uri="{FF2B5EF4-FFF2-40B4-BE49-F238E27FC236}">
                <a16:creationId xmlns:a16="http://schemas.microsoft.com/office/drawing/2014/main" id="{76CF095D-DDED-AA4A-95A2-EB0663C38D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9900" y="409575"/>
            <a:ext cx="4241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7">
            <a:extLst>
              <a:ext uri="{FF2B5EF4-FFF2-40B4-BE49-F238E27FC236}">
                <a16:creationId xmlns:a16="http://schemas.microsoft.com/office/drawing/2014/main" id="{3C0B774B-4C9F-AC40-812A-4FFA133AFF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413" y="4578350"/>
            <a:ext cx="78994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8">
            <a:extLst>
              <a:ext uri="{FF2B5EF4-FFF2-40B4-BE49-F238E27FC236}">
                <a16:creationId xmlns:a16="http://schemas.microsoft.com/office/drawing/2014/main" id="{1FEF3AFF-924A-5F41-8FB6-B234C6AF04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2838" y="1717675"/>
            <a:ext cx="691832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9">
            <a:extLst>
              <a:ext uri="{FF2B5EF4-FFF2-40B4-BE49-F238E27FC236}">
                <a16:creationId xmlns:a16="http://schemas.microsoft.com/office/drawing/2014/main" id="{516FEEE4-80F8-D647-8A26-AD1EB77D30B4}"/>
              </a:ext>
            </a:extLst>
          </p:cNvPr>
          <p:cNvSpPr>
            <a:spLocks noChangeArrowheads="1"/>
          </p:cNvSpPr>
          <p:nvPr/>
        </p:nvSpPr>
        <p:spPr bwMode="auto">
          <a:xfrm>
            <a:off x="0" y="6303963"/>
            <a:ext cx="7380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t>http://eli.thegreenplace.net/2015/visualizing-matrix-multiplication-as-a-linear-combination/</a:t>
            </a:r>
          </a:p>
        </p:txBody>
      </p:sp>
      <p:sp>
        <p:nvSpPr>
          <p:cNvPr id="2" name="Slide Number Placeholder 1">
            <a:extLst>
              <a:ext uri="{FF2B5EF4-FFF2-40B4-BE49-F238E27FC236}">
                <a16:creationId xmlns:a16="http://schemas.microsoft.com/office/drawing/2014/main" id="{30B84357-3191-A240-BEF4-CE66C71EBEF3}"/>
              </a:ext>
            </a:extLst>
          </p:cNvPr>
          <p:cNvSpPr>
            <a:spLocks noGrp="1"/>
          </p:cNvSpPr>
          <p:nvPr>
            <p:ph type="sldNum" sz="quarter" idx="12"/>
          </p:nvPr>
        </p:nvSpPr>
        <p:spPr/>
        <p:txBody>
          <a:bodyPr/>
          <a:lstStyle/>
          <a:p>
            <a:fld id="{FF60DA1C-F783-FF46-8173-BCB22D94AFC2}"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1799" y="1190819"/>
            <a:ext cx="5066789" cy="4634337"/>
          </a:xfrm>
          <a:prstGeom prst="rect">
            <a:avLst/>
          </a:prstGeom>
        </p:spPr>
      </p:pic>
      <p:sp>
        <p:nvSpPr>
          <p:cNvPr id="4" name="Rectangle 3"/>
          <p:cNvSpPr/>
          <p:nvPr/>
        </p:nvSpPr>
        <p:spPr>
          <a:xfrm>
            <a:off x="566386" y="6248400"/>
            <a:ext cx="4572000" cy="230832"/>
          </a:xfrm>
          <a:prstGeom prst="rect">
            <a:avLst/>
          </a:prstGeom>
        </p:spPr>
        <p:txBody>
          <a:bodyPr>
            <a:spAutoFit/>
          </a:bodyPr>
          <a:lstStyle/>
          <a:p>
            <a:r>
              <a:rPr lang="en-US" sz="900" dirty="0"/>
              <a:t>https://</a:t>
            </a:r>
            <a:r>
              <a:rPr lang="en-US" sz="900" dirty="0" err="1"/>
              <a:t>genomebiology.biomedcentral.com</a:t>
            </a:r>
            <a:r>
              <a:rPr lang="en-US" sz="900" dirty="0"/>
              <a:t>/articles/10.1186/s13059-017-1215-1</a:t>
            </a:r>
          </a:p>
        </p:txBody>
      </p:sp>
      <p:pic>
        <p:nvPicPr>
          <p:cNvPr id="5" name="Picture 4"/>
          <p:cNvPicPr>
            <a:picLocks noChangeAspect="1"/>
          </p:cNvPicPr>
          <p:nvPr/>
        </p:nvPicPr>
        <p:blipFill>
          <a:blip r:embed="rId3"/>
          <a:stretch>
            <a:fillRect/>
          </a:stretch>
        </p:blipFill>
        <p:spPr>
          <a:xfrm>
            <a:off x="5604953" y="971550"/>
            <a:ext cx="3381891" cy="1338263"/>
          </a:xfrm>
          <a:prstGeom prst="rect">
            <a:avLst/>
          </a:prstGeom>
        </p:spPr>
      </p:pic>
      <p:sp>
        <p:nvSpPr>
          <p:cNvPr id="8" name="Title 1">
            <a:extLst>
              <a:ext uri="{FF2B5EF4-FFF2-40B4-BE49-F238E27FC236}">
                <a16:creationId xmlns:a16="http://schemas.microsoft.com/office/drawing/2014/main" id="{C1B76903-8E4B-9747-9DD3-C5DE6ACAA30A}"/>
              </a:ext>
            </a:extLst>
          </p:cNvPr>
          <p:cNvSpPr txBox="1">
            <a:spLocks/>
          </p:cNvSpPr>
          <p:nvPr/>
        </p:nvSpPr>
        <p:spPr>
          <a:xfrm>
            <a:off x="685800" y="59108"/>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defRPr>
            </a:lvl2pPr>
            <a:lvl3pPr algn="ctr" rtl="0" eaLnBrk="0" fontAlgn="base" hangingPunct="0">
              <a:spcBef>
                <a:spcPct val="0"/>
              </a:spcBef>
              <a:spcAft>
                <a:spcPct val="0"/>
              </a:spcAft>
              <a:defRPr sz="4400">
                <a:solidFill>
                  <a:schemeClr val="tx2"/>
                </a:solidFill>
                <a:latin typeface="Arial" pitchFamily="-111" charset="0"/>
              </a:defRPr>
            </a:lvl3pPr>
            <a:lvl4pPr algn="ctr" rtl="0" eaLnBrk="0" fontAlgn="base" hangingPunct="0">
              <a:spcBef>
                <a:spcPct val="0"/>
              </a:spcBef>
              <a:spcAft>
                <a:spcPct val="0"/>
              </a:spcAft>
              <a:defRPr sz="4400">
                <a:solidFill>
                  <a:schemeClr val="tx2"/>
                </a:solidFill>
                <a:latin typeface="Arial" pitchFamily="-111" charset="0"/>
              </a:defRPr>
            </a:lvl4pPr>
            <a:lvl5pPr algn="ctr" rtl="0" eaLnBrk="0" fontAlgn="base" hangingPunct="0">
              <a:spcBef>
                <a:spcPct val="0"/>
              </a:spcBef>
              <a:spcAft>
                <a:spcPct val="0"/>
              </a:spcAft>
              <a:defRPr sz="4400">
                <a:solidFill>
                  <a:schemeClr val="tx2"/>
                </a:solidFill>
                <a:latin typeface="Arial" pitchFamily="-111" charset="0"/>
              </a:defRPr>
            </a:lvl5pPr>
            <a:lvl6pPr marL="457200" algn="ctr" rtl="0" eaLnBrk="0" fontAlgn="base" hangingPunct="0">
              <a:spcBef>
                <a:spcPct val="0"/>
              </a:spcBef>
              <a:spcAft>
                <a:spcPct val="0"/>
              </a:spcAft>
              <a:defRPr sz="4400">
                <a:solidFill>
                  <a:schemeClr val="tx2"/>
                </a:solidFill>
                <a:latin typeface="Arial" pitchFamily="-111" charset="0"/>
              </a:defRPr>
            </a:lvl6pPr>
            <a:lvl7pPr marL="914400" algn="ctr" rtl="0" eaLnBrk="0" fontAlgn="base" hangingPunct="0">
              <a:spcBef>
                <a:spcPct val="0"/>
              </a:spcBef>
              <a:spcAft>
                <a:spcPct val="0"/>
              </a:spcAft>
              <a:defRPr sz="4400">
                <a:solidFill>
                  <a:schemeClr val="tx2"/>
                </a:solidFill>
                <a:latin typeface="Arial" pitchFamily="-111" charset="0"/>
              </a:defRPr>
            </a:lvl7pPr>
            <a:lvl8pPr marL="1371600" algn="ctr" rtl="0" eaLnBrk="0" fontAlgn="base" hangingPunct="0">
              <a:spcBef>
                <a:spcPct val="0"/>
              </a:spcBef>
              <a:spcAft>
                <a:spcPct val="0"/>
              </a:spcAft>
              <a:defRPr sz="4400">
                <a:solidFill>
                  <a:schemeClr val="tx2"/>
                </a:solidFill>
                <a:latin typeface="Arial" pitchFamily="-111" charset="0"/>
              </a:defRPr>
            </a:lvl8pPr>
            <a:lvl9pPr marL="1828800" algn="ctr" rtl="0" eaLnBrk="0" fontAlgn="base" hangingPunct="0">
              <a:spcBef>
                <a:spcPct val="0"/>
              </a:spcBef>
              <a:spcAft>
                <a:spcPct val="0"/>
              </a:spcAft>
              <a:defRPr sz="4400">
                <a:solidFill>
                  <a:schemeClr val="tx2"/>
                </a:solidFill>
                <a:latin typeface="Arial" pitchFamily="-111" charset="0"/>
              </a:defRPr>
            </a:lvl9pPr>
          </a:lstStyle>
          <a:p>
            <a:r>
              <a:rPr lang="en-US" kern="0" dirty="0"/>
              <a:t>Multi-omics</a:t>
            </a:r>
          </a:p>
        </p:txBody>
      </p:sp>
    </p:spTree>
    <p:extLst>
      <p:ext uri="{BB962C8B-B14F-4D97-AF65-F5344CB8AC3E}">
        <p14:creationId xmlns:p14="http://schemas.microsoft.com/office/powerpoint/2010/main" val="29914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5">
            <a:extLst>
              <a:ext uri="{FF2B5EF4-FFF2-40B4-BE49-F238E27FC236}">
                <a16:creationId xmlns:a16="http://schemas.microsoft.com/office/drawing/2014/main" id="{51CFEEF9-2548-B44D-B870-C2AFCC8775B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5445DE2-ECA7-B74A-985C-0D0FAE677D7E}" type="slidenum">
              <a:rPr lang="en-US" altLang="en-US" sz="1400">
                <a:solidFill>
                  <a:srgbClr val="000000"/>
                </a:solidFill>
                <a:latin typeface="Arial" panose="020B0604020202020204" pitchFamily="34" charset="0"/>
              </a:rPr>
              <a:pPr>
                <a:spcBef>
                  <a:spcPct val="0"/>
                </a:spcBef>
                <a:buFontTx/>
                <a:buNone/>
              </a:pPr>
              <a:t>40</a:t>
            </a:fld>
            <a:endParaRPr lang="en-US" altLang="en-US" sz="1400">
              <a:solidFill>
                <a:srgbClr val="000000"/>
              </a:solidFill>
              <a:latin typeface="Arial" panose="020B0604020202020204" pitchFamily="34" charset="0"/>
            </a:endParaRPr>
          </a:p>
        </p:txBody>
      </p:sp>
      <p:sp>
        <p:nvSpPr>
          <p:cNvPr id="159746" name="Rectangle 2">
            <a:extLst>
              <a:ext uri="{FF2B5EF4-FFF2-40B4-BE49-F238E27FC236}">
                <a16:creationId xmlns:a16="http://schemas.microsoft.com/office/drawing/2014/main" id="{71697AC6-BA6A-ED44-A0D3-295C20CEBA31}"/>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sz="4000" dirty="0">
                <a:latin typeface="Arial" charset="0"/>
                <a:ea typeface="+mj-ea"/>
                <a:cs typeface="+mj-cs"/>
              </a:rPr>
              <a:t>SVD for gene expression data</a:t>
            </a:r>
            <a:br>
              <a:rPr lang="en-US" sz="4000" dirty="0">
                <a:latin typeface="Arial" charset="0"/>
                <a:ea typeface="+mj-ea"/>
                <a:cs typeface="+mj-cs"/>
              </a:rPr>
            </a:br>
            <a:r>
              <a:rPr lang="en-US" sz="4000" dirty="0">
                <a:latin typeface="Arial" charset="0"/>
                <a:ea typeface="+mj-ea"/>
                <a:cs typeface="+mj-cs"/>
              </a:rPr>
              <a:t>(Alter et al, PNAS 2000)</a:t>
            </a:r>
          </a:p>
        </p:txBody>
      </p:sp>
      <p:pic>
        <p:nvPicPr>
          <p:cNvPr id="64515" name="Picture 2" descr="SVD_GEA">
            <a:extLst>
              <a:ext uri="{FF2B5EF4-FFF2-40B4-BE49-F238E27FC236}">
                <a16:creationId xmlns:a16="http://schemas.microsoft.com/office/drawing/2014/main" id="{E436EA42-0734-0E4F-8C4A-38D0D4E48C4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676400"/>
            <a:ext cx="7696200" cy="4295775"/>
          </a:xfrm>
        </p:spPr>
      </p:pic>
      <p:sp>
        <p:nvSpPr>
          <p:cNvPr id="64516" name="Rectangle 4">
            <a:extLst>
              <a:ext uri="{FF2B5EF4-FFF2-40B4-BE49-F238E27FC236}">
                <a16:creationId xmlns:a16="http://schemas.microsoft.com/office/drawing/2014/main" id="{A92E14A3-6DB8-3947-989C-AFA30C578E54}"/>
              </a:ext>
            </a:extLst>
          </p:cNvPr>
          <p:cNvSpPr>
            <a:spLocks noChangeArrowheads="1"/>
          </p:cNvSpPr>
          <p:nvPr/>
        </p:nvSpPr>
        <p:spPr bwMode="auto">
          <a:xfrm>
            <a:off x="5016500" y="6596063"/>
            <a:ext cx="25876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100"/>
              <a:t>http://www.gersteinlab.org/courses/452/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5">
            <a:extLst>
              <a:ext uri="{FF2B5EF4-FFF2-40B4-BE49-F238E27FC236}">
                <a16:creationId xmlns:a16="http://schemas.microsoft.com/office/drawing/2014/main" id="{07505F7C-B4E8-A045-A8AF-DE3000CCC0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E525134-FAF1-7D42-9730-02CDE3C8E2B4}" type="slidenum">
              <a:rPr lang="en-US" altLang="en-US" sz="1400">
                <a:solidFill>
                  <a:srgbClr val="000000"/>
                </a:solidFill>
                <a:latin typeface="Arial" panose="020B0604020202020204" pitchFamily="34" charset="0"/>
              </a:rPr>
              <a:pPr>
                <a:spcBef>
                  <a:spcPct val="0"/>
                </a:spcBef>
                <a:buFontTx/>
                <a:buNone/>
              </a:pPr>
              <a:t>41</a:t>
            </a:fld>
            <a:endParaRPr lang="en-US" altLang="en-US" sz="1400">
              <a:solidFill>
                <a:srgbClr val="000000"/>
              </a:solidFill>
              <a:latin typeface="Arial" panose="020B0604020202020204" pitchFamily="34" charset="0"/>
            </a:endParaRPr>
          </a:p>
        </p:txBody>
      </p:sp>
      <p:sp>
        <p:nvSpPr>
          <p:cNvPr id="66562" name="Rectangle 3">
            <a:extLst>
              <a:ext uri="{FF2B5EF4-FFF2-40B4-BE49-F238E27FC236}">
                <a16:creationId xmlns:a16="http://schemas.microsoft.com/office/drawing/2014/main" id="{4C0A0347-5399-C746-A718-DAC2F727AB07}"/>
              </a:ext>
            </a:extLst>
          </p:cNvPr>
          <p:cNvSpPr>
            <a:spLocks noGrp="1"/>
          </p:cNvSpPr>
          <p:nvPr>
            <p:ph type="title"/>
          </p:nvPr>
        </p:nvSpPr>
        <p:spPr>
          <a:xfrm>
            <a:off x="457200" y="274638"/>
            <a:ext cx="2438400" cy="1143000"/>
          </a:xfrm>
        </p:spPr>
        <p:txBody>
          <a:bodyPr/>
          <a:lstStyle/>
          <a:p>
            <a:pPr eaLnBrk="1" hangingPunct="1"/>
            <a:r>
              <a:rPr lang="en-US" altLang="en-US">
                <a:latin typeface="Arial" panose="020B0604020202020204" pitchFamily="34" charset="0"/>
                <a:ea typeface="ＭＳ Ｐゴシック" panose="020B0600070205080204" pitchFamily="34" charset="-128"/>
              </a:rPr>
              <a:t>Notation</a:t>
            </a:r>
          </a:p>
        </p:txBody>
      </p:sp>
      <p:sp>
        <p:nvSpPr>
          <p:cNvPr id="161795" name="Rectangle 4">
            <a:extLst>
              <a:ext uri="{FF2B5EF4-FFF2-40B4-BE49-F238E27FC236}">
                <a16:creationId xmlns:a16="http://schemas.microsoft.com/office/drawing/2014/main" id="{25DF278C-BA30-A845-AC46-394ADAC6E185}"/>
              </a:ext>
            </a:extLst>
          </p:cNvPr>
          <p:cNvSpPr>
            <a:spLocks noGrp="1" noChangeArrowheads="1"/>
          </p:cNvSpPr>
          <p:nvPr>
            <p:ph type="body" idx="1"/>
          </p:nvPr>
        </p:nvSpPr>
        <p:spPr>
          <a:xfrm>
            <a:off x="2971800" y="152400"/>
            <a:ext cx="5715000" cy="3276600"/>
          </a:xfrm>
        </p:spPr>
        <p:txBody>
          <a:bodyPr rtlCol="0">
            <a:normAutofit lnSpcReduction="10000"/>
          </a:bodyPr>
          <a:lstStyle/>
          <a:p>
            <a:pPr eaLnBrk="1" fontAlgn="auto" hangingPunct="1">
              <a:spcAft>
                <a:spcPts val="0"/>
              </a:spcAft>
              <a:buFont typeface="Arial"/>
              <a:buChar char="•"/>
              <a:defRPr/>
            </a:pPr>
            <a:r>
              <a:rPr lang="en-US" sz="2800" dirty="0">
                <a:latin typeface="Arial" charset="0"/>
                <a:ea typeface="+mn-ea"/>
                <a:cs typeface="+mn-cs"/>
              </a:rPr>
              <a:t>m=1000 genes</a:t>
            </a:r>
          </a:p>
          <a:p>
            <a:pPr lvl="1" eaLnBrk="1" fontAlgn="auto" hangingPunct="1">
              <a:spcAft>
                <a:spcPts val="0"/>
              </a:spcAft>
              <a:buFont typeface="Arial"/>
              <a:buChar char="–"/>
              <a:defRPr/>
            </a:pPr>
            <a:r>
              <a:rPr lang="en-US" sz="2400" dirty="0">
                <a:latin typeface="Arial" charset="0"/>
                <a:ea typeface="Arial" charset="0"/>
                <a:cs typeface="Arial" charset="0"/>
              </a:rPr>
              <a:t>row-vectors </a:t>
            </a:r>
          </a:p>
          <a:p>
            <a:pPr lvl="1" eaLnBrk="1" fontAlgn="auto" hangingPunct="1">
              <a:spcAft>
                <a:spcPts val="0"/>
              </a:spcAft>
              <a:buFont typeface="Arial"/>
              <a:buChar char="–"/>
              <a:defRPr/>
            </a:pPr>
            <a:r>
              <a:rPr lang="en-US" sz="2400" dirty="0">
                <a:latin typeface="Arial" charset="0"/>
                <a:ea typeface="Arial" charset="0"/>
                <a:cs typeface="Arial" charset="0"/>
              </a:rPr>
              <a:t>10 </a:t>
            </a:r>
            <a:r>
              <a:rPr lang="en-US" sz="2400" dirty="0" err="1">
                <a:latin typeface="Arial" charset="0"/>
                <a:ea typeface="Arial" charset="0"/>
                <a:cs typeface="Arial" charset="0"/>
              </a:rPr>
              <a:t>eigengene</a:t>
            </a:r>
            <a:r>
              <a:rPr lang="en-US" sz="2400" dirty="0">
                <a:latin typeface="Arial" charset="0"/>
                <a:ea typeface="Arial" charset="0"/>
                <a:cs typeface="Arial" charset="0"/>
              </a:rPr>
              <a:t> (v</a:t>
            </a:r>
            <a:r>
              <a:rPr lang="en-US" sz="2400" baseline="-25000" dirty="0">
                <a:latin typeface="Arial" charset="0"/>
                <a:ea typeface="Arial" charset="0"/>
                <a:cs typeface="Arial" charset="0"/>
              </a:rPr>
              <a:t>i</a:t>
            </a:r>
            <a:r>
              <a:rPr lang="en-US" sz="2400" dirty="0">
                <a:latin typeface="Arial" charset="0"/>
                <a:ea typeface="Arial" charset="0"/>
                <a:cs typeface="Arial" charset="0"/>
              </a:rPr>
              <a:t>) of dimension 10 conditions</a:t>
            </a:r>
          </a:p>
          <a:p>
            <a:pPr eaLnBrk="1" fontAlgn="auto" hangingPunct="1">
              <a:spcAft>
                <a:spcPts val="0"/>
              </a:spcAft>
              <a:buFont typeface="Arial"/>
              <a:buChar char="•"/>
              <a:defRPr/>
            </a:pPr>
            <a:r>
              <a:rPr lang="en-US" sz="2800" dirty="0">
                <a:latin typeface="Arial" charset="0"/>
                <a:ea typeface="+mn-ea"/>
                <a:cs typeface="+mn-cs"/>
              </a:rPr>
              <a:t>n=10 conditions (assays)</a:t>
            </a:r>
          </a:p>
          <a:p>
            <a:pPr lvl="1" eaLnBrk="1" fontAlgn="auto" hangingPunct="1">
              <a:spcAft>
                <a:spcPts val="0"/>
              </a:spcAft>
              <a:buFont typeface="Arial"/>
              <a:buChar char="–"/>
              <a:defRPr/>
            </a:pPr>
            <a:r>
              <a:rPr lang="en-US" sz="2400" dirty="0">
                <a:latin typeface="Arial" charset="0"/>
                <a:ea typeface="Arial" charset="0"/>
                <a:cs typeface="Arial" charset="0"/>
              </a:rPr>
              <a:t>column vectors </a:t>
            </a:r>
          </a:p>
          <a:p>
            <a:pPr lvl="1" eaLnBrk="1" fontAlgn="auto" hangingPunct="1">
              <a:spcAft>
                <a:spcPts val="0"/>
              </a:spcAft>
              <a:buFont typeface="Arial"/>
              <a:buChar char="–"/>
              <a:defRPr/>
            </a:pPr>
            <a:r>
              <a:rPr lang="en-US" sz="2400" dirty="0">
                <a:latin typeface="Arial" charset="0"/>
                <a:ea typeface="Arial" charset="0"/>
                <a:cs typeface="Arial" charset="0"/>
              </a:rPr>
              <a:t>10 </a:t>
            </a:r>
            <a:r>
              <a:rPr lang="en-US" sz="2400" dirty="0" err="1">
                <a:latin typeface="Arial" charset="0"/>
                <a:ea typeface="Arial" charset="0"/>
                <a:cs typeface="Arial" charset="0"/>
              </a:rPr>
              <a:t>eigenconditions</a:t>
            </a:r>
            <a:r>
              <a:rPr lang="en-US" sz="2400" dirty="0">
                <a:latin typeface="Arial" charset="0"/>
                <a:ea typeface="Arial" charset="0"/>
                <a:cs typeface="Arial" charset="0"/>
              </a:rPr>
              <a:t> (</a:t>
            </a:r>
            <a:r>
              <a:rPr lang="en-US" sz="2400" dirty="0" err="1">
                <a:latin typeface="Arial" charset="0"/>
                <a:ea typeface="Arial" charset="0"/>
                <a:cs typeface="Arial" charset="0"/>
              </a:rPr>
              <a:t>u</a:t>
            </a:r>
            <a:r>
              <a:rPr lang="en-US" sz="2400" baseline="-25000" dirty="0" err="1">
                <a:latin typeface="Arial" charset="0"/>
                <a:ea typeface="Arial" charset="0"/>
                <a:cs typeface="Arial" charset="0"/>
              </a:rPr>
              <a:t>i</a:t>
            </a:r>
            <a:r>
              <a:rPr lang="en-US" sz="2400" dirty="0">
                <a:latin typeface="Arial" charset="0"/>
                <a:ea typeface="Arial" charset="0"/>
                <a:cs typeface="Arial" charset="0"/>
              </a:rPr>
              <a:t>) of dimension 1000 genes</a:t>
            </a:r>
          </a:p>
          <a:p>
            <a:pPr eaLnBrk="1" fontAlgn="auto" hangingPunct="1">
              <a:spcAft>
                <a:spcPts val="0"/>
              </a:spcAft>
              <a:buFont typeface="Arial"/>
              <a:buChar char="•"/>
              <a:defRPr/>
            </a:pPr>
            <a:endParaRPr lang="en-US" sz="2800" dirty="0">
              <a:latin typeface="Arial" charset="0"/>
              <a:ea typeface="+mn-ea"/>
              <a:cs typeface="+mn-cs"/>
            </a:endParaRPr>
          </a:p>
          <a:p>
            <a:pPr eaLnBrk="1" fontAlgn="auto" hangingPunct="1">
              <a:spcAft>
                <a:spcPts val="0"/>
              </a:spcAft>
              <a:buFont typeface="Arial"/>
              <a:buChar char="•"/>
              <a:defRPr/>
            </a:pPr>
            <a:endParaRPr lang="en-US" sz="2800" dirty="0">
              <a:latin typeface="Arial" charset="0"/>
              <a:ea typeface="+mn-ea"/>
              <a:cs typeface="+mn-cs"/>
            </a:endParaRPr>
          </a:p>
        </p:txBody>
      </p:sp>
      <p:pic>
        <p:nvPicPr>
          <p:cNvPr id="66564" name="Picture 2" descr="SVD_GEA">
            <a:extLst>
              <a:ext uri="{FF2B5EF4-FFF2-40B4-BE49-F238E27FC236}">
                <a16:creationId xmlns:a16="http://schemas.microsoft.com/office/drawing/2014/main" id="{D13767EF-54FC-0A47-991E-21D2BE34206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3581400"/>
            <a:ext cx="5486400" cy="3062288"/>
          </a:xfrm>
        </p:spPr>
      </p:pic>
      <p:sp>
        <p:nvSpPr>
          <p:cNvPr id="66565" name="Rectangle 5">
            <a:extLst>
              <a:ext uri="{FF2B5EF4-FFF2-40B4-BE49-F238E27FC236}">
                <a16:creationId xmlns:a16="http://schemas.microsoft.com/office/drawing/2014/main" id="{02B6E464-EF3E-0845-B6DD-F8D5A4F2ACB1}"/>
              </a:ext>
            </a:extLst>
          </p:cNvPr>
          <p:cNvSpPr>
            <a:spLocks noChangeArrowheads="1"/>
          </p:cNvSpPr>
          <p:nvPr/>
        </p:nvSpPr>
        <p:spPr bwMode="auto">
          <a:xfrm>
            <a:off x="5829300" y="6591300"/>
            <a:ext cx="25876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100"/>
              <a:t>http://www.gersteinlab.org/courses/452/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5">
            <a:extLst>
              <a:ext uri="{FF2B5EF4-FFF2-40B4-BE49-F238E27FC236}">
                <a16:creationId xmlns:a16="http://schemas.microsoft.com/office/drawing/2014/main" id="{90B84565-D892-1848-A62F-71BA530C75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80CC280-0363-4E4E-B573-07AE94A23F13}" type="slidenum">
              <a:rPr lang="en-US" altLang="en-US" sz="1400">
                <a:solidFill>
                  <a:srgbClr val="000000"/>
                </a:solidFill>
                <a:latin typeface="Arial" panose="020B0604020202020204" pitchFamily="34" charset="0"/>
              </a:rPr>
              <a:pPr>
                <a:spcBef>
                  <a:spcPct val="0"/>
                </a:spcBef>
                <a:buFontTx/>
                <a:buNone/>
              </a:pPr>
              <a:t>42</a:t>
            </a:fld>
            <a:endParaRPr lang="en-US" altLang="en-US" sz="1400">
              <a:solidFill>
                <a:srgbClr val="000000"/>
              </a:solidFill>
              <a:latin typeface="Arial" panose="020B0604020202020204" pitchFamily="34" charset="0"/>
            </a:endParaRPr>
          </a:p>
        </p:txBody>
      </p:sp>
      <p:sp>
        <p:nvSpPr>
          <p:cNvPr id="80898" name="Rectangle 2">
            <a:extLst>
              <a:ext uri="{FF2B5EF4-FFF2-40B4-BE49-F238E27FC236}">
                <a16:creationId xmlns:a16="http://schemas.microsoft.com/office/drawing/2014/main" id="{571692A1-F997-1B44-B683-1C49A858A62D}"/>
              </a:ext>
            </a:extLst>
          </p:cNvPr>
          <p:cNvSpPr>
            <a:spLocks noGrp="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rPr>
              <a:t>SVD as sum of rank-1 matrices</a:t>
            </a:r>
          </a:p>
        </p:txBody>
      </p:sp>
      <p:sp>
        <p:nvSpPr>
          <p:cNvPr id="80899" name="Rectangle 3">
            <a:extLst>
              <a:ext uri="{FF2B5EF4-FFF2-40B4-BE49-F238E27FC236}">
                <a16:creationId xmlns:a16="http://schemas.microsoft.com/office/drawing/2014/main" id="{05950D60-4D3D-544F-93A1-AA413451343A}"/>
              </a:ext>
            </a:extLst>
          </p:cNvPr>
          <p:cNvSpPr>
            <a:spLocks noGrp="1"/>
          </p:cNvSpPr>
          <p:nvPr>
            <p:ph type="body" idx="1"/>
          </p:nvPr>
        </p:nvSpPr>
        <p:spPr>
          <a:xfrm>
            <a:off x="457200" y="1600200"/>
            <a:ext cx="8229600" cy="5257800"/>
          </a:xfrm>
        </p:spPr>
        <p:txBody>
          <a:bodyPr/>
          <a:lstStyle/>
          <a:p>
            <a:pPr eaLnBrk="1" hangingPunct="1"/>
            <a:r>
              <a:rPr lang="en-US" altLang="en-US" i="1">
                <a:latin typeface="Times New Roman" panose="02020603050405020304" pitchFamily="18" charset="0"/>
                <a:ea typeface="ＭＳ Ｐゴシック" panose="020B0600070205080204" pitchFamily="34" charset="-128"/>
              </a:rPr>
              <a:t>A = USV</a:t>
            </a:r>
            <a:r>
              <a:rPr lang="en-US" altLang="en-US" i="1" baseline="30000">
                <a:latin typeface="Times New Roman" panose="02020603050405020304" pitchFamily="18" charset="0"/>
                <a:ea typeface="ＭＳ Ｐゴシック" panose="020B0600070205080204" pitchFamily="34" charset="-128"/>
              </a:rPr>
              <a:t>T</a:t>
            </a:r>
            <a:endParaRPr lang="en-US" altLang="en-US">
              <a:latin typeface="Arial" panose="020B0604020202020204" pitchFamily="34"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A = s</a:t>
            </a:r>
            <a:r>
              <a:rPr lang="en-US" altLang="en-US" i="1" baseline="-25000">
                <a:latin typeface="Times New Roman" panose="02020603050405020304" pitchFamily="18" charset="0"/>
                <a:ea typeface="ＭＳ Ｐゴシック" panose="020B0600070205080204" pitchFamily="34" charset="-128"/>
              </a:rPr>
              <a:t>1</a:t>
            </a:r>
            <a:r>
              <a:rPr lang="en-US" altLang="en-US" b="1" i="1">
                <a:latin typeface="Times New Roman" panose="02020603050405020304" pitchFamily="18" charset="0"/>
                <a:ea typeface="ＭＳ Ｐゴシック" panose="020B0600070205080204" pitchFamily="34" charset="-128"/>
              </a:rPr>
              <a:t>u</a:t>
            </a:r>
            <a:r>
              <a:rPr lang="en-US" altLang="en-US" i="1" baseline="-25000">
                <a:latin typeface="Times New Roman" panose="02020603050405020304" pitchFamily="18" charset="0"/>
                <a:ea typeface="ＭＳ Ｐゴシック" panose="020B0600070205080204" pitchFamily="34" charset="-128"/>
              </a:rPr>
              <a:t>1</a:t>
            </a:r>
            <a:r>
              <a:rPr lang="en-US" altLang="en-US" b="1" i="1">
                <a:latin typeface="Times New Roman" panose="02020603050405020304" pitchFamily="18" charset="0"/>
                <a:ea typeface="ＭＳ Ｐゴシック" panose="020B0600070205080204" pitchFamily="34" charset="-128"/>
              </a:rPr>
              <a:t>v</a:t>
            </a:r>
            <a:r>
              <a:rPr lang="en-US" altLang="en-US" i="1" baseline="-25000">
                <a:latin typeface="Times New Roman" panose="02020603050405020304" pitchFamily="18" charset="0"/>
                <a:ea typeface="ＭＳ Ｐゴシック" panose="020B0600070205080204" pitchFamily="34" charset="-128"/>
              </a:rPr>
              <a:t>1</a:t>
            </a:r>
            <a:r>
              <a:rPr lang="en-US" altLang="en-US" i="1" baseline="30000">
                <a:latin typeface="Times New Roman" panose="02020603050405020304" pitchFamily="18" charset="0"/>
                <a:ea typeface="ＭＳ Ｐゴシック" panose="020B0600070205080204" pitchFamily="34" charset="-128"/>
              </a:rPr>
              <a:t>T</a:t>
            </a:r>
            <a:r>
              <a:rPr lang="en-US" altLang="en-US" i="1">
                <a:latin typeface="Times New Roman" panose="02020603050405020304" pitchFamily="18" charset="0"/>
                <a:ea typeface="ＭＳ Ｐゴシック" panose="020B0600070205080204" pitchFamily="34" charset="-128"/>
              </a:rPr>
              <a:t> + s</a:t>
            </a:r>
            <a:r>
              <a:rPr lang="en-US" altLang="en-US" i="1" baseline="-25000">
                <a:latin typeface="Times New Roman" panose="02020603050405020304" pitchFamily="18" charset="0"/>
                <a:ea typeface="ＭＳ Ｐゴシック" panose="020B0600070205080204" pitchFamily="34" charset="-128"/>
              </a:rPr>
              <a:t>2</a:t>
            </a:r>
            <a:r>
              <a:rPr lang="en-US" altLang="en-US" b="1" i="1">
                <a:latin typeface="Times New Roman" panose="02020603050405020304" pitchFamily="18" charset="0"/>
                <a:ea typeface="ＭＳ Ｐゴシック" panose="020B0600070205080204" pitchFamily="34" charset="-128"/>
              </a:rPr>
              <a:t>u</a:t>
            </a:r>
            <a:r>
              <a:rPr lang="en-US" altLang="en-US" i="1" baseline="-25000">
                <a:latin typeface="Times New Roman" panose="02020603050405020304" pitchFamily="18" charset="0"/>
                <a:ea typeface="ＭＳ Ｐゴシック" panose="020B0600070205080204" pitchFamily="34" charset="-128"/>
              </a:rPr>
              <a:t>2</a:t>
            </a:r>
            <a:r>
              <a:rPr lang="en-US" altLang="en-US" b="1" i="1">
                <a:latin typeface="Times New Roman" panose="02020603050405020304" pitchFamily="18" charset="0"/>
                <a:ea typeface="ＭＳ Ｐゴシック" panose="020B0600070205080204" pitchFamily="34" charset="-128"/>
              </a:rPr>
              <a:t>v</a:t>
            </a:r>
            <a:r>
              <a:rPr lang="en-US" altLang="en-US" i="1" baseline="-25000">
                <a:latin typeface="Times New Roman" panose="02020603050405020304" pitchFamily="18" charset="0"/>
                <a:ea typeface="ＭＳ Ｐゴシック" panose="020B0600070205080204" pitchFamily="34" charset="-128"/>
              </a:rPr>
              <a:t>2</a:t>
            </a:r>
            <a:r>
              <a:rPr lang="en-US" altLang="en-US" i="1" baseline="30000">
                <a:latin typeface="Times New Roman" panose="02020603050405020304" pitchFamily="18" charset="0"/>
                <a:ea typeface="ＭＳ Ｐゴシック" panose="020B0600070205080204" pitchFamily="34" charset="-128"/>
              </a:rPr>
              <a:t>T</a:t>
            </a:r>
            <a:r>
              <a:rPr lang="en-US" altLang="en-US" i="1">
                <a:latin typeface="Times New Roman" panose="02020603050405020304" pitchFamily="18" charset="0"/>
                <a:ea typeface="ＭＳ Ｐゴシック" panose="020B0600070205080204" pitchFamily="34" charset="-128"/>
              </a:rPr>
              <a:t> +… + s</a:t>
            </a:r>
            <a:r>
              <a:rPr lang="en-US" altLang="en-US" i="1" baseline="-25000">
                <a:latin typeface="Times New Roman" panose="02020603050405020304" pitchFamily="18" charset="0"/>
                <a:ea typeface="ＭＳ Ｐゴシック" panose="020B0600070205080204" pitchFamily="34" charset="-128"/>
              </a:rPr>
              <a:t>n</a:t>
            </a:r>
            <a:r>
              <a:rPr lang="en-US" altLang="en-US" b="1" i="1">
                <a:latin typeface="Times New Roman" panose="02020603050405020304" pitchFamily="18" charset="0"/>
                <a:ea typeface="ＭＳ Ｐゴシック" panose="020B0600070205080204" pitchFamily="34" charset="-128"/>
              </a:rPr>
              <a:t>u</a:t>
            </a:r>
            <a:r>
              <a:rPr lang="en-US" altLang="en-US" i="1" baseline="-25000">
                <a:latin typeface="Times New Roman" panose="02020603050405020304" pitchFamily="18" charset="0"/>
                <a:ea typeface="ＭＳ Ｐゴシック" panose="020B0600070205080204" pitchFamily="34" charset="-128"/>
              </a:rPr>
              <a:t>n</a:t>
            </a:r>
            <a:r>
              <a:rPr lang="en-US" altLang="en-US" b="1" i="1">
                <a:latin typeface="Times New Roman" panose="02020603050405020304" pitchFamily="18" charset="0"/>
                <a:ea typeface="ＭＳ Ｐゴシック" panose="020B0600070205080204" pitchFamily="34" charset="-128"/>
              </a:rPr>
              <a:t>v</a:t>
            </a:r>
            <a:r>
              <a:rPr lang="en-US" altLang="en-US" i="1" baseline="-25000">
                <a:latin typeface="Times New Roman" panose="02020603050405020304" pitchFamily="18" charset="0"/>
                <a:ea typeface="ＭＳ Ｐゴシック" panose="020B0600070205080204" pitchFamily="34" charset="-128"/>
              </a:rPr>
              <a:t>n</a:t>
            </a:r>
            <a:r>
              <a:rPr lang="en-US" altLang="en-US" i="1" baseline="30000">
                <a:latin typeface="Times New Roman" panose="02020603050405020304" pitchFamily="18" charset="0"/>
                <a:ea typeface="ＭＳ Ｐゴシック" panose="020B0600070205080204" pitchFamily="34" charset="-128"/>
              </a:rPr>
              <a:t>T</a:t>
            </a:r>
          </a:p>
          <a:p>
            <a:pPr eaLnBrk="1" hangingPunct="1"/>
            <a:r>
              <a:rPr lang="en-US" altLang="en-US" i="1">
                <a:latin typeface="Times New Roman" panose="02020603050405020304" pitchFamily="18" charset="0"/>
                <a:ea typeface="ＭＳ Ｐゴシック" panose="020B0600070205080204" pitchFamily="34" charset="-128"/>
              </a:rPr>
              <a:t>s</a:t>
            </a:r>
            <a:r>
              <a:rPr lang="en-US" altLang="en-US" i="1" baseline="-25000">
                <a:latin typeface="Times New Roman" panose="02020603050405020304" pitchFamily="18" charset="0"/>
                <a:ea typeface="ＭＳ Ｐゴシック" panose="020B0600070205080204" pitchFamily="34" charset="-128"/>
              </a:rPr>
              <a:t>1</a:t>
            </a:r>
            <a:r>
              <a:rPr lang="en-US" altLang="en-US" i="1">
                <a:latin typeface="Times New Roman" panose="02020603050405020304" pitchFamily="18" charset="0"/>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rPr>
              <a:t>≥ </a:t>
            </a:r>
            <a:r>
              <a:rPr lang="en-US" altLang="en-US" i="1">
                <a:latin typeface="Times New Roman" panose="02020603050405020304" pitchFamily="18" charset="0"/>
                <a:ea typeface="ＭＳ Ｐゴシック" panose="020B0600070205080204" pitchFamily="34" charset="-128"/>
              </a:rPr>
              <a:t>s</a:t>
            </a:r>
            <a:r>
              <a:rPr lang="en-US" altLang="en-US" i="1" baseline="-25000">
                <a:latin typeface="Times New Roman" panose="02020603050405020304" pitchFamily="18" charset="0"/>
                <a:ea typeface="ＭＳ Ｐゴシック" panose="020B0600070205080204" pitchFamily="34" charset="-128"/>
              </a:rPr>
              <a:t>2</a:t>
            </a:r>
            <a:r>
              <a:rPr lang="en-US" altLang="en-US" i="1">
                <a:latin typeface="Times New Roman" panose="02020603050405020304" pitchFamily="18" charset="0"/>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rPr>
              <a:t> ≥ … ≥ </a:t>
            </a:r>
            <a:r>
              <a:rPr lang="en-US" altLang="en-US" i="1">
                <a:latin typeface="Times New Roman" panose="02020603050405020304" pitchFamily="18" charset="0"/>
                <a:ea typeface="ＭＳ Ｐゴシック" panose="020B0600070205080204" pitchFamily="34" charset="-128"/>
              </a:rPr>
              <a:t>s</a:t>
            </a:r>
            <a:r>
              <a:rPr lang="en-US" altLang="en-US" i="1" baseline="-25000">
                <a:latin typeface="Times New Roman" panose="02020603050405020304" pitchFamily="18" charset="0"/>
                <a:ea typeface="ＭＳ Ｐゴシック" panose="020B0600070205080204" pitchFamily="34" charset="-128"/>
              </a:rPr>
              <a:t>n</a:t>
            </a:r>
            <a:r>
              <a:rPr lang="en-US" altLang="en-US">
                <a:latin typeface="Arial" panose="020B0604020202020204" pitchFamily="34" charset="0"/>
                <a:ea typeface="ＭＳ Ｐゴシック" panose="020B0600070205080204" pitchFamily="34" charset="-128"/>
              </a:rPr>
              <a:t> ≥ </a:t>
            </a:r>
            <a:r>
              <a:rPr lang="en-US" altLang="en-US" i="1">
                <a:latin typeface="Times New Roman" panose="02020603050405020304" pitchFamily="18" charset="0"/>
                <a:ea typeface="ＭＳ Ｐゴシック" panose="020B0600070205080204" pitchFamily="34" charset="-128"/>
              </a:rPr>
              <a:t>0</a:t>
            </a:r>
          </a:p>
          <a:p>
            <a:pPr eaLnBrk="1" hangingPunct="1"/>
            <a:r>
              <a:rPr lang="en-US" altLang="en-US">
                <a:latin typeface="Arial" panose="020B0604020202020204" pitchFamily="34" charset="0"/>
                <a:ea typeface="ＭＳ Ｐゴシック" panose="020B0600070205080204" pitchFamily="34" charset="-128"/>
              </a:rPr>
              <a:t>What is the rank-r matrix </a:t>
            </a:r>
            <a:r>
              <a:rPr lang="en-US" altLang="en-US" i="1">
                <a:latin typeface="Times New Roman" panose="02020603050405020304" pitchFamily="18" charset="0"/>
                <a:ea typeface="ＭＳ Ｐゴシック" panose="020B0600070205080204" pitchFamily="34" charset="-128"/>
              </a:rPr>
              <a:t>A </a:t>
            </a:r>
            <a:r>
              <a:rPr lang="en-US" altLang="en-US">
                <a:latin typeface="Arial" panose="020B0604020202020204" pitchFamily="34" charset="0"/>
                <a:ea typeface="ＭＳ Ｐゴシック" panose="020B0600070205080204" pitchFamily="34" charset="-128"/>
              </a:rPr>
              <a:t>that best approximates</a:t>
            </a:r>
            <a:r>
              <a:rPr lang="en-US" altLang="en-US">
                <a:latin typeface="Times New Roman" panose="02020603050405020304" pitchFamily="18" charset="0"/>
                <a:ea typeface="ＭＳ Ｐゴシック" panose="020B0600070205080204" pitchFamily="34" charset="-128"/>
              </a:rPr>
              <a:t> </a:t>
            </a:r>
            <a:r>
              <a:rPr lang="en-US" altLang="en-US" i="1">
                <a:latin typeface="Times New Roman" panose="02020603050405020304" pitchFamily="18" charset="0"/>
                <a:ea typeface="ＭＳ Ｐゴシック" panose="020B0600070205080204" pitchFamily="34" charset="-128"/>
              </a:rPr>
              <a:t>A</a:t>
            </a:r>
            <a:r>
              <a:rPr lang="en-US" altLang="en-US">
                <a:latin typeface="Times New Roman" panose="02020603050405020304" pitchFamily="18" charset="0"/>
                <a:ea typeface="ＭＳ Ｐゴシック" panose="020B0600070205080204" pitchFamily="34" charset="-128"/>
              </a:rPr>
              <a:t> ?</a:t>
            </a:r>
          </a:p>
          <a:p>
            <a:pPr lvl="1" eaLnBrk="1" hangingPunct="1"/>
            <a:r>
              <a:rPr lang="en-US" altLang="en-US">
                <a:latin typeface="Times New Roman" panose="02020603050405020304" pitchFamily="18" charset="0"/>
                <a:ea typeface="ＭＳ Ｐゴシック" panose="020B0600070205080204" pitchFamily="34" charset="-128"/>
              </a:rPr>
              <a:t>Minimize </a:t>
            </a:r>
          </a:p>
          <a:p>
            <a:pPr lvl="1"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A = s</a:t>
            </a:r>
            <a:r>
              <a:rPr lang="en-US" altLang="en-US" i="1" baseline="-25000">
                <a:latin typeface="Times New Roman" panose="02020603050405020304" pitchFamily="18" charset="0"/>
                <a:ea typeface="ＭＳ Ｐゴシック" panose="020B0600070205080204" pitchFamily="34" charset="-128"/>
              </a:rPr>
              <a:t>1</a:t>
            </a:r>
            <a:r>
              <a:rPr lang="en-US" altLang="en-US" b="1" i="1">
                <a:latin typeface="Times New Roman" panose="02020603050405020304" pitchFamily="18" charset="0"/>
                <a:ea typeface="ＭＳ Ｐゴシック" panose="020B0600070205080204" pitchFamily="34" charset="-128"/>
              </a:rPr>
              <a:t>u</a:t>
            </a:r>
            <a:r>
              <a:rPr lang="en-US" altLang="en-US" i="1" baseline="-25000">
                <a:latin typeface="Times New Roman" panose="02020603050405020304" pitchFamily="18" charset="0"/>
                <a:ea typeface="ＭＳ Ｐゴシック" panose="020B0600070205080204" pitchFamily="34" charset="-128"/>
              </a:rPr>
              <a:t>1</a:t>
            </a:r>
            <a:r>
              <a:rPr lang="en-US" altLang="en-US" b="1" i="1">
                <a:latin typeface="Times New Roman" panose="02020603050405020304" pitchFamily="18" charset="0"/>
                <a:ea typeface="ＭＳ Ｐゴシック" panose="020B0600070205080204" pitchFamily="34" charset="-128"/>
              </a:rPr>
              <a:t>v</a:t>
            </a:r>
            <a:r>
              <a:rPr lang="en-US" altLang="en-US" i="1" baseline="-25000">
                <a:latin typeface="Times New Roman" panose="02020603050405020304" pitchFamily="18" charset="0"/>
                <a:ea typeface="ＭＳ Ｐゴシック" panose="020B0600070205080204" pitchFamily="34" charset="-128"/>
              </a:rPr>
              <a:t>1</a:t>
            </a:r>
            <a:r>
              <a:rPr lang="en-US" altLang="en-US" i="1" baseline="30000">
                <a:latin typeface="Times New Roman" panose="02020603050405020304" pitchFamily="18" charset="0"/>
                <a:ea typeface="ＭＳ Ｐゴシック" panose="020B0600070205080204" pitchFamily="34" charset="-128"/>
              </a:rPr>
              <a:t>T</a:t>
            </a:r>
            <a:r>
              <a:rPr lang="en-US" altLang="en-US" i="1">
                <a:latin typeface="Times New Roman" panose="02020603050405020304" pitchFamily="18" charset="0"/>
                <a:ea typeface="ＭＳ Ｐゴシック" panose="020B0600070205080204" pitchFamily="34" charset="-128"/>
              </a:rPr>
              <a:t> + s</a:t>
            </a:r>
            <a:r>
              <a:rPr lang="en-US" altLang="en-US" i="1" baseline="-25000">
                <a:latin typeface="Times New Roman" panose="02020603050405020304" pitchFamily="18" charset="0"/>
                <a:ea typeface="ＭＳ Ｐゴシック" panose="020B0600070205080204" pitchFamily="34" charset="-128"/>
              </a:rPr>
              <a:t>2</a:t>
            </a:r>
            <a:r>
              <a:rPr lang="en-US" altLang="en-US" b="1" i="1">
                <a:latin typeface="Times New Roman" panose="02020603050405020304" pitchFamily="18" charset="0"/>
                <a:ea typeface="ＭＳ Ｐゴシック" panose="020B0600070205080204" pitchFamily="34" charset="-128"/>
              </a:rPr>
              <a:t>u</a:t>
            </a:r>
            <a:r>
              <a:rPr lang="en-US" altLang="en-US" i="1" baseline="-25000">
                <a:latin typeface="Times New Roman" panose="02020603050405020304" pitchFamily="18" charset="0"/>
                <a:ea typeface="ＭＳ Ｐゴシック" panose="020B0600070205080204" pitchFamily="34" charset="-128"/>
              </a:rPr>
              <a:t>2</a:t>
            </a:r>
            <a:r>
              <a:rPr lang="en-US" altLang="en-US" b="1" i="1">
                <a:latin typeface="Times New Roman" panose="02020603050405020304" pitchFamily="18" charset="0"/>
                <a:ea typeface="ＭＳ Ｐゴシック" panose="020B0600070205080204" pitchFamily="34" charset="-128"/>
              </a:rPr>
              <a:t>v</a:t>
            </a:r>
            <a:r>
              <a:rPr lang="en-US" altLang="en-US" i="1" baseline="-25000">
                <a:latin typeface="Times New Roman" panose="02020603050405020304" pitchFamily="18" charset="0"/>
                <a:ea typeface="ＭＳ Ｐゴシック" panose="020B0600070205080204" pitchFamily="34" charset="-128"/>
              </a:rPr>
              <a:t>2</a:t>
            </a:r>
            <a:r>
              <a:rPr lang="en-US" altLang="en-US" i="1" baseline="30000">
                <a:latin typeface="Times New Roman" panose="02020603050405020304" pitchFamily="18" charset="0"/>
                <a:ea typeface="ＭＳ Ｐゴシック" panose="020B0600070205080204" pitchFamily="34" charset="-128"/>
              </a:rPr>
              <a:t>T</a:t>
            </a:r>
            <a:r>
              <a:rPr lang="en-US" altLang="en-US" i="1">
                <a:latin typeface="Times New Roman" panose="02020603050405020304" pitchFamily="18" charset="0"/>
                <a:ea typeface="ＭＳ Ｐゴシック" panose="020B0600070205080204" pitchFamily="34" charset="-128"/>
              </a:rPr>
              <a:t> +… + s</a:t>
            </a:r>
            <a:r>
              <a:rPr lang="en-US" altLang="en-US" i="1" baseline="-25000">
                <a:latin typeface="Times New Roman" panose="02020603050405020304" pitchFamily="18" charset="0"/>
                <a:ea typeface="ＭＳ Ｐゴシック" panose="020B0600070205080204" pitchFamily="34" charset="-128"/>
              </a:rPr>
              <a:t>r</a:t>
            </a:r>
            <a:r>
              <a:rPr lang="en-US" altLang="en-US" b="1" i="1">
                <a:latin typeface="Times New Roman" panose="02020603050405020304" pitchFamily="18" charset="0"/>
                <a:ea typeface="ＭＳ Ｐゴシック" panose="020B0600070205080204" pitchFamily="34" charset="-128"/>
              </a:rPr>
              <a:t>u</a:t>
            </a:r>
            <a:r>
              <a:rPr lang="en-US" altLang="en-US" i="1" baseline="-25000">
                <a:latin typeface="Times New Roman" panose="02020603050405020304" pitchFamily="18" charset="0"/>
                <a:ea typeface="ＭＳ Ｐゴシック" panose="020B0600070205080204" pitchFamily="34" charset="-128"/>
              </a:rPr>
              <a:t>r</a:t>
            </a:r>
            <a:r>
              <a:rPr lang="en-US" altLang="en-US" b="1" i="1">
                <a:latin typeface="Times New Roman" panose="02020603050405020304" pitchFamily="18" charset="0"/>
                <a:ea typeface="ＭＳ Ｐゴシック" panose="020B0600070205080204" pitchFamily="34" charset="-128"/>
              </a:rPr>
              <a:t>v</a:t>
            </a:r>
            <a:r>
              <a:rPr lang="en-US" altLang="en-US" i="1" baseline="-25000">
                <a:latin typeface="Times New Roman" panose="02020603050405020304" pitchFamily="18" charset="0"/>
                <a:ea typeface="ＭＳ Ｐゴシック" panose="020B0600070205080204" pitchFamily="34" charset="-128"/>
              </a:rPr>
              <a:t>r</a:t>
            </a:r>
            <a:r>
              <a:rPr lang="en-US" altLang="en-US" i="1" baseline="30000">
                <a:latin typeface="Times New Roman" panose="02020603050405020304" pitchFamily="18" charset="0"/>
                <a:ea typeface="ＭＳ Ｐゴシック" panose="020B0600070205080204" pitchFamily="34" charset="-128"/>
              </a:rPr>
              <a:t>T</a:t>
            </a:r>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Very useful for matrix approximation</a:t>
            </a:r>
          </a:p>
        </p:txBody>
      </p:sp>
      <p:sp>
        <p:nvSpPr>
          <p:cNvPr id="80900" name="Freeform 4">
            <a:extLst>
              <a:ext uri="{FF2B5EF4-FFF2-40B4-BE49-F238E27FC236}">
                <a16:creationId xmlns:a16="http://schemas.microsoft.com/office/drawing/2014/main" id="{1BA06B02-EACA-2940-B35A-66FFC7F9CB41}"/>
              </a:ext>
            </a:extLst>
          </p:cNvPr>
          <p:cNvSpPr>
            <a:spLocks/>
          </p:cNvSpPr>
          <p:nvPr/>
        </p:nvSpPr>
        <p:spPr bwMode="auto">
          <a:xfrm>
            <a:off x="5514975" y="3429000"/>
            <a:ext cx="123825" cy="76200"/>
          </a:xfrm>
          <a:custGeom>
            <a:avLst/>
            <a:gdLst>
              <a:gd name="T0" fmla="*/ 0 w 78"/>
              <a:gd name="T1" fmla="*/ 2147483646 h 48"/>
              <a:gd name="T2" fmla="*/ 2147483646 w 78"/>
              <a:gd name="T3" fmla="*/ 0 h 48"/>
              <a:gd name="T4" fmla="*/ 2147483646 w 78"/>
              <a:gd name="T5" fmla="*/ 2147483646 h 48"/>
              <a:gd name="T6" fmla="*/ 0 60000 65536"/>
              <a:gd name="T7" fmla="*/ 0 60000 65536"/>
              <a:gd name="T8" fmla="*/ 0 60000 65536"/>
              <a:gd name="T9" fmla="*/ 0 w 78"/>
              <a:gd name="T10" fmla="*/ 0 h 48"/>
              <a:gd name="T11" fmla="*/ 78 w 78"/>
              <a:gd name="T12" fmla="*/ 48 h 48"/>
            </a:gdLst>
            <a:ahLst/>
            <a:cxnLst>
              <a:cxn ang="T6">
                <a:pos x="T0" y="T1"/>
              </a:cxn>
              <a:cxn ang="T7">
                <a:pos x="T2" y="T3"/>
              </a:cxn>
              <a:cxn ang="T8">
                <a:pos x="T4" y="T5"/>
              </a:cxn>
            </a:cxnLst>
            <a:rect l="T9" t="T10" r="T11" b="T12"/>
            <a:pathLst>
              <a:path w="78" h="48">
                <a:moveTo>
                  <a:pt x="0" y="48"/>
                </a:moveTo>
                <a:lnTo>
                  <a:pt x="42" y="0"/>
                </a:lnTo>
                <a:lnTo>
                  <a:pt x="78" y="42"/>
                </a:lnTo>
              </a:path>
            </a:pathLst>
          </a:cu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graphicFrame>
        <p:nvGraphicFramePr>
          <p:cNvPr id="80901" name="Object 2">
            <a:extLst>
              <a:ext uri="{FF2B5EF4-FFF2-40B4-BE49-F238E27FC236}">
                <a16:creationId xmlns:a16="http://schemas.microsoft.com/office/drawing/2014/main" id="{08712C14-0E1A-C74B-8863-8EE0A0B94848}"/>
              </a:ext>
            </a:extLst>
          </p:cNvPr>
          <p:cNvGraphicFramePr>
            <a:graphicFrameLocks noChangeAspect="1"/>
          </p:cNvGraphicFramePr>
          <p:nvPr/>
        </p:nvGraphicFramePr>
        <p:xfrm>
          <a:off x="2971800" y="4495800"/>
          <a:ext cx="1828800" cy="781050"/>
        </p:xfrm>
        <a:graphic>
          <a:graphicData uri="http://schemas.openxmlformats.org/presentationml/2006/ole">
            <mc:AlternateContent xmlns:mc="http://schemas.openxmlformats.org/markup-compatibility/2006">
              <mc:Choice xmlns:v="urn:schemas-microsoft-com:vml" Requires="v">
                <p:oleObj spid="_x0000_s143378" name="Equation" r:id="rId4" imgW="23990300" imgH="10236200" progId="Equation.3">
                  <p:embed/>
                </p:oleObj>
              </mc:Choice>
              <mc:Fallback>
                <p:oleObj name="Equation" r:id="rId4" imgW="23990300" imgH="10236200" progId="Equation.3">
                  <p:embed/>
                  <p:pic>
                    <p:nvPicPr>
                      <p:cNvPr id="80901" name="Object 2">
                        <a:extLst>
                          <a:ext uri="{FF2B5EF4-FFF2-40B4-BE49-F238E27FC236}">
                            <a16:creationId xmlns:a16="http://schemas.microsoft.com/office/drawing/2014/main" id="{08712C14-0E1A-C74B-8863-8EE0A0B94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495800"/>
                        <a:ext cx="1828800" cy="781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0902" name="Freeform 6">
            <a:extLst>
              <a:ext uri="{FF2B5EF4-FFF2-40B4-BE49-F238E27FC236}">
                <a16:creationId xmlns:a16="http://schemas.microsoft.com/office/drawing/2014/main" id="{9287CCA7-B7AB-254C-9E3F-3F0E3FCE3164}"/>
              </a:ext>
            </a:extLst>
          </p:cNvPr>
          <p:cNvSpPr>
            <a:spLocks/>
          </p:cNvSpPr>
          <p:nvPr/>
        </p:nvSpPr>
        <p:spPr bwMode="auto">
          <a:xfrm>
            <a:off x="1019175" y="5486400"/>
            <a:ext cx="123825" cy="76200"/>
          </a:xfrm>
          <a:custGeom>
            <a:avLst/>
            <a:gdLst>
              <a:gd name="T0" fmla="*/ 0 w 78"/>
              <a:gd name="T1" fmla="*/ 2147483646 h 48"/>
              <a:gd name="T2" fmla="*/ 2147483646 w 78"/>
              <a:gd name="T3" fmla="*/ 0 h 48"/>
              <a:gd name="T4" fmla="*/ 2147483646 w 78"/>
              <a:gd name="T5" fmla="*/ 2147483646 h 48"/>
              <a:gd name="T6" fmla="*/ 0 60000 65536"/>
              <a:gd name="T7" fmla="*/ 0 60000 65536"/>
              <a:gd name="T8" fmla="*/ 0 60000 65536"/>
              <a:gd name="T9" fmla="*/ 0 w 78"/>
              <a:gd name="T10" fmla="*/ 0 h 48"/>
              <a:gd name="T11" fmla="*/ 78 w 78"/>
              <a:gd name="T12" fmla="*/ 48 h 48"/>
            </a:gdLst>
            <a:ahLst/>
            <a:cxnLst>
              <a:cxn ang="T6">
                <a:pos x="T0" y="T1"/>
              </a:cxn>
              <a:cxn ang="T7">
                <a:pos x="T2" y="T3"/>
              </a:cxn>
              <a:cxn ang="T8">
                <a:pos x="T4" y="T5"/>
              </a:cxn>
            </a:cxnLst>
            <a:rect l="T9" t="T10" r="T11" b="T12"/>
            <a:pathLst>
              <a:path w="78" h="48">
                <a:moveTo>
                  <a:pt x="0" y="48"/>
                </a:moveTo>
                <a:lnTo>
                  <a:pt x="42" y="0"/>
                </a:lnTo>
                <a:lnTo>
                  <a:pt x="78" y="42"/>
                </a:lnTo>
              </a:path>
            </a:pathLst>
          </a:cu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80903" name="TextBox 1">
            <a:extLst>
              <a:ext uri="{FF2B5EF4-FFF2-40B4-BE49-F238E27FC236}">
                <a16:creationId xmlns:a16="http://schemas.microsoft.com/office/drawing/2014/main" id="{9DFEFAA6-22DD-0548-A097-D59CB76843C5}"/>
              </a:ext>
            </a:extLst>
          </p:cNvPr>
          <p:cNvSpPr txBox="1">
            <a:spLocks noChangeArrowheads="1"/>
          </p:cNvSpPr>
          <p:nvPr/>
        </p:nvSpPr>
        <p:spPr bwMode="auto">
          <a:xfrm>
            <a:off x="6997700" y="1417638"/>
            <a:ext cx="19319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an outer product (uv</a:t>
            </a:r>
            <a:r>
              <a:rPr lang="en-US" altLang="en-US" sz="1800" baseline="30000"/>
              <a:t>T </a:t>
            </a:r>
            <a:r>
              <a:rPr lang="en-US" altLang="en-US" sz="1800"/>
              <a:t>) giving a matrix rather than the scalar of the inner product</a:t>
            </a:r>
            <a:endParaRPr lang="en-US" altLang="en-US" sz="1800" baseline="30000"/>
          </a:p>
        </p:txBody>
      </p:sp>
      <p:sp>
        <p:nvSpPr>
          <p:cNvPr id="80904" name="TextBox 24">
            <a:extLst>
              <a:ext uri="{FF2B5EF4-FFF2-40B4-BE49-F238E27FC236}">
                <a16:creationId xmlns:a16="http://schemas.microsoft.com/office/drawing/2014/main" id="{E5A4FBE5-19C4-974A-A7B9-237F891E48A8}"/>
              </a:ext>
            </a:extLst>
          </p:cNvPr>
          <p:cNvSpPr txBox="1">
            <a:spLocks noChangeArrowheads="1"/>
          </p:cNvSpPr>
          <p:nvPr/>
        </p:nvSpPr>
        <p:spPr bwMode="auto">
          <a:xfrm>
            <a:off x="6754813" y="4352925"/>
            <a:ext cx="19319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LSQ approx. If r=1, this amounts to a line fit. </a:t>
            </a:r>
            <a:endParaRPr lang="en-US" altLang="en-US" sz="1800" baseline="30000"/>
          </a:p>
        </p:txBody>
      </p:sp>
      <p:sp>
        <p:nvSpPr>
          <p:cNvPr id="80905" name="Rectangle 1">
            <a:extLst>
              <a:ext uri="{FF2B5EF4-FFF2-40B4-BE49-F238E27FC236}">
                <a16:creationId xmlns:a16="http://schemas.microsoft.com/office/drawing/2014/main" id="{F77F578E-4214-4449-BDB1-6BC90FBC306D}"/>
              </a:ext>
            </a:extLst>
          </p:cNvPr>
          <p:cNvSpPr>
            <a:spLocks noChangeArrowheads="1"/>
          </p:cNvSpPr>
          <p:nvPr/>
        </p:nvSpPr>
        <p:spPr bwMode="auto">
          <a:xfrm>
            <a:off x="5016500" y="6596063"/>
            <a:ext cx="25876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100"/>
              <a:t>http://www.gersteinlab.org/courses/452/</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F19AE22-2695-A54B-9830-73C53C2E9127}"/>
              </a:ext>
            </a:extLst>
          </p:cNvPr>
          <p:cNvSpPr>
            <a:spLocks noGrp="1"/>
          </p:cNvSpPr>
          <p:nvPr>
            <p:ph type="title"/>
          </p:nvPr>
        </p:nvSpPr>
        <p:spPr>
          <a:xfrm>
            <a:off x="685800" y="457200"/>
            <a:ext cx="7772400" cy="1143000"/>
          </a:xfrm>
        </p:spPr>
        <p:txBody>
          <a:bodyPr/>
          <a:lstStyle/>
          <a:p>
            <a:pPr eaLnBrk="1" hangingPunct="1"/>
            <a:r>
              <a:rPr lang="en-US" altLang="en-US">
                <a:latin typeface="Arial" panose="020B0604020202020204" pitchFamily="34" charset="0"/>
                <a:ea typeface="ＭＳ Ｐゴシック" panose="020B0600070205080204" pitchFamily="34" charset="-128"/>
              </a:rPr>
              <a:t>Potential problems of </a:t>
            </a:r>
            <a:br>
              <a:rPr lang="en-US" altLang="en-US">
                <a:latin typeface="Arial" panose="020B0604020202020204" pitchFamily="34" charset="0"/>
                <a:ea typeface="ＭＳ Ｐゴシック" panose="020B0600070205080204" pitchFamily="34" charset="-128"/>
              </a:rPr>
            </a:br>
            <a:r>
              <a:rPr lang="en-US" altLang="en-US">
                <a:latin typeface="Arial" panose="020B0604020202020204" pitchFamily="34" charset="0"/>
                <a:ea typeface="ＭＳ Ｐゴシック" panose="020B0600070205080204" pitchFamily="34" charset="-128"/>
              </a:rPr>
              <a:t>SVD/PCA</a:t>
            </a:r>
          </a:p>
        </p:txBody>
      </p:sp>
      <p:sp>
        <p:nvSpPr>
          <p:cNvPr id="96258" name="Content Placeholder 2">
            <a:extLst>
              <a:ext uri="{FF2B5EF4-FFF2-40B4-BE49-F238E27FC236}">
                <a16:creationId xmlns:a16="http://schemas.microsoft.com/office/drawing/2014/main" id="{BDABC73A-C651-3B4B-8F91-666BCDBEF1BB}"/>
              </a:ext>
            </a:extLst>
          </p:cNvPr>
          <p:cNvSpPr>
            <a:spLocks noGrp="1"/>
          </p:cNvSpPr>
          <p:nvPr>
            <p:ph idx="1"/>
          </p:nvPr>
        </p:nvSpPr>
        <p:spPr>
          <a:xfrm>
            <a:off x="685800" y="1600200"/>
            <a:ext cx="7772400" cy="4638675"/>
          </a:xfrm>
        </p:spPr>
        <p:txBody>
          <a:bodyPr/>
          <a:lstStyle/>
          <a:p>
            <a:pPr eaLnBrk="1" hangingPunct="1">
              <a:lnSpc>
                <a:spcPct val="80000"/>
              </a:lnSpc>
              <a:buFontTx/>
              <a:buNone/>
            </a:pPr>
            <a:r>
              <a:rPr lang="en-US" altLang="en-US" sz="2700">
                <a:latin typeface="Arial" panose="020B0604020202020204" pitchFamily="34" charset="0"/>
                <a:ea typeface="ＭＳ Ｐゴシック" panose="020B0600070205080204" pitchFamily="34" charset="-128"/>
              </a:rPr>
              <a:t>If the dataset…</a:t>
            </a:r>
          </a:p>
          <a:p>
            <a:pPr eaLnBrk="1" hangingPunct="1">
              <a:lnSpc>
                <a:spcPct val="80000"/>
              </a:lnSpc>
            </a:pPr>
            <a:r>
              <a:rPr lang="en-US" altLang="en-US" sz="2700">
                <a:latin typeface="Arial" panose="020B0604020202020204" pitchFamily="34" charset="0"/>
                <a:ea typeface="ＭＳ Ｐゴシック" panose="020B0600070205080204" pitchFamily="34" charset="-128"/>
              </a:rPr>
              <a:t>Lacks Independence</a:t>
            </a:r>
          </a:p>
          <a:p>
            <a:pPr lvl="1" eaLnBrk="1" hangingPunct="1">
              <a:lnSpc>
                <a:spcPct val="80000"/>
              </a:lnSpc>
            </a:pPr>
            <a:r>
              <a:rPr lang="en-US" altLang="en-US" sz="2400" b="1">
                <a:solidFill>
                  <a:srgbClr val="FF3300"/>
                </a:solidFill>
                <a:latin typeface="Arial" panose="020B0604020202020204" pitchFamily="34" charset="0"/>
                <a:ea typeface="ＭＳ Ｐゴシック" panose="020B0600070205080204" pitchFamily="34" charset="-128"/>
              </a:rPr>
              <a:t>NO PROBLEM</a:t>
            </a:r>
          </a:p>
          <a:p>
            <a:pPr eaLnBrk="1" hangingPunct="1">
              <a:lnSpc>
                <a:spcPct val="80000"/>
              </a:lnSpc>
            </a:pPr>
            <a:r>
              <a:rPr lang="en-US" altLang="en-US" sz="2700">
                <a:latin typeface="Arial" panose="020B0604020202020204" pitchFamily="34" charset="0"/>
                <a:ea typeface="ＭＳ Ｐゴシック" panose="020B0600070205080204" pitchFamily="34" charset="-128"/>
              </a:rPr>
              <a:t>Lacks Normality</a:t>
            </a:r>
          </a:p>
          <a:p>
            <a:pPr lvl="1" eaLnBrk="1" hangingPunct="1">
              <a:lnSpc>
                <a:spcPct val="80000"/>
              </a:lnSpc>
            </a:pPr>
            <a:r>
              <a:rPr lang="en-US" altLang="en-US" sz="2400">
                <a:solidFill>
                  <a:srgbClr val="FF3300"/>
                </a:solidFill>
                <a:latin typeface="Arial" panose="020B0604020202020204" pitchFamily="34" charset="0"/>
                <a:ea typeface="ＭＳ Ｐゴシック" panose="020B0600070205080204" pitchFamily="34" charset="-128"/>
              </a:rPr>
              <a:t>Normality desirable but not essential</a:t>
            </a:r>
            <a:endParaRPr lang="en-US" altLang="en-US" sz="2400">
              <a:latin typeface="Arial" panose="020B0604020202020204" pitchFamily="34" charset="0"/>
              <a:ea typeface="ＭＳ Ｐゴシック" panose="020B0600070205080204" pitchFamily="34" charset="-128"/>
            </a:endParaRPr>
          </a:p>
          <a:p>
            <a:pPr eaLnBrk="1" hangingPunct="1">
              <a:lnSpc>
                <a:spcPct val="80000"/>
              </a:lnSpc>
            </a:pPr>
            <a:r>
              <a:rPr lang="en-US" altLang="en-US" sz="2700">
                <a:latin typeface="Arial" panose="020B0604020202020204" pitchFamily="34" charset="0"/>
                <a:ea typeface="ＭＳ Ｐゴシック" panose="020B0600070205080204" pitchFamily="34" charset="-128"/>
              </a:rPr>
              <a:t>Lacks Precision</a:t>
            </a:r>
          </a:p>
          <a:p>
            <a:pPr lvl="1" eaLnBrk="1" hangingPunct="1">
              <a:lnSpc>
                <a:spcPct val="80000"/>
              </a:lnSpc>
            </a:pPr>
            <a:r>
              <a:rPr lang="en-US" altLang="en-US" sz="2400">
                <a:solidFill>
                  <a:srgbClr val="FF3300"/>
                </a:solidFill>
                <a:latin typeface="Arial" panose="020B0604020202020204" pitchFamily="34" charset="0"/>
                <a:ea typeface="ＭＳ Ｐゴシック" panose="020B0600070205080204" pitchFamily="34" charset="-128"/>
              </a:rPr>
              <a:t>Precision desirable but not essential</a:t>
            </a:r>
            <a:endParaRPr lang="en-US" altLang="en-US" sz="2400">
              <a:latin typeface="Arial" panose="020B0604020202020204" pitchFamily="34" charset="0"/>
              <a:ea typeface="ＭＳ Ｐゴシック" panose="020B0600070205080204" pitchFamily="34" charset="-128"/>
            </a:endParaRPr>
          </a:p>
          <a:p>
            <a:pPr eaLnBrk="1" hangingPunct="1">
              <a:lnSpc>
                <a:spcPct val="80000"/>
              </a:lnSpc>
            </a:pPr>
            <a:r>
              <a:rPr lang="en-US" altLang="en-US" sz="2700">
                <a:latin typeface="Arial" panose="020B0604020202020204" pitchFamily="34" charset="0"/>
                <a:ea typeface="ＭＳ Ｐゴシック" panose="020B0600070205080204" pitchFamily="34" charset="-128"/>
              </a:rPr>
              <a:t>Lacks Linearity</a:t>
            </a:r>
          </a:p>
          <a:p>
            <a:pPr marL="569913" lvl="2" eaLnBrk="1" hangingPunct="1">
              <a:lnSpc>
                <a:spcPct val="80000"/>
              </a:lnSpc>
              <a:buFontTx/>
              <a:buChar char="-"/>
            </a:pPr>
            <a:r>
              <a:rPr lang="en-US" altLang="en-US" sz="2000" b="1">
                <a:solidFill>
                  <a:srgbClr val="FF3300"/>
                </a:solidFill>
                <a:latin typeface="Arial" panose="020B0604020202020204" pitchFamily="34" charset="0"/>
                <a:ea typeface="ＭＳ Ｐゴシック" panose="020B0600070205080204" pitchFamily="34" charset="-128"/>
              </a:rPr>
              <a:t>Problem</a:t>
            </a:r>
            <a:r>
              <a:rPr lang="en-US" altLang="en-US" sz="2000">
                <a:solidFill>
                  <a:srgbClr val="FF3300"/>
                </a:solidFill>
                <a:latin typeface="Arial" panose="020B0604020202020204" pitchFamily="34" charset="0"/>
                <a:ea typeface="ＭＳ Ｐゴシック" panose="020B0600070205080204" pitchFamily="34" charset="-128"/>
              </a:rPr>
              <a:t>: Use other non-linear (kernel) methods</a:t>
            </a:r>
            <a:endParaRPr lang="en-US" altLang="en-US" sz="2000">
              <a:latin typeface="Arial" panose="020B0604020202020204" pitchFamily="34" charset="0"/>
              <a:ea typeface="ＭＳ Ｐゴシック" panose="020B0600070205080204" pitchFamily="34" charset="-128"/>
            </a:endParaRPr>
          </a:p>
          <a:p>
            <a:pPr eaLnBrk="1" hangingPunct="1">
              <a:lnSpc>
                <a:spcPct val="80000"/>
              </a:lnSpc>
            </a:pPr>
            <a:r>
              <a:rPr lang="en-US" altLang="en-US" sz="2700">
                <a:latin typeface="Arial" panose="020B0604020202020204" pitchFamily="34" charset="0"/>
                <a:ea typeface="ＭＳ Ｐゴシック" panose="020B0600070205080204" pitchFamily="34" charset="-128"/>
              </a:rPr>
              <a:t>Many Zeroes in Data Matrix (Sparse)</a:t>
            </a:r>
          </a:p>
          <a:p>
            <a:pPr lvl="1" eaLnBrk="1" hangingPunct="1">
              <a:lnSpc>
                <a:spcPct val="80000"/>
              </a:lnSpc>
            </a:pPr>
            <a:r>
              <a:rPr lang="en-US" altLang="en-US" sz="2400" b="1">
                <a:solidFill>
                  <a:srgbClr val="FF3300"/>
                </a:solidFill>
                <a:latin typeface="Arial" panose="020B0604020202020204" pitchFamily="34" charset="0"/>
                <a:ea typeface="ＭＳ Ｐゴシック" panose="020B0600070205080204" pitchFamily="34" charset="-128"/>
              </a:rPr>
              <a:t>Problem</a:t>
            </a:r>
            <a:r>
              <a:rPr lang="en-US" altLang="en-US" sz="2400">
                <a:solidFill>
                  <a:srgbClr val="FF3300"/>
                </a:solidFill>
                <a:latin typeface="Arial" panose="020B0604020202020204" pitchFamily="34" charset="0"/>
                <a:ea typeface="ＭＳ Ｐゴシック" panose="020B0600070205080204" pitchFamily="34" charset="-128"/>
              </a:rPr>
              <a:t>: Use Correspondence Analysis</a:t>
            </a:r>
          </a:p>
        </p:txBody>
      </p:sp>
      <p:sp>
        <p:nvSpPr>
          <p:cNvPr id="2" name="Slide Number Placeholder 1">
            <a:extLst>
              <a:ext uri="{FF2B5EF4-FFF2-40B4-BE49-F238E27FC236}">
                <a16:creationId xmlns:a16="http://schemas.microsoft.com/office/drawing/2014/main" id="{8E3D2007-44D0-5A4F-B37D-47FD337AA141}"/>
              </a:ext>
            </a:extLst>
          </p:cNvPr>
          <p:cNvSpPr>
            <a:spLocks noGrp="1"/>
          </p:cNvSpPr>
          <p:nvPr>
            <p:ph type="sldNum" sz="quarter" idx="12"/>
          </p:nvPr>
        </p:nvSpPr>
        <p:spPr/>
        <p:txBody>
          <a:bodyPr/>
          <a:lstStyle/>
          <a:p>
            <a:fld id="{95764C26-2886-4D4B-B397-A363CFEF9E25}" type="slidenum">
              <a:rPr lang="en-US" smtClean="0"/>
              <a:pPr/>
              <a:t>43</a:t>
            </a:fld>
            <a:endParaRPr lang="en-US"/>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5">
            <a:extLst>
              <a:ext uri="{FF2B5EF4-FFF2-40B4-BE49-F238E27FC236}">
                <a16:creationId xmlns:a16="http://schemas.microsoft.com/office/drawing/2014/main" id="{B88057AF-5254-4C48-B2F6-7991BDD7A6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BC65C62-FD46-634F-AFA9-056688622BCD}" type="slidenum">
              <a:rPr lang="en-US" altLang="en-US" sz="1400">
                <a:solidFill>
                  <a:srgbClr val="000000"/>
                </a:solidFill>
                <a:latin typeface="Arial" panose="020B0604020202020204" pitchFamily="34" charset="0"/>
              </a:rPr>
              <a:pPr>
                <a:spcBef>
                  <a:spcPct val="0"/>
                </a:spcBef>
                <a:buFontTx/>
                <a:buNone/>
              </a:pPr>
              <a:t>44</a:t>
            </a:fld>
            <a:endParaRPr lang="en-US" altLang="en-US" sz="1400">
              <a:solidFill>
                <a:srgbClr val="000000"/>
              </a:solidFill>
              <a:latin typeface="Arial" panose="020B0604020202020204" pitchFamily="34" charset="0"/>
            </a:endParaRPr>
          </a:p>
        </p:txBody>
      </p:sp>
      <p:sp>
        <p:nvSpPr>
          <p:cNvPr id="97282" name="Rectangle 2">
            <a:extLst>
              <a:ext uri="{FF2B5EF4-FFF2-40B4-BE49-F238E27FC236}">
                <a16:creationId xmlns:a16="http://schemas.microsoft.com/office/drawing/2014/main" id="{584F62C0-0EA0-F441-A23B-4504404BE699}"/>
              </a:ext>
            </a:extLst>
          </p:cNvPr>
          <p:cNvSpPr>
            <a:spLocks noGrp="1"/>
          </p:cNvSpPr>
          <p:nvPr>
            <p:ph type="title"/>
          </p:nvPr>
        </p:nvSpPr>
        <p:spPr/>
        <p:txBody>
          <a:bodyPr/>
          <a:lstStyle/>
          <a:p>
            <a:pPr eaLnBrk="1" hangingPunct="1"/>
            <a:r>
              <a:rPr lang="en-US" altLang="en-US">
                <a:latin typeface="Arial" panose="020B0604020202020204" pitchFamily="34" charset="0"/>
                <a:ea typeface="ＭＳ Ｐゴシック" panose="020B0600070205080204" pitchFamily="34" charset="-128"/>
              </a:rPr>
              <a:t>Conclusion</a:t>
            </a:r>
          </a:p>
        </p:txBody>
      </p:sp>
      <p:sp>
        <p:nvSpPr>
          <p:cNvPr id="97283" name="Rectangle 3">
            <a:extLst>
              <a:ext uri="{FF2B5EF4-FFF2-40B4-BE49-F238E27FC236}">
                <a16:creationId xmlns:a16="http://schemas.microsoft.com/office/drawing/2014/main" id="{35E03560-DF38-2446-800A-895FE66EA0BC}"/>
              </a:ext>
            </a:extLst>
          </p:cNvPr>
          <p:cNvSpPr>
            <a:spLocks noGrp="1"/>
          </p:cNvSpPr>
          <p:nvPr>
            <p:ph type="body" idx="1"/>
          </p:nvPr>
        </p:nvSpPr>
        <p:spPr>
          <a:xfrm>
            <a:off x="457200" y="1600200"/>
            <a:ext cx="8229600" cy="5257800"/>
          </a:xfrm>
        </p:spPr>
        <p:txBody>
          <a:bodyPr/>
          <a:lstStyle/>
          <a:p>
            <a:pPr eaLnBrk="1" hangingPunct="1"/>
            <a:r>
              <a:rPr lang="en-US" altLang="en-US" sz="2400" dirty="0">
                <a:latin typeface="Arial" panose="020B0604020202020204" pitchFamily="34" charset="0"/>
                <a:ea typeface="ＭＳ Ｐゴシック" panose="020B0600070205080204" pitchFamily="34" charset="-128"/>
              </a:rPr>
              <a:t>SVD is the </a:t>
            </a:r>
            <a:r>
              <a:rPr lang="ja-JP" altLang="en-US" sz="2400">
                <a:latin typeface="Arial" panose="020B0604020202020204" pitchFamily="34" charset="0"/>
                <a:ea typeface="ＭＳ Ｐゴシック" panose="020B0600070205080204" pitchFamily="34" charset="-128"/>
              </a:rPr>
              <a:t>“</a:t>
            </a:r>
            <a:r>
              <a:rPr lang="en-US" altLang="ja-JP" sz="2400" dirty="0">
                <a:latin typeface="Arial" panose="020B0604020202020204" pitchFamily="34" charset="0"/>
                <a:ea typeface="ＭＳ Ｐゴシック" panose="020B0600070205080204" pitchFamily="34" charset="-128"/>
              </a:rPr>
              <a:t>absolute high point of linear algebra</a:t>
            </a:r>
            <a:r>
              <a:rPr lang="ja-JP" altLang="en-US" sz="2400">
                <a:latin typeface="Arial" panose="020B0604020202020204" pitchFamily="34" charset="0"/>
                <a:ea typeface="ＭＳ Ｐゴシック" panose="020B0600070205080204" pitchFamily="34" charset="-128"/>
              </a:rPr>
              <a:t>”</a:t>
            </a:r>
            <a:endParaRPr lang="en-US" altLang="ja-JP" sz="2400" dirty="0">
              <a:latin typeface="Arial" panose="020B0604020202020204" pitchFamily="34" charset="0"/>
              <a:ea typeface="ＭＳ Ｐゴシック" panose="020B0600070205080204" pitchFamily="34" charset="-128"/>
            </a:endParaRPr>
          </a:p>
          <a:p>
            <a:pPr eaLnBrk="1" hangingPunct="1"/>
            <a:r>
              <a:rPr lang="en-US" altLang="en-US" sz="2400" dirty="0">
                <a:latin typeface="Arial" panose="020B0604020202020204" pitchFamily="34" charset="0"/>
                <a:ea typeface="ＭＳ Ｐゴシック" panose="020B0600070205080204" pitchFamily="34" charset="-128"/>
              </a:rPr>
              <a:t>SVD is difficult to compute; but once we have it, we have many things</a:t>
            </a:r>
          </a:p>
          <a:p>
            <a:pPr eaLnBrk="1" hangingPunct="1"/>
            <a:r>
              <a:rPr lang="en-US" altLang="en-US" sz="2400" dirty="0">
                <a:latin typeface="Arial" panose="020B0604020202020204" pitchFamily="34" charset="0"/>
                <a:ea typeface="ＭＳ Ｐゴシック" panose="020B0600070205080204" pitchFamily="34" charset="-128"/>
              </a:rPr>
              <a:t>SVD finds the best approximating subspace, using </a:t>
            </a:r>
            <a:r>
              <a:rPr lang="en-US" altLang="en-US" sz="2400" dirty="0">
                <a:solidFill>
                  <a:srgbClr val="FF0000"/>
                </a:solidFill>
                <a:latin typeface="Arial" panose="020B0604020202020204" pitchFamily="34" charset="0"/>
                <a:ea typeface="ＭＳ Ｐゴシック" panose="020B0600070205080204" pitchFamily="34" charset="-128"/>
              </a:rPr>
              <a:t>linear transformation</a:t>
            </a:r>
          </a:p>
          <a:p>
            <a:pPr eaLnBrk="1" hangingPunct="1"/>
            <a:r>
              <a:rPr lang="en-US" altLang="en-US" sz="2400" dirty="0">
                <a:latin typeface="Arial" panose="020B0604020202020204" pitchFamily="34" charset="0"/>
                <a:ea typeface="ＭＳ Ｐゴシック" panose="020B0600070205080204" pitchFamily="34" charset="-128"/>
              </a:rPr>
              <a:t>Simple SVD cannot handle translation, non-linear transformation, separation of labeled data, etc.</a:t>
            </a:r>
          </a:p>
          <a:p>
            <a:pPr eaLnBrk="1" hangingPunct="1"/>
            <a:r>
              <a:rPr lang="en-US" altLang="en-US" sz="2400" dirty="0">
                <a:latin typeface="Arial" panose="020B0604020202020204" pitchFamily="34" charset="0"/>
                <a:ea typeface="ＭＳ Ｐゴシック" panose="020B0600070205080204" pitchFamily="34" charset="-128"/>
              </a:rPr>
              <a:t>Good for exploratory analysis; but once we know what we look for, use appropriate tools and model the structure of data explicitly!</a:t>
            </a:r>
          </a:p>
          <a:p>
            <a:pPr eaLnBrk="1" hangingPunct="1"/>
            <a:r>
              <a:rPr lang="en-US" altLang="en-US" sz="2400" dirty="0">
                <a:latin typeface="Arial" panose="020B0604020202020204" pitchFamily="34" charset="0"/>
                <a:ea typeface="ＭＳ Ｐゴシック" panose="020B0600070205080204" pitchFamily="34" charset="-128"/>
              </a:rPr>
              <a:t>http://</a:t>
            </a:r>
            <a:r>
              <a:rPr lang="en-US" altLang="en-US" sz="2400" dirty="0" err="1">
                <a:latin typeface="Arial" panose="020B0604020202020204" pitchFamily="34" charset="0"/>
                <a:ea typeface="ＭＳ Ｐゴシック" panose="020B0600070205080204" pitchFamily="34" charset="-128"/>
              </a:rPr>
              <a:t>genomicsclass.github.io</a:t>
            </a:r>
            <a:r>
              <a:rPr lang="en-US" altLang="en-US" sz="2400" dirty="0">
                <a:latin typeface="Arial" panose="020B0604020202020204" pitchFamily="34" charset="0"/>
                <a:ea typeface="ＭＳ Ｐゴシック" panose="020B0600070205080204" pitchFamily="34" charset="-128"/>
              </a:rPr>
              <a:t>/book/pages/</a:t>
            </a:r>
            <a:r>
              <a:rPr lang="en-US" altLang="en-US" sz="2400" dirty="0" err="1">
                <a:latin typeface="Arial" panose="020B0604020202020204" pitchFamily="34" charset="0"/>
                <a:ea typeface="ＭＳ Ｐゴシック" panose="020B0600070205080204" pitchFamily="34" charset="-128"/>
              </a:rPr>
              <a:t>pca_svd.html</a:t>
            </a:r>
            <a:r>
              <a:rPr lang="en-US" altLang="en-US" sz="2400" dirty="0">
                <a:latin typeface="Arial" panose="020B0604020202020204" pitchFamily="34" charset="0"/>
                <a:ea typeface="ＭＳ Ｐゴシック" panose="020B0600070205080204" pitchFamily="34" charset="-128"/>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lecture</a:t>
            </a:r>
          </a:p>
        </p:txBody>
      </p:sp>
      <p:sp>
        <p:nvSpPr>
          <p:cNvPr id="3" name="Content Placeholder 2"/>
          <p:cNvSpPr>
            <a:spLocks noGrp="1"/>
          </p:cNvSpPr>
          <p:nvPr>
            <p:ph idx="1"/>
          </p:nvPr>
        </p:nvSpPr>
        <p:spPr>
          <a:xfrm>
            <a:off x="685800" y="1746956"/>
            <a:ext cx="7772400" cy="4114800"/>
          </a:xfrm>
        </p:spPr>
        <p:txBody>
          <a:bodyPr/>
          <a:lstStyle/>
          <a:p>
            <a:r>
              <a:rPr lang="en-US" dirty="0">
                <a:solidFill>
                  <a:schemeClr val="tx1">
                    <a:lumMod val="20000"/>
                    <a:lumOff val="80000"/>
                  </a:schemeClr>
                </a:solidFill>
              </a:rPr>
              <a:t>Multi-omics data</a:t>
            </a:r>
          </a:p>
          <a:p>
            <a:r>
              <a:rPr lang="en-US" dirty="0">
                <a:solidFill>
                  <a:schemeClr val="tx1">
                    <a:lumMod val="20000"/>
                    <a:lumOff val="80000"/>
                  </a:schemeClr>
                </a:solidFill>
              </a:rPr>
              <a:t>Machine learning modeling</a:t>
            </a:r>
          </a:p>
          <a:p>
            <a:pPr lvl="1"/>
            <a:r>
              <a:rPr lang="en-US" dirty="0">
                <a:solidFill>
                  <a:schemeClr val="tx1">
                    <a:lumMod val="20000"/>
                    <a:lumOff val="80000"/>
                  </a:schemeClr>
                </a:solidFill>
              </a:rPr>
              <a:t>Empirical risk minimization (ERM)</a:t>
            </a:r>
          </a:p>
          <a:p>
            <a:r>
              <a:rPr lang="en-US" dirty="0">
                <a:solidFill>
                  <a:schemeClr val="tx1">
                    <a:lumMod val="20000"/>
                    <a:lumOff val="80000"/>
                  </a:schemeClr>
                </a:solidFill>
              </a:rPr>
              <a:t>Multi-layer network clustering</a:t>
            </a:r>
          </a:p>
          <a:p>
            <a:r>
              <a:rPr lang="en-US" dirty="0">
                <a:solidFill>
                  <a:schemeClr val="tx1">
                    <a:lumMod val="20000"/>
                    <a:lumOff val="80000"/>
                  </a:schemeClr>
                </a:solidFill>
              </a:rPr>
              <a:t>Dimensionality reduction &amp; Spectral methods</a:t>
            </a:r>
          </a:p>
          <a:p>
            <a:r>
              <a:rPr lang="en-US" dirty="0"/>
              <a:t>Decision tree</a:t>
            </a:r>
          </a:p>
          <a:p>
            <a:r>
              <a:rPr lang="en-US" dirty="0">
                <a:solidFill>
                  <a:schemeClr val="tx1">
                    <a:lumMod val="20000"/>
                    <a:lumOff val="80000"/>
                  </a:schemeClr>
                </a:solidFill>
              </a:rPr>
              <a:t>Neural network</a:t>
            </a:r>
          </a:p>
        </p:txBody>
      </p:sp>
      <p:sp>
        <p:nvSpPr>
          <p:cNvPr id="4" name="Slide Number Placeholder 3"/>
          <p:cNvSpPr>
            <a:spLocks noGrp="1"/>
          </p:cNvSpPr>
          <p:nvPr>
            <p:ph type="sldNum" sz="quarter" idx="12"/>
          </p:nvPr>
        </p:nvSpPr>
        <p:spPr/>
        <p:txBody>
          <a:bodyPr/>
          <a:lstStyle/>
          <a:p>
            <a:fld id="{1804E82B-2373-47E8-9BD1-158A996733ED}" type="slidenum">
              <a:rPr lang="en-US" smtClean="0"/>
              <a:t>45</a:t>
            </a:fld>
            <a:endParaRPr lang="en-US"/>
          </a:p>
        </p:txBody>
      </p:sp>
    </p:spTree>
    <p:extLst>
      <p:ext uri="{BB962C8B-B14F-4D97-AF65-F5344CB8AC3E}">
        <p14:creationId xmlns:p14="http://schemas.microsoft.com/office/powerpoint/2010/main" val="725009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A75CE19F-7D62-D34F-8FE7-F0328CD39439}"/>
              </a:ext>
            </a:extLst>
          </p:cNvPr>
          <p:cNvSpPr>
            <a:spLocks noGrp="1"/>
          </p:cNvSpPr>
          <p:nvPr>
            <p:ph type="title"/>
          </p:nvPr>
        </p:nvSpPr>
        <p:spPr/>
        <p:txBody>
          <a:bodyPr/>
          <a:lstStyle/>
          <a:p>
            <a:pPr eaLnBrk="1" hangingPunct="1"/>
            <a:r>
              <a:rPr lang="en-US" altLang="en-US">
                <a:ea typeface="ＭＳ Ｐゴシック" panose="020B0600070205080204" pitchFamily="34" charset="-128"/>
              </a:rPr>
              <a:t>Reading list</a:t>
            </a:r>
          </a:p>
        </p:txBody>
      </p:sp>
      <p:sp>
        <p:nvSpPr>
          <p:cNvPr id="81922" name="Content Placeholder 2">
            <a:extLst>
              <a:ext uri="{FF2B5EF4-FFF2-40B4-BE49-F238E27FC236}">
                <a16:creationId xmlns:a16="http://schemas.microsoft.com/office/drawing/2014/main" id="{5740EA2D-D5DA-0F43-8EA1-6E400B87BCDA}"/>
              </a:ext>
            </a:extLst>
          </p:cNvPr>
          <p:cNvSpPr>
            <a:spLocks noGrp="1"/>
          </p:cNvSpPr>
          <p:nvPr>
            <p:ph idx="1"/>
          </p:nvPr>
        </p:nvSpPr>
        <p:spPr/>
        <p:txBody>
          <a:bodyPr/>
          <a:lstStyle/>
          <a:p>
            <a:pPr eaLnBrk="1" hangingPunct="1"/>
            <a:r>
              <a:rPr lang="en-US" altLang="en-US" sz="2800" dirty="0">
                <a:ea typeface="ＭＳ Ｐゴシック" panose="020B0600070205080204" pitchFamily="34" charset="-128"/>
              </a:rPr>
              <a:t>What are decision trees?</a:t>
            </a:r>
          </a:p>
          <a:p>
            <a:pPr lvl="1" eaLnBrk="1" hangingPunct="1"/>
            <a:r>
              <a:rPr lang="is-IS" altLang="en-US" sz="2400" dirty="0">
                <a:ea typeface="ＭＳ Ｐゴシック" panose="020B0600070205080204" pitchFamily="34" charset="-128"/>
                <a:hlinkClick r:id="rId2"/>
              </a:rPr>
              <a:t>Nat Biotechnol. 2008 Sep; 26(9): 1011–1013.</a:t>
            </a:r>
            <a:endParaRPr lang="is-IS" altLang="en-US" sz="2400" dirty="0">
              <a:ea typeface="ＭＳ Ｐゴシック" panose="020B0600070205080204" pitchFamily="34" charset="-128"/>
            </a:endParaRPr>
          </a:p>
          <a:p>
            <a:pPr eaLnBrk="1" hangingPunct="1"/>
            <a:r>
              <a:rPr lang="en-US" altLang="en-US" sz="2800" dirty="0">
                <a:ea typeface="ＭＳ Ｐゴシック" panose="020B0600070205080204" pitchFamily="34" charset="-128"/>
              </a:rPr>
              <a:t>Data mining in the Life Sciences with Random Forest: a walk in the park or lost in the jungle?</a:t>
            </a:r>
          </a:p>
          <a:p>
            <a:pPr lvl="1" eaLnBrk="1" hangingPunct="1"/>
            <a:r>
              <a:rPr lang="en-US" altLang="en-US" sz="2400" dirty="0">
                <a:ea typeface="ＭＳ Ｐゴシック" panose="020B0600070205080204" pitchFamily="34" charset="-128"/>
                <a:hlinkClick r:id="rId3"/>
              </a:rPr>
              <a:t>https://academic.oup.com/bib/article/14/3/315/255469</a:t>
            </a:r>
            <a:r>
              <a:rPr lang="en-US" altLang="en-US" sz="2400" dirty="0">
                <a:ea typeface="ＭＳ Ｐゴシック" panose="020B0600070205080204" pitchFamily="34" charset="-128"/>
              </a:rPr>
              <a:t> </a:t>
            </a:r>
          </a:p>
          <a:p>
            <a:pPr lvl="1" eaLnBrk="1" hangingPunct="1"/>
            <a:endParaRPr lang="en-US" altLang="en-US" sz="24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D352383D-0D3A-B64F-8B9D-F80E00C36E28}"/>
              </a:ext>
            </a:extLst>
          </p:cNvPr>
          <p:cNvSpPr>
            <a:spLocks noGrp="1"/>
          </p:cNvSpPr>
          <p:nvPr>
            <p:ph type="sldNum" sz="quarter" idx="12"/>
          </p:nvPr>
        </p:nvSpPr>
        <p:spPr/>
        <p:txBody>
          <a:bodyPr/>
          <a:lstStyle/>
          <a:p>
            <a:fld id="{95764C26-2886-4D4B-B397-A363CFEF9E25}" type="slidenum">
              <a:rPr lang="en-US" smtClean="0"/>
              <a:pPr/>
              <a:t>46</a:t>
            </a:fld>
            <a:endParaRPr lang="en-US"/>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99998E5E-F2FC-5149-82D5-806FDE5FC2EE}"/>
              </a:ext>
            </a:extLst>
          </p:cNvPr>
          <p:cNvSpPr>
            <a:spLocks noGrp="1"/>
          </p:cNvSpPr>
          <p:nvPr>
            <p:ph type="title"/>
          </p:nvPr>
        </p:nvSpPr>
        <p:spPr>
          <a:xfrm>
            <a:off x="465138" y="274638"/>
            <a:ext cx="8229600" cy="1143000"/>
          </a:xfrm>
        </p:spPr>
        <p:txBody>
          <a:bodyPr/>
          <a:lstStyle/>
          <a:p>
            <a:pPr eaLnBrk="1" hangingPunct="1"/>
            <a:r>
              <a:rPr lang="en-US" altLang="en-US" sz="2900">
                <a:ea typeface="ＭＳ Ｐゴシック" panose="020B0600070205080204" pitchFamily="34" charset="-128"/>
              </a:rPr>
              <a:t>Decision Trees</a:t>
            </a:r>
          </a:p>
        </p:txBody>
      </p:sp>
      <p:sp>
        <p:nvSpPr>
          <p:cNvPr id="6" name="TextBox 5">
            <a:extLst>
              <a:ext uri="{FF2B5EF4-FFF2-40B4-BE49-F238E27FC236}">
                <a16:creationId xmlns:a16="http://schemas.microsoft.com/office/drawing/2014/main" id="{AAEA8E1A-E76B-C84D-81B3-FA526ACD8B3C}"/>
              </a:ext>
            </a:extLst>
          </p:cNvPr>
          <p:cNvSpPr txBox="1"/>
          <p:nvPr/>
        </p:nvSpPr>
        <p:spPr>
          <a:xfrm>
            <a:off x="254000" y="2374900"/>
            <a:ext cx="4530725" cy="4094163"/>
          </a:xfrm>
          <a:prstGeom prst="rect">
            <a:avLst/>
          </a:prstGeom>
          <a:noFill/>
        </p:spPr>
        <p:txBody>
          <a:bodyPr>
            <a:spAutoFit/>
          </a:bodyPr>
          <a:lstStyle/>
          <a:p>
            <a:pPr marL="285750" indent="-285750" fontAlgn="auto">
              <a:spcBef>
                <a:spcPts val="0"/>
              </a:spcBef>
              <a:spcAft>
                <a:spcPts val="0"/>
              </a:spcAft>
              <a:buFont typeface="Arial"/>
              <a:buChar char="•"/>
              <a:defRPr/>
            </a:pPr>
            <a:r>
              <a:rPr lang="en-US" sz="2800" b="1" dirty="0">
                <a:latin typeface="+mn-lt"/>
                <a:ea typeface="+mn-ea"/>
              </a:rPr>
              <a:t>Classify data by asking questions </a:t>
            </a:r>
            <a:r>
              <a:rPr lang="en-US" sz="2800" dirty="0">
                <a:latin typeface="+mn-lt"/>
                <a:ea typeface="+mn-ea"/>
              </a:rPr>
              <a:t>that divide data in subgroups</a:t>
            </a:r>
          </a:p>
          <a:p>
            <a:pPr marL="285750" indent="-285750" fontAlgn="auto">
              <a:spcBef>
                <a:spcPts val="0"/>
              </a:spcBef>
              <a:spcAft>
                <a:spcPts val="0"/>
              </a:spcAft>
              <a:buFont typeface="Arial"/>
              <a:buChar char="•"/>
              <a:defRPr/>
            </a:pPr>
            <a:r>
              <a:rPr lang="en-US" sz="2800" dirty="0">
                <a:latin typeface="+mn-lt"/>
                <a:ea typeface="+mn-ea"/>
              </a:rPr>
              <a:t>Keep asking questions until subgroups become homogenous</a:t>
            </a:r>
          </a:p>
          <a:p>
            <a:pPr marL="285750" indent="-285750" fontAlgn="auto">
              <a:spcBef>
                <a:spcPts val="0"/>
              </a:spcBef>
              <a:spcAft>
                <a:spcPts val="0"/>
              </a:spcAft>
              <a:buFont typeface="Arial"/>
              <a:buChar char="•"/>
              <a:defRPr/>
            </a:pPr>
            <a:r>
              <a:rPr lang="en-US" sz="2800" dirty="0">
                <a:latin typeface="+mn-lt"/>
                <a:ea typeface="+mn-ea"/>
              </a:rPr>
              <a:t>Use </a:t>
            </a:r>
            <a:r>
              <a:rPr lang="en-US" sz="2800" b="1" dirty="0">
                <a:latin typeface="+mn-lt"/>
                <a:ea typeface="+mn-ea"/>
              </a:rPr>
              <a:t>tree </a:t>
            </a:r>
            <a:r>
              <a:rPr lang="en-US" sz="2800" dirty="0">
                <a:latin typeface="+mn-lt"/>
                <a:ea typeface="+mn-ea"/>
              </a:rPr>
              <a:t>of questions to  make predictions</a:t>
            </a:r>
          </a:p>
          <a:p>
            <a:pPr fontAlgn="auto">
              <a:spcBef>
                <a:spcPts val="0"/>
              </a:spcBef>
              <a:spcAft>
                <a:spcPts val="0"/>
              </a:spcAft>
              <a:defRPr/>
            </a:pPr>
            <a:endParaRPr lang="en-US" sz="3600" dirty="0">
              <a:latin typeface="+mn-lt"/>
              <a:ea typeface="+mn-ea"/>
            </a:endParaRPr>
          </a:p>
        </p:txBody>
      </p:sp>
      <p:pic>
        <p:nvPicPr>
          <p:cNvPr id="82947" name="Picture 9">
            <a:extLst>
              <a:ext uri="{FF2B5EF4-FFF2-40B4-BE49-F238E27FC236}">
                <a16:creationId xmlns:a16="http://schemas.microsoft.com/office/drawing/2014/main" id="{CE83AFC4-2661-F540-9D16-222493988C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0"/>
            <a:ext cx="4976812"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Box 11">
            <a:extLst>
              <a:ext uri="{FF2B5EF4-FFF2-40B4-BE49-F238E27FC236}">
                <a16:creationId xmlns:a16="http://schemas.microsoft.com/office/drawing/2014/main" id="{4F634304-B4C2-074F-A5EE-C2A5E009FE62}"/>
              </a:ext>
            </a:extLst>
          </p:cNvPr>
          <p:cNvSpPr txBox="1">
            <a:spLocks noChangeArrowheads="1"/>
          </p:cNvSpPr>
          <p:nvPr/>
        </p:nvSpPr>
        <p:spPr bwMode="auto">
          <a:xfrm>
            <a:off x="1444625" y="6007100"/>
            <a:ext cx="5810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2400"/>
              <a:t>Example: Is a picture taken inside or outside?</a:t>
            </a:r>
          </a:p>
        </p:txBody>
      </p:sp>
      <p:sp>
        <p:nvSpPr>
          <p:cNvPr id="82949" name="TextBox 12">
            <a:extLst>
              <a:ext uri="{FF2B5EF4-FFF2-40B4-BE49-F238E27FC236}">
                <a16:creationId xmlns:a16="http://schemas.microsoft.com/office/drawing/2014/main" id="{6FDF64B0-E24C-084D-A24D-E134AA6CAE89}"/>
              </a:ext>
            </a:extLst>
          </p:cNvPr>
          <p:cNvSpPr txBox="1">
            <a:spLocks noChangeArrowheads="1"/>
          </p:cNvSpPr>
          <p:nvPr/>
        </p:nvSpPr>
        <p:spPr bwMode="auto">
          <a:xfrm>
            <a:off x="3490913" y="6519863"/>
            <a:ext cx="5735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eaLnBrk="1" hangingPunct="1"/>
            <a:r>
              <a:rPr lang="en-US" altLang="en-US" sz="1600"/>
              <a:t>Criminisi, Shotton, and Konukoglu </a:t>
            </a:r>
            <a:r>
              <a:rPr lang="en-US" altLang="en-US" sz="1600" i="1"/>
              <a:t>Microsoft Technical Report </a:t>
            </a:r>
            <a:r>
              <a:rPr lang="en-US" altLang="en-US" sz="1600"/>
              <a:t>2011</a:t>
            </a:r>
          </a:p>
        </p:txBody>
      </p:sp>
      <p:sp>
        <p:nvSpPr>
          <p:cNvPr id="2" name="Slide Number Placeholder 1">
            <a:extLst>
              <a:ext uri="{FF2B5EF4-FFF2-40B4-BE49-F238E27FC236}">
                <a16:creationId xmlns:a16="http://schemas.microsoft.com/office/drawing/2014/main" id="{FEABF3D5-1EEF-5047-B62E-A281DEABFD7D}"/>
              </a:ext>
            </a:extLst>
          </p:cNvPr>
          <p:cNvSpPr>
            <a:spLocks noGrp="1"/>
          </p:cNvSpPr>
          <p:nvPr>
            <p:ph type="sldNum" sz="quarter" idx="12"/>
          </p:nvPr>
        </p:nvSpPr>
        <p:spPr/>
        <p:txBody>
          <a:bodyPr/>
          <a:lstStyle/>
          <a:p>
            <a:fld id="{95764C26-2886-4D4B-B397-A363CFEF9E25}" type="slidenum">
              <a:rPr lang="en-US" smtClean="0"/>
              <a:pPr/>
              <a:t>47</a:t>
            </a:fld>
            <a:endParaRPr lang="en-US"/>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B7B12454-1C7C-D842-B193-96410A501F12}"/>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sp>
        <p:nvSpPr>
          <p:cNvPr id="84994" name="Content Placeholder 2">
            <a:extLst>
              <a:ext uri="{FF2B5EF4-FFF2-40B4-BE49-F238E27FC236}">
                <a16:creationId xmlns:a16="http://schemas.microsoft.com/office/drawing/2014/main" id="{3F160FD1-A9DB-9942-A78A-352C34AC8FA4}"/>
              </a:ext>
            </a:extLst>
          </p:cNvPr>
          <p:cNvSpPr>
            <a:spLocks noGrp="1"/>
          </p:cNvSpPr>
          <p:nvPr>
            <p:ph idx="1"/>
          </p:nvPr>
        </p:nvSpPr>
        <p:spPr/>
        <p:txBody>
          <a:bodyPr/>
          <a:lstStyle/>
          <a:p>
            <a:pPr eaLnBrk="1" hangingPunct="1"/>
            <a:endParaRPr lang="en-US" altLang="en-US">
              <a:ea typeface="ＭＳ Ｐゴシック" panose="020B0600070205080204" pitchFamily="34" charset="-128"/>
            </a:endParaRPr>
          </a:p>
        </p:txBody>
      </p:sp>
      <p:pic>
        <p:nvPicPr>
          <p:cNvPr id="84995" name="Picture 3">
            <a:extLst>
              <a:ext uri="{FF2B5EF4-FFF2-40B4-BE49-F238E27FC236}">
                <a16:creationId xmlns:a16="http://schemas.microsoft.com/office/drawing/2014/main" id="{9246E5D7-573B-EE45-81AB-CF3B48E9D3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 y="365125"/>
            <a:ext cx="6561138"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a:extLst>
              <a:ext uri="{FF2B5EF4-FFF2-40B4-BE49-F238E27FC236}">
                <a16:creationId xmlns:a16="http://schemas.microsoft.com/office/drawing/2014/main" id="{A901E548-7D40-E841-B081-B92A56882416}"/>
              </a:ext>
            </a:extLst>
          </p:cNvPr>
          <p:cNvSpPr>
            <a:spLocks noChangeArrowheads="1"/>
          </p:cNvSpPr>
          <p:nvPr/>
        </p:nvSpPr>
        <p:spPr bwMode="auto">
          <a:xfrm>
            <a:off x="228601" y="6396038"/>
            <a:ext cx="632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200" b="1" dirty="0">
                <a:solidFill>
                  <a:srgbClr val="000000"/>
                </a:solidFill>
                <a:latin typeface="Times New Roman" panose="02020603050405020304" pitchFamily="18" charset="0"/>
              </a:rPr>
              <a:t>A hypothetical example of how a decision tree might predict protein-protein interactions</a:t>
            </a:r>
          </a:p>
          <a:p>
            <a:r>
              <a:rPr lang="is-IS" altLang="en-US" sz="1200" dirty="0">
                <a:hlinkClick r:id="rId3"/>
              </a:rPr>
              <a:t>Nat Biotechnol. 2008 Sep; 26(9): 1011–1013.</a:t>
            </a:r>
            <a:endParaRPr lang="en-US" altLang="en-US" sz="1200" dirty="0"/>
          </a:p>
        </p:txBody>
      </p:sp>
      <p:sp>
        <p:nvSpPr>
          <p:cNvPr id="2" name="Slide Number Placeholder 1">
            <a:extLst>
              <a:ext uri="{FF2B5EF4-FFF2-40B4-BE49-F238E27FC236}">
                <a16:creationId xmlns:a16="http://schemas.microsoft.com/office/drawing/2014/main" id="{FF6A68CA-9FFA-B348-AA1D-D60D5A845AE6}"/>
              </a:ext>
            </a:extLst>
          </p:cNvPr>
          <p:cNvSpPr>
            <a:spLocks noGrp="1"/>
          </p:cNvSpPr>
          <p:nvPr>
            <p:ph type="sldNum" sz="quarter" idx="12"/>
          </p:nvPr>
        </p:nvSpPr>
        <p:spPr/>
        <p:txBody>
          <a:bodyPr/>
          <a:lstStyle/>
          <a:p>
            <a:fld id="{95764C26-2886-4D4B-B397-A363CFEF9E25}" type="slidenum">
              <a:rPr lang="en-US" smtClean="0"/>
              <a:pPr/>
              <a:t>48</a:t>
            </a:fld>
            <a:endParaRPr lang="en-US"/>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2AE4BBA4-3AAA-A34D-B8CB-FD735052CD8C}"/>
              </a:ext>
            </a:extLst>
          </p:cNvPr>
          <p:cNvSpPr>
            <a:spLocks noGrp="1"/>
          </p:cNvSpPr>
          <p:nvPr>
            <p:ph type="title"/>
          </p:nvPr>
        </p:nvSpPr>
        <p:spPr>
          <a:xfrm>
            <a:off x="303213" y="317500"/>
            <a:ext cx="9388475" cy="1143000"/>
          </a:xfrm>
        </p:spPr>
        <p:txBody>
          <a:bodyPr/>
          <a:lstStyle/>
          <a:p>
            <a:pPr eaLnBrk="1" hangingPunct="1"/>
            <a:r>
              <a:rPr lang="en-US" altLang="en-US" sz="2900">
                <a:ea typeface="ＭＳ Ｐゴシック" panose="020B0600070205080204" pitchFamily="34" charset="-128"/>
              </a:rPr>
              <a:t>Terminology related to Decision Trees</a:t>
            </a:r>
          </a:p>
        </p:txBody>
      </p:sp>
      <p:sp>
        <p:nvSpPr>
          <p:cNvPr id="86018" name="Content Placeholder 2">
            <a:extLst>
              <a:ext uri="{FF2B5EF4-FFF2-40B4-BE49-F238E27FC236}">
                <a16:creationId xmlns:a16="http://schemas.microsoft.com/office/drawing/2014/main" id="{AE43D9EF-56DC-9143-BE07-54A2C07013A4}"/>
              </a:ext>
            </a:extLst>
          </p:cNvPr>
          <p:cNvSpPr>
            <a:spLocks noGrp="1"/>
          </p:cNvSpPr>
          <p:nvPr>
            <p:ph idx="1"/>
          </p:nvPr>
        </p:nvSpPr>
        <p:spPr/>
        <p:txBody>
          <a:bodyPr/>
          <a:lstStyle/>
          <a:p>
            <a:pPr eaLnBrk="1" hangingPunct="1"/>
            <a:endParaRPr lang="en-US" altLang="en-US">
              <a:ea typeface="ＭＳ Ｐゴシック" panose="020B0600070205080204" pitchFamily="34" charset="-128"/>
            </a:endParaRPr>
          </a:p>
        </p:txBody>
      </p:sp>
      <p:pic>
        <p:nvPicPr>
          <p:cNvPr id="86019" name="Picture 3">
            <a:extLst>
              <a:ext uri="{FF2B5EF4-FFF2-40B4-BE49-F238E27FC236}">
                <a16:creationId xmlns:a16="http://schemas.microsoft.com/office/drawing/2014/main" id="{CBAB1708-54D9-DB48-85AF-4805F073C1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90688"/>
            <a:ext cx="75184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4">
            <a:extLst>
              <a:ext uri="{FF2B5EF4-FFF2-40B4-BE49-F238E27FC236}">
                <a16:creationId xmlns:a16="http://schemas.microsoft.com/office/drawing/2014/main" id="{57E3F8FD-981B-B54D-A825-CC5C514576FA}"/>
              </a:ext>
            </a:extLst>
          </p:cNvPr>
          <p:cNvSpPr>
            <a:spLocks noChangeArrowheads="1"/>
          </p:cNvSpPr>
          <p:nvPr/>
        </p:nvSpPr>
        <p:spPr bwMode="auto">
          <a:xfrm>
            <a:off x="0" y="6581775"/>
            <a:ext cx="833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200"/>
              <a:t>https://www.analyticsvidhya.com/blog/2016/04/complete-tutorial-tree-based-modeling-scratch-in-python/</a:t>
            </a:r>
          </a:p>
        </p:txBody>
      </p:sp>
      <p:sp>
        <p:nvSpPr>
          <p:cNvPr id="2" name="Slide Number Placeholder 1">
            <a:extLst>
              <a:ext uri="{FF2B5EF4-FFF2-40B4-BE49-F238E27FC236}">
                <a16:creationId xmlns:a16="http://schemas.microsoft.com/office/drawing/2014/main" id="{FB3BA09D-5DC2-8C43-A518-091A38B58A3E}"/>
              </a:ext>
            </a:extLst>
          </p:cNvPr>
          <p:cNvSpPr>
            <a:spLocks noGrp="1"/>
          </p:cNvSpPr>
          <p:nvPr>
            <p:ph type="sldNum" sz="quarter" idx="12"/>
          </p:nvPr>
        </p:nvSpPr>
        <p:spPr/>
        <p:txBody>
          <a:bodyPr/>
          <a:lstStyle/>
          <a:p>
            <a:fld id="{95764C26-2886-4D4B-B397-A363CFEF9E25}" type="slidenum">
              <a:rPr lang="en-US" smtClean="0"/>
              <a:pPr/>
              <a:t>49</a:t>
            </a:fld>
            <a:endParaRPr lang="en-US"/>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46600" y="2458173"/>
            <a:ext cx="4597400" cy="2984747"/>
          </a:xfrm>
          <a:prstGeom prst="rect">
            <a:avLst/>
          </a:prstGeom>
        </p:spPr>
      </p:pic>
      <p:sp>
        <p:nvSpPr>
          <p:cNvPr id="2" name="Title 1"/>
          <p:cNvSpPr>
            <a:spLocks noGrp="1"/>
          </p:cNvSpPr>
          <p:nvPr>
            <p:ph type="title"/>
          </p:nvPr>
        </p:nvSpPr>
        <p:spPr/>
        <p:txBody>
          <a:bodyPr/>
          <a:lstStyle/>
          <a:p>
            <a:r>
              <a:rPr lang="en-US" dirty="0"/>
              <a:t>Metabolites and Metabolomics</a:t>
            </a:r>
          </a:p>
        </p:txBody>
      </p:sp>
      <p:pic>
        <p:nvPicPr>
          <p:cNvPr id="5" name="Picture 4"/>
          <p:cNvPicPr>
            <a:picLocks noChangeAspect="1"/>
          </p:cNvPicPr>
          <p:nvPr/>
        </p:nvPicPr>
        <p:blipFill>
          <a:blip r:embed="rId3"/>
          <a:stretch>
            <a:fillRect/>
          </a:stretch>
        </p:blipFill>
        <p:spPr>
          <a:xfrm>
            <a:off x="0" y="2371383"/>
            <a:ext cx="4338535" cy="2922517"/>
          </a:xfrm>
          <a:prstGeom prst="rect">
            <a:avLst/>
          </a:prstGeom>
        </p:spPr>
      </p:pic>
      <p:sp>
        <p:nvSpPr>
          <p:cNvPr id="6" name="TextBox 5"/>
          <p:cNvSpPr txBox="1"/>
          <p:nvPr/>
        </p:nvSpPr>
        <p:spPr>
          <a:xfrm>
            <a:off x="4460376" y="1973689"/>
            <a:ext cx="2840757" cy="784830"/>
          </a:xfrm>
          <a:prstGeom prst="rect">
            <a:avLst/>
          </a:prstGeom>
          <a:noFill/>
        </p:spPr>
        <p:txBody>
          <a:bodyPr wrap="square" rtlCol="0">
            <a:spAutoFit/>
          </a:bodyPr>
          <a:lstStyle/>
          <a:p>
            <a:r>
              <a:rPr lang="en-US" sz="1500" dirty="0"/>
              <a:t>Metabolites are small molecules or chemicals involved in metabolism</a:t>
            </a:r>
          </a:p>
        </p:txBody>
      </p:sp>
      <p:sp>
        <p:nvSpPr>
          <p:cNvPr id="3" name="Slide Number Placeholder 2">
            <a:extLst>
              <a:ext uri="{FF2B5EF4-FFF2-40B4-BE49-F238E27FC236}">
                <a16:creationId xmlns:a16="http://schemas.microsoft.com/office/drawing/2014/main" id="{037E54A5-E875-3548-B29C-031529916584}"/>
              </a:ext>
            </a:extLst>
          </p:cNvPr>
          <p:cNvSpPr>
            <a:spLocks noGrp="1"/>
          </p:cNvSpPr>
          <p:nvPr>
            <p:ph type="sldNum" sz="quarter" idx="12"/>
          </p:nvPr>
        </p:nvSpPr>
        <p:spPr/>
        <p:txBody>
          <a:bodyPr/>
          <a:lstStyle/>
          <a:p>
            <a:fld id="{95764C26-2886-4D4B-B397-A363CFEF9E25}" type="slidenum">
              <a:rPr lang="en-US" smtClean="0"/>
              <a:pPr/>
              <a:t>5</a:t>
            </a:fld>
            <a:endParaRPr lang="en-US"/>
          </a:p>
        </p:txBody>
      </p:sp>
    </p:spTree>
    <p:extLst>
      <p:ext uri="{BB962C8B-B14F-4D97-AF65-F5344CB8AC3E}">
        <p14:creationId xmlns:p14="http://schemas.microsoft.com/office/powerpoint/2010/main" val="2111803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1" name="Group 23">
            <a:extLst>
              <a:ext uri="{FF2B5EF4-FFF2-40B4-BE49-F238E27FC236}">
                <a16:creationId xmlns:a16="http://schemas.microsoft.com/office/drawing/2014/main" id="{37E82EAD-23C6-7A46-A11A-5303287FC13D}"/>
              </a:ext>
            </a:extLst>
          </p:cNvPr>
          <p:cNvGrpSpPr>
            <a:grpSpLocks/>
          </p:cNvGrpSpPr>
          <p:nvPr/>
        </p:nvGrpSpPr>
        <p:grpSpPr bwMode="auto">
          <a:xfrm>
            <a:off x="0" y="2466975"/>
            <a:ext cx="9144000" cy="2598738"/>
            <a:chOff x="0" y="2120900"/>
            <a:chExt cx="9144000" cy="2598708"/>
          </a:xfrm>
        </p:grpSpPr>
        <p:pic>
          <p:nvPicPr>
            <p:cNvPr id="87049" name="Picture 7">
              <a:extLst>
                <a:ext uri="{FF2B5EF4-FFF2-40B4-BE49-F238E27FC236}">
                  <a16:creationId xmlns:a16="http://schemas.microsoft.com/office/drawing/2014/main" id="{E470E019-7EF6-AB4C-BC00-ACB423925C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20900"/>
              <a:ext cx="9144000" cy="259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BBD7B8-55B1-8141-810B-4E666DC4D4A0}"/>
                </a:ext>
              </a:extLst>
            </p:cNvPr>
            <p:cNvSpPr/>
            <p:nvPr/>
          </p:nvSpPr>
          <p:spPr>
            <a:xfrm flipV="1">
              <a:off x="1568450" y="3651232"/>
              <a:ext cx="450850" cy="2619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16:creationId xmlns:a16="http://schemas.microsoft.com/office/drawing/2014/main" id="{82E4C051-5465-B747-BBC2-91F8EF5B205C}"/>
                </a:ext>
              </a:extLst>
            </p:cNvPr>
            <p:cNvSpPr/>
            <p:nvPr/>
          </p:nvSpPr>
          <p:spPr>
            <a:xfrm flipV="1">
              <a:off x="3040063" y="2154238"/>
              <a:ext cx="1676400" cy="6095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a:extLst>
                <a:ext uri="{FF2B5EF4-FFF2-40B4-BE49-F238E27FC236}">
                  <a16:creationId xmlns:a16="http://schemas.microsoft.com/office/drawing/2014/main" id="{728DDCEC-2429-3E4A-9C80-FBBC55A17921}"/>
                </a:ext>
              </a:extLst>
            </p:cNvPr>
            <p:cNvSpPr/>
            <p:nvPr/>
          </p:nvSpPr>
          <p:spPr>
            <a:xfrm flipV="1">
              <a:off x="3459163" y="3454385"/>
              <a:ext cx="838200" cy="3889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a:extLst>
                <a:ext uri="{FF2B5EF4-FFF2-40B4-BE49-F238E27FC236}">
                  <a16:creationId xmlns:a16="http://schemas.microsoft.com/office/drawing/2014/main" id="{ADD508A8-EF71-F84F-96BD-1B880C9DF703}"/>
                </a:ext>
              </a:extLst>
            </p:cNvPr>
            <p:cNvSpPr/>
            <p:nvPr/>
          </p:nvSpPr>
          <p:spPr>
            <a:xfrm flipV="1">
              <a:off x="330200" y="3614721"/>
              <a:ext cx="450850" cy="263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a:extLst>
                <a:ext uri="{FF2B5EF4-FFF2-40B4-BE49-F238E27FC236}">
                  <a16:creationId xmlns:a16="http://schemas.microsoft.com/office/drawing/2014/main" id="{6FD09B86-12D2-D943-A308-BA30440C8908}"/>
                </a:ext>
              </a:extLst>
            </p:cNvPr>
            <p:cNvSpPr/>
            <p:nvPr/>
          </p:nvSpPr>
          <p:spPr>
            <a:xfrm flipV="1">
              <a:off x="4795838" y="3621071"/>
              <a:ext cx="715962" cy="263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a:extLst>
                <a:ext uri="{FF2B5EF4-FFF2-40B4-BE49-F238E27FC236}">
                  <a16:creationId xmlns:a16="http://schemas.microsoft.com/office/drawing/2014/main" id="{AD8D4387-197B-5E41-8B2C-1D0151BD6A06}"/>
                </a:ext>
              </a:extLst>
            </p:cNvPr>
            <p:cNvSpPr/>
            <p:nvPr/>
          </p:nvSpPr>
          <p:spPr>
            <a:xfrm flipV="1">
              <a:off x="6045200" y="3721082"/>
              <a:ext cx="520700" cy="179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a:extLst>
                <a:ext uri="{FF2B5EF4-FFF2-40B4-BE49-F238E27FC236}">
                  <a16:creationId xmlns:a16="http://schemas.microsoft.com/office/drawing/2014/main" id="{CABD959D-6B99-5C4B-A8E7-0475DD8D8735}"/>
                </a:ext>
              </a:extLst>
            </p:cNvPr>
            <p:cNvSpPr/>
            <p:nvPr/>
          </p:nvSpPr>
          <p:spPr>
            <a:xfrm flipV="1">
              <a:off x="7175500" y="3690920"/>
              <a:ext cx="520700" cy="1809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a:extLst>
                <a:ext uri="{FF2B5EF4-FFF2-40B4-BE49-F238E27FC236}">
                  <a16:creationId xmlns:a16="http://schemas.microsoft.com/office/drawing/2014/main" id="{EB79D02D-F7C0-2B41-9C7E-D0F3355ADD76}"/>
                </a:ext>
              </a:extLst>
            </p:cNvPr>
            <p:cNvSpPr/>
            <p:nvPr/>
          </p:nvSpPr>
          <p:spPr>
            <a:xfrm flipV="1">
              <a:off x="8489950" y="3703620"/>
              <a:ext cx="520700" cy="1809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a:extLst>
                <a:ext uri="{FF2B5EF4-FFF2-40B4-BE49-F238E27FC236}">
                  <a16:creationId xmlns:a16="http://schemas.microsoft.com/office/drawing/2014/main" id="{B2DE946A-C950-4A44-94E1-03D22CE8F111}"/>
                </a:ext>
              </a:extLst>
            </p:cNvPr>
            <p:cNvSpPr/>
            <p:nvPr/>
          </p:nvSpPr>
          <p:spPr>
            <a:xfrm flipV="1">
              <a:off x="6623050" y="3138476"/>
              <a:ext cx="552450" cy="227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a:extLst>
                <a:ext uri="{FF2B5EF4-FFF2-40B4-BE49-F238E27FC236}">
                  <a16:creationId xmlns:a16="http://schemas.microsoft.com/office/drawing/2014/main" id="{5F694F4A-4CAE-644D-915E-5E8C210D7702}"/>
                </a:ext>
              </a:extLst>
            </p:cNvPr>
            <p:cNvSpPr/>
            <p:nvPr/>
          </p:nvSpPr>
          <p:spPr>
            <a:xfrm flipV="1">
              <a:off x="1662113" y="3138476"/>
              <a:ext cx="769937" cy="227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060" name="TextBox 18">
              <a:extLst>
                <a:ext uri="{FF2B5EF4-FFF2-40B4-BE49-F238E27FC236}">
                  <a16:creationId xmlns:a16="http://schemas.microsoft.com/office/drawing/2014/main" id="{E7EFB8E4-A6B1-DA4A-B558-3212D0AC8990}"/>
                </a:ext>
              </a:extLst>
            </p:cNvPr>
            <p:cNvSpPr txBox="1">
              <a:spLocks noChangeArrowheads="1"/>
            </p:cNvSpPr>
            <p:nvPr/>
          </p:nvSpPr>
          <p:spPr bwMode="auto">
            <a:xfrm>
              <a:off x="1691214" y="3054348"/>
              <a:ext cx="768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a:t>Rule 1</a:t>
              </a:r>
            </a:p>
          </p:txBody>
        </p:sp>
        <p:sp>
          <p:nvSpPr>
            <p:cNvPr id="87061" name="TextBox 22">
              <a:extLst>
                <a:ext uri="{FF2B5EF4-FFF2-40B4-BE49-F238E27FC236}">
                  <a16:creationId xmlns:a16="http://schemas.microsoft.com/office/drawing/2014/main" id="{53FCAEC5-40A5-3F43-973C-FEA8DC46FFB5}"/>
                </a:ext>
              </a:extLst>
            </p:cNvPr>
            <p:cNvSpPr txBox="1">
              <a:spLocks noChangeArrowheads="1"/>
            </p:cNvSpPr>
            <p:nvPr/>
          </p:nvSpPr>
          <p:spPr bwMode="auto">
            <a:xfrm>
              <a:off x="6491881" y="3051203"/>
              <a:ext cx="768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a:t>Rule 2</a:t>
              </a:r>
            </a:p>
          </p:txBody>
        </p:sp>
      </p:grpSp>
      <p:sp>
        <p:nvSpPr>
          <p:cNvPr id="87042" name="Title 1">
            <a:extLst>
              <a:ext uri="{FF2B5EF4-FFF2-40B4-BE49-F238E27FC236}">
                <a16:creationId xmlns:a16="http://schemas.microsoft.com/office/drawing/2014/main" id="{DBBD3950-D818-3E41-9870-408489046DDC}"/>
              </a:ext>
            </a:extLst>
          </p:cNvPr>
          <p:cNvSpPr>
            <a:spLocks noGrp="1"/>
          </p:cNvSpPr>
          <p:nvPr>
            <p:ph type="title"/>
          </p:nvPr>
        </p:nvSpPr>
        <p:spPr>
          <a:xfrm>
            <a:off x="457200" y="444500"/>
            <a:ext cx="8229600" cy="1143000"/>
          </a:xfrm>
        </p:spPr>
        <p:txBody>
          <a:bodyPr/>
          <a:lstStyle/>
          <a:p>
            <a:pPr eaLnBrk="1" hangingPunct="1"/>
            <a:r>
              <a:rPr lang="en-US" altLang="en-US" sz="2900">
                <a:ea typeface="ＭＳ Ｐゴシック" panose="020B0600070205080204" pitchFamily="34" charset="-128"/>
              </a:rPr>
              <a:t>What makes a good rule?</a:t>
            </a:r>
          </a:p>
        </p:txBody>
      </p:sp>
      <p:sp>
        <p:nvSpPr>
          <p:cNvPr id="87043" name="Content Placeholder 6">
            <a:extLst>
              <a:ext uri="{FF2B5EF4-FFF2-40B4-BE49-F238E27FC236}">
                <a16:creationId xmlns:a16="http://schemas.microsoft.com/office/drawing/2014/main" id="{F5EFAC9C-18AD-9340-96DC-E2F4E1E4B17E}"/>
              </a:ext>
            </a:extLst>
          </p:cNvPr>
          <p:cNvSpPr>
            <a:spLocks noGrp="1"/>
          </p:cNvSpPr>
          <p:nvPr>
            <p:ph idx="1"/>
          </p:nvPr>
        </p:nvSpPr>
        <p:spPr>
          <a:xfrm>
            <a:off x="457200" y="1550988"/>
            <a:ext cx="8229600" cy="6762750"/>
          </a:xfrm>
        </p:spPr>
        <p:txBody>
          <a:bodyPr/>
          <a:lstStyle/>
          <a:p>
            <a:pPr eaLnBrk="1" hangingPunct="1"/>
            <a:r>
              <a:rPr lang="en-US" altLang="en-US">
                <a:ea typeface="ＭＳ Ｐゴシック" panose="020B0600070205080204" pitchFamily="34" charset="-128"/>
              </a:rPr>
              <a:t> Want resulting groups to be as homogenous as possible</a:t>
            </a:r>
          </a:p>
        </p:txBody>
      </p:sp>
      <p:cxnSp>
        <p:nvCxnSpPr>
          <p:cNvPr id="26" name="Straight Arrow Connector 25">
            <a:extLst>
              <a:ext uri="{FF2B5EF4-FFF2-40B4-BE49-F238E27FC236}">
                <a16:creationId xmlns:a16="http://schemas.microsoft.com/office/drawing/2014/main" id="{95870342-1B90-A84D-BC20-36A5B392F21E}"/>
              </a:ext>
            </a:extLst>
          </p:cNvPr>
          <p:cNvCxnSpPr>
            <a:cxnSpLocks noChangeShapeType="1"/>
          </p:cNvCxnSpPr>
          <p:nvPr/>
        </p:nvCxnSpPr>
        <p:spPr bwMode="auto">
          <a:xfrm flipH="1" flipV="1">
            <a:off x="781050" y="5116513"/>
            <a:ext cx="787400" cy="5969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Arrow Connector 27">
            <a:extLst>
              <a:ext uri="{FF2B5EF4-FFF2-40B4-BE49-F238E27FC236}">
                <a16:creationId xmlns:a16="http://schemas.microsoft.com/office/drawing/2014/main" id="{D8781EF9-7DEF-7A41-B3D9-FD56B3C1602D}"/>
              </a:ext>
            </a:extLst>
          </p:cNvPr>
          <p:cNvCxnSpPr>
            <a:cxnSpLocks noChangeShapeType="1"/>
          </p:cNvCxnSpPr>
          <p:nvPr/>
        </p:nvCxnSpPr>
        <p:spPr bwMode="auto">
          <a:xfrm flipV="1">
            <a:off x="1568450" y="4732338"/>
            <a:ext cx="328613" cy="981075"/>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7046" name="TextBox 28">
            <a:extLst>
              <a:ext uri="{FF2B5EF4-FFF2-40B4-BE49-F238E27FC236}">
                <a16:creationId xmlns:a16="http://schemas.microsoft.com/office/drawing/2014/main" id="{EF51176E-8660-4740-AFEE-581560BE7D5C}"/>
              </a:ext>
            </a:extLst>
          </p:cNvPr>
          <p:cNvSpPr txBox="1">
            <a:spLocks noChangeArrowheads="1"/>
          </p:cNvSpPr>
          <p:nvPr/>
        </p:nvSpPr>
        <p:spPr bwMode="auto">
          <a:xfrm>
            <a:off x="0" y="5583238"/>
            <a:ext cx="39243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400"/>
              <a:t>2/3 Groups homogenous</a:t>
            </a:r>
          </a:p>
          <a:p>
            <a:pPr algn="ctr" eaLnBrk="1" hangingPunct="1"/>
            <a:r>
              <a:rPr lang="en-US" altLang="en-US" sz="2400">
                <a:sym typeface="Wingdings" pitchFamily="2" charset="2"/>
              </a:rPr>
              <a:t></a:t>
            </a:r>
            <a:r>
              <a:rPr lang="en-US" altLang="en-US" sz="2400">
                <a:solidFill>
                  <a:srgbClr val="008000"/>
                </a:solidFill>
              </a:rPr>
              <a:t>Good rule</a:t>
            </a:r>
          </a:p>
        </p:txBody>
      </p:sp>
      <p:sp>
        <p:nvSpPr>
          <p:cNvPr id="87047" name="TextBox 37">
            <a:extLst>
              <a:ext uri="{FF2B5EF4-FFF2-40B4-BE49-F238E27FC236}">
                <a16:creationId xmlns:a16="http://schemas.microsoft.com/office/drawing/2014/main" id="{23F9C7A1-9325-3743-8A3D-8751C8095360}"/>
              </a:ext>
            </a:extLst>
          </p:cNvPr>
          <p:cNvSpPr txBox="1">
            <a:spLocks noChangeArrowheads="1"/>
          </p:cNvSpPr>
          <p:nvPr/>
        </p:nvSpPr>
        <p:spPr bwMode="auto">
          <a:xfrm>
            <a:off x="4862513" y="4964113"/>
            <a:ext cx="4114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400"/>
              <a:t>All groups still 50/50</a:t>
            </a:r>
          </a:p>
          <a:p>
            <a:pPr algn="ctr" eaLnBrk="1" hangingPunct="1"/>
            <a:r>
              <a:rPr lang="en-US" altLang="en-US" sz="2400">
                <a:sym typeface="Wingdings" pitchFamily="2" charset="2"/>
              </a:rPr>
              <a:t> </a:t>
            </a:r>
            <a:r>
              <a:rPr lang="en-US" altLang="en-US" sz="2400">
                <a:solidFill>
                  <a:srgbClr val="FF0000"/>
                </a:solidFill>
                <a:sym typeface="Wingdings" pitchFamily="2" charset="2"/>
              </a:rPr>
              <a:t>Unhelpful rule</a:t>
            </a:r>
            <a:endParaRPr lang="en-US" altLang="en-US" sz="2400">
              <a:solidFill>
                <a:srgbClr val="FF0000"/>
              </a:solidFill>
            </a:endParaRPr>
          </a:p>
        </p:txBody>
      </p:sp>
      <p:sp>
        <p:nvSpPr>
          <p:cNvPr id="87048" name="TextBox 40">
            <a:extLst>
              <a:ext uri="{FF2B5EF4-FFF2-40B4-BE49-F238E27FC236}">
                <a16:creationId xmlns:a16="http://schemas.microsoft.com/office/drawing/2014/main" id="{91D7119D-7AB0-BC46-93F3-1E4BCA37FF78}"/>
              </a:ext>
            </a:extLst>
          </p:cNvPr>
          <p:cNvSpPr txBox="1">
            <a:spLocks noChangeArrowheads="1"/>
          </p:cNvSpPr>
          <p:nvPr/>
        </p:nvSpPr>
        <p:spPr bwMode="auto">
          <a:xfrm>
            <a:off x="211932" y="6546233"/>
            <a:ext cx="4757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1400" dirty="0"/>
              <a:t>Nando de Freitas 2012 University of British Columbia CPSC 340</a:t>
            </a:r>
          </a:p>
        </p:txBody>
      </p:sp>
      <p:sp>
        <p:nvSpPr>
          <p:cNvPr id="2" name="Slide Number Placeholder 1">
            <a:extLst>
              <a:ext uri="{FF2B5EF4-FFF2-40B4-BE49-F238E27FC236}">
                <a16:creationId xmlns:a16="http://schemas.microsoft.com/office/drawing/2014/main" id="{740D3E5F-BB44-7848-80BD-A0FB2219268D}"/>
              </a:ext>
            </a:extLst>
          </p:cNvPr>
          <p:cNvSpPr>
            <a:spLocks noGrp="1"/>
          </p:cNvSpPr>
          <p:nvPr>
            <p:ph type="sldNum" sz="quarter" idx="12"/>
          </p:nvPr>
        </p:nvSpPr>
        <p:spPr/>
        <p:txBody>
          <a:bodyPr/>
          <a:lstStyle/>
          <a:p>
            <a:fld id="{95764C26-2886-4D4B-B397-A363CFEF9E25}" type="slidenum">
              <a:rPr lang="en-US" smtClean="0"/>
              <a:pPr/>
              <a:t>50</a:t>
            </a:fld>
            <a:endParaRPr lang="en-US"/>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D342DA7-DEF2-7446-8483-B1C7A2789D0B}"/>
              </a:ext>
            </a:extLst>
          </p:cNvPr>
          <p:cNvSpPr>
            <a:spLocks noGrp="1"/>
          </p:cNvSpPr>
          <p:nvPr>
            <p:ph type="title"/>
          </p:nvPr>
        </p:nvSpPr>
        <p:spPr/>
        <p:txBody>
          <a:bodyPr/>
          <a:lstStyle/>
          <a:p>
            <a:pPr eaLnBrk="1" hangingPunct="1"/>
            <a:r>
              <a:rPr lang="en-US" altLang="en-US" sz="2900">
                <a:ea typeface="ＭＳ Ｐゴシック" panose="020B0600070205080204" pitchFamily="34" charset="-128"/>
              </a:rPr>
              <a:t>Quantifying the value of rules</a:t>
            </a:r>
          </a:p>
        </p:txBody>
      </p:sp>
      <p:sp>
        <p:nvSpPr>
          <p:cNvPr id="3" name="Content Placeholder 2">
            <a:extLst>
              <a:ext uri="{FF2B5EF4-FFF2-40B4-BE49-F238E27FC236}">
                <a16:creationId xmlns:a16="http://schemas.microsoft.com/office/drawing/2014/main" id="{9EB3C67F-FE07-AB46-B293-AFB0F1C42573}"/>
              </a:ext>
            </a:extLst>
          </p:cNvPr>
          <p:cNvSpPr>
            <a:spLocks noGrp="1"/>
          </p:cNvSpPr>
          <p:nvPr>
            <p:ph idx="1"/>
          </p:nvPr>
        </p:nvSpPr>
        <p:spPr>
          <a:xfrm>
            <a:off x="563563" y="1563688"/>
            <a:ext cx="7886700" cy="4352925"/>
          </a:xfrm>
        </p:spPr>
        <p:txBody>
          <a:bodyPr rtlCol="0">
            <a:normAutofit/>
          </a:bodyPr>
          <a:lstStyle/>
          <a:p>
            <a:pPr eaLnBrk="1" fontAlgn="auto" hangingPunct="1">
              <a:spcAft>
                <a:spcPts val="0"/>
              </a:spcAft>
              <a:buFont typeface="Arial"/>
              <a:buChar char="•"/>
              <a:defRPr/>
            </a:pPr>
            <a:r>
              <a:rPr lang="en-US" sz="2800" dirty="0"/>
              <a:t>Decrease in inhomogeneity</a:t>
            </a:r>
          </a:p>
          <a:p>
            <a:pPr lvl="1" eaLnBrk="1" fontAlgn="auto" hangingPunct="1">
              <a:spcAft>
                <a:spcPts val="0"/>
              </a:spcAft>
              <a:buFont typeface="Arial"/>
              <a:buChar char="–"/>
              <a:defRPr/>
            </a:pPr>
            <a:r>
              <a:rPr lang="en-US" sz="2400" dirty="0"/>
              <a:t>Most popular metric: Information theoretic entropy</a:t>
            </a:r>
          </a:p>
          <a:p>
            <a:pPr marL="457200" lvl="1" indent="0" eaLnBrk="1" fontAlgn="auto" hangingPunct="1">
              <a:spcAft>
                <a:spcPts val="0"/>
              </a:spcAft>
              <a:buFont typeface="Arial"/>
              <a:buNone/>
              <a:defRPr/>
            </a:pPr>
            <a:endParaRPr lang="en-US" sz="2400" dirty="0"/>
          </a:p>
          <a:p>
            <a:pPr lvl="1" eaLnBrk="1" fontAlgn="auto" hangingPunct="1">
              <a:spcAft>
                <a:spcPts val="0"/>
              </a:spcAft>
              <a:buFont typeface="Arial"/>
              <a:buChar char="–"/>
              <a:defRPr/>
            </a:pPr>
            <a:r>
              <a:rPr lang="en-US" sz="2400" dirty="0"/>
              <a:t>Use frequency of classifier characteristic within group as probability</a:t>
            </a:r>
          </a:p>
          <a:p>
            <a:pPr lvl="1" eaLnBrk="1" fontAlgn="auto" hangingPunct="1">
              <a:spcAft>
                <a:spcPts val="0"/>
              </a:spcAft>
              <a:buFont typeface="Arial"/>
              <a:buChar char="–"/>
              <a:defRPr/>
            </a:pPr>
            <a:endParaRPr lang="en-US" sz="2400" dirty="0"/>
          </a:p>
          <a:p>
            <a:pPr lvl="1" eaLnBrk="1" fontAlgn="auto" hangingPunct="1">
              <a:spcAft>
                <a:spcPts val="0"/>
              </a:spcAft>
              <a:buFont typeface="Arial"/>
              <a:buChar char="–"/>
              <a:defRPr/>
            </a:pPr>
            <a:r>
              <a:rPr lang="en-US" sz="2400" dirty="0"/>
              <a:t>Minimize entropy to achieve homogenous group</a:t>
            </a:r>
          </a:p>
          <a:p>
            <a:pPr lvl="1" eaLnBrk="1" fontAlgn="auto" hangingPunct="1">
              <a:spcAft>
                <a:spcPts val="0"/>
              </a:spcAft>
              <a:buFont typeface="Arial"/>
              <a:buChar char="–"/>
              <a:defRPr/>
            </a:pPr>
            <a:endParaRPr lang="en-US" sz="2400" dirty="0"/>
          </a:p>
        </p:txBody>
      </p:sp>
      <p:pic>
        <p:nvPicPr>
          <p:cNvPr id="89091" name="Picture 3">
            <a:extLst>
              <a:ext uri="{FF2B5EF4-FFF2-40B4-BE49-F238E27FC236}">
                <a16:creationId xmlns:a16="http://schemas.microsoft.com/office/drawing/2014/main" id="{92DC5BFE-887B-174B-A0A5-CC5C35E14DD3}"/>
              </a:ext>
            </a:extLst>
          </p:cNvPr>
          <p:cNvPicPr>
            <a:picLocks noChangeAspect="1"/>
          </p:cNvPicPr>
          <p:nvPr/>
        </p:nvPicPr>
        <p:blipFill>
          <a:blip r:embed="rId3">
            <a:extLst>
              <a:ext uri="{28A0092B-C50C-407E-A947-70E740481C1C}">
                <a14:useLocalDpi xmlns:a14="http://schemas.microsoft.com/office/drawing/2010/main" val="0"/>
              </a:ext>
            </a:extLst>
          </a:blip>
          <a:srcRect l="3052" r="2054"/>
          <a:stretch>
            <a:fillRect/>
          </a:stretch>
        </p:blipFill>
        <p:spPr bwMode="auto">
          <a:xfrm>
            <a:off x="3124200" y="4614862"/>
            <a:ext cx="190023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18">
            <a:extLst>
              <a:ext uri="{FF2B5EF4-FFF2-40B4-BE49-F238E27FC236}">
                <a16:creationId xmlns:a16="http://schemas.microsoft.com/office/drawing/2014/main" id="{F728253B-A621-2049-A715-10CBE078DE93}"/>
              </a:ext>
            </a:extLst>
          </p:cNvPr>
          <p:cNvSpPr txBox="1">
            <a:spLocks noChangeArrowheads="1"/>
          </p:cNvSpPr>
          <p:nvPr/>
        </p:nvSpPr>
        <p:spPr bwMode="auto">
          <a:xfrm>
            <a:off x="2514600" y="4759590"/>
            <a:ext cx="796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800" dirty="0"/>
              <a:t>S = </a:t>
            </a:r>
          </a:p>
        </p:txBody>
      </p:sp>
      <p:sp>
        <p:nvSpPr>
          <p:cNvPr id="2" name="Slide Number Placeholder 1">
            <a:extLst>
              <a:ext uri="{FF2B5EF4-FFF2-40B4-BE49-F238E27FC236}">
                <a16:creationId xmlns:a16="http://schemas.microsoft.com/office/drawing/2014/main" id="{8376A37D-F2F3-2744-83F4-E3D02F2D290A}"/>
              </a:ext>
            </a:extLst>
          </p:cNvPr>
          <p:cNvSpPr>
            <a:spLocks noGrp="1"/>
          </p:cNvSpPr>
          <p:nvPr>
            <p:ph type="sldNum" sz="quarter" idx="12"/>
          </p:nvPr>
        </p:nvSpPr>
        <p:spPr/>
        <p:txBody>
          <a:bodyPr/>
          <a:lstStyle/>
          <a:p>
            <a:fld id="{95764C26-2886-4D4B-B397-A363CFEF9E25}" type="slidenum">
              <a:rPr lang="en-US" smtClean="0"/>
              <a:pPr/>
              <a:t>51</a:t>
            </a:fld>
            <a:endParaRPr lang="en-US"/>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FBDE04BE-A2B5-F341-BDD3-9B70872E0CD9}"/>
              </a:ext>
            </a:extLst>
          </p:cNvPr>
          <p:cNvSpPr>
            <a:spLocks noGrp="1"/>
          </p:cNvSpPr>
          <p:nvPr>
            <p:ph type="title"/>
          </p:nvPr>
        </p:nvSpPr>
        <p:spPr/>
        <p:txBody>
          <a:bodyPr/>
          <a:lstStyle/>
          <a:p>
            <a:pPr eaLnBrk="1" hangingPunct="1"/>
            <a:r>
              <a:rPr lang="en-US" altLang="en-US" sz="2900">
                <a:ea typeface="ＭＳ Ｐゴシック" panose="020B0600070205080204" pitchFamily="34" charset="-128"/>
              </a:rPr>
              <a:t>Algorithm</a:t>
            </a:r>
          </a:p>
        </p:txBody>
      </p:sp>
      <p:sp>
        <p:nvSpPr>
          <p:cNvPr id="91138" name="Content Placeholder 2">
            <a:extLst>
              <a:ext uri="{FF2B5EF4-FFF2-40B4-BE49-F238E27FC236}">
                <a16:creationId xmlns:a16="http://schemas.microsoft.com/office/drawing/2014/main" id="{28001758-A751-104A-B718-A005CC5C290B}"/>
              </a:ext>
            </a:extLst>
          </p:cNvPr>
          <p:cNvSpPr>
            <a:spLocks noGrp="1"/>
          </p:cNvSpPr>
          <p:nvPr>
            <p:ph idx="1"/>
          </p:nvPr>
        </p:nvSpPr>
        <p:spPr>
          <a:xfrm>
            <a:off x="522288" y="1490663"/>
            <a:ext cx="7886700" cy="4351337"/>
          </a:xfrm>
        </p:spPr>
        <p:txBody>
          <a:bodyPr/>
          <a:lstStyle/>
          <a:p>
            <a:pPr eaLnBrk="1" hangingPunct="1"/>
            <a:r>
              <a:rPr lang="en-US" altLang="en-US" sz="2800"/>
              <a:t>For each characteristic:</a:t>
            </a:r>
          </a:p>
          <a:p>
            <a:pPr lvl="1" eaLnBrk="1" hangingPunct="1">
              <a:buFont typeface="Arial" panose="020B0604020202020204" pitchFamily="34" charset="0"/>
              <a:buChar char="–"/>
            </a:pPr>
            <a:r>
              <a:rPr lang="en-US" altLang="en-US" sz="2400"/>
              <a:t>Split into subgroups based on each possible value of characteristic</a:t>
            </a:r>
          </a:p>
          <a:p>
            <a:pPr eaLnBrk="1" hangingPunct="1"/>
            <a:r>
              <a:rPr lang="en-US" altLang="en-US" sz="2800"/>
              <a:t>Choose rule from characteristic that maximizes decrease in inhomogeneity</a:t>
            </a:r>
          </a:p>
          <a:p>
            <a:pPr eaLnBrk="1" hangingPunct="1"/>
            <a:r>
              <a:rPr lang="en-US" altLang="en-US" sz="2800"/>
              <a:t>For each subgroup:</a:t>
            </a:r>
          </a:p>
          <a:p>
            <a:pPr lvl="1" eaLnBrk="1" hangingPunct="1">
              <a:buFont typeface="Arial" panose="020B0604020202020204" pitchFamily="34" charset="0"/>
              <a:buChar char="–"/>
            </a:pPr>
            <a:r>
              <a:rPr lang="en-US" altLang="en-US" sz="2400"/>
              <a:t>if (inhomogeneity &lt; threshold):</a:t>
            </a:r>
          </a:p>
          <a:p>
            <a:pPr lvl="2" eaLnBrk="1" hangingPunct="1"/>
            <a:r>
              <a:rPr lang="en-US" altLang="en-US" sz="1800"/>
              <a:t>Stop</a:t>
            </a:r>
          </a:p>
          <a:p>
            <a:pPr lvl="1" eaLnBrk="1" hangingPunct="1">
              <a:buFont typeface="Arial" panose="020B0604020202020204" pitchFamily="34" charset="0"/>
              <a:buChar char="–"/>
            </a:pPr>
            <a:r>
              <a:rPr lang="en-US" altLang="en-US" sz="2400"/>
              <a:t>else:</a:t>
            </a:r>
          </a:p>
          <a:p>
            <a:pPr lvl="2" eaLnBrk="1" hangingPunct="1"/>
            <a:r>
              <a:rPr lang="en-US" altLang="en-US" sz="1800"/>
              <a:t>Restart rule search (recursion)</a:t>
            </a:r>
          </a:p>
          <a:p>
            <a:pPr eaLnBrk="1" hangingPunct="1"/>
            <a:endParaRPr lang="en-US" altLang="en-US" sz="2800"/>
          </a:p>
        </p:txBody>
      </p:sp>
      <p:sp>
        <p:nvSpPr>
          <p:cNvPr id="2" name="Slide Number Placeholder 1">
            <a:extLst>
              <a:ext uri="{FF2B5EF4-FFF2-40B4-BE49-F238E27FC236}">
                <a16:creationId xmlns:a16="http://schemas.microsoft.com/office/drawing/2014/main" id="{BF37CD42-B297-544B-B84A-C15F1F9568F0}"/>
              </a:ext>
            </a:extLst>
          </p:cNvPr>
          <p:cNvSpPr>
            <a:spLocks noGrp="1"/>
          </p:cNvSpPr>
          <p:nvPr>
            <p:ph type="sldNum" sz="quarter" idx="12"/>
          </p:nvPr>
        </p:nvSpPr>
        <p:spPr/>
        <p:txBody>
          <a:bodyPr/>
          <a:lstStyle/>
          <a:p>
            <a:fld id="{95764C26-2886-4D4B-B397-A363CFEF9E25}" type="slidenum">
              <a:rPr lang="en-US" smtClean="0"/>
              <a:pPr/>
              <a:t>52</a:t>
            </a:fld>
            <a:endParaRPr lang="en-US"/>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treefinal-color">
            <a:extLst>
              <a:ext uri="{FF2B5EF4-FFF2-40B4-BE49-F238E27FC236}">
                <a16:creationId xmlns:a16="http://schemas.microsoft.com/office/drawing/2014/main" id="{6CB8D57A-C15C-144C-B7CD-0678FC269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325" y="877887"/>
            <a:ext cx="465137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3">
            <a:extLst>
              <a:ext uri="{FF2B5EF4-FFF2-40B4-BE49-F238E27FC236}">
                <a16:creationId xmlns:a16="http://schemas.microsoft.com/office/drawing/2014/main" id="{88C97885-AF0A-A84C-897B-AC192ABFF1E6}"/>
              </a:ext>
            </a:extLst>
          </p:cNvPr>
          <p:cNvSpPr txBox="1">
            <a:spLocks noChangeArrowheads="1"/>
          </p:cNvSpPr>
          <p:nvPr/>
        </p:nvSpPr>
        <p:spPr bwMode="auto">
          <a:xfrm>
            <a:off x="4513263" y="277813"/>
            <a:ext cx="2076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1" hangingPunct="1"/>
            <a:r>
              <a:rPr lang="en-US" altLang="en-US" sz="2400">
                <a:solidFill>
                  <a:srgbClr val="000000"/>
                </a:solidFill>
                <a:latin typeface="Arial" panose="020B0604020202020204" pitchFamily="34" charset="0"/>
              </a:rPr>
              <a:t> </a:t>
            </a:r>
          </a:p>
        </p:txBody>
      </p:sp>
      <p:sp>
        <p:nvSpPr>
          <p:cNvPr id="92163" name="Rectangle 4">
            <a:extLst>
              <a:ext uri="{FF2B5EF4-FFF2-40B4-BE49-F238E27FC236}">
                <a16:creationId xmlns:a16="http://schemas.microsoft.com/office/drawing/2014/main" id="{2DF0FB58-3805-F54F-8F2C-DF0B1A047243}"/>
              </a:ext>
            </a:extLst>
          </p:cNvPr>
          <p:cNvSpPr>
            <a:spLocks noChangeArrowheads="1"/>
          </p:cNvSpPr>
          <p:nvPr/>
        </p:nvSpPr>
        <p:spPr bwMode="auto">
          <a:xfrm>
            <a:off x="8553450"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1" hangingPunct="1"/>
            <a:endParaRPr lang="en-US" altLang="en-US" sz="2400" b="1">
              <a:solidFill>
                <a:srgbClr val="000000"/>
              </a:solidFill>
              <a:latin typeface="Arial" panose="020B0604020202020204" pitchFamily="34" charset="0"/>
            </a:endParaRPr>
          </a:p>
        </p:txBody>
      </p:sp>
      <p:sp>
        <p:nvSpPr>
          <p:cNvPr id="92164" name="Rectangle 5">
            <a:extLst>
              <a:ext uri="{FF2B5EF4-FFF2-40B4-BE49-F238E27FC236}">
                <a16:creationId xmlns:a16="http://schemas.microsoft.com/office/drawing/2014/main" id="{3A23AB7E-BE2D-E545-B8DD-47A39F84803D}"/>
              </a:ext>
            </a:extLst>
          </p:cNvPr>
          <p:cNvSpPr>
            <a:spLocks noChangeArrowheads="1"/>
          </p:cNvSpPr>
          <p:nvPr/>
        </p:nvSpPr>
        <p:spPr bwMode="auto">
          <a:xfrm>
            <a:off x="131763" y="1120775"/>
            <a:ext cx="4827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1" hangingPunct="1"/>
            <a:r>
              <a:rPr lang="en-US" altLang="en-US" sz="2000">
                <a:solidFill>
                  <a:srgbClr val="000000"/>
                </a:solidFill>
                <a:latin typeface="Arial" panose="020B0604020202020204" pitchFamily="34" charset="0"/>
              </a:rPr>
              <a:t>Analysis of the Suitability of 500 M.thermo. proteins </a:t>
            </a:r>
          </a:p>
          <a:p>
            <a:pPr defTabSz="914400" eaLnBrk="1" hangingPunct="1"/>
            <a:r>
              <a:rPr lang="en-US" altLang="en-US" sz="2000">
                <a:solidFill>
                  <a:srgbClr val="000000"/>
                </a:solidFill>
                <a:latin typeface="Arial" panose="020B0604020202020204" pitchFamily="34" charset="0"/>
              </a:rPr>
              <a:t>to find optimal sequences purification</a:t>
            </a:r>
          </a:p>
        </p:txBody>
      </p:sp>
      <p:sp>
        <p:nvSpPr>
          <p:cNvPr id="92165" name="Rectangle 6">
            <a:extLst>
              <a:ext uri="{FF2B5EF4-FFF2-40B4-BE49-F238E27FC236}">
                <a16:creationId xmlns:a16="http://schemas.microsoft.com/office/drawing/2014/main" id="{95785C63-D17F-DD4B-82F3-5D33649AF40C}"/>
              </a:ext>
            </a:extLst>
          </p:cNvPr>
          <p:cNvSpPr>
            <a:spLocks noGrp="1" noChangeArrowheads="1"/>
          </p:cNvSpPr>
          <p:nvPr>
            <p:ph type="title"/>
          </p:nvPr>
        </p:nvSpPr>
        <p:spPr>
          <a:xfrm>
            <a:off x="201613" y="0"/>
            <a:ext cx="6621462" cy="1179513"/>
          </a:xfrm>
        </p:spPr>
        <p:txBody>
          <a:bodyPr/>
          <a:lstStyle/>
          <a:p>
            <a:pPr eaLnBrk="1" hangingPunct="1"/>
            <a:r>
              <a:rPr lang="en-US" altLang="en-US" sz="2900" dirty="0">
                <a:ea typeface="ＭＳ Ｐゴシック" panose="020B0600070205080204" pitchFamily="34" charset="-128"/>
              </a:rPr>
              <a:t>Retrospective Decision Trees</a:t>
            </a:r>
          </a:p>
        </p:txBody>
      </p:sp>
      <p:sp>
        <p:nvSpPr>
          <p:cNvPr id="92166" name="TextBox 1">
            <a:extLst>
              <a:ext uri="{FF2B5EF4-FFF2-40B4-BE49-F238E27FC236}">
                <a16:creationId xmlns:a16="http://schemas.microsoft.com/office/drawing/2014/main" id="{81EFECA6-1F58-E949-A565-5A6A97893147}"/>
              </a:ext>
            </a:extLst>
          </p:cNvPr>
          <p:cNvSpPr txBox="1">
            <a:spLocks noChangeArrowheads="1"/>
          </p:cNvSpPr>
          <p:nvPr/>
        </p:nvSpPr>
        <p:spPr bwMode="auto">
          <a:xfrm>
            <a:off x="0" y="6488113"/>
            <a:ext cx="2544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a:t>[Bertone et al. NAR (‘01)]</a:t>
            </a:r>
          </a:p>
        </p:txBody>
      </p:sp>
      <p:sp>
        <p:nvSpPr>
          <p:cNvPr id="2" name="Slide Number Placeholder 1">
            <a:extLst>
              <a:ext uri="{FF2B5EF4-FFF2-40B4-BE49-F238E27FC236}">
                <a16:creationId xmlns:a16="http://schemas.microsoft.com/office/drawing/2014/main" id="{7CFB2C91-56E8-9C4A-A1DF-5F195BCDC1BA}"/>
              </a:ext>
            </a:extLst>
          </p:cNvPr>
          <p:cNvSpPr>
            <a:spLocks noGrp="1"/>
          </p:cNvSpPr>
          <p:nvPr>
            <p:ph type="sldNum" sz="quarter" idx="12"/>
          </p:nvPr>
        </p:nvSpPr>
        <p:spPr/>
        <p:txBody>
          <a:bodyPr/>
          <a:lstStyle/>
          <a:p>
            <a:fld id="{FF60DA1C-F783-FF46-8173-BCB22D94AFC2}" type="slidenum">
              <a:rPr lang="en-US" smtClean="0"/>
              <a:pPr/>
              <a:t>53</a:t>
            </a:fld>
            <a:endParaRPr lang="en-US"/>
          </a:p>
        </p:txBody>
      </p:sp>
    </p:spTree>
  </p:cSld>
  <p:clrMapOvr>
    <a:masterClrMapping/>
  </p:clrMapOvr>
  <p:transition advTm="19872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treefinal-color">
            <a:extLst>
              <a:ext uri="{FF2B5EF4-FFF2-40B4-BE49-F238E27FC236}">
                <a16:creationId xmlns:a16="http://schemas.microsoft.com/office/drawing/2014/main" id="{BD9EB36D-2567-D74A-A87C-C2DF9D548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852" b="77429"/>
          <a:stretch>
            <a:fillRect/>
          </a:stretch>
        </p:blipFill>
        <p:spPr bwMode="auto">
          <a:xfrm>
            <a:off x="1022350" y="3035300"/>
            <a:ext cx="75199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EF3D9E65-9DD6-4443-B0EE-C5DDE81B361E}"/>
              </a:ext>
            </a:extLst>
          </p:cNvPr>
          <p:cNvSpPr txBox="1">
            <a:spLocks noChangeArrowheads="1"/>
          </p:cNvSpPr>
          <p:nvPr/>
        </p:nvSpPr>
        <p:spPr bwMode="auto">
          <a:xfrm>
            <a:off x="4513263" y="277813"/>
            <a:ext cx="2076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1" hangingPunct="1"/>
            <a:r>
              <a:rPr lang="en-US" altLang="en-US" sz="2400">
                <a:solidFill>
                  <a:srgbClr val="000000"/>
                </a:solidFill>
                <a:latin typeface="Arial" panose="020B0604020202020204" pitchFamily="34" charset="0"/>
              </a:rPr>
              <a:t> </a:t>
            </a:r>
          </a:p>
        </p:txBody>
      </p:sp>
      <p:sp>
        <p:nvSpPr>
          <p:cNvPr id="93187" name="Rectangle 4">
            <a:extLst>
              <a:ext uri="{FF2B5EF4-FFF2-40B4-BE49-F238E27FC236}">
                <a16:creationId xmlns:a16="http://schemas.microsoft.com/office/drawing/2014/main" id="{68FAE30F-C0D3-4242-B4A2-02445B2568D0}"/>
              </a:ext>
            </a:extLst>
          </p:cNvPr>
          <p:cNvSpPr>
            <a:spLocks noChangeArrowheads="1"/>
          </p:cNvSpPr>
          <p:nvPr/>
        </p:nvSpPr>
        <p:spPr bwMode="auto">
          <a:xfrm>
            <a:off x="8553450" y="0"/>
            <a:ext cx="587375" cy="6858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400" eaLnBrk="1" hangingPunct="1"/>
            <a:endParaRPr lang="en-US" altLang="en-US" sz="2400" b="1">
              <a:solidFill>
                <a:srgbClr val="000000"/>
              </a:solidFill>
              <a:latin typeface="Arial" panose="020B0604020202020204" pitchFamily="34" charset="0"/>
            </a:endParaRPr>
          </a:p>
        </p:txBody>
      </p:sp>
      <p:sp>
        <p:nvSpPr>
          <p:cNvPr id="93188" name="Text Box 5">
            <a:extLst>
              <a:ext uri="{FF2B5EF4-FFF2-40B4-BE49-F238E27FC236}">
                <a16:creationId xmlns:a16="http://schemas.microsoft.com/office/drawing/2014/main" id="{2FF4BF41-71B6-1F46-975C-C5044AAEB0A0}"/>
              </a:ext>
            </a:extLst>
          </p:cNvPr>
          <p:cNvSpPr txBox="1">
            <a:spLocks noChangeArrowheads="1"/>
          </p:cNvSpPr>
          <p:nvPr/>
        </p:nvSpPr>
        <p:spPr bwMode="auto">
          <a:xfrm>
            <a:off x="6616700" y="2654598"/>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r>
              <a:rPr lang="en-US" altLang="en-US" sz="2400" b="1" dirty="0">
                <a:solidFill>
                  <a:srgbClr val="000000"/>
                </a:solidFill>
                <a:latin typeface="Arial" panose="020B0604020202020204" pitchFamily="34" charset="0"/>
              </a:rPr>
              <a:t>Expressible</a:t>
            </a:r>
          </a:p>
        </p:txBody>
      </p:sp>
      <p:sp>
        <p:nvSpPr>
          <p:cNvPr id="93189" name="Text Box 6">
            <a:extLst>
              <a:ext uri="{FF2B5EF4-FFF2-40B4-BE49-F238E27FC236}">
                <a16:creationId xmlns:a16="http://schemas.microsoft.com/office/drawing/2014/main" id="{189E07EF-34E3-8149-A885-B239A5E2C8B1}"/>
              </a:ext>
            </a:extLst>
          </p:cNvPr>
          <p:cNvSpPr txBox="1">
            <a:spLocks noChangeArrowheads="1"/>
          </p:cNvSpPr>
          <p:nvPr/>
        </p:nvSpPr>
        <p:spPr bwMode="auto">
          <a:xfrm>
            <a:off x="1849438" y="2667000"/>
            <a:ext cx="213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r>
              <a:rPr lang="en-US" altLang="en-US" sz="2400" b="1">
                <a:solidFill>
                  <a:srgbClr val="000000"/>
                </a:solidFill>
                <a:latin typeface="Arial" panose="020B0604020202020204" pitchFamily="34" charset="0"/>
              </a:rPr>
              <a:t>Not Expressible</a:t>
            </a:r>
          </a:p>
        </p:txBody>
      </p:sp>
      <p:sp>
        <p:nvSpPr>
          <p:cNvPr id="93190" name="Rectangle 7">
            <a:extLst>
              <a:ext uri="{FF2B5EF4-FFF2-40B4-BE49-F238E27FC236}">
                <a16:creationId xmlns:a16="http://schemas.microsoft.com/office/drawing/2014/main" id="{30D8B6F0-0894-CE47-9996-4D1CA1D7930D}"/>
              </a:ext>
            </a:extLst>
          </p:cNvPr>
          <p:cNvSpPr>
            <a:spLocks noGrp="1" noChangeArrowheads="1"/>
          </p:cNvSpPr>
          <p:nvPr>
            <p:ph type="title"/>
          </p:nvPr>
        </p:nvSpPr>
        <p:spPr>
          <a:xfrm>
            <a:off x="204788" y="188913"/>
            <a:ext cx="5357812" cy="1541462"/>
          </a:xfrm>
        </p:spPr>
        <p:txBody>
          <a:bodyPr/>
          <a:lstStyle/>
          <a:p>
            <a:pPr eaLnBrk="1" hangingPunct="1"/>
            <a:r>
              <a:rPr lang="en-US" altLang="en-US" sz="2900" dirty="0">
                <a:ea typeface="ＭＳ Ｐゴシック" panose="020B0600070205080204" pitchFamily="34" charset="-128"/>
              </a:rPr>
              <a:t>Retrospective Decision Trees</a:t>
            </a:r>
            <a:br>
              <a:rPr lang="en-US" altLang="en-US" sz="2900" dirty="0">
                <a:ea typeface="ＭＳ Ｐゴシック" panose="020B0600070205080204" pitchFamily="34" charset="-128"/>
              </a:rPr>
            </a:br>
            <a:r>
              <a:rPr lang="en-US" altLang="en-US" sz="2900" dirty="0">
                <a:ea typeface="ＭＳ Ｐゴシック" panose="020B0600070205080204" pitchFamily="34" charset="-128"/>
              </a:rPr>
              <a:t>Nomenclature</a:t>
            </a:r>
          </a:p>
        </p:txBody>
      </p:sp>
      <p:sp>
        <p:nvSpPr>
          <p:cNvPr id="93191" name="Text Box 8">
            <a:extLst>
              <a:ext uri="{FF2B5EF4-FFF2-40B4-BE49-F238E27FC236}">
                <a16:creationId xmlns:a16="http://schemas.microsoft.com/office/drawing/2014/main" id="{4BBA70CF-0D3F-F247-8999-97910EAF3E27}"/>
              </a:ext>
            </a:extLst>
          </p:cNvPr>
          <p:cNvSpPr txBox="1">
            <a:spLocks noChangeArrowheads="1"/>
          </p:cNvSpPr>
          <p:nvPr/>
        </p:nvSpPr>
        <p:spPr bwMode="auto">
          <a:xfrm>
            <a:off x="4951413" y="1250950"/>
            <a:ext cx="15382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r>
              <a:rPr lang="en-US" altLang="en-US" sz="3600" b="1">
                <a:solidFill>
                  <a:srgbClr val="000000"/>
                </a:solidFill>
                <a:latin typeface="Arial" panose="020B0604020202020204" pitchFamily="34" charset="0"/>
              </a:rPr>
              <a:t>356 total</a:t>
            </a:r>
          </a:p>
        </p:txBody>
      </p:sp>
      <p:sp>
        <p:nvSpPr>
          <p:cNvPr id="93192" name="Text Box 9">
            <a:extLst>
              <a:ext uri="{FF2B5EF4-FFF2-40B4-BE49-F238E27FC236}">
                <a16:creationId xmlns:a16="http://schemas.microsoft.com/office/drawing/2014/main" id="{72F6E208-2CA4-E14D-A6DD-4A82298BA684}"/>
              </a:ext>
            </a:extLst>
          </p:cNvPr>
          <p:cNvSpPr txBox="1">
            <a:spLocks noChangeArrowheads="1"/>
          </p:cNvSpPr>
          <p:nvPr/>
        </p:nvSpPr>
        <p:spPr bwMode="auto">
          <a:xfrm>
            <a:off x="3260725" y="6172200"/>
            <a:ext cx="4692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r>
              <a:rPr lang="en-US" altLang="en-US" sz="2400">
                <a:solidFill>
                  <a:srgbClr val="000000"/>
                </a:solidFill>
                <a:latin typeface="Arial" panose="020B0604020202020204" pitchFamily="34" charset="0"/>
              </a:rPr>
              <a:t>Has a hydrophobic stretch? (Y/N)</a:t>
            </a:r>
          </a:p>
        </p:txBody>
      </p:sp>
      <p:sp>
        <p:nvSpPr>
          <p:cNvPr id="93193" name="Line 10">
            <a:extLst>
              <a:ext uri="{FF2B5EF4-FFF2-40B4-BE49-F238E27FC236}">
                <a16:creationId xmlns:a16="http://schemas.microsoft.com/office/drawing/2014/main" id="{B302D884-36CE-154D-92F5-CD0EAFD9EEAA}"/>
              </a:ext>
            </a:extLst>
          </p:cNvPr>
          <p:cNvSpPr>
            <a:spLocks noChangeShapeType="1"/>
          </p:cNvSpPr>
          <p:nvPr/>
        </p:nvSpPr>
        <p:spPr bwMode="auto">
          <a:xfrm>
            <a:off x="3790950" y="3170238"/>
            <a:ext cx="781050" cy="0"/>
          </a:xfrm>
          <a:prstGeom prst="line">
            <a:avLst/>
          </a:prstGeom>
          <a:noFill/>
          <a:ln w="38100">
            <a:solidFill>
              <a:schemeClr val="tx1"/>
            </a:solidFill>
            <a:prstDash val="sysDot"/>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194" name="Line 11">
            <a:extLst>
              <a:ext uri="{FF2B5EF4-FFF2-40B4-BE49-F238E27FC236}">
                <a16:creationId xmlns:a16="http://schemas.microsoft.com/office/drawing/2014/main" id="{B34F7B72-A339-8C40-BA96-25B6695B4140}"/>
              </a:ext>
            </a:extLst>
          </p:cNvPr>
          <p:cNvSpPr>
            <a:spLocks noChangeShapeType="1"/>
          </p:cNvSpPr>
          <p:nvPr/>
        </p:nvSpPr>
        <p:spPr bwMode="auto">
          <a:xfrm flipH="1">
            <a:off x="6811963" y="3154363"/>
            <a:ext cx="585787" cy="0"/>
          </a:xfrm>
          <a:prstGeom prst="line">
            <a:avLst/>
          </a:prstGeom>
          <a:noFill/>
          <a:ln w="38100">
            <a:solidFill>
              <a:schemeClr val="tx1"/>
            </a:solidFill>
            <a:prstDash val="sysDot"/>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195" name="Line 12">
            <a:extLst>
              <a:ext uri="{FF2B5EF4-FFF2-40B4-BE49-F238E27FC236}">
                <a16:creationId xmlns:a16="http://schemas.microsoft.com/office/drawing/2014/main" id="{49F275A6-CB8D-7249-83E3-1D66B946216E}"/>
              </a:ext>
            </a:extLst>
          </p:cNvPr>
          <p:cNvSpPr>
            <a:spLocks noChangeShapeType="1"/>
          </p:cNvSpPr>
          <p:nvPr/>
        </p:nvSpPr>
        <p:spPr bwMode="auto">
          <a:xfrm>
            <a:off x="5619750" y="2403475"/>
            <a:ext cx="565150" cy="565150"/>
          </a:xfrm>
          <a:prstGeom prst="line">
            <a:avLst/>
          </a:prstGeom>
          <a:noFill/>
          <a:ln w="38100">
            <a:solidFill>
              <a:schemeClr val="tx1"/>
            </a:solidFill>
            <a:prstDash val="sysDot"/>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196" name="Line 13">
            <a:extLst>
              <a:ext uri="{FF2B5EF4-FFF2-40B4-BE49-F238E27FC236}">
                <a16:creationId xmlns:a16="http://schemas.microsoft.com/office/drawing/2014/main" id="{76E830FD-E544-1049-B2DB-41B55AAF6FD1}"/>
              </a:ext>
            </a:extLst>
          </p:cNvPr>
          <p:cNvSpPr>
            <a:spLocks noChangeShapeType="1"/>
          </p:cNvSpPr>
          <p:nvPr/>
        </p:nvSpPr>
        <p:spPr bwMode="auto">
          <a:xfrm flipH="1">
            <a:off x="5260975" y="2414588"/>
            <a:ext cx="358775" cy="620712"/>
          </a:xfrm>
          <a:prstGeom prst="line">
            <a:avLst/>
          </a:prstGeom>
          <a:noFill/>
          <a:ln w="38100">
            <a:solidFill>
              <a:schemeClr val="tx1"/>
            </a:solidFill>
            <a:prstDash val="sysDot"/>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197" name="Line 14">
            <a:extLst>
              <a:ext uri="{FF2B5EF4-FFF2-40B4-BE49-F238E27FC236}">
                <a16:creationId xmlns:a16="http://schemas.microsoft.com/office/drawing/2014/main" id="{4B67F337-CB69-F343-A88A-472AA31C80F3}"/>
              </a:ext>
            </a:extLst>
          </p:cNvPr>
          <p:cNvSpPr>
            <a:spLocks noChangeShapeType="1"/>
          </p:cNvSpPr>
          <p:nvPr/>
        </p:nvSpPr>
        <p:spPr bwMode="auto">
          <a:xfrm flipV="1">
            <a:off x="5691188" y="4829175"/>
            <a:ext cx="0" cy="1376363"/>
          </a:xfrm>
          <a:prstGeom prst="line">
            <a:avLst/>
          </a:prstGeom>
          <a:noFill/>
          <a:ln w="38100">
            <a:solidFill>
              <a:schemeClr val="tx1"/>
            </a:solidFill>
            <a:prstDash val="sysDot"/>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93198" name="TextBox 15">
            <a:extLst>
              <a:ext uri="{FF2B5EF4-FFF2-40B4-BE49-F238E27FC236}">
                <a16:creationId xmlns:a16="http://schemas.microsoft.com/office/drawing/2014/main" id="{745D6ABE-9B7B-E344-A6E2-F2365EC18003}"/>
              </a:ext>
            </a:extLst>
          </p:cNvPr>
          <p:cNvSpPr txBox="1">
            <a:spLocks noChangeArrowheads="1"/>
          </p:cNvSpPr>
          <p:nvPr/>
        </p:nvSpPr>
        <p:spPr bwMode="auto">
          <a:xfrm>
            <a:off x="-63500" y="6489700"/>
            <a:ext cx="254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a:t>[Bertone et al. NAR (‘01)]</a:t>
            </a:r>
          </a:p>
        </p:txBody>
      </p:sp>
      <p:sp>
        <p:nvSpPr>
          <p:cNvPr id="2" name="Slide Number Placeholder 1">
            <a:extLst>
              <a:ext uri="{FF2B5EF4-FFF2-40B4-BE49-F238E27FC236}">
                <a16:creationId xmlns:a16="http://schemas.microsoft.com/office/drawing/2014/main" id="{3D662384-12AB-074E-B229-CBDAD9BD2638}"/>
              </a:ext>
            </a:extLst>
          </p:cNvPr>
          <p:cNvSpPr>
            <a:spLocks noGrp="1"/>
          </p:cNvSpPr>
          <p:nvPr>
            <p:ph type="sldNum" sz="quarter" idx="12"/>
          </p:nvPr>
        </p:nvSpPr>
        <p:spPr/>
        <p:txBody>
          <a:bodyPr/>
          <a:lstStyle/>
          <a:p>
            <a:fld id="{FF60DA1C-F783-FF46-8173-BCB22D94AFC2}" type="slidenum">
              <a:rPr lang="en-US" smtClean="0"/>
              <a:pPr/>
              <a:t>54</a:t>
            </a:fld>
            <a:endParaRPr lang="en-US"/>
          </a:p>
        </p:txBody>
      </p:sp>
    </p:spTree>
  </p:cSld>
  <p:clrMapOvr>
    <a:masterClrMapping/>
  </p:clrMapOvr>
  <p:transition advTm="19872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B4089CC4-157C-7040-958C-B6F7D6B95CD7}"/>
              </a:ext>
            </a:extLst>
          </p:cNvPr>
          <p:cNvSpPr>
            <a:spLocks noGrp="1"/>
          </p:cNvSpPr>
          <p:nvPr>
            <p:ph type="title"/>
          </p:nvPr>
        </p:nvSpPr>
        <p:spPr>
          <a:xfrm>
            <a:off x="457200" y="0"/>
            <a:ext cx="8229600" cy="1143000"/>
          </a:xfrm>
        </p:spPr>
        <p:txBody>
          <a:bodyPr/>
          <a:lstStyle/>
          <a:p>
            <a:pPr eaLnBrk="1" hangingPunct="1"/>
            <a:r>
              <a:rPr lang="en-US" altLang="en-US" sz="2900">
                <a:ea typeface="ＭＳ Ｐゴシック" panose="020B0600070205080204" pitchFamily="34" charset="-128"/>
              </a:rPr>
              <a:t>Extensions of Decision Trees</a:t>
            </a:r>
          </a:p>
        </p:txBody>
      </p:sp>
      <p:sp>
        <p:nvSpPr>
          <p:cNvPr id="94210" name="Content Placeholder 2">
            <a:extLst>
              <a:ext uri="{FF2B5EF4-FFF2-40B4-BE49-F238E27FC236}">
                <a16:creationId xmlns:a16="http://schemas.microsoft.com/office/drawing/2014/main" id="{48AB9CB2-06B7-6B4E-8798-DD7CA2AFDFF6}"/>
              </a:ext>
            </a:extLst>
          </p:cNvPr>
          <p:cNvSpPr>
            <a:spLocks noGrp="1"/>
          </p:cNvSpPr>
          <p:nvPr>
            <p:ph idx="1"/>
          </p:nvPr>
        </p:nvSpPr>
        <p:spPr>
          <a:xfrm>
            <a:off x="57150" y="1143000"/>
            <a:ext cx="9144000" cy="4525963"/>
          </a:xfrm>
        </p:spPr>
        <p:txBody>
          <a:bodyPr/>
          <a:lstStyle/>
          <a:p>
            <a:pPr eaLnBrk="1" hangingPunct="1"/>
            <a:r>
              <a:rPr lang="en-US" altLang="en-US" sz="2000">
                <a:ea typeface="ＭＳ Ｐゴシック" panose="020B0600070205080204" pitchFamily="34" charset="-128"/>
              </a:rPr>
              <a:t>Decision Trees method is very sensitive to noise in data</a:t>
            </a:r>
          </a:p>
          <a:p>
            <a:pPr eaLnBrk="1" hangingPunct="1"/>
            <a:r>
              <a:rPr lang="en-US" altLang="en-US" sz="2000">
                <a:ea typeface="ＭＳ Ｐゴシック" panose="020B0600070205080204" pitchFamily="34" charset="-128"/>
              </a:rPr>
              <a:t>Random forests is an ensemble of decision trees, and is much more effective.</a:t>
            </a:r>
          </a:p>
          <a:p>
            <a:pPr eaLnBrk="1" hangingPunct="1"/>
            <a:endParaRPr lang="en-US" altLang="en-US" sz="2800">
              <a:ea typeface="ＭＳ Ｐゴシック" panose="020B0600070205080204" pitchFamily="34" charset="-128"/>
            </a:endParaRPr>
          </a:p>
        </p:txBody>
      </p:sp>
      <p:pic>
        <p:nvPicPr>
          <p:cNvPr id="94211" name="Picture 1">
            <a:extLst>
              <a:ext uri="{FF2B5EF4-FFF2-40B4-BE49-F238E27FC236}">
                <a16:creationId xmlns:a16="http://schemas.microsoft.com/office/drawing/2014/main" id="{C60F5772-DDBC-1247-8BC8-5A01B78A57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2135188"/>
            <a:ext cx="587692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E4A9C66-C451-4D4A-939D-72B80CD39CE1}"/>
              </a:ext>
            </a:extLst>
          </p:cNvPr>
          <p:cNvSpPr>
            <a:spLocks noGrp="1"/>
          </p:cNvSpPr>
          <p:nvPr>
            <p:ph type="sldNum" sz="quarter" idx="12"/>
          </p:nvPr>
        </p:nvSpPr>
        <p:spPr/>
        <p:txBody>
          <a:bodyPr/>
          <a:lstStyle/>
          <a:p>
            <a:fld id="{95764C26-2886-4D4B-B397-A363CFEF9E25}" type="slidenum">
              <a:rPr lang="en-US" smtClean="0"/>
              <a:pPr/>
              <a:t>55</a:t>
            </a:fld>
            <a:endParaRPr lang="en-US"/>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0CE5D2B5-3D8C-9947-97FD-3A892291FF91}"/>
              </a:ext>
            </a:extLst>
          </p:cNvPr>
          <p:cNvSpPr>
            <a:spLocks noGrp="1"/>
          </p:cNvSpPr>
          <p:nvPr>
            <p:ph type="title"/>
          </p:nvPr>
        </p:nvSpPr>
        <p:spPr/>
        <p:txBody>
          <a:bodyPr/>
          <a:lstStyle/>
          <a:p>
            <a:pPr eaLnBrk="1" hangingPunct="1"/>
            <a:r>
              <a:rPr lang="en-US" altLang="en-US">
                <a:ea typeface="ＭＳ Ｐゴシック" panose="020B0600070205080204" pitchFamily="34" charset="-128"/>
              </a:rPr>
              <a:t>Exercise</a:t>
            </a:r>
          </a:p>
        </p:txBody>
      </p:sp>
      <p:sp>
        <p:nvSpPr>
          <p:cNvPr id="95234" name="Content Placeholder 2">
            <a:extLst>
              <a:ext uri="{FF2B5EF4-FFF2-40B4-BE49-F238E27FC236}">
                <a16:creationId xmlns:a16="http://schemas.microsoft.com/office/drawing/2014/main" id="{B09CC6DF-2E31-C54F-A2F7-CB7483CBE968}"/>
              </a:ext>
            </a:extLst>
          </p:cNvPr>
          <p:cNvSpPr>
            <a:spLocks noGrp="1"/>
          </p:cNvSpPr>
          <p:nvPr>
            <p:ph idx="1"/>
          </p:nvPr>
        </p:nvSpPr>
        <p:spPr>
          <a:xfrm>
            <a:off x="685800" y="1600200"/>
            <a:ext cx="7772400" cy="4114800"/>
          </a:xfrm>
        </p:spPr>
        <p:txBody>
          <a:bodyPr/>
          <a:lstStyle/>
          <a:p>
            <a:pPr eaLnBrk="1" hangingPunct="1"/>
            <a:r>
              <a:rPr lang="en-US" altLang="en-US" sz="2800" dirty="0">
                <a:ea typeface="ＭＳ Ｐゴシック" panose="020B0600070205080204" pitchFamily="34" charset="-128"/>
              </a:rPr>
              <a:t>A Complete Tutorial on Tree Based Modeling from Scratch (in R &amp; Python)</a:t>
            </a:r>
          </a:p>
          <a:p>
            <a:pPr lvl="1" eaLnBrk="1" hangingPunct="1"/>
            <a:r>
              <a:rPr lang="en-US" altLang="en-US" sz="2400" dirty="0">
                <a:ea typeface="ＭＳ Ｐゴシック" panose="020B0600070205080204" pitchFamily="34" charset="-128"/>
                <a:hlinkClick r:id="rId2"/>
              </a:rPr>
              <a:t>https://www.analyticsvidhya.com/blog/2016/04/complete-tutorial-tree-based-modeling-scratch-in-python/</a:t>
            </a:r>
            <a:r>
              <a:rPr lang="en-US" altLang="en-US" sz="2400" dirty="0">
                <a:ea typeface="ＭＳ Ｐゴシック" panose="020B0600070205080204" pitchFamily="34" charset="-128"/>
              </a:rPr>
              <a:t> </a:t>
            </a:r>
          </a:p>
          <a:p>
            <a:pPr eaLnBrk="1" hangingPunct="1"/>
            <a:r>
              <a:rPr lang="en-US" altLang="en-US" sz="2800" dirty="0">
                <a:ea typeface="ＭＳ Ｐゴシック" panose="020B0600070205080204" pitchFamily="34" charset="-128"/>
              </a:rPr>
              <a:t>Random Forests in R</a:t>
            </a:r>
          </a:p>
          <a:p>
            <a:pPr lvl="1" eaLnBrk="1" hangingPunct="1"/>
            <a:r>
              <a:rPr lang="en-US" altLang="en-US" sz="2400" dirty="0">
                <a:ea typeface="ＭＳ Ｐゴシック" panose="020B0600070205080204" pitchFamily="34" charset="-128"/>
                <a:hlinkClick r:id="rId3"/>
              </a:rPr>
              <a:t>https://www.r-bloggers.com/random-forests-in-r/</a:t>
            </a:r>
            <a:endParaRPr lang="en-US" altLang="en-US" sz="2400" dirty="0">
              <a:ea typeface="ＭＳ Ｐゴシック" panose="020B0600070205080204" pitchFamily="34" charset="-128"/>
            </a:endParaRPr>
          </a:p>
          <a:p>
            <a:pPr lvl="1" eaLnBrk="1" hangingPunct="1"/>
            <a:r>
              <a:rPr lang="en-US" altLang="en-US" sz="2400" dirty="0">
                <a:ea typeface="ＭＳ Ｐゴシック" panose="020B0600070205080204" pitchFamily="34" charset="-128"/>
                <a:hlinkClick r:id="rId4"/>
              </a:rPr>
              <a:t>http://dni-institute.in/blogs/random-forest-using-r-step-by-step-tutorial/</a:t>
            </a:r>
            <a:r>
              <a:rPr lang="en-US" altLang="en-US" sz="2400" dirty="0">
                <a:ea typeface="ＭＳ Ｐゴシック" panose="020B0600070205080204" pitchFamily="34" charset="-128"/>
              </a:rPr>
              <a:t>  </a:t>
            </a:r>
          </a:p>
          <a:p>
            <a:pPr lvl="1" eaLnBrk="1" hangingPunct="1"/>
            <a:endParaRPr lang="en-US" altLang="en-US" sz="24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F40A0570-3B6A-1341-BD71-5BB65C99A86C}"/>
              </a:ext>
            </a:extLst>
          </p:cNvPr>
          <p:cNvSpPr>
            <a:spLocks noGrp="1"/>
          </p:cNvSpPr>
          <p:nvPr>
            <p:ph type="sldNum" sz="quarter" idx="12"/>
          </p:nvPr>
        </p:nvSpPr>
        <p:spPr/>
        <p:txBody>
          <a:bodyPr/>
          <a:lstStyle/>
          <a:p>
            <a:fld id="{95764C26-2886-4D4B-B397-A363CFEF9E25}" type="slidenum">
              <a:rPr lang="en-US" smtClean="0"/>
              <a:pPr/>
              <a:t>56</a:t>
            </a:fld>
            <a:endParaRPr lang="en-US"/>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lecture</a:t>
            </a:r>
          </a:p>
        </p:txBody>
      </p:sp>
      <p:sp>
        <p:nvSpPr>
          <p:cNvPr id="3" name="Content Placeholder 2"/>
          <p:cNvSpPr>
            <a:spLocks noGrp="1"/>
          </p:cNvSpPr>
          <p:nvPr>
            <p:ph idx="1"/>
          </p:nvPr>
        </p:nvSpPr>
        <p:spPr>
          <a:xfrm>
            <a:off x="685800" y="1746956"/>
            <a:ext cx="7772400" cy="4114800"/>
          </a:xfrm>
        </p:spPr>
        <p:txBody>
          <a:bodyPr/>
          <a:lstStyle/>
          <a:p>
            <a:r>
              <a:rPr lang="en-US" dirty="0">
                <a:solidFill>
                  <a:schemeClr val="tx1">
                    <a:lumMod val="20000"/>
                    <a:lumOff val="80000"/>
                  </a:schemeClr>
                </a:solidFill>
              </a:rPr>
              <a:t>Multi-omics data</a:t>
            </a:r>
          </a:p>
          <a:p>
            <a:r>
              <a:rPr lang="en-US" dirty="0">
                <a:solidFill>
                  <a:schemeClr val="tx1">
                    <a:lumMod val="20000"/>
                    <a:lumOff val="80000"/>
                  </a:schemeClr>
                </a:solidFill>
              </a:rPr>
              <a:t>Machine learning modeling</a:t>
            </a:r>
          </a:p>
          <a:p>
            <a:pPr lvl="1"/>
            <a:r>
              <a:rPr lang="en-US" dirty="0">
                <a:solidFill>
                  <a:schemeClr val="tx1">
                    <a:lumMod val="20000"/>
                    <a:lumOff val="80000"/>
                  </a:schemeClr>
                </a:solidFill>
              </a:rPr>
              <a:t>Empirical risk minimization (ERM)</a:t>
            </a:r>
          </a:p>
          <a:p>
            <a:r>
              <a:rPr lang="en-US" dirty="0">
                <a:solidFill>
                  <a:schemeClr val="tx1">
                    <a:lumMod val="20000"/>
                    <a:lumOff val="80000"/>
                  </a:schemeClr>
                </a:solidFill>
              </a:rPr>
              <a:t>Multi-layer network clustering</a:t>
            </a:r>
          </a:p>
          <a:p>
            <a:r>
              <a:rPr lang="en-US" dirty="0">
                <a:solidFill>
                  <a:schemeClr val="tx1">
                    <a:lumMod val="20000"/>
                    <a:lumOff val="80000"/>
                  </a:schemeClr>
                </a:solidFill>
              </a:rPr>
              <a:t>Dimensionality reduction &amp; Spectral methods</a:t>
            </a:r>
          </a:p>
          <a:p>
            <a:r>
              <a:rPr lang="en-US" dirty="0">
                <a:solidFill>
                  <a:schemeClr val="tx1">
                    <a:lumMod val="20000"/>
                    <a:lumOff val="80000"/>
                  </a:schemeClr>
                </a:solidFill>
              </a:rPr>
              <a:t>Decision tree</a:t>
            </a:r>
          </a:p>
          <a:p>
            <a:r>
              <a:rPr lang="en-US" dirty="0"/>
              <a:t>Neural network</a:t>
            </a:r>
          </a:p>
        </p:txBody>
      </p:sp>
      <p:sp>
        <p:nvSpPr>
          <p:cNvPr id="4" name="Slide Number Placeholder 3"/>
          <p:cNvSpPr>
            <a:spLocks noGrp="1"/>
          </p:cNvSpPr>
          <p:nvPr>
            <p:ph type="sldNum" sz="quarter" idx="12"/>
          </p:nvPr>
        </p:nvSpPr>
        <p:spPr/>
        <p:txBody>
          <a:bodyPr/>
          <a:lstStyle/>
          <a:p>
            <a:fld id="{1804E82B-2373-47E8-9BD1-158A996733ED}" type="slidenum">
              <a:rPr lang="en-US" smtClean="0"/>
              <a:t>57</a:t>
            </a:fld>
            <a:endParaRPr lang="en-US"/>
          </a:p>
        </p:txBody>
      </p:sp>
    </p:spTree>
    <p:extLst>
      <p:ext uri="{BB962C8B-B14F-4D97-AF65-F5344CB8AC3E}">
        <p14:creationId xmlns:p14="http://schemas.microsoft.com/office/powerpoint/2010/main" val="1449305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C33DCC1D-5F06-584E-AA26-E94E60CA0111}"/>
              </a:ext>
            </a:extLst>
          </p:cNvPr>
          <p:cNvSpPr>
            <a:spLocks noGrp="1"/>
          </p:cNvSpPr>
          <p:nvPr>
            <p:ph type="title"/>
          </p:nvPr>
        </p:nvSpPr>
        <p:spPr/>
        <p:txBody>
          <a:bodyPr/>
          <a:lstStyle/>
          <a:p>
            <a:pPr eaLnBrk="1" hangingPunct="1"/>
            <a:r>
              <a:rPr lang="en-US" altLang="en-US">
                <a:ea typeface="ＭＳ Ｐゴシック" panose="020B0600070205080204" pitchFamily="34" charset="-128"/>
              </a:rPr>
              <a:t>Reading list</a:t>
            </a:r>
          </a:p>
        </p:txBody>
      </p:sp>
      <p:sp>
        <p:nvSpPr>
          <p:cNvPr id="97282" name="Content Placeholder 2">
            <a:extLst>
              <a:ext uri="{FF2B5EF4-FFF2-40B4-BE49-F238E27FC236}">
                <a16:creationId xmlns:a16="http://schemas.microsoft.com/office/drawing/2014/main" id="{7340D6D8-32B0-BF48-9EDA-5EB6D1CE0088}"/>
              </a:ext>
            </a:extLst>
          </p:cNvPr>
          <p:cNvSpPr>
            <a:spLocks noGrp="1"/>
          </p:cNvSpPr>
          <p:nvPr>
            <p:ph idx="1"/>
          </p:nvPr>
        </p:nvSpPr>
        <p:spPr/>
        <p:txBody>
          <a:bodyPr/>
          <a:lstStyle/>
          <a:p>
            <a:pPr eaLnBrk="1" hangingPunct="1"/>
            <a:r>
              <a:rPr lang="en-US" altLang="en-US" sz="2800" b="1" dirty="0">
                <a:ea typeface="ＭＳ Ｐゴシック" panose="020B0600070205080204" pitchFamily="34" charset="-128"/>
              </a:rPr>
              <a:t>Deep learning for computational biology</a:t>
            </a:r>
          </a:p>
          <a:p>
            <a:pPr lvl="1" eaLnBrk="1" hangingPunct="1"/>
            <a:r>
              <a:rPr lang="en-US" altLang="en-US" sz="2400" dirty="0">
                <a:ea typeface="ＭＳ Ｐゴシック" panose="020B0600070205080204" pitchFamily="34" charset="-128"/>
              </a:rPr>
              <a:t>http://</a:t>
            </a:r>
            <a:r>
              <a:rPr lang="en-US" altLang="en-US" sz="2400" dirty="0" err="1">
                <a:ea typeface="ＭＳ Ｐゴシック" panose="020B0600070205080204" pitchFamily="34" charset="-128"/>
              </a:rPr>
              <a:t>msb.embopress.org</a:t>
            </a:r>
            <a:r>
              <a:rPr lang="en-US" altLang="en-US" sz="2400" dirty="0">
                <a:ea typeface="ＭＳ Ｐゴシック" panose="020B0600070205080204" pitchFamily="34" charset="-128"/>
              </a:rPr>
              <a:t>/content/12/7/878</a:t>
            </a:r>
          </a:p>
          <a:p>
            <a:pPr eaLnBrk="1" hangingPunct="1"/>
            <a:r>
              <a:rPr lang="en-US" altLang="en-US" sz="2800" b="1" dirty="0">
                <a:ea typeface="ＭＳ Ｐゴシック" panose="020B0600070205080204" pitchFamily="34" charset="-128"/>
              </a:rPr>
              <a:t>Predicting the sequence specificities of DNA- and RNA-binding proteins by deep learning</a:t>
            </a:r>
          </a:p>
          <a:p>
            <a:pPr lvl="1" eaLnBrk="1" hangingPunct="1"/>
            <a:r>
              <a:rPr lang="en-US" altLang="en-US" sz="2400" dirty="0">
                <a:ea typeface="ＭＳ Ｐゴシック" panose="020B0600070205080204" pitchFamily="34" charset="-128"/>
                <a:hlinkClick r:id="rId2"/>
              </a:rPr>
              <a:t>https://www.nature.com/articles/nbt.3300</a:t>
            </a:r>
            <a:endParaRPr lang="en-US" altLang="en-US" sz="2400" dirty="0">
              <a:ea typeface="ＭＳ Ｐゴシック" panose="020B0600070205080204" pitchFamily="34" charset="-128"/>
            </a:endParaRPr>
          </a:p>
          <a:p>
            <a:pPr eaLnBrk="1" hangingPunct="1"/>
            <a:r>
              <a:rPr lang="en-US" altLang="en-US" sz="2800" dirty="0">
                <a:ea typeface="ＭＳ Ｐゴシック" panose="020B0600070205080204" pitchFamily="34" charset="-128"/>
                <a:hlinkClick r:id="rId3"/>
              </a:rPr>
              <a:t>https://github.com/hussius/deeplearning-biology</a:t>
            </a:r>
            <a:r>
              <a:rPr lang="en-US" altLang="en-US" sz="2800" dirty="0">
                <a:ea typeface="ＭＳ Ｐゴシック" panose="020B0600070205080204" pitchFamily="34" charset="-128"/>
              </a:rPr>
              <a:t> </a:t>
            </a:r>
          </a:p>
          <a:p>
            <a:pPr eaLnBrk="1" hangingPunct="1"/>
            <a:r>
              <a:rPr lang="en-US" altLang="en-US" sz="2800" dirty="0">
                <a:ea typeface="ＭＳ Ｐゴシック" panose="020B0600070205080204" pitchFamily="34" charset="-128"/>
                <a:hlinkClick r:id="rId4"/>
              </a:rPr>
              <a:t>The Incredible Convergence Of Deep Learning And Genomics</a:t>
            </a:r>
            <a:br>
              <a:rPr lang="en-US" altLang="en-US" sz="2800" dirty="0">
                <a:ea typeface="ＭＳ Ｐゴシック" panose="020B0600070205080204" pitchFamily="34" charset="-128"/>
              </a:rPr>
            </a:br>
            <a:endParaRPr lang="en-US" altLang="en-US" sz="28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3D5CF532-27FF-2A49-A742-4F16310B28D0}"/>
              </a:ext>
            </a:extLst>
          </p:cNvPr>
          <p:cNvSpPr>
            <a:spLocks noGrp="1"/>
          </p:cNvSpPr>
          <p:nvPr>
            <p:ph type="sldNum" sz="quarter" idx="12"/>
          </p:nvPr>
        </p:nvSpPr>
        <p:spPr/>
        <p:txBody>
          <a:bodyPr/>
          <a:lstStyle/>
          <a:p>
            <a:fld id="{95764C26-2886-4D4B-B397-A363CFEF9E25}" type="slidenum">
              <a:rPr lang="en-US" smtClean="0"/>
              <a:pPr/>
              <a:t>58</a:t>
            </a:fld>
            <a:endParaRPr lang="en-US"/>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80ED7E6A-BF57-F149-A86A-4F80ADFC6CE4}"/>
              </a:ext>
            </a:extLst>
          </p:cNvPr>
          <p:cNvSpPr txBox="1">
            <a:spLocks noChangeArrowheads="1"/>
          </p:cNvSpPr>
          <p:nvPr/>
        </p:nvSpPr>
        <p:spPr bwMode="auto">
          <a:xfrm>
            <a:off x="325438" y="530225"/>
            <a:ext cx="8493125"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defRPr/>
            </a:pPr>
            <a:r>
              <a:rPr lang="en-GB" altLang="en-US" sz="2900" dirty="0">
                <a:latin typeface="+mj-lt"/>
              </a:rPr>
              <a:t>Machine learning and representation learning</a:t>
            </a:r>
          </a:p>
        </p:txBody>
      </p:sp>
      <p:pic>
        <p:nvPicPr>
          <p:cNvPr id="3074" name="Picture 2">
            <a:extLst>
              <a:ext uri="{FF2B5EF4-FFF2-40B4-BE49-F238E27FC236}">
                <a16:creationId xmlns:a16="http://schemas.microsoft.com/office/drawing/2014/main" id="{3AD08FEC-F6C7-A841-82B3-9FF499294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275" y="6097588"/>
            <a:ext cx="1400175" cy="639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4303BC8C-E339-2B41-9E9E-FC72CE354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 y="1862138"/>
            <a:ext cx="7804150" cy="3698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BD62D004-640A-2640-864B-C08A6E7B2A70}"/>
              </a:ext>
            </a:extLst>
          </p:cNvPr>
          <p:cNvSpPr txBox="1">
            <a:spLocks noChangeArrowheads="1"/>
          </p:cNvSpPr>
          <p:nvPr/>
        </p:nvSpPr>
        <p:spPr bwMode="auto">
          <a:xfrm>
            <a:off x="2752725" y="662622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en-US" sz="1089" b="1">
                <a:latin typeface="Arial" charset="0"/>
              </a:rPr>
              <a:t>Christof Angermueller et al. Mol Syst Biol 2016;12:878</a:t>
            </a:r>
          </a:p>
        </p:txBody>
      </p:sp>
      <p:sp>
        <p:nvSpPr>
          <p:cNvPr id="3077" name="Text Box 5">
            <a:extLst>
              <a:ext uri="{FF2B5EF4-FFF2-40B4-BE49-F238E27FC236}">
                <a16:creationId xmlns:a16="http://schemas.microsoft.com/office/drawing/2014/main" id="{B5B774F3-404E-E44A-8F78-239D2AD66BA6}"/>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a:defRPr/>
            </a:pPr>
            <a:r>
              <a:rPr lang="en-GB" altLang="en-US" sz="907">
                <a:latin typeface="Arial" charset="0"/>
              </a:rPr>
              <a:t>© as stated in the article, figure or figure legend</a:t>
            </a:r>
          </a:p>
        </p:txBody>
      </p:sp>
      <p:sp>
        <p:nvSpPr>
          <p:cNvPr id="2" name="Slide Number Placeholder 1">
            <a:extLst>
              <a:ext uri="{FF2B5EF4-FFF2-40B4-BE49-F238E27FC236}">
                <a16:creationId xmlns:a16="http://schemas.microsoft.com/office/drawing/2014/main" id="{F9BC10F3-346D-0747-9F1B-AC172C613AD9}"/>
              </a:ext>
            </a:extLst>
          </p:cNvPr>
          <p:cNvSpPr>
            <a:spLocks noGrp="1"/>
          </p:cNvSpPr>
          <p:nvPr>
            <p:ph type="sldNum" sz="quarter" idx="12"/>
          </p:nvPr>
        </p:nvSpPr>
        <p:spPr/>
        <p:txBody>
          <a:bodyPr/>
          <a:lstStyle/>
          <a:p>
            <a:fld id="{F272799F-04F9-0843-9DC9-F9C407D31088}" type="slidenum">
              <a:rPr lang="en-US" smtClean="0"/>
              <a:pPr/>
              <a:t>59</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7261" y="1676400"/>
            <a:ext cx="7049477" cy="4784106"/>
          </a:xfrm>
          <a:prstGeom prst="rect">
            <a:avLst/>
          </a:prstGeom>
        </p:spPr>
      </p:pic>
      <p:sp>
        <p:nvSpPr>
          <p:cNvPr id="4" name="Title 1">
            <a:extLst>
              <a:ext uri="{FF2B5EF4-FFF2-40B4-BE49-F238E27FC236}">
                <a16:creationId xmlns:a16="http://schemas.microsoft.com/office/drawing/2014/main" id="{C0F5E6FF-92B9-154E-81E0-DFB47DFF19B1}"/>
              </a:ext>
            </a:extLst>
          </p:cNvPr>
          <p:cNvSpPr txBox="1">
            <a:spLocks/>
          </p:cNvSpPr>
          <p:nvPr/>
        </p:nvSpPr>
        <p:spPr>
          <a:xfrm>
            <a:off x="685799" y="3048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defRPr>
            </a:lvl2pPr>
            <a:lvl3pPr algn="ctr" rtl="0" eaLnBrk="0" fontAlgn="base" hangingPunct="0">
              <a:spcBef>
                <a:spcPct val="0"/>
              </a:spcBef>
              <a:spcAft>
                <a:spcPct val="0"/>
              </a:spcAft>
              <a:defRPr sz="4400">
                <a:solidFill>
                  <a:schemeClr val="tx2"/>
                </a:solidFill>
                <a:latin typeface="Arial" pitchFamily="-111" charset="0"/>
              </a:defRPr>
            </a:lvl3pPr>
            <a:lvl4pPr algn="ctr" rtl="0" eaLnBrk="0" fontAlgn="base" hangingPunct="0">
              <a:spcBef>
                <a:spcPct val="0"/>
              </a:spcBef>
              <a:spcAft>
                <a:spcPct val="0"/>
              </a:spcAft>
              <a:defRPr sz="4400">
                <a:solidFill>
                  <a:schemeClr val="tx2"/>
                </a:solidFill>
                <a:latin typeface="Arial" pitchFamily="-111" charset="0"/>
              </a:defRPr>
            </a:lvl4pPr>
            <a:lvl5pPr algn="ctr" rtl="0" eaLnBrk="0" fontAlgn="base" hangingPunct="0">
              <a:spcBef>
                <a:spcPct val="0"/>
              </a:spcBef>
              <a:spcAft>
                <a:spcPct val="0"/>
              </a:spcAft>
              <a:defRPr sz="4400">
                <a:solidFill>
                  <a:schemeClr val="tx2"/>
                </a:solidFill>
                <a:latin typeface="Arial" pitchFamily="-111" charset="0"/>
              </a:defRPr>
            </a:lvl5pPr>
            <a:lvl6pPr marL="457200" algn="ctr" rtl="0" eaLnBrk="0" fontAlgn="base" hangingPunct="0">
              <a:spcBef>
                <a:spcPct val="0"/>
              </a:spcBef>
              <a:spcAft>
                <a:spcPct val="0"/>
              </a:spcAft>
              <a:defRPr sz="4400">
                <a:solidFill>
                  <a:schemeClr val="tx2"/>
                </a:solidFill>
                <a:latin typeface="Arial" pitchFamily="-111" charset="0"/>
              </a:defRPr>
            </a:lvl6pPr>
            <a:lvl7pPr marL="914400" algn="ctr" rtl="0" eaLnBrk="0" fontAlgn="base" hangingPunct="0">
              <a:spcBef>
                <a:spcPct val="0"/>
              </a:spcBef>
              <a:spcAft>
                <a:spcPct val="0"/>
              </a:spcAft>
              <a:defRPr sz="4400">
                <a:solidFill>
                  <a:schemeClr val="tx2"/>
                </a:solidFill>
                <a:latin typeface="Arial" pitchFamily="-111" charset="0"/>
              </a:defRPr>
            </a:lvl7pPr>
            <a:lvl8pPr marL="1371600" algn="ctr" rtl="0" eaLnBrk="0" fontAlgn="base" hangingPunct="0">
              <a:spcBef>
                <a:spcPct val="0"/>
              </a:spcBef>
              <a:spcAft>
                <a:spcPct val="0"/>
              </a:spcAft>
              <a:defRPr sz="4400">
                <a:solidFill>
                  <a:schemeClr val="tx2"/>
                </a:solidFill>
                <a:latin typeface="Arial" pitchFamily="-111" charset="0"/>
              </a:defRPr>
            </a:lvl8pPr>
            <a:lvl9pPr marL="1828800" algn="ctr" rtl="0" eaLnBrk="0" fontAlgn="base" hangingPunct="0">
              <a:spcBef>
                <a:spcPct val="0"/>
              </a:spcBef>
              <a:spcAft>
                <a:spcPct val="0"/>
              </a:spcAft>
              <a:defRPr sz="4400">
                <a:solidFill>
                  <a:schemeClr val="tx2"/>
                </a:solidFill>
                <a:latin typeface="Arial" pitchFamily="-111" charset="0"/>
              </a:defRPr>
            </a:lvl9pPr>
          </a:lstStyle>
          <a:p>
            <a:r>
              <a:rPr lang="en-US" kern="0" dirty="0"/>
              <a:t>Multi-scale mechanisms </a:t>
            </a:r>
          </a:p>
        </p:txBody>
      </p:sp>
    </p:spTree>
    <p:extLst>
      <p:ext uri="{BB962C8B-B14F-4D97-AF65-F5344CB8AC3E}">
        <p14:creationId xmlns:p14="http://schemas.microsoft.com/office/powerpoint/2010/main" val="639973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6BEB96BF-1620-5F4B-B746-FF4A101C3FBD}"/>
              </a:ext>
            </a:extLst>
          </p:cNvPr>
          <p:cNvSpPr>
            <a:spLocks noGrp="1"/>
          </p:cNvSpPr>
          <p:nvPr>
            <p:ph type="title"/>
          </p:nvPr>
        </p:nvSpPr>
        <p:spPr/>
        <p:txBody>
          <a:bodyPr/>
          <a:lstStyle/>
          <a:p>
            <a:pPr eaLnBrk="1" hangingPunct="1"/>
            <a:r>
              <a:rPr lang="en-US" altLang="en-US" sz="2900">
                <a:ea typeface="ＭＳ Ｐゴシック" panose="020B0600070205080204" pitchFamily="34" charset="-128"/>
              </a:rPr>
              <a:t>Artificial Neural Network</a:t>
            </a:r>
          </a:p>
        </p:txBody>
      </p:sp>
      <p:pic>
        <p:nvPicPr>
          <p:cNvPr id="100354" name="Content Placeholder 4">
            <a:extLst>
              <a:ext uri="{FF2B5EF4-FFF2-40B4-BE49-F238E27FC236}">
                <a16:creationId xmlns:a16="http://schemas.microsoft.com/office/drawing/2014/main" id="{CD0C2638-EDEB-9B42-B85E-193EA3EFB28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916113"/>
            <a:ext cx="7886700" cy="4170362"/>
          </a:xfrm>
        </p:spPr>
      </p:pic>
      <p:sp>
        <p:nvSpPr>
          <p:cNvPr id="7" name="Text Box 4">
            <a:extLst>
              <a:ext uri="{FF2B5EF4-FFF2-40B4-BE49-F238E27FC236}">
                <a16:creationId xmlns:a16="http://schemas.microsoft.com/office/drawing/2014/main" id="{6F344722-B85E-4A41-B821-A638DEDE7C3C}"/>
              </a:ext>
            </a:extLst>
          </p:cNvPr>
          <p:cNvSpPr txBox="1">
            <a:spLocks noChangeArrowheads="1"/>
          </p:cNvSpPr>
          <p:nvPr/>
        </p:nvSpPr>
        <p:spPr bwMode="auto">
          <a:xfrm>
            <a:off x="115888" y="662622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en-US" sz="1089" b="1" dirty="0">
                <a:latin typeface="Arial" charset="0"/>
              </a:rPr>
              <a:t>Christof </a:t>
            </a:r>
            <a:r>
              <a:rPr lang="en-GB" altLang="en-US" sz="1089" b="1" dirty="0" err="1">
                <a:latin typeface="Arial" charset="0"/>
              </a:rPr>
              <a:t>Angermueller</a:t>
            </a:r>
            <a:r>
              <a:rPr lang="en-GB" altLang="en-US" sz="1089" b="1" dirty="0">
                <a:latin typeface="Arial" charset="0"/>
              </a:rPr>
              <a:t> et al. </a:t>
            </a:r>
            <a:r>
              <a:rPr lang="en-GB" altLang="en-US" sz="1089" b="1" dirty="0" err="1">
                <a:latin typeface="Arial" charset="0"/>
              </a:rPr>
              <a:t>Mol</a:t>
            </a:r>
            <a:r>
              <a:rPr lang="en-GB" altLang="en-US" sz="1089" b="1" dirty="0">
                <a:latin typeface="Arial" charset="0"/>
              </a:rPr>
              <a:t> </a:t>
            </a:r>
            <a:r>
              <a:rPr lang="en-GB" altLang="en-US" sz="1089" b="1" dirty="0" err="1">
                <a:latin typeface="Arial" charset="0"/>
              </a:rPr>
              <a:t>Syst</a:t>
            </a:r>
            <a:r>
              <a:rPr lang="en-GB" altLang="en-US" sz="1089" b="1" dirty="0">
                <a:latin typeface="Arial" charset="0"/>
              </a:rPr>
              <a:t> </a:t>
            </a:r>
            <a:r>
              <a:rPr lang="en-GB" altLang="en-US" sz="1089" b="1" dirty="0" err="1">
                <a:latin typeface="Arial" charset="0"/>
              </a:rPr>
              <a:t>Biol</a:t>
            </a:r>
            <a:r>
              <a:rPr lang="en-GB" altLang="en-US" sz="1089" b="1" dirty="0">
                <a:latin typeface="Arial" charset="0"/>
              </a:rPr>
              <a:t> 2016;12:878</a:t>
            </a:r>
          </a:p>
        </p:txBody>
      </p:sp>
      <p:sp>
        <p:nvSpPr>
          <p:cNvPr id="2" name="Slide Number Placeholder 1">
            <a:extLst>
              <a:ext uri="{FF2B5EF4-FFF2-40B4-BE49-F238E27FC236}">
                <a16:creationId xmlns:a16="http://schemas.microsoft.com/office/drawing/2014/main" id="{803752EE-5795-8E40-B152-3F06CED91A26}"/>
              </a:ext>
            </a:extLst>
          </p:cNvPr>
          <p:cNvSpPr>
            <a:spLocks noGrp="1"/>
          </p:cNvSpPr>
          <p:nvPr>
            <p:ph type="sldNum" sz="quarter" idx="12"/>
          </p:nvPr>
        </p:nvSpPr>
        <p:spPr/>
        <p:txBody>
          <a:bodyPr/>
          <a:lstStyle/>
          <a:p>
            <a:fld id="{95764C26-2886-4D4B-B397-A363CFEF9E25}" type="slidenum">
              <a:rPr lang="en-US" smtClean="0"/>
              <a:pPr/>
              <a:t>60</a:t>
            </a:fld>
            <a:endParaRPr lang="en-US"/>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3C950695-CA4F-6244-BA9C-6EBE7952108C}"/>
              </a:ext>
            </a:extLst>
          </p:cNvPr>
          <p:cNvSpPr>
            <a:spLocks noGrp="1"/>
          </p:cNvSpPr>
          <p:nvPr>
            <p:ph type="title"/>
          </p:nvPr>
        </p:nvSpPr>
        <p:spPr/>
        <p:txBody>
          <a:bodyPr/>
          <a:lstStyle/>
          <a:p>
            <a:pPr eaLnBrk="1" hangingPunct="1"/>
            <a:r>
              <a:rPr lang="en-US" altLang="en-US" sz="2900">
                <a:ea typeface="ＭＳ Ｐゴシック" panose="020B0600070205080204" pitchFamily="34" charset="-128"/>
              </a:rPr>
              <a:t>The Incredible Convergence Of Deep Learning And Genomics</a:t>
            </a:r>
          </a:p>
        </p:txBody>
      </p:sp>
      <p:sp>
        <p:nvSpPr>
          <p:cNvPr id="101378" name="Content Placeholder 2">
            <a:extLst>
              <a:ext uri="{FF2B5EF4-FFF2-40B4-BE49-F238E27FC236}">
                <a16:creationId xmlns:a16="http://schemas.microsoft.com/office/drawing/2014/main" id="{47D7256F-E48E-B64B-BD74-B6637735F6AC}"/>
              </a:ext>
            </a:extLst>
          </p:cNvPr>
          <p:cNvSpPr>
            <a:spLocks noGrp="1"/>
          </p:cNvSpPr>
          <p:nvPr>
            <p:ph idx="1"/>
          </p:nvPr>
        </p:nvSpPr>
        <p:spPr/>
        <p:txBody>
          <a:bodyPr/>
          <a:lstStyle/>
          <a:p>
            <a:pPr eaLnBrk="1" hangingPunct="1"/>
            <a:endParaRPr lang="en-US" altLang="en-US">
              <a:ea typeface="ＭＳ Ｐゴシック" panose="020B0600070205080204" pitchFamily="34" charset="-128"/>
            </a:endParaRPr>
          </a:p>
        </p:txBody>
      </p:sp>
      <p:pic>
        <p:nvPicPr>
          <p:cNvPr id="101379" name="Picture 3">
            <a:extLst>
              <a:ext uri="{FF2B5EF4-FFF2-40B4-BE49-F238E27FC236}">
                <a16:creationId xmlns:a16="http://schemas.microsoft.com/office/drawing/2014/main" id="{DE93F71C-D801-4F48-B22A-6BE0DC7563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4">
            <a:extLst>
              <a:ext uri="{FF2B5EF4-FFF2-40B4-BE49-F238E27FC236}">
                <a16:creationId xmlns:a16="http://schemas.microsoft.com/office/drawing/2014/main" id="{5D3960D8-8EE8-7F42-8F85-EB8F385B9716}"/>
              </a:ext>
            </a:extLst>
          </p:cNvPr>
          <p:cNvSpPr>
            <a:spLocks noChangeArrowheads="1"/>
          </p:cNvSpPr>
          <p:nvPr/>
        </p:nvSpPr>
        <p:spPr bwMode="auto">
          <a:xfrm>
            <a:off x="252413" y="6488113"/>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a:latin typeface="medium-content-sans-serif-font"/>
                <a:hlinkClick r:id="rId3"/>
              </a:rPr>
              <a:t>Johnny Israeli</a:t>
            </a:r>
            <a:endParaRPr lang="en-US" altLang="en-US"/>
          </a:p>
        </p:txBody>
      </p:sp>
      <p:sp>
        <p:nvSpPr>
          <p:cNvPr id="2" name="Slide Number Placeholder 1">
            <a:extLst>
              <a:ext uri="{FF2B5EF4-FFF2-40B4-BE49-F238E27FC236}">
                <a16:creationId xmlns:a16="http://schemas.microsoft.com/office/drawing/2014/main" id="{72B28AC0-C1EA-B546-8960-837A0643875C}"/>
              </a:ext>
            </a:extLst>
          </p:cNvPr>
          <p:cNvSpPr>
            <a:spLocks noGrp="1"/>
          </p:cNvSpPr>
          <p:nvPr>
            <p:ph type="sldNum" sz="quarter" idx="12"/>
          </p:nvPr>
        </p:nvSpPr>
        <p:spPr/>
        <p:txBody>
          <a:bodyPr/>
          <a:lstStyle/>
          <a:p>
            <a:fld id="{95764C26-2886-4D4B-B397-A363CFEF9E25}" type="slidenum">
              <a:rPr lang="en-US" smtClean="0"/>
              <a:pPr/>
              <a:t>61</a:t>
            </a:fld>
            <a:endParaRPr lang="en-US"/>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6239FF6-6E40-D249-9C38-3797FFC58B81}"/>
              </a:ext>
            </a:extLst>
          </p:cNvPr>
          <p:cNvSpPr txBox="1">
            <a:spLocks noChangeArrowheads="1"/>
          </p:cNvSpPr>
          <p:nvPr/>
        </p:nvSpPr>
        <p:spPr bwMode="auto">
          <a:xfrm>
            <a:off x="325438" y="382588"/>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defRPr/>
            </a:pPr>
            <a:r>
              <a:rPr lang="en-GB" altLang="en-US" sz="2900" dirty="0">
                <a:latin typeface="+mj-lt"/>
              </a:rPr>
              <a:t>Principles of using neural networks for predicting molecular traits from DNA sequence</a:t>
            </a:r>
          </a:p>
        </p:txBody>
      </p:sp>
      <p:pic>
        <p:nvPicPr>
          <p:cNvPr id="3074" name="Picture 2">
            <a:extLst>
              <a:ext uri="{FF2B5EF4-FFF2-40B4-BE49-F238E27FC236}">
                <a16:creationId xmlns:a16="http://schemas.microsoft.com/office/drawing/2014/main" id="{3CEB05AF-2AB7-4D4D-BEF9-871DDF7EC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038" y="6437313"/>
            <a:ext cx="1223962" cy="42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A86685D6-94F2-064B-ADEC-BE0A32A9D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8" y="1406525"/>
            <a:ext cx="7421562"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3C2B35BE-3B39-344C-B085-C20DBAC19EEA}"/>
              </a:ext>
            </a:extLst>
          </p:cNvPr>
          <p:cNvSpPr txBox="1">
            <a:spLocks noChangeArrowheads="1"/>
          </p:cNvSpPr>
          <p:nvPr/>
        </p:nvSpPr>
        <p:spPr bwMode="auto">
          <a:xfrm>
            <a:off x="2611438" y="6613525"/>
            <a:ext cx="3919537"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en-US" sz="1089" b="1">
                <a:latin typeface="Arial" charset="0"/>
              </a:rPr>
              <a:t>Christof </a:t>
            </a:r>
            <a:r>
              <a:rPr lang="en-GB" altLang="en-US" sz="1089" b="1" dirty="0" err="1">
                <a:latin typeface="Arial" charset="0"/>
              </a:rPr>
              <a:t>Angermueller</a:t>
            </a:r>
            <a:r>
              <a:rPr lang="en-GB" altLang="en-US" sz="1089" b="1" dirty="0">
                <a:latin typeface="Arial" charset="0"/>
              </a:rPr>
              <a:t> et al. </a:t>
            </a:r>
            <a:r>
              <a:rPr lang="en-GB" altLang="en-US" sz="1089" b="1" dirty="0" err="1">
                <a:latin typeface="Arial" charset="0"/>
              </a:rPr>
              <a:t>Mol</a:t>
            </a:r>
            <a:r>
              <a:rPr lang="en-GB" altLang="en-US" sz="1089" b="1" dirty="0">
                <a:latin typeface="Arial" charset="0"/>
              </a:rPr>
              <a:t> </a:t>
            </a:r>
            <a:r>
              <a:rPr lang="en-GB" altLang="en-US" sz="1089" b="1" dirty="0" err="1">
                <a:latin typeface="Arial" charset="0"/>
              </a:rPr>
              <a:t>Syst</a:t>
            </a:r>
            <a:r>
              <a:rPr lang="en-GB" altLang="en-US" sz="1089" b="1" dirty="0">
                <a:latin typeface="Arial" charset="0"/>
              </a:rPr>
              <a:t> </a:t>
            </a:r>
            <a:r>
              <a:rPr lang="en-GB" altLang="en-US" sz="1089" b="1" dirty="0" err="1">
                <a:latin typeface="Arial" charset="0"/>
              </a:rPr>
              <a:t>Biol</a:t>
            </a:r>
            <a:r>
              <a:rPr lang="en-GB" altLang="en-US" sz="1089" b="1" dirty="0">
                <a:latin typeface="Arial" charset="0"/>
              </a:rPr>
              <a:t> 2016;12:878</a:t>
            </a:r>
          </a:p>
        </p:txBody>
      </p:sp>
      <p:sp>
        <p:nvSpPr>
          <p:cNvPr id="3077" name="Text Box 5">
            <a:extLst>
              <a:ext uri="{FF2B5EF4-FFF2-40B4-BE49-F238E27FC236}">
                <a16:creationId xmlns:a16="http://schemas.microsoft.com/office/drawing/2014/main" id="{9397BBEC-18AB-CA43-AD92-1F3B977FB546}"/>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a:defRPr/>
            </a:pPr>
            <a:r>
              <a:rPr lang="en-GB" altLang="en-US" sz="907" dirty="0">
                <a:latin typeface="Arial" charset="0"/>
              </a:rPr>
              <a:t>© as stated in the article, figure or figure legend</a:t>
            </a:r>
          </a:p>
        </p:txBody>
      </p:sp>
      <p:sp>
        <p:nvSpPr>
          <p:cNvPr id="2" name="Slide Number Placeholder 1">
            <a:extLst>
              <a:ext uri="{FF2B5EF4-FFF2-40B4-BE49-F238E27FC236}">
                <a16:creationId xmlns:a16="http://schemas.microsoft.com/office/drawing/2014/main" id="{EE84DC4F-9233-7B4B-96A2-D2B0D26C600E}"/>
              </a:ext>
            </a:extLst>
          </p:cNvPr>
          <p:cNvSpPr>
            <a:spLocks noGrp="1"/>
          </p:cNvSpPr>
          <p:nvPr>
            <p:ph type="sldNum" sz="quarter" idx="12"/>
          </p:nvPr>
        </p:nvSpPr>
        <p:spPr/>
        <p:txBody>
          <a:bodyPr/>
          <a:lstStyle/>
          <a:p>
            <a:fld id="{F272799F-04F9-0843-9DC9-F9C407D31088}" type="slidenum">
              <a:rPr lang="en-US" smtClean="0"/>
              <a:pPr/>
              <a:t>62</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EAC09B01-80F1-CE4E-BB66-22C8F1BD35B9}"/>
              </a:ext>
            </a:extLst>
          </p:cNvPr>
          <p:cNvSpPr>
            <a:spLocks noGrp="1"/>
          </p:cNvSpPr>
          <p:nvPr>
            <p:ph type="title"/>
          </p:nvPr>
        </p:nvSpPr>
        <p:spPr/>
        <p:txBody>
          <a:bodyPr/>
          <a:lstStyle/>
          <a:p>
            <a:pPr eaLnBrk="1" hangingPunct="1"/>
            <a:r>
              <a:rPr lang="en-US" altLang="en-US">
                <a:ea typeface="ＭＳ Ｐゴシック" panose="020B0600070205080204" pitchFamily="34" charset="-128"/>
              </a:rPr>
              <a:t>Convolutional Neural Network</a:t>
            </a:r>
          </a:p>
        </p:txBody>
      </p:sp>
      <p:pic>
        <p:nvPicPr>
          <p:cNvPr id="104450" name="Content Placeholder 4">
            <a:extLst>
              <a:ext uri="{FF2B5EF4-FFF2-40B4-BE49-F238E27FC236}">
                <a16:creationId xmlns:a16="http://schemas.microsoft.com/office/drawing/2014/main" id="{58A312AC-6C6C-1B45-B2FA-4B1490CFA6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0" y="1825625"/>
            <a:ext cx="6985000" cy="4351338"/>
          </a:xfrm>
        </p:spPr>
      </p:pic>
      <p:sp>
        <p:nvSpPr>
          <p:cNvPr id="4" name="Text Box 4">
            <a:extLst>
              <a:ext uri="{FF2B5EF4-FFF2-40B4-BE49-F238E27FC236}">
                <a16:creationId xmlns:a16="http://schemas.microsoft.com/office/drawing/2014/main" id="{EF4E9C0C-3A0A-884E-8D8F-C68C71B71394}"/>
              </a:ext>
            </a:extLst>
          </p:cNvPr>
          <p:cNvSpPr txBox="1">
            <a:spLocks noChangeArrowheads="1"/>
          </p:cNvSpPr>
          <p:nvPr/>
        </p:nvSpPr>
        <p:spPr bwMode="auto">
          <a:xfrm>
            <a:off x="263525" y="662622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en-US" sz="1089" b="1">
                <a:latin typeface="Arial" charset="0"/>
              </a:rPr>
              <a:t>Christof Angermueller et al. Mol Syst Biol 2016;12:878</a:t>
            </a:r>
          </a:p>
        </p:txBody>
      </p:sp>
      <p:sp>
        <p:nvSpPr>
          <p:cNvPr id="2" name="Slide Number Placeholder 1">
            <a:extLst>
              <a:ext uri="{FF2B5EF4-FFF2-40B4-BE49-F238E27FC236}">
                <a16:creationId xmlns:a16="http://schemas.microsoft.com/office/drawing/2014/main" id="{86AC5440-0068-D74C-BA05-D51ADBA00B58}"/>
              </a:ext>
            </a:extLst>
          </p:cNvPr>
          <p:cNvSpPr>
            <a:spLocks noGrp="1"/>
          </p:cNvSpPr>
          <p:nvPr>
            <p:ph type="sldNum" sz="quarter" idx="12"/>
          </p:nvPr>
        </p:nvSpPr>
        <p:spPr/>
        <p:txBody>
          <a:bodyPr/>
          <a:lstStyle/>
          <a:p>
            <a:fld id="{95764C26-2886-4D4B-B397-A363CFEF9E25}" type="slidenum">
              <a:rPr lang="en-US" smtClean="0"/>
              <a:pPr/>
              <a:t>63</a:t>
            </a:fld>
            <a:endParaRPr lang="en-US"/>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B84F3F0C-758E-4846-B2E7-143313FA12D5}"/>
              </a:ext>
            </a:extLst>
          </p:cNvPr>
          <p:cNvSpPr txBox="1">
            <a:spLocks noChangeArrowheads="1"/>
          </p:cNvSpPr>
          <p:nvPr/>
        </p:nvSpPr>
        <p:spPr bwMode="auto">
          <a:xfrm>
            <a:off x="342900" y="398463"/>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defRPr/>
            </a:pPr>
            <a:r>
              <a:rPr lang="en-GB" altLang="en-US" sz="2900" dirty="0">
                <a:latin typeface="+mj-lt"/>
              </a:rPr>
              <a:t>Convolution and pooling operators are stacked, </a:t>
            </a:r>
          </a:p>
          <a:p>
            <a:pPr algn="ctr">
              <a:defRPr/>
            </a:pPr>
            <a:r>
              <a:rPr lang="en-GB" altLang="en-US" sz="2900" dirty="0">
                <a:latin typeface="+mj-lt"/>
              </a:rPr>
              <a:t>thereby creating a deep network for image analysis</a:t>
            </a:r>
          </a:p>
        </p:txBody>
      </p:sp>
      <p:pic>
        <p:nvPicPr>
          <p:cNvPr id="3074" name="Picture 2">
            <a:extLst>
              <a:ext uri="{FF2B5EF4-FFF2-40B4-BE49-F238E27FC236}">
                <a16:creationId xmlns:a16="http://schemas.microsoft.com/office/drawing/2014/main" id="{631C04FA-BDA7-984C-8219-8A50480AE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275" y="6097588"/>
            <a:ext cx="1400175" cy="639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9B5AD2E5-F006-7742-ABAE-74FC074A8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2530475"/>
            <a:ext cx="7804150" cy="1792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FD2FCF0D-BC18-1444-A908-0C9ADE6F5560}"/>
              </a:ext>
            </a:extLst>
          </p:cNvPr>
          <p:cNvSpPr txBox="1">
            <a:spLocks noChangeArrowheads="1"/>
          </p:cNvSpPr>
          <p:nvPr/>
        </p:nvSpPr>
        <p:spPr bwMode="auto">
          <a:xfrm>
            <a:off x="671513"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en-US" sz="1089" b="1">
                <a:latin typeface="Arial" charset="0"/>
              </a:rPr>
              <a:t>Christof Angermueller et al. Mol Syst Biol 2016;12:878</a:t>
            </a:r>
          </a:p>
        </p:txBody>
      </p:sp>
      <p:sp>
        <p:nvSpPr>
          <p:cNvPr id="3077" name="Text Box 5">
            <a:extLst>
              <a:ext uri="{FF2B5EF4-FFF2-40B4-BE49-F238E27FC236}">
                <a16:creationId xmlns:a16="http://schemas.microsoft.com/office/drawing/2014/main" id="{E37C6DEA-5BDE-1342-9BDA-432729C189A4}"/>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a:defRPr/>
            </a:pPr>
            <a:r>
              <a:rPr lang="en-GB" altLang="en-US" sz="907">
                <a:latin typeface="Arial" charset="0"/>
              </a:rPr>
              <a:t>© as stated in the article, figure or figure legend</a:t>
            </a:r>
          </a:p>
        </p:txBody>
      </p:sp>
      <p:sp>
        <p:nvSpPr>
          <p:cNvPr id="2" name="Slide Number Placeholder 1">
            <a:extLst>
              <a:ext uri="{FF2B5EF4-FFF2-40B4-BE49-F238E27FC236}">
                <a16:creationId xmlns:a16="http://schemas.microsoft.com/office/drawing/2014/main" id="{71ED280B-B280-954C-AEDF-9D50507B1E04}"/>
              </a:ext>
            </a:extLst>
          </p:cNvPr>
          <p:cNvSpPr>
            <a:spLocks noGrp="1"/>
          </p:cNvSpPr>
          <p:nvPr>
            <p:ph type="sldNum" sz="quarter" idx="12"/>
          </p:nvPr>
        </p:nvSpPr>
        <p:spPr/>
        <p:txBody>
          <a:bodyPr/>
          <a:lstStyle/>
          <a:p>
            <a:fld id="{F272799F-04F9-0843-9DC9-F9C407D31088}" type="slidenum">
              <a:rPr lang="en-US" smtClean="0"/>
              <a:pPr/>
              <a:t>64</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0337A361-9BEA-0841-92AA-858FEE217DDE}"/>
              </a:ext>
            </a:extLst>
          </p:cNvPr>
          <p:cNvSpPr txBox="1">
            <a:spLocks noChangeArrowheads="1"/>
          </p:cNvSpPr>
          <p:nvPr/>
        </p:nvSpPr>
        <p:spPr bwMode="auto">
          <a:xfrm>
            <a:off x="325438" y="382588"/>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9pPr>
          </a:lstStyle>
          <a:p>
            <a:pPr algn="ctr">
              <a:defRPr/>
            </a:pPr>
            <a:r>
              <a:rPr lang="en-GB" altLang="en-US" sz="2900" dirty="0">
                <a:solidFill>
                  <a:srgbClr val="000000"/>
                </a:solidFill>
                <a:latin typeface="+mj-lt"/>
              </a:rPr>
              <a:t>A pre‐trained network can be used as a </a:t>
            </a:r>
          </a:p>
          <a:p>
            <a:pPr algn="ctr">
              <a:defRPr/>
            </a:pPr>
            <a:r>
              <a:rPr lang="en-GB" altLang="en-US" sz="2900" dirty="0">
                <a:solidFill>
                  <a:srgbClr val="000000"/>
                </a:solidFill>
                <a:latin typeface="+mj-lt"/>
              </a:rPr>
              <a:t>generic feature extractor</a:t>
            </a:r>
          </a:p>
        </p:txBody>
      </p:sp>
      <p:pic>
        <p:nvPicPr>
          <p:cNvPr id="3074" name="Picture 2">
            <a:extLst>
              <a:ext uri="{FF2B5EF4-FFF2-40B4-BE49-F238E27FC236}">
                <a16:creationId xmlns:a16="http://schemas.microsoft.com/office/drawing/2014/main" id="{EE5C2477-A913-DB4B-A4C9-DD03DD027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275" y="6097588"/>
            <a:ext cx="1400175" cy="639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9CCE0FAB-0746-1143-A1DE-094AB1855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2722563"/>
            <a:ext cx="7804150" cy="1408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4A1FBBC7-7845-8344-9D19-3293114B5706}"/>
              </a:ext>
            </a:extLst>
          </p:cNvPr>
          <p:cNvSpPr txBox="1">
            <a:spLocks noChangeArrowheads="1"/>
          </p:cNvSpPr>
          <p:nvPr/>
        </p:nvSpPr>
        <p:spPr bwMode="auto">
          <a:xfrm>
            <a:off x="671513"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en-US" sz="1089" b="1">
                <a:latin typeface="Arial" charset="0"/>
              </a:rPr>
              <a:t>Christof Angermueller et al. Mol Syst Biol 2016;12:878</a:t>
            </a:r>
          </a:p>
        </p:txBody>
      </p:sp>
      <p:sp>
        <p:nvSpPr>
          <p:cNvPr id="3077" name="Text Box 5">
            <a:extLst>
              <a:ext uri="{FF2B5EF4-FFF2-40B4-BE49-F238E27FC236}">
                <a16:creationId xmlns:a16="http://schemas.microsoft.com/office/drawing/2014/main" id="{BEFD1382-1B0A-9548-96AB-5211408B7675}"/>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a:defRPr/>
            </a:pPr>
            <a:r>
              <a:rPr lang="en-GB" altLang="en-US" sz="907">
                <a:latin typeface="Arial" charset="0"/>
              </a:rPr>
              <a:t>© as stated in the article, figure or figure legend</a:t>
            </a:r>
          </a:p>
        </p:txBody>
      </p:sp>
      <p:sp>
        <p:nvSpPr>
          <p:cNvPr id="2" name="Slide Number Placeholder 1">
            <a:extLst>
              <a:ext uri="{FF2B5EF4-FFF2-40B4-BE49-F238E27FC236}">
                <a16:creationId xmlns:a16="http://schemas.microsoft.com/office/drawing/2014/main" id="{0E041EAF-B0DF-3A41-90F5-7A0981B71000}"/>
              </a:ext>
            </a:extLst>
          </p:cNvPr>
          <p:cNvSpPr>
            <a:spLocks noGrp="1"/>
          </p:cNvSpPr>
          <p:nvPr>
            <p:ph type="sldNum" sz="quarter" idx="12"/>
          </p:nvPr>
        </p:nvSpPr>
        <p:spPr/>
        <p:txBody>
          <a:bodyPr/>
          <a:lstStyle/>
          <a:p>
            <a:fld id="{F272799F-04F9-0843-9DC9-F9C407D31088}" type="slidenum">
              <a:rPr lang="en-US" smtClean="0"/>
              <a:pPr/>
              <a:t>65</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28531EA0-2F58-C34B-AD34-0593F6825042}"/>
              </a:ext>
            </a:extLst>
          </p:cNvPr>
          <p:cNvSpPr txBox="1">
            <a:spLocks noChangeArrowheads="1"/>
          </p:cNvSpPr>
          <p:nvPr/>
        </p:nvSpPr>
        <p:spPr bwMode="auto">
          <a:xfrm>
            <a:off x="227013" y="463550"/>
            <a:ext cx="8493125"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charset="0"/>
                <a:ea typeface="ＭＳ Ｐゴシック" charset="-128"/>
              </a:defRPr>
            </a:lvl9pPr>
          </a:lstStyle>
          <a:p>
            <a:pPr algn="ctr">
              <a:defRPr/>
            </a:pPr>
            <a:r>
              <a:rPr lang="en-GB" altLang="en-US" sz="2900" dirty="0">
                <a:solidFill>
                  <a:srgbClr val="000000"/>
                </a:solidFill>
                <a:latin typeface="+mj-lt"/>
              </a:rPr>
              <a:t>Data normalization for and </a:t>
            </a:r>
          </a:p>
          <a:p>
            <a:pPr algn="ctr">
              <a:defRPr/>
            </a:pPr>
            <a:r>
              <a:rPr lang="en-GB" altLang="en-US" sz="2900" dirty="0">
                <a:solidFill>
                  <a:srgbClr val="000000"/>
                </a:solidFill>
                <a:latin typeface="+mj-lt"/>
              </a:rPr>
              <a:t>pre‐processing for deep neural networks</a:t>
            </a:r>
          </a:p>
        </p:txBody>
      </p:sp>
      <p:pic>
        <p:nvPicPr>
          <p:cNvPr id="3074" name="Picture 2">
            <a:extLst>
              <a:ext uri="{FF2B5EF4-FFF2-40B4-BE49-F238E27FC236}">
                <a16:creationId xmlns:a16="http://schemas.microsoft.com/office/drawing/2014/main" id="{E6B67215-B50A-2F4C-A96F-114F2FE6B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275" y="6097588"/>
            <a:ext cx="1400175" cy="639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DBC24A6D-1397-EB46-9DA7-D8B9A973D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3" y="1690688"/>
            <a:ext cx="7804150" cy="3468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6E74506D-3389-6F45-B647-1C9A4306D090}"/>
              </a:ext>
            </a:extLst>
          </p:cNvPr>
          <p:cNvSpPr txBox="1">
            <a:spLocks noChangeArrowheads="1"/>
          </p:cNvSpPr>
          <p:nvPr/>
        </p:nvSpPr>
        <p:spPr bwMode="auto">
          <a:xfrm>
            <a:off x="671513"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en-US" sz="1089" b="1">
                <a:latin typeface="Arial" charset="0"/>
              </a:rPr>
              <a:t>Christof </a:t>
            </a:r>
            <a:r>
              <a:rPr lang="en-GB" altLang="en-US" sz="1089" b="1" dirty="0" err="1">
                <a:latin typeface="Arial" charset="0"/>
              </a:rPr>
              <a:t>Angermueller</a:t>
            </a:r>
            <a:r>
              <a:rPr lang="en-GB" altLang="en-US" sz="1089" b="1" dirty="0">
                <a:latin typeface="Arial" charset="0"/>
              </a:rPr>
              <a:t> et al. </a:t>
            </a:r>
            <a:r>
              <a:rPr lang="en-GB" altLang="en-US" sz="1089" b="1" dirty="0" err="1">
                <a:latin typeface="Arial" charset="0"/>
              </a:rPr>
              <a:t>Mol</a:t>
            </a:r>
            <a:r>
              <a:rPr lang="en-GB" altLang="en-US" sz="1089" b="1" dirty="0">
                <a:latin typeface="Arial" charset="0"/>
              </a:rPr>
              <a:t> </a:t>
            </a:r>
            <a:r>
              <a:rPr lang="en-GB" altLang="en-US" sz="1089" b="1" dirty="0" err="1">
                <a:latin typeface="Arial" charset="0"/>
              </a:rPr>
              <a:t>Syst</a:t>
            </a:r>
            <a:r>
              <a:rPr lang="en-GB" altLang="en-US" sz="1089" b="1" dirty="0">
                <a:latin typeface="Arial" charset="0"/>
              </a:rPr>
              <a:t> </a:t>
            </a:r>
            <a:r>
              <a:rPr lang="en-GB" altLang="en-US" sz="1089" b="1" dirty="0" err="1">
                <a:latin typeface="Arial" charset="0"/>
              </a:rPr>
              <a:t>Biol</a:t>
            </a:r>
            <a:r>
              <a:rPr lang="en-GB" altLang="en-US" sz="1089" b="1" dirty="0">
                <a:latin typeface="Arial" charset="0"/>
              </a:rPr>
              <a:t> 2016;12:878</a:t>
            </a:r>
          </a:p>
        </p:txBody>
      </p:sp>
      <p:sp>
        <p:nvSpPr>
          <p:cNvPr id="3077" name="Text Box 5">
            <a:extLst>
              <a:ext uri="{FF2B5EF4-FFF2-40B4-BE49-F238E27FC236}">
                <a16:creationId xmlns:a16="http://schemas.microsoft.com/office/drawing/2014/main" id="{9136A5E1-8631-FD47-AABC-6C34A31F1820}"/>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a:defRPr/>
            </a:pPr>
            <a:r>
              <a:rPr lang="en-GB" altLang="en-US" sz="907">
                <a:latin typeface="Arial" charset="0"/>
              </a:rPr>
              <a:t>© as stated in the article, figure or figure legend</a:t>
            </a:r>
          </a:p>
        </p:txBody>
      </p:sp>
      <p:sp>
        <p:nvSpPr>
          <p:cNvPr id="2" name="Slide Number Placeholder 1">
            <a:extLst>
              <a:ext uri="{FF2B5EF4-FFF2-40B4-BE49-F238E27FC236}">
                <a16:creationId xmlns:a16="http://schemas.microsoft.com/office/drawing/2014/main" id="{3C321DA7-311F-AA4D-8EB0-84000E1C7B0D}"/>
              </a:ext>
            </a:extLst>
          </p:cNvPr>
          <p:cNvSpPr>
            <a:spLocks noGrp="1"/>
          </p:cNvSpPr>
          <p:nvPr>
            <p:ph type="sldNum" sz="quarter" idx="12"/>
          </p:nvPr>
        </p:nvSpPr>
        <p:spPr/>
        <p:txBody>
          <a:bodyPr/>
          <a:lstStyle/>
          <a:p>
            <a:fld id="{F272799F-04F9-0843-9DC9-F9C407D31088}" type="slidenum">
              <a:rPr lang="en-US" smtClean="0"/>
              <a:pPr/>
              <a:t>66</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DDC68BA8-3C3F-B741-9207-31D2A0CB9770}"/>
              </a:ext>
            </a:extLst>
          </p:cNvPr>
          <p:cNvSpPr>
            <a:spLocks noGrp="1"/>
          </p:cNvSpPr>
          <p:nvPr>
            <p:ph type="title"/>
          </p:nvPr>
        </p:nvSpPr>
        <p:spPr>
          <a:xfrm>
            <a:off x="685800" y="311150"/>
            <a:ext cx="7772400" cy="1143000"/>
          </a:xfrm>
        </p:spPr>
        <p:txBody>
          <a:bodyPr rtlCol="0">
            <a:normAutofit fontScale="90000"/>
          </a:bodyPr>
          <a:lstStyle/>
          <a:p>
            <a:pPr eaLnBrk="1" fontAlgn="auto" hangingPunct="1">
              <a:spcAft>
                <a:spcPts val="0"/>
              </a:spcAft>
              <a:defRPr/>
            </a:pPr>
            <a:r>
              <a:rPr lang="en-US" altLang="en-US" sz="3200" dirty="0">
                <a:ea typeface="ＭＳ Ｐゴシック" charset="-128"/>
              </a:rPr>
              <a:t>Overview of existing deep learning frameworks, comparing four widely used software solutions</a:t>
            </a:r>
          </a:p>
        </p:txBody>
      </p:sp>
      <p:sp>
        <p:nvSpPr>
          <p:cNvPr id="6" name="Text Box 4">
            <a:extLst>
              <a:ext uri="{FF2B5EF4-FFF2-40B4-BE49-F238E27FC236}">
                <a16:creationId xmlns:a16="http://schemas.microsoft.com/office/drawing/2014/main" id="{BABBCCE4-8F00-1A46-A7D8-66A12C5EA985}"/>
              </a:ext>
            </a:extLst>
          </p:cNvPr>
          <p:cNvSpPr txBox="1">
            <a:spLocks noChangeArrowheads="1"/>
          </p:cNvSpPr>
          <p:nvPr/>
        </p:nvSpPr>
        <p:spPr bwMode="auto">
          <a:xfrm>
            <a:off x="196850" y="6626225"/>
            <a:ext cx="3919538"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en-US" sz="1089" b="1">
                <a:latin typeface="Arial" charset="0"/>
              </a:rPr>
              <a:t>Christof </a:t>
            </a:r>
            <a:r>
              <a:rPr lang="en-GB" altLang="en-US" sz="1089" b="1" dirty="0" err="1">
                <a:latin typeface="Arial" charset="0"/>
              </a:rPr>
              <a:t>Angermueller</a:t>
            </a:r>
            <a:r>
              <a:rPr lang="en-GB" altLang="en-US" sz="1089" b="1" dirty="0">
                <a:latin typeface="Arial" charset="0"/>
              </a:rPr>
              <a:t> et al. </a:t>
            </a:r>
            <a:r>
              <a:rPr lang="en-GB" altLang="en-US" sz="1089" b="1" dirty="0" err="1">
                <a:latin typeface="Arial" charset="0"/>
              </a:rPr>
              <a:t>Mol</a:t>
            </a:r>
            <a:r>
              <a:rPr lang="en-GB" altLang="en-US" sz="1089" b="1" dirty="0">
                <a:latin typeface="Arial" charset="0"/>
              </a:rPr>
              <a:t> </a:t>
            </a:r>
            <a:r>
              <a:rPr lang="en-GB" altLang="en-US" sz="1089" b="1" dirty="0" err="1">
                <a:latin typeface="Arial" charset="0"/>
              </a:rPr>
              <a:t>Syst</a:t>
            </a:r>
            <a:r>
              <a:rPr lang="en-GB" altLang="en-US" sz="1089" b="1" dirty="0">
                <a:latin typeface="Arial" charset="0"/>
              </a:rPr>
              <a:t> </a:t>
            </a:r>
            <a:r>
              <a:rPr lang="en-GB" altLang="en-US" sz="1089" b="1" dirty="0" err="1">
                <a:latin typeface="Arial" charset="0"/>
              </a:rPr>
              <a:t>Biol</a:t>
            </a:r>
            <a:r>
              <a:rPr lang="en-GB" altLang="en-US" sz="1089" b="1" dirty="0">
                <a:latin typeface="Arial" charset="0"/>
              </a:rPr>
              <a:t> 2016;12:878</a:t>
            </a:r>
          </a:p>
        </p:txBody>
      </p:sp>
      <p:pic>
        <p:nvPicPr>
          <p:cNvPr id="111619" name="Picture 3">
            <a:extLst>
              <a:ext uri="{FF2B5EF4-FFF2-40B4-BE49-F238E27FC236}">
                <a16:creationId xmlns:a16="http://schemas.microsoft.com/office/drawing/2014/main" id="{764D3DE0-F77B-6643-96D0-96072D56F6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66863"/>
            <a:ext cx="8991600"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8F485CD-3134-4E4F-981A-C926693F2A7D}"/>
              </a:ext>
            </a:extLst>
          </p:cNvPr>
          <p:cNvSpPr>
            <a:spLocks noGrp="1"/>
          </p:cNvSpPr>
          <p:nvPr>
            <p:ph type="sldNum" sz="quarter" idx="12"/>
          </p:nvPr>
        </p:nvSpPr>
        <p:spPr/>
        <p:txBody>
          <a:bodyPr/>
          <a:lstStyle/>
          <a:p>
            <a:fld id="{95764C26-2886-4D4B-B397-A363CFEF9E25}" type="slidenum">
              <a:rPr lang="en-US" smtClean="0"/>
              <a:pPr/>
              <a:t>67</a:t>
            </a:fld>
            <a:endParaRPr lang="en-US"/>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a:extLst>
              <a:ext uri="{FF2B5EF4-FFF2-40B4-BE49-F238E27FC236}">
                <a16:creationId xmlns:a16="http://schemas.microsoft.com/office/drawing/2014/main" id="{B232701B-78C9-7F4F-9244-46716DE39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19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Rectangle 4">
            <a:extLst>
              <a:ext uri="{FF2B5EF4-FFF2-40B4-BE49-F238E27FC236}">
                <a16:creationId xmlns:a16="http://schemas.microsoft.com/office/drawing/2014/main" id="{FAA62627-CF77-5B46-BCDB-DB8D8A0F3650}"/>
              </a:ext>
            </a:extLst>
          </p:cNvPr>
          <p:cNvSpPr>
            <a:spLocks noChangeArrowheads="1"/>
          </p:cNvSpPr>
          <p:nvPr/>
        </p:nvSpPr>
        <p:spPr bwMode="auto">
          <a:xfrm>
            <a:off x="252413" y="6488113"/>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a:latin typeface="medium-content-sans-serif-font"/>
                <a:hlinkClick r:id="rId3"/>
              </a:rPr>
              <a:t>Johnny Israeli</a:t>
            </a:r>
            <a:endParaRPr lang="en-US" altLang="en-US"/>
          </a:p>
        </p:txBody>
      </p:sp>
      <p:sp>
        <p:nvSpPr>
          <p:cNvPr id="2" name="Slide Number Placeholder 1">
            <a:extLst>
              <a:ext uri="{FF2B5EF4-FFF2-40B4-BE49-F238E27FC236}">
                <a16:creationId xmlns:a16="http://schemas.microsoft.com/office/drawing/2014/main" id="{BBB356FF-ED96-D34D-9600-BE875FE99CD5}"/>
              </a:ext>
            </a:extLst>
          </p:cNvPr>
          <p:cNvSpPr>
            <a:spLocks noGrp="1"/>
          </p:cNvSpPr>
          <p:nvPr>
            <p:ph type="sldNum" sz="quarter" idx="12"/>
          </p:nvPr>
        </p:nvSpPr>
        <p:spPr/>
        <p:txBody>
          <a:bodyPr/>
          <a:lstStyle/>
          <a:p>
            <a:fld id="{95764C26-2886-4D4B-B397-A363CFEF9E25}" type="slidenum">
              <a:rPr lang="en-US" smtClean="0"/>
              <a:pPr/>
              <a:t>68</a:t>
            </a:fld>
            <a:endParaRPr lang="en-US"/>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769F3BA6-C19B-BE40-94E7-2AB456F79711}"/>
              </a:ext>
            </a:extLst>
          </p:cNvPr>
          <p:cNvSpPr>
            <a:spLocks noGrp="1"/>
          </p:cNvSpPr>
          <p:nvPr>
            <p:ph type="title"/>
          </p:nvPr>
        </p:nvSpPr>
        <p:spPr>
          <a:xfrm>
            <a:off x="685800" y="129382"/>
            <a:ext cx="7772400" cy="1143000"/>
          </a:xfrm>
        </p:spPr>
        <p:txBody>
          <a:bodyPr/>
          <a:lstStyle/>
          <a:p>
            <a:pPr eaLnBrk="1" hangingPunct="1"/>
            <a:r>
              <a:rPr lang="en-US" altLang="en-US" dirty="0">
                <a:ea typeface="ＭＳ Ｐゴシック" panose="020B0600070205080204" pitchFamily="34" charset="-128"/>
              </a:rPr>
              <a:t>How to train your </a:t>
            </a:r>
            <a:r>
              <a:rPr lang="en-US" altLang="en-US" dirty="0" err="1">
                <a:ea typeface="ＭＳ Ｐゴシック" panose="020B0600070205080204" pitchFamily="34" charset="-128"/>
              </a:rPr>
              <a:t>DragoNN</a:t>
            </a:r>
            <a:endParaRPr lang="en-US" altLang="en-US" dirty="0">
              <a:ea typeface="ＭＳ Ｐゴシック" panose="020B0600070205080204" pitchFamily="34" charset="-128"/>
            </a:endParaRPr>
          </a:p>
        </p:txBody>
      </p:sp>
      <p:sp>
        <p:nvSpPr>
          <p:cNvPr id="113666" name="Content Placeholder 2">
            <a:extLst>
              <a:ext uri="{FF2B5EF4-FFF2-40B4-BE49-F238E27FC236}">
                <a16:creationId xmlns:a16="http://schemas.microsoft.com/office/drawing/2014/main" id="{467AD7BE-961D-FF4F-984F-DEAA8761B65D}"/>
              </a:ext>
            </a:extLst>
          </p:cNvPr>
          <p:cNvSpPr>
            <a:spLocks noGrp="1"/>
          </p:cNvSpPr>
          <p:nvPr>
            <p:ph idx="1"/>
          </p:nvPr>
        </p:nvSpPr>
        <p:spPr>
          <a:xfrm>
            <a:off x="457200" y="1290638"/>
            <a:ext cx="8229600" cy="4525962"/>
          </a:xfrm>
        </p:spPr>
        <p:txBody>
          <a:bodyPr/>
          <a:lstStyle/>
          <a:p>
            <a:pPr eaLnBrk="1" hangingPunct="1"/>
            <a:r>
              <a:rPr lang="en-US" altLang="en-US" sz="2000">
                <a:ea typeface="ＭＳ Ｐゴシック" panose="020B0600070205080204" pitchFamily="34" charset="-128"/>
                <a:hlinkClick r:id="rId2"/>
              </a:rPr>
              <a:t>https://drive.google.com/file/d/0B4Yo77Kh_QeeaXZKQUtZWjNrWkE/view</a:t>
            </a:r>
            <a:r>
              <a:rPr lang="en-US" altLang="en-US" sz="2000">
                <a:ea typeface="ＭＳ Ｐゴシック" panose="020B0600070205080204" pitchFamily="34" charset="-128"/>
              </a:rPr>
              <a:t> </a:t>
            </a:r>
          </a:p>
        </p:txBody>
      </p:sp>
      <p:pic>
        <p:nvPicPr>
          <p:cNvPr id="113667" name="Picture 3">
            <a:extLst>
              <a:ext uri="{FF2B5EF4-FFF2-40B4-BE49-F238E27FC236}">
                <a16:creationId xmlns:a16="http://schemas.microsoft.com/office/drawing/2014/main" id="{A8704102-FD66-194E-A9D4-1616215DC6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44663"/>
            <a:ext cx="8278813"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4">
            <a:extLst>
              <a:ext uri="{FF2B5EF4-FFF2-40B4-BE49-F238E27FC236}">
                <a16:creationId xmlns:a16="http://schemas.microsoft.com/office/drawing/2014/main" id="{E23FD9B1-619C-DA43-95D5-45F939E37023}"/>
              </a:ext>
            </a:extLst>
          </p:cNvPr>
          <p:cNvSpPr>
            <a:spLocks noChangeArrowheads="1"/>
          </p:cNvSpPr>
          <p:nvPr/>
        </p:nvSpPr>
        <p:spPr bwMode="auto">
          <a:xfrm>
            <a:off x="457200" y="6437313"/>
            <a:ext cx="1487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a:latin typeface="medium-content-sans-serif-font"/>
                <a:hlinkClick r:id="rId4"/>
              </a:rPr>
              <a:t>Johnny Israeli</a:t>
            </a:r>
            <a:endParaRPr lang="en-US" altLang="en-US"/>
          </a:p>
        </p:txBody>
      </p:sp>
      <p:sp>
        <p:nvSpPr>
          <p:cNvPr id="2" name="Slide Number Placeholder 1">
            <a:extLst>
              <a:ext uri="{FF2B5EF4-FFF2-40B4-BE49-F238E27FC236}">
                <a16:creationId xmlns:a16="http://schemas.microsoft.com/office/drawing/2014/main" id="{E9DEADCD-DA95-E84E-A4DC-3FC5424660D0}"/>
              </a:ext>
            </a:extLst>
          </p:cNvPr>
          <p:cNvSpPr>
            <a:spLocks noGrp="1"/>
          </p:cNvSpPr>
          <p:nvPr>
            <p:ph type="sldNum" sz="quarter" idx="12"/>
          </p:nvPr>
        </p:nvSpPr>
        <p:spPr/>
        <p:txBody>
          <a:bodyPr/>
          <a:lstStyle/>
          <a:p>
            <a:fld id="{95764C26-2886-4D4B-B397-A363CFEF9E25}" type="slidenum">
              <a:rPr lang="en-US" smtClean="0"/>
              <a:pPr/>
              <a:t>69</a:t>
            </a:fld>
            <a:endParaRPr lang="en-US"/>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Content Placeholder 4">
            <a:extLst>
              <a:ext uri="{FF2B5EF4-FFF2-40B4-BE49-F238E27FC236}">
                <a16:creationId xmlns:a16="http://schemas.microsoft.com/office/drawing/2014/main" id="{BB2CE3DB-2820-B445-B1C3-B0A18AABA0F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52" b="41273"/>
          <a:stretch/>
        </p:blipFill>
        <p:spPr>
          <a:xfrm>
            <a:off x="-2969" y="1348978"/>
            <a:ext cx="7341079" cy="5181600"/>
          </a:xfrm>
        </p:spPr>
      </p:pic>
      <p:sp>
        <p:nvSpPr>
          <p:cNvPr id="4" name="TextBox 3">
            <a:extLst>
              <a:ext uri="{FF2B5EF4-FFF2-40B4-BE49-F238E27FC236}">
                <a16:creationId xmlns:a16="http://schemas.microsoft.com/office/drawing/2014/main" id="{D14F0AA8-92DD-474E-B502-1BC45DD31920}"/>
              </a:ext>
            </a:extLst>
          </p:cNvPr>
          <p:cNvSpPr txBox="1"/>
          <p:nvPr/>
        </p:nvSpPr>
        <p:spPr>
          <a:xfrm>
            <a:off x="7341079" y="1596034"/>
            <a:ext cx="1802921" cy="1200329"/>
          </a:xfrm>
          <a:prstGeom prst="rect">
            <a:avLst/>
          </a:prstGeom>
          <a:noFill/>
        </p:spPr>
        <p:txBody>
          <a:bodyPr wrap="square" rtlCol="0">
            <a:spAutoFit/>
          </a:bodyPr>
          <a:lstStyle/>
          <a:p>
            <a:r>
              <a:rPr lang="en-US" dirty="0"/>
              <a:t>Disease-associated genomic variants</a:t>
            </a:r>
          </a:p>
        </p:txBody>
      </p:sp>
      <p:sp>
        <p:nvSpPr>
          <p:cNvPr id="9" name="TextBox 8">
            <a:extLst>
              <a:ext uri="{FF2B5EF4-FFF2-40B4-BE49-F238E27FC236}">
                <a16:creationId xmlns:a16="http://schemas.microsoft.com/office/drawing/2014/main" id="{EDC4F809-225C-BB4A-9E10-A0F0C13C9601}"/>
              </a:ext>
            </a:extLst>
          </p:cNvPr>
          <p:cNvSpPr txBox="1"/>
          <p:nvPr/>
        </p:nvSpPr>
        <p:spPr>
          <a:xfrm>
            <a:off x="7338110" y="4386206"/>
            <a:ext cx="1802921" cy="923330"/>
          </a:xfrm>
          <a:prstGeom prst="rect">
            <a:avLst/>
          </a:prstGeom>
          <a:noFill/>
        </p:spPr>
        <p:txBody>
          <a:bodyPr wrap="square" rtlCol="0">
            <a:spAutoFit/>
          </a:bodyPr>
          <a:lstStyle/>
          <a:p>
            <a:r>
              <a:rPr lang="en-US" i="1" dirty="0"/>
              <a:t>How do variants function?</a:t>
            </a:r>
          </a:p>
        </p:txBody>
      </p:sp>
      <p:sp>
        <p:nvSpPr>
          <p:cNvPr id="10" name="Down Arrow 9">
            <a:extLst>
              <a:ext uri="{FF2B5EF4-FFF2-40B4-BE49-F238E27FC236}">
                <a16:creationId xmlns:a16="http://schemas.microsoft.com/office/drawing/2014/main" id="{E0CD2D6B-AED7-0443-BB47-C024B587BE00}"/>
              </a:ext>
            </a:extLst>
          </p:cNvPr>
          <p:cNvSpPr/>
          <p:nvPr/>
        </p:nvSpPr>
        <p:spPr>
          <a:xfrm>
            <a:off x="7772400" y="2895600"/>
            <a:ext cx="381000" cy="1295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16A9E8-98BB-1244-A2F3-08F8C87ED436}"/>
              </a:ext>
            </a:extLst>
          </p:cNvPr>
          <p:cNvSpPr/>
          <p:nvPr/>
        </p:nvSpPr>
        <p:spPr>
          <a:xfrm>
            <a:off x="0" y="6560764"/>
            <a:ext cx="2941121" cy="261610"/>
          </a:xfrm>
          <a:prstGeom prst="rect">
            <a:avLst/>
          </a:prstGeom>
        </p:spPr>
        <p:txBody>
          <a:bodyPr wrap="square">
            <a:spAutoFit/>
          </a:bodyPr>
          <a:lstStyle/>
          <a:p>
            <a:r>
              <a:rPr lang="en-US" sz="1100" dirty="0" err="1">
                <a:solidFill>
                  <a:srgbClr val="211D1E"/>
                </a:solidFill>
                <a:latin typeface="Helvetica" pitchFamily="2" charset="0"/>
              </a:rPr>
              <a:t>Gandal</a:t>
            </a:r>
            <a:r>
              <a:rPr lang="en-US" sz="1100" dirty="0">
                <a:solidFill>
                  <a:srgbClr val="211D1E"/>
                </a:solidFill>
                <a:latin typeface="Helvetica" pitchFamily="2" charset="0"/>
              </a:rPr>
              <a:t> et al., Nature Neuroscience, 2016</a:t>
            </a:r>
          </a:p>
        </p:txBody>
      </p:sp>
      <p:sp>
        <p:nvSpPr>
          <p:cNvPr id="13" name="Title 1">
            <a:extLst>
              <a:ext uri="{FF2B5EF4-FFF2-40B4-BE49-F238E27FC236}">
                <a16:creationId xmlns:a16="http://schemas.microsoft.com/office/drawing/2014/main" id="{46C5DDC0-8ECF-2940-BE9D-F914FCBEFA4E}"/>
              </a:ext>
            </a:extLst>
          </p:cNvPr>
          <p:cNvSpPr txBox="1">
            <a:spLocks/>
          </p:cNvSpPr>
          <p:nvPr/>
        </p:nvSpPr>
        <p:spPr>
          <a:xfrm>
            <a:off x="498214" y="3562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defRPr>
            </a:lvl2pPr>
            <a:lvl3pPr algn="ctr" rtl="0" eaLnBrk="0" fontAlgn="base" hangingPunct="0">
              <a:spcBef>
                <a:spcPct val="0"/>
              </a:spcBef>
              <a:spcAft>
                <a:spcPct val="0"/>
              </a:spcAft>
              <a:defRPr sz="4400">
                <a:solidFill>
                  <a:schemeClr val="tx2"/>
                </a:solidFill>
                <a:latin typeface="Arial" pitchFamily="-111" charset="0"/>
              </a:defRPr>
            </a:lvl3pPr>
            <a:lvl4pPr algn="ctr" rtl="0" eaLnBrk="0" fontAlgn="base" hangingPunct="0">
              <a:spcBef>
                <a:spcPct val="0"/>
              </a:spcBef>
              <a:spcAft>
                <a:spcPct val="0"/>
              </a:spcAft>
              <a:defRPr sz="4400">
                <a:solidFill>
                  <a:schemeClr val="tx2"/>
                </a:solidFill>
                <a:latin typeface="Arial" pitchFamily="-111" charset="0"/>
              </a:defRPr>
            </a:lvl4pPr>
            <a:lvl5pPr algn="ctr" rtl="0" eaLnBrk="0" fontAlgn="base" hangingPunct="0">
              <a:spcBef>
                <a:spcPct val="0"/>
              </a:spcBef>
              <a:spcAft>
                <a:spcPct val="0"/>
              </a:spcAft>
              <a:defRPr sz="4400">
                <a:solidFill>
                  <a:schemeClr val="tx2"/>
                </a:solidFill>
                <a:latin typeface="Arial" pitchFamily="-111" charset="0"/>
              </a:defRPr>
            </a:lvl5pPr>
            <a:lvl6pPr marL="457200" algn="ctr" rtl="0" eaLnBrk="0" fontAlgn="base" hangingPunct="0">
              <a:spcBef>
                <a:spcPct val="0"/>
              </a:spcBef>
              <a:spcAft>
                <a:spcPct val="0"/>
              </a:spcAft>
              <a:defRPr sz="4400">
                <a:solidFill>
                  <a:schemeClr val="tx2"/>
                </a:solidFill>
                <a:latin typeface="Arial" pitchFamily="-111" charset="0"/>
              </a:defRPr>
            </a:lvl6pPr>
            <a:lvl7pPr marL="914400" algn="ctr" rtl="0" eaLnBrk="0" fontAlgn="base" hangingPunct="0">
              <a:spcBef>
                <a:spcPct val="0"/>
              </a:spcBef>
              <a:spcAft>
                <a:spcPct val="0"/>
              </a:spcAft>
              <a:defRPr sz="4400">
                <a:solidFill>
                  <a:schemeClr val="tx2"/>
                </a:solidFill>
                <a:latin typeface="Arial" pitchFamily="-111" charset="0"/>
              </a:defRPr>
            </a:lvl7pPr>
            <a:lvl8pPr marL="1371600" algn="ctr" rtl="0" eaLnBrk="0" fontAlgn="base" hangingPunct="0">
              <a:spcBef>
                <a:spcPct val="0"/>
              </a:spcBef>
              <a:spcAft>
                <a:spcPct val="0"/>
              </a:spcAft>
              <a:defRPr sz="4400">
                <a:solidFill>
                  <a:schemeClr val="tx2"/>
                </a:solidFill>
                <a:latin typeface="Arial" pitchFamily="-111" charset="0"/>
              </a:defRPr>
            </a:lvl8pPr>
            <a:lvl9pPr marL="1828800" algn="ctr" rtl="0" eaLnBrk="0" fontAlgn="base" hangingPunct="0">
              <a:spcBef>
                <a:spcPct val="0"/>
              </a:spcBef>
              <a:spcAft>
                <a:spcPct val="0"/>
              </a:spcAft>
              <a:defRPr sz="4400">
                <a:solidFill>
                  <a:schemeClr val="tx2"/>
                </a:solidFill>
                <a:latin typeface="Arial" pitchFamily="-111" charset="0"/>
              </a:defRPr>
            </a:lvl9pPr>
          </a:lstStyle>
          <a:p>
            <a:r>
              <a:rPr lang="en-US" sz="4000" kern="0" dirty="0"/>
              <a:t>Functional genomics to understand mechanisms</a:t>
            </a:r>
          </a:p>
        </p:txBody>
      </p:sp>
      <p:sp>
        <p:nvSpPr>
          <p:cNvPr id="3" name="Slide Number Placeholder 2">
            <a:extLst>
              <a:ext uri="{FF2B5EF4-FFF2-40B4-BE49-F238E27FC236}">
                <a16:creationId xmlns:a16="http://schemas.microsoft.com/office/drawing/2014/main" id="{C7B4DEB1-1708-2341-BC2B-72A65D4B1A62}"/>
              </a:ext>
            </a:extLst>
          </p:cNvPr>
          <p:cNvSpPr>
            <a:spLocks noGrp="1"/>
          </p:cNvSpPr>
          <p:nvPr>
            <p:ph type="sldNum" sz="quarter" idx="12"/>
          </p:nvPr>
        </p:nvSpPr>
        <p:spPr/>
        <p:txBody>
          <a:bodyPr/>
          <a:lstStyle/>
          <a:p>
            <a:fld id="{95764C26-2886-4D4B-B397-A363CFEF9E25}" type="slidenum">
              <a:rPr lang="en-US" smtClean="0"/>
              <a:pPr/>
              <a:t>7</a:t>
            </a:fld>
            <a:endParaRPr lang="en-US"/>
          </a:p>
        </p:txBody>
      </p:sp>
    </p:spTree>
    <p:extLst>
      <p:ext uri="{BB962C8B-B14F-4D97-AF65-F5344CB8AC3E}">
        <p14:creationId xmlns:p14="http://schemas.microsoft.com/office/powerpoint/2010/main" val="2082779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1187448"/>
            <a:ext cx="6932919" cy="4813301"/>
          </a:xfrm>
          <a:prstGeom prst="rect">
            <a:avLst/>
          </a:prstGeom>
        </p:spPr>
      </p:pic>
      <p:sp>
        <p:nvSpPr>
          <p:cNvPr id="2" name="Title 1"/>
          <p:cNvSpPr>
            <a:spLocks noGrp="1"/>
          </p:cNvSpPr>
          <p:nvPr>
            <p:ph type="title"/>
          </p:nvPr>
        </p:nvSpPr>
        <p:spPr>
          <a:xfrm>
            <a:off x="2590800" y="169994"/>
            <a:ext cx="3043311" cy="994172"/>
          </a:xfrm>
        </p:spPr>
        <p:txBody>
          <a:bodyPr/>
          <a:lstStyle/>
          <a:p>
            <a:r>
              <a:rPr lang="en-US" dirty="0"/>
              <a:t>Example</a:t>
            </a:r>
          </a:p>
        </p:txBody>
      </p:sp>
      <p:sp>
        <p:nvSpPr>
          <p:cNvPr id="3" name="Rectangle 2">
            <a:extLst>
              <a:ext uri="{FF2B5EF4-FFF2-40B4-BE49-F238E27FC236}">
                <a16:creationId xmlns:a16="http://schemas.microsoft.com/office/drawing/2014/main" id="{95AFE37E-9B47-2946-B88C-A4FFC9640446}"/>
              </a:ext>
            </a:extLst>
          </p:cNvPr>
          <p:cNvSpPr/>
          <p:nvPr/>
        </p:nvSpPr>
        <p:spPr>
          <a:xfrm>
            <a:off x="838200" y="6257119"/>
            <a:ext cx="4572000" cy="430887"/>
          </a:xfrm>
          <a:prstGeom prst="rect">
            <a:avLst/>
          </a:prstGeom>
        </p:spPr>
        <p:txBody>
          <a:bodyPr>
            <a:spAutoFit/>
          </a:bodyPr>
          <a:lstStyle/>
          <a:p>
            <a:r>
              <a:rPr lang="en-US" sz="1100" dirty="0">
                <a:solidFill>
                  <a:srgbClr val="666666"/>
                </a:solidFill>
                <a:latin typeface="ff-scala-sans-pro"/>
              </a:rPr>
              <a:t>N </a:t>
            </a:r>
            <a:r>
              <a:rPr lang="en-US" sz="1100" dirty="0" err="1">
                <a:solidFill>
                  <a:srgbClr val="666666"/>
                </a:solidFill>
                <a:latin typeface="ff-scala-sans-pro"/>
              </a:rPr>
              <a:t>Engl</a:t>
            </a:r>
            <a:r>
              <a:rPr lang="en-US" sz="1100" dirty="0">
                <a:solidFill>
                  <a:srgbClr val="666666"/>
                </a:solidFill>
                <a:latin typeface="ff-scala-sans-pro"/>
              </a:rPr>
              <a:t> J Med 2015; 373:895-907</a:t>
            </a:r>
            <a:br>
              <a:rPr lang="en-US" sz="1100" dirty="0"/>
            </a:br>
            <a:r>
              <a:rPr lang="en-US" sz="1100" dirty="0">
                <a:solidFill>
                  <a:srgbClr val="666666"/>
                </a:solidFill>
                <a:latin typeface="ff-scala-sans-pro"/>
              </a:rPr>
              <a:t>DOI: 10.1056/NEJMoa1502214</a:t>
            </a:r>
            <a:endParaRPr lang="en-US" sz="1100" dirty="0"/>
          </a:p>
        </p:txBody>
      </p:sp>
      <p:sp>
        <p:nvSpPr>
          <p:cNvPr id="5" name="Slide Number Placeholder 4">
            <a:extLst>
              <a:ext uri="{FF2B5EF4-FFF2-40B4-BE49-F238E27FC236}">
                <a16:creationId xmlns:a16="http://schemas.microsoft.com/office/drawing/2014/main" id="{BEAEF711-FE15-4447-98C1-68BC0C5D5DB6}"/>
              </a:ext>
            </a:extLst>
          </p:cNvPr>
          <p:cNvSpPr>
            <a:spLocks noGrp="1"/>
          </p:cNvSpPr>
          <p:nvPr>
            <p:ph type="sldNum" sz="quarter" idx="12"/>
          </p:nvPr>
        </p:nvSpPr>
        <p:spPr/>
        <p:txBody>
          <a:bodyPr/>
          <a:lstStyle/>
          <a:p>
            <a:fld id="{95764C26-2886-4D4B-B397-A363CFEF9E25}" type="slidenum">
              <a:rPr lang="en-US" smtClean="0"/>
              <a:pPr/>
              <a:t>8</a:t>
            </a:fld>
            <a:endParaRPr lang="en-US"/>
          </a:p>
        </p:txBody>
      </p:sp>
    </p:spTree>
    <p:extLst>
      <p:ext uri="{BB962C8B-B14F-4D97-AF65-F5344CB8AC3E}">
        <p14:creationId xmlns:p14="http://schemas.microsoft.com/office/powerpoint/2010/main" val="204495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7F11-3014-BA4C-9130-82C85AD3B540}"/>
              </a:ext>
            </a:extLst>
          </p:cNvPr>
          <p:cNvSpPr>
            <a:spLocks noGrp="1"/>
          </p:cNvSpPr>
          <p:nvPr>
            <p:ph type="title"/>
          </p:nvPr>
        </p:nvSpPr>
        <p:spPr/>
        <p:txBody>
          <a:bodyPr/>
          <a:lstStyle/>
          <a:p>
            <a:r>
              <a:rPr lang="en-US" dirty="0"/>
              <a:t>Hierarchical understanding from genotype to phenotype</a:t>
            </a:r>
          </a:p>
        </p:txBody>
      </p:sp>
      <p:graphicFrame>
        <p:nvGraphicFramePr>
          <p:cNvPr id="4" name="Content Placeholder 3">
            <a:extLst>
              <a:ext uri="{FF2B5EF4-FFF2-40B4-BE49-F238E27FC236}">
                <a16:creationId xmlns:a16="http://schemas.microsoft.com/office/drawing/2014/main" id="{E626E458-1F46-4745-9CD5-ADAF68A6E3E9}"/>
              </a:ext>
            </a:extLst>
          </p:cNvPr>
          <p:cNvGraphicFramePr>
            <a:graphicFrameLocks noGrp="1"/>
          </p:cNvGraphicFramePr>
          <p:nvPr>
            <p:ph idx="1"/>
          </p:nvPr>
        </p:nvGraphicFramePr>
        <p:xfrm>
          <a:off x="550863" y="1061109"/>
          <a:ext cx="8123237" cy="466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Vintage LEGO bricks LEGO cars parts LEGO 1990's era Toy | Etsy">
            <a:extLst>
              <a:ext uri="{FF2B5EF4-FFF2-40B4-BE49-F238E27FC236}">
                <a16:creationId xmlns:a16="http://schemas.microsoft.com/office/drawing/2014/main" id="{C1212FC9-D780-664E-9206-6E13080152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280" y="4490110"/>
            <a:ext cx="1828602" cy="1231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est car Lego sets 2020 | CAR Magazine">
            <a:extLst>
              <a:ext uri="{FF2B5EF4-FFF2-40B4-BE49-F238E27FC236}">
                <a16:creationId xmlns:a16="http://schemas.microsoft.com/office/drawing/2014/main" id="{04091AEE-2FDF-5C43-B573-AA249D6E53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8140" y="4433010"/>
            <a:ext cx="1828602" cy="12165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errari Market Sales European">
            <a:extLst>
              <a:ext uri="{FF2B5EF4-FFF2-40B4-BE49-F238E27FC236}">
                <a16:creationId xmlns:a16="http://schemas.microsoft.com/office/drawing/2014/main" id="{CE8B03F6-55D2-5F43-AE0E-F35CF93D73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8090" y="4452918"/>
            <a:ext cx="1950877" cy="10973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rts of a car: Labelled diagram and short explanations on each part |  naijauto.com">
            <a:extLst>
              <a:ext uri="{FF2B5EF4-FFF2-40B4-BE49-F238E27FC236}">
                <a16:creationId xmlns:a16="http://schemas.microsoft.com/office/drawing/2014/main" id="{960DEC4B-61AF-B94A-B261-2C13B5FE5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8983" y="4514850"/>
            <a:ext cx="2286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0DE7B74-F675-A548-8EBF-C4EA0311F102}"/>
              </a:ext>
            </a:extLst>
          </p:cNvPr>
          <p:cNvSpPr>
            <a:spLocks noGrp="1"/>
          </p:cNvSpPr>
          <p:nvPr>
            <p:ph type="sldNum" sz="quarter" idx="12"/>
          </p:nvPr>
        </p:nvSpPr>
        <p:spPr/>
        <p:txBody>
          <a:bodyPr/>
          <a:lstStyle/>
          <a:p>
            <a:fld id="{95764C26-2886-4D4B-B397-A363CFEF9E25}" type="slidenum">
              <a:rPr lang="en-US" smtClean="0"/>
              <a:pPr/>
              <a:t>9</a:t>
            </a:fld>
            <a:endParaRPr lang="en-US"/>
          </a:p>
        </p:txBody>
      </p:sp>
    </p:spTree>
    <p:extLst>
      <p:ext uri="{BB962C8B-B14F-4D97-AF65-F5344CB8AC3E}">
        <p14:creationId xmlns:p14="http://schemas.microsoft.com/office/powerpoint/2010/main" val="3183679758"/>
      </p:ext>
    </p:extLst>
  </p:cSld>
  <p:clrMapOvr>
    <a:masterClrMapping/>
  </p:clrMapOvr>
</p:sld>
</file>

<file path=ppt/theme/theme1.xml><?xml version="1.0" encoding="utf-8"?>
<a:theme xmlns:a="http://schemas.openxmlformats.org/drawingml/2006/main" name="Blank Presentation">
  <a:themeElements>
    <a:clrScheme name="Blank Presentation 8">
      <a:dk1>
        <a:srgbClr val="000066"/>
      </a:dk1>
      <a:lt1>
        <a:srgbClr val="FFFFFF"/>
      </a:lt1>
      <a:dk2>
        <a:srgbClr val="800000"/>
      </a:dk2>
      <a:lt2>
        <a:srgbClr val="808080"/>
      </a:lt2>
      <a:accent1>
        <a:srgbClr val="00CC99"/>
      </a:accent1>
      <a:accent2>
        <a:srgbClr val="3333CC"/>
      </a:accent2>
      <a:accent3>
        <a:srgbClr val="FFFFFF"/>
      </a:accent3>
      <a:accent4>
        <a:srgbClr val="000056"/>
      </a:accent4>
      <a:accent5>
        <a:srgbClr val="AAE2CA"/>
      </a:accent5>
      <a:accent6>
        <a:srgbClr val="2D2DB9"/>
      </a:accent6>
      <a:hlink>
        <a:srgbClr val="000066"/>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1"/>
        </a:solidFill>
        <a:ln w="2857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1"/>
        </a:solidFill>
        <a:ln w="28575" cap="flat" cmpd="sng" algn="ctr">
          <a:solidFill>
            <a:schemeClr val="tx1"/>
          </a:solidFill>
          <a:prstDash val="solid"/>
          <a:round/>
          <a:headEnd type="none" w="med" len="med"/>
          <a:tailEnd type="triangle" w="lg"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66"/>
        </a:dk1>
        <a:lt1>
          <a:srgbClr val="FFFFFF"/>
        </a:lt1>
        <a:dk2>
          <a:srgbClr val="800000"/>
        </a:dk2>
        <a:lt2>
          <a:srgbClr val="808080"/>
        </a:lt2>
        <a:accent1>
          <a:srgbClr val="00CC99"/>
        </a:accent1>
        <a:accent2>
          <a:srgbClr val="3333CC"/>
        </a:accent2>
        <a:accent3>
          <a:srgbClr val="FFFFFF"/>
        </a:accent3>
        <a:accent4>
          <a:srgbClr val="000056"/>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26401</TotalTime>
  <Words>4741</Words>
  <Application>Microsoft Macintosh PowerPoint</Application>
  <PresentationFormat>Letter Paper (8.5x11 in)</PresentationFormat>
  <Paragraphs>611</Paragraphs>
  <Slides>69</Slides>
  <Notes>32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69</vt:i4>
      </vt:variant>
    </vt:vector>
  </HeadingPairs>
  <TitlesOfParts>
    <vt:vector size="83" baseType="lpstr">
      <vt:lpstr>Adobe Garamond Pro</vt:lpstr>
      <vt:lpstr>ff-scala-sans-pro</vt:lpstr>
      <vt:lpstr>medium-content-sans-serif-font</vt:lpstr>
      <vt:lpstr>Arial</vt:lpstr>
      <vt:lpstr>Calibri</vt:lpstr>
      <vt:lpstr>Cambria Math</vt:lpstr>
      <vt:lpstr>Courier</vt:lpstr>
      <vt:lpstr>Georgia (Body)</vt:lpstr>
      <vt:lpstr>Helvetica</vt:lpstr>
      <vt:lpstr>Times New Roman</vt:lpstr>
      <vt:lpstr>Wingdings</vt:lpstr>
      <vt:lpstr>Blank Presentation</vt:lpstr>
      <vt:lpstr>Equation.DSMT4</vt:lpstr>
      <vt:lpstr>Equation</vt:lpstr>
      <vt:lpstr>Applied Machine Learning Part II</vt:lpstr>
      <vt:lpstr>Goals for lecture</vt:lpstr>
      <vt:lpstr>Goals for lecture</vt:lpstr>
      <vt:lpstr>PowerPoint Presentation</vt:lpstr>
      <vt:lpstr>Metabolites and Metabolomics</vt:lpstr>
      <vt:lpstr>PowerPoint Presentation</vt:lpstr>
      <vt:lpstr>PowerPoint Presentation</vt:lpstr>
      <vt:lpstr>Example</vt:lpstr>
      <vt:lpstr>Hierarchical understanding from genotype to phenotype</vt:lpstr>
      <vt:lpstr>Multi-omics for understanding functional genomics and gene regulation</vt:lpstr>
      <vt:lpstr>Some multi-omics datasets</vt:lpstr>
      <vt:lpstr>Goals for lecture</vt:lpstr>
      <vt:lpstr>PowerPoint Presentation</vt:lpstr>
      <vt:lpstr>Multi-omics data modeling</vt:lpstr>
      <vt:lpstr>Multiview learning for understanding functional multi-omics</vt:lpstr>
      <vt:lpstr>Empirical risk minimization (ERM) for machine learning modeling </vt:lpstr>
      <vt:lpstr>Empirical risk minimization for multi-view learning (MV-ERM) </vt:lpstr>
      <vt:lpstr>Consensus and complementary principles</vt:lpstr>
      <vt:lpstr>Factorization-based MV-ERM framework</vt:lpstr>
      <vt:lpstr>Alignment-based MV-ERM framework</vt:lpstr>
      <vt:lpstr>ManiNetCluster: manifold alignment to reveal the functional links between gene networks</vt:lpstr>
      <vt:lpstr>ManiNetCluster: manifold alignment to reveal the functional links between gene networks</vt:lpstr>
      <vt:lpstr>Goals for lecture</vt:lpstr>
      <vt:lpstr>Co-expressed genes have similar functions in single species</vt:lpstr>
      <vt:lpstr>Limited knowledge in single species</vt:lpstr>
      <vt:lpstr>Integration of co-expressed and orthologous genes across species to transfer function information</vt:lpstr>
      <vt:lpstr>OrthoClust: an orthology-based method for clustering cross-species networks (e.g., co-expression networks)</vt:lpstr>
      <vt:lpstr>Maximize “modularity” for clustering a single network</vt:lpstr>
      <vt:lpstr>OrthoClust: an orthology-based method for clustering cross-species networks</vt:lpstr>
      <vt:lpstr>Conserved gene co-expression modules discovered human genes having developmental functions</vt:lpstr>
      <vt:lpstr>OrthoClust reveals better genomic functional groups</vt:lpstr>
      <vt:lpstr>Developmental hourglass behavior across conserved modules in a species</vt:lpstr>
      <vt:lpstr>Human and Rhesus brain developmental “hourglass” from spatiotemporal gene co-expression networks </vt:lpstr>
      <vt:lpstr>Goals for lecture</vt:lpstr>
      <vt:lpstr>Reading list for spectral methods</vt:lpstr>
      <vt:lpstr>What is Principal component analysis (PCA) ?</vt:lpstr>
      <vt:lpstr>PCA Matrix</vt:lpstr>
      <vt:lpstr>Interpretation: Eigenvalues &amp; Eigenvectors</vt:lpstr>
      <vt:lpstr>Quick Refresher on Matrices</vt:lpstr>
      <vt:lpstr>SVD for gene expression data (Alter et al, PNAS 2000)</vt:lpstr>
      <vt:lpstr>Notation</vt:lpstr>
      <vt:lpstr>SVD as sum of rank-1 matrices</vt:lpstr>
      <vt:lpstr>Potential problems of  SVD/PCA</vt:lpstr>
      <vt:lpstr>Conclusion</vt:lpstr>
      <vt:lpstr>Goals for lecture</vt:lpstr>
      <vt:lpstr>Reading list</vt:lpstr>
      <vt:lpstr>Decision Trees</vt:lpstr>
      <vt:lpstr>PowerPoint Presentation</vt:lpstr>
      <vt:lpstr>Terminology related to Decision Trees</vt:lpstr>
      <vt:lpstr>What makes a good rule?</vt:lpstr>
      <vt:lpstr>Quantifying the value of rules</vt:lpstr>
      <vt:lpstr>Algorithm</vt:lpstr>
      <vt:lpstr>Retrospective Decision Trees</vt:lpstr>
      <vt:lpstr>Retrospective Decision Trees Nomenclature</vt:lpstr>
      <vt:lpstr>Extensions of Decision Trees</vt:lpstr>
      <vt:lpstr>Exercise</vt:lpstr>
      <vt:lpstr>Goals for lecture</vt:lpstr>
      <vt:lpstr>Reading list</vt:lpstr>
      <vt:lpstr>PowerPoint Presentation</vt:lpstr>
      <vt:lpstr>Artificial Neural Network</vt:lpstr>
      <vt:lpstr>The Incredible Convergence Of Deep Learning And Genomics</vt:lpstr>
      <vt:lpstr>PowerPoint Presentation</vt:lpstr>
      <vt:lpstr>Convolutional Neural Network</vt:lpstr>
      <vt:lpstr>PowerPoint Presentation</vt:lpstr>
      <vt:lpstr>PowerPoint Presentation</vt:lpstr>
      <vt:lpstr>PowerPoint Presentation</vt:lpstr>
      <vt:lpstr>Overview of existing deep learning frameworks, comparing four widely used software solutions</vt:lpstr>
      <vt:lpstr>PowerPoint Presentation</vt:lpstr>
      <vt:lpstr>How to train your DragoNN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BMI/CS 576</dc:title>
  <dc:creator>Mark Craven</dc:creator>
  <cp:lastModifiedBy>Daifeng Wang</cp:lastModifiedBy>
  <cp:revision>697</cp:revision>
  <cp:lastPrinted>2020-04-02T16:17:18Z</cp:lastPrinted>
  <dcterms:created xsi:type="dcterms:W3CDTF">2011-01-18T01:12:27Z</dcterms:created>
  <dcterms:modified xsi:type="dcterms:W3CDTF">2021-04-13T14:41:11Z</dcterms:modified>
</cp:coreProperties>
</file>