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60" r:id="rId2"/>
  </p:sldMasterIdLst>
  <p:notesMasterIdLst>
    <p:notesMasterId r:id="rId34"/>
  </p:notesMasterIdLst>
  <p:handoutMasterIdLst>
    <p:handoutMasterId r:id="rId35"/>
  </p:handoutMasterIdLst>
  <p:sldIdLst>
    <p:sldId id="697" r:id="rId3"/>
    <p:sldId id="702" r:id="rId4"/>
    <p:sldId id="642" r:id="rId5"/>
    <p:sldId id="644" r:id="rId6"/>
    <p:sldId id="645" r:id="rId7"/>
    <p:sldId id="651" r:id="rId8"/>
    <p:sldId id="646" r:id="rId9"/>
    <p:sldId id="647" r:id="rId10"/>
    <p:sldId id="703" r:id="rId11"/>
    <p:sldId id="704" r:id="rId12"/>
    <p:sldId id="707" r:id="rId13"/>
    <p:sldId id="657" r:id="rId14"/>
    <p:sldId id="623" r:id="rId15"/>
    <p:sldId id="667" r:id="rId16"/>
    <p:sldId id="708" r:id="rId17"/>
    <p:sldId id="684" r:id="rId18"/>
    <p:sldId id="678" r:id="rId19"/>
    <p:sldId id="679" r:id="rId20"/>
    <p:sldId id="683" r:id="rId21"/>
    <p:sldId id="682" r:id="rId22"/>
    <p:sldId id="685" r:id="rId23"/>
    <p:sldId id="705" r:id="rId24"/>
    <p:sldId id="706" r:id="rId25"/>
    <p:sldId id="687" r:id="rId26"/>
    <p:sldId id="688" r:id="rId27"/>
    <p:sldId id="701" r:id="rId28"/>
    <p:sldId id="694" r:id="rId29"/>
    <p:sldId id="696" r:id="rId30"/>
    <p:sldId id="695" r:id="rId31"/>
    <p:sldId id="690" r:id="rId32"/>
    <p:sldId id="665" r:id="rId3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43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43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43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43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4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pitchFamily="4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pitchFamily="4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pitchFamily="4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pitchFamily="43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366FF"/>
    <a:srgbClr val="CCFF33"/>
    <a:srgbClr val="0066FF"/>
    <a:srgbClr val="000000"/>
    <a:srgbClr val="00FF00"/>
    <a:srgbClr val="FF0066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84761" autoAdjust="0"/>
  </p:normalViewPr>
  <p:slideViewPr>
    <p:cSldViewPr>
      <p:cViewPr varScale="1">
        <p:scale>
          <a:sx n="104" d="100"/>
          <a:sy n="104" d="100"/>
        </p:scale>
        <p:origin x="188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18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18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E53F0451-B9FD-7540-B8AD-9F35BC522F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19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rgbClr val="006600"/>
                </a:solidFill>
              </a:defRPr>
            </a:lvl1pPr>
          </a:lstStyle>
          <a:p>
            <a:fld id="{566C8979-E0A7-0147-BF56-7D3FC94B97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40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43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43" charset="0"/>
        <a:ea typeface="ＭＳ Ｐゴシック" pitchFamily="4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43" charset="0"/>
        <a:ea typeface="ＭＳ Ｐゴシック" pitchFamily="4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43" charset="0"/>
        <a:ea typeface="ＭＳ Ｐゴシック" pitchFamily="4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43" charset="0"/>
        <a:ea typeface="ＭＳ Ｐゴシック" pitchFamily="4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818300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3782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9304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47656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94660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28712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84894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737265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602210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24484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6234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06097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024748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46352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00509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917768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729649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69244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56799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84618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02633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5154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719931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132828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58501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9313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9757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9137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0367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0361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223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EF1A44C-0B4F-464A-B563-F14FD82F54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16208D-BDC9-EA46-9AC8-0F7450661C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E17E649-7313-2F48-8B57-8ACEEF4BE7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EF1A44C-0B4F-464A-B563-F14FD82F54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0E4EE1-4E98-0644-B073-FB204D22D0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82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146D75E-778A-BD42-9106-7652A9B784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35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03E6CE-F7A1-C44D-A6CA-AC7BD92D3F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6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62D2B38-1C02-544C-B5B4-A5515794FF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1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1F756F5-C8F0-574C-9101-41C0E66F7F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641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A49FEC9-8C3C-3E4C-AA90-420F53E216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15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32562D7-3A4E-7F47-A7F8-B26322C247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9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0E4EE1-4E98-0644-B073-FB204D22D0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1D3A3D8-03B1-0745-B35E-15F76A292F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073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16208D-BDC9-EA46-9AC8-0F7450661C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E17E649-7313-2F48-8B57-8ACEEF4BE7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05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146D75E-778A-BD42-9106-7652A9B784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03E6CE-F7A1-C44D-A6CA-AC7BD92D3F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62D2B38-1C02-544C-B5B4-A5515794FF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1F756F5-C8F0-574C-9101-41C0E66F7F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A49FEC9-8C3C-3E4C-AA90-420F53E216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32562D7-3A4E-7F47-A7F8-B26322C247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1D3A3D8-03B1-0745-B35E-15F76A292F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47467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FDDB8D-2914-214E-804C-888B9C5C35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43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43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43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43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43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43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43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43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/>
          <a:ea typeface="ＭＳ Ｐゴシック" pitchFamily="43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/>
          <a:ea typeface="ＭＳ Ｐゴシック" pitchFamily="43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/>
          <a:ea typeface="ＭＳ Ｐゴシック" pitchFamily="43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/>
          <a:ea typeface="ＭＳ Ｐゴシック" pitchFamily="43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3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3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3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FDDB8D-2914-214E-804C-888B9C5C35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43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43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43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43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43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43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43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43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/>
          <a:ea typeface="ＭＳ Ｐゴシック" pitchFamily="43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/>
          <a:ea typeface="ＭＳ Ｐゴシック" pitchFamily="43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/>
          <a:ea typeface="ＭＳ Ｐゴシック" pitchFamily="43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/>
          <a:ea typeface="ＭＳ Ｐゴシック" pitchFamily="43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3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3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3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8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0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4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7800"/>
            <a:ext cx="7772400" cy="1143000"/>
          </a:xfrm>
        </p:spPr>
        <p:txBody>
          <a:bodyPr/>
          <a:lstStyle/>
          <a:p>
            <a:r>
              <a:rPr lang="en-US" sz="4000" dirty="0"/>
              <a:t>Multiple Whole Genome Alignment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200400"/>
            <a:ext cx="7162800" cy="1752600"/>
          </a:xfrm>
        </p:spPr>
        <p:txBody>
          <a:bodyPr/>
          <a:lstStyle/>
          <a:p>
            <a:r>
              <a:rPr lang="en-US" sz="2800" dirty="0"/>
              <a:t>BMI/CS 776 </a:t>
            </a:r>
          </a:p>
          <a:p>
            <a:r>
              <a:rPr lang="en-US" sz="2800" dirty="0"/>
              <a:t>www.biostat.wisc.edu/bmi776/</a:t>
            </a:r>
          </a:p>
          <a:p>
            <a:r>
              <a:rPr lang="en-US" sz="2800" dirty="0"/>
              <a:t>Spring 2019</a:t>
            </a:r>
          </a:p>
          <a:p>
            <a:r>
              <a:rPr lang="en-US" sz="2800" dirty="0"/>
              <a:t>Colin Dewey</a:t>
            </a:r>
          </a:p>
          <a:p>
            <a:r>
              <a:rPr lang="en-US" sz="2800" dirty="0" err="1"/>
              <a:t>colin.dewey@wisc.edu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-9728" y="6611779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66"/>
                </a:solidFill>
                <a:latin typeface="Arial" pitchFamily="-111" charset="0"/>
              </a:rPr>
              <a:t>These slides, excluding third-party material, are licensed under </a:t>
            </a:r>
            <a:r>
              <a:rPr lang="en-US" sz="1200" dirty="0">
                <a:solidFill>
                  <a:srgbClr val="000066"/>
                </a:solidFill>
                <a:latin typeface="Arial" pitchFamily="-111" charset="0"/>
                <a:hlinkClick r:id="rId3"/>
              </a:rPr>
              <a:t>CC BY-NC 4.0</a:t>
            </a:r>
            <a:r>
              <a:rPr lang="en-US" sz="1200" dirty="0">
                <a:solidFill>
                  <a:srgbClr val="000066"/>
                </a:solidFill>
                <a:latin typeface="Arial" pitchFamily="-111" charset="0"/>
              </a:rPr>
              <a:t> by Mark Craven, Colin Dewey, and Anthony Gitter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1143000"/>
          </a:xfrm>
        </p:spPr>
        <p:txBody>
          <a:bodyPr/>
          <a:lstStyle/>
          <a:p>
            <a:r>
              <a:rPr lang="en-US" sz="4000" dirty="0"/>
              <a:t>Genome Rearrangement Example:</a:t>
            </a:r>
            <a:br>
              <a:rPr lang="en-US" sz="4000" dirty="0"/>
            </a:br>
            <a:r>
              <a:rPr lang="en-US" sz="4000" dirty="0"/>
              <a:t>Mouse vs. Human X Chromosome</a:t>
            </a:r>
          </a:p>
        </p:txBody>
      </p:sp>
      <p:pic>
        <p:nvPicPr>
          <p:cNvPr id="630817" name="Picture 33" descr="mouse-human-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981200"/>
            <a:ext cx="8763000" cy="3492500"/>
          </a:xfrm>
          <a:prstGeom prst="rect">
            <a:avLst/>
          </a:prstGeom>
          <a:noFill/>
        </p:spPr>
      </p:pic>
      <p:sp>
        <p:nvSpPr>
          <p:cNvPr id="630818" name="Text Box 34"/>
          <p:cNvSpPr txBox="1">
            <a:spLocks noChangeArrowheads="1"/>
          </p:cNvSpPr>
          <p:nvPr/>
        </p:nvSpPr>
        <p:spPr bwMode="auto">
          <a:xfrm>
            <a:off x="5334000" y="1600200"/>
            <a:ext cx="3497263" cy="3048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Figure from: Pevzner and Tesler.  </a:t>
            </a:r>
            <a:r>
              <a:rPr kumimoji="0" lang="en-US" sz="1400" b="0" i="1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PNAS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, 2003</a:t>
            </a:r>
          </a:p>
        </p:txBody>
      </p:sp>
      <p:sp>
        <p:nvSpPr>
          <p:cNvPr id="630820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152400" y="5791200"/>
            <a:ext cx="8915400" cy="12954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each colored block represents a </a:t>
            </a:r>
            <a:r>
              <a:rPr lang="en-US" sz="2000" dirty="0" err="1"/>
              <a:t>syntenic</a:t>
            </a:r>
            <a:r>
              <a:rPr lang="en-US" sz="2000" dirty="0"/>
              <a:t> region of the two chromosomes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the two panels show the two most parsimonious sets of rearrangements to map one chromosome to the other</a:t>
            </a:r>
          </a:p>
        </p:txBody>
      </p:sp>
    </p:spTree>
    <p:extLst>
      <p:ext uri="{BB962C8B-B14F-4D97-AF65-F5344CB8AC3E}">
        <p14:creationId xmlns:p14="http://schemas.microsoft.com/office/powerpoint/2010/main" val="2932740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914400"/>
          </a:xfrm>
        </p:spPr>
        <p:txBody>
          <a:bodyPr/>
          <a:lstStyle/>
          <a:p>
            <a:r>
              <a:rPr lang="en-US" sz="4000" dirty="0"/>
              <a:t>The Mauve Method</a:t>
            </a:r>
            <a:br>
              <a:rPr lang="en-US" sz="4000" dirty="0"/>
            </a:br>
            <a:r>
              <a:rPr lang="en-US" sz="2000" dirty="0"/>
              <a:t>[Darling et al., </a:t>
            </a:r>
            <a:r>
              <a:rPr lang="en-US" sz="2000" i="1" dirty="0"/>
              <a:t>Genome Research</a:t>
            </a:r>
            <a:r>
              <a:rPr lang="en-US" sz="2000" dirty="0"/>
              <a:t>, 2004]</a:t>
            </a:r>
          </a:p>
        </p:txBody>
      </p:sp>
      <p:sp>
        <p:nvSpPr>
          <p:cNvPr id="6860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686800" cy="4114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Given: </a:t>
            </a:r>
            <a:r>
              <a:rPr lang="en-US" sz="2000" i="1" dirty="0" err="1">
                <a:latin typeface="Times"/>
                <a:cs typeface="Times"/>
              </a:rPr>
              <a:t>k</a:t>
            </a:r>
            <a:r>
              <a:rPr lang="en-US" sz="2000" dirty="0">
                <a:latin typeface="Times"/>
                <a:cs typeface="Times"/>
              </a:rPr>
              <a:t> </a:t>
            </a:r>
            <a:r>
              <a:rPr lang="en-US" sz="2000" dirty="0"/>
              <a:t>genomes </a:t>
            </a:r>
            <a:r>
              <a:rPr lang="en-US" sz="2000" i="1" dirty="0">
                <a:latin typeface="Times"/>
                <a:cs typeface="Times"/>
              </a:rPr>
              <a:t>X</a:t>
            </a:r>
            <a:r>
              <a:rPr lang="en-US" sz="2000" i="1" baseline="30000" dirty="0">
                <a:latin typeface="Times"/>
                <a:cs typeface="Times"/>
              </a:rPr>
              <a:t>1</a:t>
            </a:r>
            <a:r>
              <a:rPr lang="en-US" sz="2000" dirty="0">
                <a:latin typeface="Times"/>
                <a:cs typeface="Times"/>
              </a:rPr>
              <a:t> , ... , </a:t>
            </a:r>
            <a:r>
              <a:rPr lang="en-US" sz="2000" i="1" dirty="0" err="1">
                <a:latin typeface="Times"/>
                <a:cs typeface="Times"/>
              </a:rPr>
              <a:t>X</a:t>
            </a:r>
            <a:r>
              <a:rPr lang="en-US" sz="2000" i="1" baseline="30000" dirty="0" err="1">
                <a:latin typeface="Times"/>
                <a:cs typeface="Times"/>
              </a:rPr>
              <a:t>k</a:t>
            </a:r>
            <a:endParaRPr lang="en-US" sz="2000" dirty="0">
              <a:latin typeface="Times"/>
              <a:cs typeface="Times"/>
            </a:endParaRPr>
          </a:p>
          <a:p>
            <a:pPr marL="762000" lvl="1" indent="-304800">
              <a:lnSpc>
                <a:spcPct val="80000"/>
              </a:lnSpc>
              <a:buFontTx/>
              <a:buAutoNum type="arabicPeriod"/>
            </a:pPr>
            <a:r>
              <a:rPr lang="en-US" sz="2000" dirty="0"/>
              <a:t>find multi-</a:t>
            </a:r>
            <a:r>
              <a:rPr lang="en-US" sz="2000" dirty="0" err="1"/>
              <a:t>MUMs</a:t>
            </a:r>
            <a:r>
              <a:rPr lang="en-US" sz="2000" dirty="0"/>
              <a:t>  (</a:t>
            </a:r>
            <a:r>
              <a:rPr lang="en-US" sz="2000" dirty="0" err="1"/>
              <a:t>MUMs</a:t>
            </a:r>
            <a:r>
              <a:rPr lang="en-US" sz="2000" dirty="0"/>
              <a:t> present in 2 or more genomes)</a:t>
            </a:r>
          </a:p>
          <a:p>
            <a:pPr marL="762000" lvl="1" indent="-304800">
              <a:lnSpc>
                <a:spcPct val="80000"/>
              </a:lnSpc>
              <a:buFontTx/>
              <a:buAutoNum type="arabicPeriod"/>
            </a:pPr>
            <a:r>
              <a:rPr lang="en-US" sz="2000" dirty="0"/>
              <a:t>calculate a guide tree based on multi-</a:t>
            </a:r>
            <a:r>
              <a:rPr lang="en-US" sz="2000" dirty="0" err="1"/>
              <a:t>MUMs</a:t>
            </a:r>
            <a:endParaRPr lang="en-US" sz="2000" dirty="0"/>
          </a:p>
          <a:p>
            <a:pPr marL="762000" lvl="1" indent="-304800">
              <a:lnSpc>
                <a:spcPct val="80000"/>
              </a:lnSpc>
              <a:buFontTx/>
              <a:buAutoNum type="arabicPeriod"/>
            </a:pPr>
            <a:r>
              <a:rPr lang="en-US" sz="2000" dirty="0"/>
              <a:t>find </a:t>
            </a:r>
            <a:r>
              <a:rPr lang="en-US" sz="2000" dirty="0" err="1"/>
              <a:t>LCBs</a:t>
            </a:r>
            <a:r>
              <a:rPr lang="en-US" sz="2000" dirty="0"/>
              <a:t> (sequences of multi-</a:t>
            </a:r>
            <a:r>
              <a:rPr lang="en-US" sz="2000" dirty="0" err="1"/>
              <a:t>MUMs</a:t>
            </a:r>
            <a:r>
              <a:rPr lang="en-US" sz="2000" dirty="0"/>
              <a:t>) to use as anchors</a:t>
            </a:r>
          </a:p>
          <a:p>
            <a:pPr marL="762000" lvl="1" indent="-304800">
              <a:lnSpc>
                <a:spcPct val="80000"/>
              </a:lnSpc>
              <a:buFontTx/>
              <a:buAutoNum type="arabicPeriod"/>
            </a:pPr>
            <a:r>
              <a:rPr lang="en-US" sz="2000" dirty="0"/>
              <a:t>do recursive anchoring within and outside of </a:t>
            </a:r>
            <a:r>
              <a:rPr lang="en-US" sz="2000" dirty="0" err="1"/>
              <a:t>LCBs</a:t>
            </a:r>
            <a:endParaRPr lang="en-US" sz="2000" dirty="0"/>
          </a:p>
          <a:p>
            <a:pPr marL="762000" lvl="1" indent="-304800">
              <a:lnSpc>
                <a:spcPct val="80000"/>
              </a:lnSpc>
              <a:buFontTx/>
              <a:buAutoNum type="arabicPeriod"/>
            </a:pPr>
            <a:r>
              <a:rPr lang="en-US" sz="2000" dirty="0"/>
              <a:t>calculate a progressive alignment of each LCB using guide tree</a:t>
            </a:r>
          </a:p>
          <a:p>
            <a:pPr marL="762000" lvl="1" indent="-304800">
              <a:lnSpc>
                <a:spcPct val="80000"/>
              </a:lnSpc>
              <a:buFontTx/>
              <a:buAutoNum type="arabicPeriod"/>
            </a:pPr>
            <a:endParaRPr lang="en-US" sz="2000" dirty="0"/>
          </a:p>
          <a:p>
            <a:pPr marL="762000" lvl="1" indent="-304800">
              <a:lnSpc>
                <a:spcPct val="80000"/>
              </a:lnSpc>
              <a:buClr>
                <a:schemeClr val="tx2"/>
              </a:buClr>
              <a:buSzPct val="150000"/>
              <a:buFont typeface="Times New Roman" pitchFamily="43" charset="0"/>
              <a:buChar char="*"/>
            </a:pPr>
            <a:r>
              <a:rPr lang="en-US" sz="2000" dirty="0">
                <a:solidFill>
                  <a:schemeClr val="tx2"/>
                </a:solidFill>
              </a:rPr>
              <a:t>note: no LIS step!</a:t>
            </a:r>
          </a:p>
        </p:txBody>
      </p:sp>
    </p:spTree>
    <p:extLst>
      <p:ext uri="{BB962C8B-B14F-4D97-AF65-F5344CB8AC3E}">
        <p14:creationId xmlns:p14="http://schemas.microsoft.com/office/powerpoint/2010/main" val="333309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91600" cy="762000"/>
          </a:xfrm>
        </p:spPr>
        <p:txBody>
          <a:bodyPr/>
          <a:lstStyle/>
          <a:p>
            <a:r>
              <a:rPr lang="en-US" sz="4000" dirty="0"/>
              <a:t>2. Calculating the Guide Tree in Mauve</a:t>
            </a:r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153400" cy="1676400"/>
          </a:xfrm>
        </p:spPr>
        <p:txBody>
          <a:bodyPr/>
          <a:lstStyle/>
          <a:p>
            <a:r>
              <a:rPr lang="en-US" sz="2400"/>
              <a:t>unlike MLAGAN, Mauve calculates the guide tree instead of taking it as an input</a:t>
            </a:r>
          </a:p>
        </p:txBody>
      </p:sp>
      <p:pic>
        <p:nvPicPr>
          <p:cNvPr id="675844" name="Picture 4" descr="guide-tre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2971800"/>
            <a:ext cx="3352800" cy="2484438"/>
          </a:xfrm>
          <a:prstGeom prst="rect">
            <a:avLst/>
          </a:prstGeom>
          <a:noFill/>
        </p:spPr>
      </p:pic>
      <p:graphicFrame>
        <p:nvGraphicFramePr>
          <p:cNvPr id="676316" name="Group 476"/>
          <p:cNvGraphicFramePr>
            <a:graphicFrameLocks noGrp="1"/>
          </p:cNvGraphicFramePr>
          <p:nvPr/>
        </p:nvGraphicFramePr>
        <p:xfrm>
          <a:off x="3733800" y="2895600"/>
          <a:ext cx="1874520" cy="192024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3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sm"/>
                      <a:tailEnd type="none" w="lg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676315" name="Group 475"/>
          <p:cNvGrpSpPr>
            <a:grpSpLocks/>
          </p:cNvGrpSpPr>
          <p:nvPr/>
        </p:nvGrpSpPr>
        <p:grpSpPr bwMode="auto">
          <a:xfrm>
            <a:off x="609600" y="2984500"/>
            <a:ext cx="2346325" cy="1892300"/>
            <a:chOff x="384" y="1352"/>
            <a:chExt cx="1478" cy="1192"/>
          </a:xfrm>
        </p:grpSpPr>
        <p:sp>
          <p:nvSpPr>
            <p:cNvPr id="676266" name="Line 426"/>
            <p:cNvSpPr>
              <a:spLocks noChangeShapeType="1"/>
            </p:cNvSpPr>
            <p:nvPr/>
          </p:nvSpPr>
          <p:spPr bwMode="auto">
            <a:xfrm>
              <a:off x="384" y="1392"/>
              <a:ext cx="147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68" name="Rectangle 428"/>
            <p:cNvSpPr>
              <a:spLocks noChangeArrowheads="1"/>
            </p:cNvSpPr>
            <p:nvPr/>
          </p:nvSpPr>
          <p:spPr bwMode="auto">
            <a:xfrm>
              <a:off x="921" y="1352"/>
              <a:ext cx="327" cy="80"/>
            </a:xfrm>
            <a:prstGeom prst="rect">
              <a:avLst/>
            </a:prstGeom>
            <a:solidFill>
              <a:srgbClr val="990099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69" name="Rectangle 429"/>
            <p:cNvSpPr>
              <a:spLocks noChangeArrowheads="1"/>
            </p:cNvSpPr>
            <p:nvPr/>
          </p:nvSpPr>
          <p:spPr bwMode="auto">
            <a:xfrm>
              <a:off x="432" y="1352"/>
              <a:ext cx="212" cy="8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71" name="Line 431"/>
            <p:cNvSpPr>
              <a:spLocks noChangeShapeType="1"/>
            </p:cNvSpPr>
            <p:nvPr/>
          </p:nvSpPr>
          <p:spPr bwMode="auto">
            <a:xfrm>
              <a:off x="384" y="1530"/>
              <a:ext cx="147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72" name="Rectangle 432"/>
            <p:cNvSpPr>
              <a:spLocks noChangeArrowheads="1"/>
            </p:cNvSpPr>
            <p:nvPr/>
          </p:nvSpPr>
          <p:spPr bwMode="auto">
            <a:xfrm>
              <a:off x="548" y="1482"/>
              <a:ext cx="209" cy="96"/>
            </a:xfrm>
            <a:prstGeom prst="rect">
              <a:avLst/>
            </a:prstGeom>
            <a:solidFill>
              <a:srgbClr val="FF33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73" name="Rectangle 433"/>
            <p:cNvSpPr>
              <a:spLocks noChangeArrowheads="1"/>
            </p:cNvSpPr>
            <p:nvPr/>
          </p:nvSpPr>
          <p:spPr bwMode="auto">
            <a:xfrm>
              <a:off x="839" y="1490"/>
              <a:ext cx="327" cy="80"/>
            </a:xfrm>
            <a:prstGeom prst="rect">
              <a:avLst/>
            </a:prstGeom>
            <a:solidFill>
              <a:srgbClr val="990099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74" name="Rectangle 434"/>
            <p:cNvSpPr>
              <a:spLocks noChangeArrowheads="1"/>
            </p:cNvSpPr>
            <p:nvPr/>
          </p:nvSpPr>
          <p:spPr bwMode="auto">
            <a:xfrm>
              <a:off x="1199" y="1490"/>
              <a:ext cx="212" cy="8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76" name="Line 436"/>
            <p:cNvSpPr>
              <a:spLocks noChangeShapeType="1"/>
            </p:cNvSpPr>
            <p:nvPr/>
          </p:nvSpPr>
          <p:spPr bwMode="auto">
            <a:xfrm>
              <a:off x="384" y="1668"/>
              <a:ext cx="147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77" name="Rectangle 437"/>
            <p:cNvSpPr>
              <a:spLocks noChangeArrowheads="1"/>
            </p:cNvSpPr>
            <p:nvPr/>
          </p:nvSpPr>
          <p:spPr bwMode="auto">
            <a:xfrm>
              <a:off x="751" y="1620"/>
              <a:ext cx="209" cy="96"/>
            </a:xfrm>
            <a:prstGeom prst="rect">
              <a:avLst/>
            </a:prstGeom>
            <a:solidFill>
              <a:srgbClr val="FF33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79" name="Rectangle 439"/>
            <p:cNvSpPr>
              <a:spLocks noChangeArrowheads="1"/>
            </p:cNvSpPr>
            <p:nvPr/>
          </p:nvSpPr>
          <p:spPr bwMode="auto">
            <a:xfrm>
              <a:off x="1324" y="1628"/>
              <a:ext cx="212" cy="8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81" name="Line 441"/>
            <p:cNvSpPr>
              <a:spLocks noChangeShapeType="1"/>
            </p:cNvSpPr>
            <p:nvPr/>
          </p:nvSpPr>
          <p:spPr bwMode="auto">
            <a:xfrm>
              <a:off x="384" y="1806"/>
              <a:ext cx="147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82" name="Rectangle 442"/>
            <p:cNvSpPr>
              <a:spLocks noChangeArrowheads="1"/>
            </p:cNvSpPr>
            <p:nvPr/>
          </p:nvSpPr>
          <p:spPr bwMode="auto">
            <a:xfrm>
              <a:off x="1584" y="1758"/>
              <a:ext cx="209" cy="96"/>
            </a:xfrm>
            <a:prstGeom prst="rect">
              <a:avLst/>
            </a:prstGeom>
            <a:solidFill>
              <a:srgbClr val="FF33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83" name="Rectangle 443"/>
            <p:cNvSpPr>
              <a:spLocks noChangeArrowheads="1"/>
            </p:cNvSpPr>
            <p:nvPr/>
          </p:nvSpPr>
          <p:spPr bwMode="auto">
            <a:xfrm>
              <a:off x="384" y="1766"/>
              <a:ext cx="327" cy="80"/>
            </a:xfrm>
            <a:prstGeom prst="rect">
              <a:avLst/>
            </a:prstGeom>
            <a:solidFill>
              <a:srgbClr val="990099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86" name="Line 446"/>
            <p:cNvSpPr>
              <a:spLocks noChangeShapeType="1"/>
            </p:cNvSpPr>
            <p:nvPr/>
          </p:nvSpPr>
          <p:spPr bwMode="auto">
            <a:xfrm>
              <a:off x="384" y="1944"/>
              <a:ext cx="147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87" name="Rectangle 447"/>
            <p:cNvSpPr>
              <a:spLocks noChangeArrowheads="1"/>
            </p:cNvSpPr>
            <p:nvPr/>
          </p:nvSpPr>
          <p:spPr bwMode="auto">
            <a:xfrm>
              <a:off x="548" y="1896"/>
              <a:ext cx="209" cy="96"/>
            </a:xfrm>
            <a:prstGeom prst="rect">
              <a:avLst/>
            </a:prstGeom>
            <a:solidFill>
              <a:srgbClr val="FF33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88" name="Rectangle 448"/>
            <p:cNvSpPr>
              <a:spLocks noChangeArrowheads="1"/>
            </p:cNvSpPr>
            <p:nvPr/>
          </p:nvSpPr>
          <p:spPr bwMode="auto">
            <a:xfrm>
              <a:off x="839" y="1904"/>
              <a:ext cx="327" cy="80"/>
            </a:xfrm>
            <a:prstGeom prst="rect">
              <a:avLst/>
            </a:prstGeom>
            <a:solidFill>
              <a:srgbClr val="990099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89" name="Rectangle 449"/>
            <p:cNvSpPr>
              <a:spLocks noChangeArrowheads="1"/>
            </p:cNvSpPr>
            <p:nvPr/>
          </p:nvSpPr>
          <p:spPr bwMode="auto">
            <a:xfrm>
              <a:off x="1324" y="1904"/>
              <a:ext cx="212" cy="8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91" name="Line 451"/>
            <p:cNvSpPr>
              <a:spLocks noChangeShapeType="1"/>
            </p:cNvSpPr>
            <p:nvPr/>
          </p:nvSpPr>
          <p:spPr bwMode="auto">
            <a:xfrm>
              <a:off x="384" y="2082"/>
              <a:ext cx="147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94" name="Rectangle 454"/>
            <p:cNvSpPr>
              <a:spLocks noChangeArrowheads="1"/>
            </p:cNvSpPr>
            <p:nvPr/>
          </p:nvSpPr>
          <p:spPr bwMode="auto">
            <a:xfrm>
              <a:off x="1199" y="2042"/>
              <a:ext cx="212" cy="8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96" name="Line 456"/>
            <p:cNvSpPr>
              <a:spLocks noChangeShapeType="1"/>
            </p:cNvSpPr>
            <p:nvPr/>
          </p:nvSpPr>
          <p:spPr bwMode="auto">
            <a:xfrm>
              <a:off x="384" y="2220"/>
              <a:ext cx="147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97" name="Rectangle 457"/>
            <p:cNvSpPr>
              <a:spLocks noChangeArrowheads="1"/>
            </p:cNvSpPr>
            <p:nvPr/>
          </p:nvSpPr>
          <p:spPr bwMode="auto">
            <a:xfrm>
              <a:off x="751" y="2172"/>
              <a:ext cx="209" cy="96"/>
            </a:xfrm>
            <a:prstGeom prst="rect">
              <a:avLst/>
            </a:prstGeom>
            <a:solidFill>
              <a:srgbClr val="FF33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299" name="Rectangle 459"/>
            <p:cNvSpPr>
              <a:spLocks noChangeArrowheads="1"/>
            </p:cNvSpPr>
            <p:nvPr/>
          </p:nvSpPr>
          <p:spPr bwMode="auto">
            <a:xfrm>
              <a:off x="1008" y="2180"/>
              <a:ext cx="212" cy="8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301" name="Line 461"/>
            <p:cNvSpPr>
              <a:spLocks noChangeShapeType="1"/>
            </p:cNvSpPr>
            <p:nvPr/>
          </p:nvSpPr>
          <p:spPr bwMode="auto">
            <a:xfrm>
              <a:off x="384" y="2358"/>
              <a:ext cx="147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304" name="Rectangle 464"/>
            <p:cNvSpPr>
              <a:spLocks noChangeArrowheads="1"/>
            </p:cNvSpPr>
            <p:nvPr/>
          </p:nvSpPr>
          <p:spPr bwMode="auto">
            <a:xfrm>
              <a:off x="1199" y="2318"/>
              <a:ext cx="212" cy="8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306" name="Line 466"/>
            <p:cNvSpPr>
              <a:spLocks noChangeShapeType="1"/>
            </p:cNvSpPr>
            <p:nvPr/>
          </p:nvSpPr>
          <p:spPr bwMode="auto">
            <a:xfrm>
              <a:off x="384" y="2496"/>
              <a:ext cx="147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307" name="Rectangle 467"/>
            <p:cNvSpPr>
              <a:spLocks noChangeArrowheads="1"/>
            </p:cNvSpPr>
            <p:nvPr/>
          </p:nvSpPr>
          <p:spPr bwMode="auto">
            <a:xfrm>
              <a:off x="548" y="2448"/>
              <a:ext cx="209" cy="96"/>
            </a:xfrm>
            <a:prstGeom prst="rect">
              <a:avLst/>
            </a:prstGeom>
            <a:solidFill>
              <a:srgbClr val="FF33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308" name="Rectangle 468"/>
            <p:cNvSpPr>
              <a:spLocks noChangeArrowheads="1"/>
            </p:cNvSpPr>
            <p:nvPr/>
          </p:nvSpPr>
          <p:spPr bwMode="auto">
            <a:xfrm>
              <a:off x="839" y="2456"/>
              <a:ext cx="327" cy="80"/>
            </a:xfrm>
            <a:prstGeom prst="rect">
              <a:avLst/>
            </a:prstGeom>
            <a:solidFill>
              <a:srgbClr val="990099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310" name="Rectangle 470"/>
            <p:cNvSpPr>
              <a:spLocks noChangeArrowheads="1"/>
            </p:cNvSpPr>
            <p:nvPr/>
          </p:nvSpPr>
          <p:spPr bwMode="auto">
            <a:xfrm>
              <a:off x="1536" y="1360"/>
              <a:ext cx="212" cy="80"/>
            </a:xfrm>
            <a:prstGeom prst="rect">
              <a:avLst/>
            </a:prstGeom>
            <a:solidFill>
              <a:srgbClr val="99CC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311" name="Rectangle 471"/>
            <p:cNvSpPr>
              <a:spLocks noChangeArrowheads="1"/>
            </p:cNvSpPr>
            <p:nvPr/>
          </p:nvSpPr>
          <p:spPr bwMode="auto">
            <a:xfrm>
              <a:off x="1488" y="1488"/>
              <a:ext cx="212" cy="80"/>
            </a:xfrm>
            <a:prstGeom prst="rect">
              <a:avLst/>
            </a:prstGeom>
            <a:solidFill>
              <a:srgbClr val="99CC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312" name="Rectangle 472"/>
            <p:cNvSpPr>
              <a:spLocks noChangeArrowheads="1"/>
            </p:cNvSpPr>
            <p:nvPr/>
          </p:nvSpPr>
          <p:spPr bwMode="auto">
            <a:xfrm>
              <a:off x="1488" y="2320"/>
              <a:ext cx="212" cy="80"/>
            </a:xfrm>
            <a:prstGeom prst="rect">
              <a:avLst/>
            </a:prstGeom>
            <a:solidFill>
              <a:srgbClr val="99CC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313" name="Rectangle 473"/>
            <p:cNvSpPr>
              <a:spLocks noChangeArrowheads="1"/>
            </p:cNvSpPr>
            <p:nvPr/>
          </p:nvSpPr>
          <p:spPr bwMode="auto">
            <a:xfrm>
              <a:off x="1248" y="2448"/>
              <a:ext cx="212" cy="80"/>
            </a:xfrm>
            <a:prstGeom prst="rect">
              <a:avLst/>
            </a:prstGeom>
            <a:solidFill>
              <a:srgbClr val="99CC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76314" name="Rectangle 474"/>
            <p:cNvSpPr>
              <a:spLocks noChangeArrowheads="1"/>
            </p:cNvSpPr>
            <p:nvPr/>
          </p:nvSpPr>
          <p:spPr bwMode="auto">
            <a:xfrm>
              <a:off x="720" y="2032"/>
              <a:ext cx="212" cy="80"/>
            </a:xfrm>
            <a:prstGeom prst="rect">
              <a:avLst/>
            </a:prstGeom>
            <a:solidFill>
              <a:srgbClr val="99CC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</p:grpSp>
      <p:sp>
        <p:nvSpPr>
          <p:cNvPr id="676317" name="Oval 477"/>
          <p:cNvSpPr>
            <a:spLocks noChangeArrowheads="1"/>
          </p:cNvSpPr>
          <p:nvPr/>
        </p:nvSpPr>
        <p:spPr bwMode="auto">
          <a:xfrm rot="4082181">
            <a:off x="2102644" y="4226719"/>
            <a:ext cx="519112" cy="908050"/>
          </a:xfrm>
          <a:prstGeom prst="ellipse">
            <a:avLst/>
          </a:prstGeom>
          <a:noFill/>
          <a:ln w="12700">
            <a:solidFill>
              <a:schemeClr val="tx2"/>
            </a:solidFill>
            <a:round/>
            <a:headEnd type="none" w="lg" len="sm"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itchFamily="43" charset="0"/>
              <a:ea typeface="+mn-ea"/>
              <a:cs typeface="+mn-cs"/>
            </a:endParaRPr>
          </a:p>
        </p:txBody>
      </p:sp>
      <p:sp>
        <p:nvSpPr>
          <p:cNvPr id="676318" name="Freeform 478"/>
          <p:cNvSpPr>
            <a:spLocks/>
          </p:cNvSpPr>
          <p:nvPr/>
        </p:nvSpPr>
        <p:spPr bwMode="auto">
          <a:xfrm>
            <a:off x="2590800" y="4495800"/>
            <a:ext cx="2667000" cy="6096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1248" y="480"/>
              </a:cxn>
              <a:cxn ang="0">
                <a:pos x="1776" y="0"/>
              </a:cxn>
            </a:cxnLst>
            <a:rect l="0" t="0" r="r" b="b"/>
            <a:pathLst>
              <a:path w="1776" h="536">
                <a:moveTo>
                  <a:pt x="0" y="336"/>
                </a:moveTo>
                <a:cubicBezTo>
                  <a:pt x="476" y="436"/>
                  <a:pt x="952" y="536"/>
                  <a:pt x="1248" y="480"/>
                </a:cubicBezTo>
                <a:cubicBezTo>
                  <a:pt x="1544" y="424"/>
                  <a:pt x="1660" y="212"/>
                  <a:pt x="1776" y="0"/>
                </a:cubicBez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lg" len="sm"/>
            <a:tailEnd type="triangl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itchFamily="43" charset="0"/>
              <a:ea typeface="+mn-ea"/>
              <a:cs typeface="+mn-cs"/>
            </a:endParaRPr>
          </a:p>
        </p:txBody>
      </p:sp>
      <p:sp>
        <p:nvSpPr>
          <p:cNvPr id="676320" name="Rectangle 480"/>
          <p:cNvSpPr>
            <a:spLocks noChangeArrowheads="1"/>
          </p:cNvSpPr>
          <p:nvPr/>
        </p:nvSpPr>
        <p:spPr bwMode="auto">
          <a:xfrm>
            <a:off x="457200" y="54864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distance between two sequences is based on fraction of sequences shared in multi-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MUMs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76321" name="Text Box 481"/>
          <p:cNvSpPr txBox="1">
            <a:spLocks noChangeArrowheads="1"/>
          </p:cNvSpPr>
          <p:nvPr/>
        </p:nvSpPr>
        <p:spPr bwMode="auto">
          <a:xfrm>
            <a:off x="533400" y="2178050"/>
            <a:ext cx="2454275" cy="641350"/>
          </a:xfrm>
          <a:prstGeom prst="rect">
            <a:avLst/>
          </a:prstGeom>
          <a:noFill/>
          <a:ln w="12700">
            <a:noFill/>
            <a:miter lim="800000"/>
            <a:headEnd type="none" w="lg" len="sm"/>
            <a:tailEnd type="none" w="lg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find multi-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MUMs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in sequences</a:t>
            </a:r>
          </a:p>
        </p:txBody>
      </p:sp>
      <p:sp>
        <p:nvSpPr>
          <p:cNvPr id="676322" name="Text Box 482"/>
          <p:cNvSpPr txBox="1">
            <a:spLocks noChangeArrowheads="1"/>
          </p:cNvSpPr>
          <p:nvPr/>
        </p:nvSpPr>
        <p:spPr bwMode="auto">
          <a:xfrm>
            <a:off x="3565525" y="2178050"/>
            <a:ext cx="2454275" cy="641350"/>
          </a:xfrm>
          <a:prstGeom prst="rect">
            <a:avLst/>
          </a:prstGeom>
          <a:noFill/>
          <a:ln w="12700">
            <a:noFill/>
            <a:miter lim="800000"/>
            <a:headEnd type="none" w="lg" len="sm"/>
            <a:tailEnd type="none" w="lg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calculate pairwise distances</a:t>
            </a:r>
          </a:p>
        </p:txBody>
      </p:sp>
      <p:sp>
        <p:nvSpPr>
          <p:cNvPr id="676323" name="Text Box 483"/>
          <p:cNvSpPr txBox="1">
            <a:spLocks noChangeArrowheads="1"/>
          </p:cNvSpPr>
          <p:nvPr/>
        </p:nvSpPr>
        <p:spPr bwMode="auto">
          <a:xfrm>
            <a:off x="6172200" y="2178050"/>
            <a:ext cx="2667000" cy="641350"/>
          </a:xfrm>
          <a:prstGeom prst="rect">
            <a:avLst/>
          </a:prstGeom>
          <a:noFill/>
          <a:ln w="12700">
            <a:noFill/>
            <a:miter lim="800000"/>
            <a:headEnd type="none" w="lg" len="sm"/>
            <a:tailEnd type="none" w="lg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run neighbor-joining to get guide tree</a:t>
            </a:r>
          </a:p>
        </p:txBody>
      </p:sp>
    </p:spTree>
    <p:extLst>
      <p:ext uri="{BB962C8B-B14F-4D97-AF65-F5344CB8AC3E}">
        <p14:creationId xmlns:p14="http://schemas.microsoft.com/office/powerpoint/2010/main" val="2720435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en-US" sz="4000"/>
              <a:t>3. Selecting Anchors: </a:t>
            </a:r>
            <a:br>
              <a:rPr lang="en-US" sz="4000"/>
            </a:br>
            <a:r>
              <a:rPr lang="en-US" sz="4000"/>
              <a:t>Finding Local Collinear Blocks</a:t>
            </a:r>
          </a:p>
        </p:txBody>
      </p:sp>
      <p:pic>
        <p:nvPicPr>
          <p:cNvPr id="633861" name="Picture 5" descr="breakpoint-elimin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3600" y="1371600"/>
            <a:ext cx="3656013" cy="5257800"/>
          </a:xfrm>
          <a:prstGeom prst="rect">
            <a:avLst/>
          </a:prstGeom>
          <a:noFill/>
        </p:spPr>
      </p:pic>
      <p:sp>
        <p:nvSpPr>
          <p:cNvPr id="633862" name="Text Box 6"/>
          <p:cNvSpPr txBox="1">
            <a:spLocks noChangeArrowheads="1"/>
          </p:cNvSpPr>
          <p:nvPr/>
        </p:nvSpPr>
        <p:spPr bwMode="auto">
          <a:xfrm>
            <a:off x="304800" y="1946275"/>
            <a:ext cx="3902075" cy="3387725"/>
          </a:xfrm>
          <a:prstGeom prst="rect">
            <a:avLst/>
          </a:prstGeom>
          <a:noFill/>
          <a:ln w="12700">
            <a:noFill/>
            <a:miter lim="800000"/>
            <a:headEnd type="none" w="lg" len="sm"/>
            <a:tailEnd type="none" w="lg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repeat</a:t>
            </a: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partition set of multi-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MUMs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M into collinear blocks </a:t>
            </a: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find minimum-weight collinear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block(s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)</a:t>
            </a: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remove minimum weight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block(s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) if they’re sufficiently small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until minimum-weight block is not small enough</a:t>
            </a:r>
          </a:p>
        </p:txBody>
      </p:sp>
    </p:spTree>
    <p:extLst>
      <p:ext uri="{BB962C8B-B14F-4D97-AF65-F5344CB8AC3E}">
        <p14:creationId xmlns:p14="http://schemas.microsoft.com/office/powerpoint/2010/main" val="93472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en-US" sz="4000"/>
              <a:t>4. and 5. Recursive Anchoring and Gapped Alignment</a:t>
            </a:r>
          </a:p>
        </p:txBody>
      </p:sp>
      <p:grpSp>
        <p:nvGrpSpPr>
          <p:cNvPr id="688140" name="Group 12"/>
          <p:cNvGrpSpPr>
            <a:grpSpLocks/>
          </p:cNvGrpSpPr>
          <p:nvPr/>
        </p:nvGrpSpPr>
        <p:grpSpPr bwMode="auto">
          <a:xfrm>
            <a:off x="685800" y="2751138"/>
            <a:ext cx="6934200" cy="2814637"/>
            <a:chOff x="288" y="1152"/>
            <a:chExt cx="4368" cy="1773"/>
          </a:xfrm>
        </p:grpSpPr>
        <p:pic>
          <p:nvPicPr>
            <p:cNvPr id="688131" name="Picture 3" descr="breakpoint-elimination"/>
            <p:cNvPicPr>
              <a:picLocks noChangeAspect="1" noChangeArrowheads="1"/>
            </p:cNvPicPr>
            <p:nvPr/>
          </p:nvPicPr>
          <p:blipFill>
            <a:blip r:embed="rId3"/>
            <a:srcRect t="71014"/>
            <a:stretch>
              <a:fillRect/>
            </a:stretch>
          </p:blipFill>
          <p:spPr bwMode="auto">
            <a:xfrm>
              <a:off x="1152" y="1152"/>
              <a:ext cx="3504" cy="1461"/>
            </a:xfrm>
            <a:prstGeom prst="rect">
              <a:avLst/>
            </a:prstGeom>
            <a:noFill/>
          </p:spPr>
        </p:pic>
        <p:sp>
          <p:nvSpPr>
            <p:cNvPr id="688133" name="Text Box 5"/>
            <p:cNvSpPr txBox="1">
              <a:spLocks noChangeArrowheads="1"/>
            </p:cNvSpPr>
            <p:nvPr/>
          </p:nvSpPr>
          <p:spPr bwMode="auto">
            <a:xfrm>
              <a:off x="288" y="2673"/>
              <a:ext cx="1167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sm"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between </a:t>
              </a:r>
              <a:r>
                <a:rPr kumimoji="0" 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LCBs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688134" name="Text Box 6"/>
            <p:cNvSpPr txBox="1">
              <a:spLocks noChangeArrowheads="1"/>
            </p:cNvSpPr>
            <p:nvPr/>
          </p:nvSpPr>
          <p:spPr bwMode="auto">
            <a:xfrm>
              <a:off x="1920" y="2673"/>
              <a:ext cx="977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sm"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within LCBs</a:t>
              </a:r>
            </a:p>
          </p:txBody>
        </p:sp>
        <p:sp>
          <p:nvSpPr>
            <p:cNvPr id="688135" name="Line 7"/>
            <p:cNvSpPr>
              <a:spLocks noChangeShapeType="1"/>
            </p:cNvSpPr>
            <p:nvPr/>
          </p:nvSpPr>
          <p:spPr bwMode="auto">
            <a:xfrm flipV="1">
              <a:off x="1344" y="1920"/>
              <a:ext cx="864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sm"/>
              <a:tailEnd type="triangl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88136" name="Line 8"/>
            <p:cNvSpPr>
              <a:spLocks noChangeShapeType="1"/>
            </p:cNvSpPr>
            <p:nvPr/>
          </p:nvSpPr>
          <p:spPr bwMode="auto">
            <a:xfrm flipV="1">
              <a:off x="1344" y="2448"/>
              <a:ext cx="816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sm"/>
              <a:tailEnd type="triangl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88137" name="Line 9"/>
            <p:cNvSpPr>
              <a:spLocks noChangeShapeType="1"/>
            </p:cNvSpPr>
            <p:nvPr/>
          </p:nvSpPr>
          <p:spPr bwMode="auto">
            <a:xfrm flipH="1" flipV="1">
              <a:off x="1488" y="2448"/>
              <a:ext cx="816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sm"/>
              <a:tailEnd type="triangl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88138" name="Line 10"/>
            <p:cNvSpPr>
              <a:spLocks noChangeShapeType="1"/>
            </p:cNvSpPr>
            <p:nvPr/>
          </p:nvSpPr>
          <p:spPr bwMode="auto">
            <a:xfrm flipH="1" flipV="1">
              <a:off x="1824" y="2448"/>
              <a:ext cx="48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sm"/>
              <a:tailEnd type="triangl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88139" name="Line 11"/>
            <p:cNvSpPr>
              <a:spLocks noChangeShapeType="1"/>
            </p:cNvSpPr>
            <p:nvPr/>
          </p:nvSpPr>
          <p:spPr bwMode="auto">
            <a:xfrm flipV="1">
              <a:off x="2304" y="244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sm"/>
              <a:tailEnd type="triangl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</p:grpSp>
      <p:sp>
        <p:nvSpPr>
          <p:cNvPr id="688141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76200" y="1447800"/>
            <a:ext cx="8915400" cy="1676400"/>
          </a:xfrm>
          <a:noFill/>
          <a:ln/>
        </p:spPr>
        <p:txBody>
          <a:bodyPr/>
          <a:lstStyle/>
          <a:p>
            <a:r>
              <a:rPr lang="en-US" sz="2400" dirty="0"/>
              <a:t>recursive anchoring (finding finer multi-</a:t>
            </a:r>
            <a:r>
              <a:rPr lang="en-US" sz="2400" dirty="0" err="1"/>
              <a:t>MUMs</a:t>
            </a:r>
            <a:r>
              <a:rPr lang="en-US" sz="2400" dirty="0"/>
              <a:t> and </a:t>
            </a:r>
            <a:r>
              <a:rPr lang="en-US" sz="2400" dirty="0" err="1"/>
              <a:t>LCBs</a:t>
            </a:r>
            <a:r>
              <a:rPr lang="en-US" sz="2400" dirty="0"/>
              <a:t>) and standard alignment (CLUSTALW) are used to extend </a:t>
            </a:r>
            <a:r>
              <a:rPr lang="en-US" sz="2400" dirty="0" err="1"/>
              <a:t>LCBs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698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839200" cy="1143000"/>
          </a:xfrm>
        </p:spPr>
        <p:txBody>
          <a:bodyPr/>
          <a:lstStyle/>
          <a:p>
            <a:r>
              <a:rPr lang="en-US" sz="4000" dirty="0"/>
              <a:t>Mauve Alignment of  9 </a:t>
            </a:r>
            <a:r>
              <a:rPr lang="en-US" sz="4000" dirty="0" err="1"/>
              <a:t>Enterobacteria</a:t>
            </a:r>
            <a:r>
              <a:rPr lang="en-US" sz="4000" dirty="0"/>
              <a:t> (</a:t>
            </a:r>
            <a:r>
              <a:rPr lang="en-US" sz="4000" i="1" dirty="0" err="1"/>
              <a:t>Shigella</a:t>
            </a:r>
            <a:r>
              <a:rPr lang="en-US" sz="4000" i="1" dirty="0"/>
              <a:t> and E. coli</a:t>
            </a:r>
            <a:r>
              <a:rPr lang="en-US" sz="4000" dirty="0"/>
              <a:t>)</a:t>
            </a:r>
          </a:p>
        </p:txBody>
      </p:sp>
      <p:pic>
        <p:nvPicPr>
          <p:cNvPr id="9" name="Picture 5" descr="mauv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514475"/>
            <a:ext cx="7543800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51661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  <a:ln/>
        </p:spPr>
        <p:txBody>
          <a:bodyPr rIns="34290" anchor="b"/>
          <a:lstStyle/>
          <a:p>
            <a:r>
              <a:rPr lang="en-US"/>
              <a:t>Mercator</a:t>
            </a:r>
          </a:p>
        </p:txBody>
      </p:sp>
      <p:sp>
        <p:nvSpPr>
          <p:cNvPr id="7618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00050" y="4968875"/>
            <a:ext cx="8343900" cy="1965325"/>
          </a:xfrm>
          <a:ln/>
        </p:spPr>
        <p:txBody>
          <a:bodyPr rIns="34290"/>
          <a:lstStyle/>
          <a:p>
            <a:pPr marL="203200" indent="-203200"/>
            <a:r>
              <a:rPr lang="en-US" sz="2400" dirty="0"/>
              <a:t>Orthologous segment identification: graph-based method</a:t>
            </a:r>
          </a:p>
          <a:p>
            <a:pPr marL="203200" indent="-203200"/>
            <a:r>
              <a:rPr lang="en-US" sz="2400" dirty="0"/>
              <a:t>Breakpoint identification: refine segment endpoints with a graphical model</a:t>
            </a:r>
          </a:p>
        </p:txBody>
      </p:sp>
      <p:pic>
        <p:nvPicPr>
          <p:cNvPr id="76186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4688" y="1676400"/>
            <a:ext cx="7783512" cy="2868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1788" y="1603375"/>
            <a:ext cx="5154612" cy="4721225"/>
          </a:xfrm>
          <a:ln/>
        </p:spPr>
        <p:txBody>
          <a:bodyPr lIns="45720" rIns="45720"/>
          <a:lstStyle/>
          <a:p>
            <a:pPr marL="647700" indent="-444500">
              <a:lnSpc>
                <a:spcPct val="90000"/>
              </a:lnSpc>
              <a:buFont typeface="Times" pitchFamily="43" charset="0"/>
              <a:buChar char="•"/>
            </a:pPr>
            <a:r>
              <a:rPr lang="en-US" sz="2400" dirty="0"/>
              <a:t>Anchors can correspond to genes, exons or MUMS</a:t>
            </a:r>
          </a:p>
          <a:p>
            <a:pPr marL="647700" indent="-444500">
              <a:lnSpc>
                <a:spcPct val="90000"/>
              </a:lnSpc>
              <a:buFont typeface="Times" pitchFamily="43" charset="0"/>
              <a:buChar char="•"/>
            </a:pPr>
            <a:r>
              <a:rPr lang="en-US" sz="2400" dirty="0"/>
              <a:t>E.g., may do all-vs-all pairwise comparison of genes</a:t>
            </a:r>
          </a:p>
          <a:p>
            <a:pPr marL="647700" indent="-444500">
              <a:lnSpc>
                <a:spcPct val="90000"/>
              </a:lnSpc>
              <a:buFont typeface="Times" pitchFamily="43" charset="0"/>
              <a:buChar char="•"/>
            </a:pPr>
            <a:r>
              <a:rPr lang="en-US" sz="2400" dirty="0"/>
              <a:t>Construct graph with anchors as vertices and high-similarity hits as edges (weighted by alignment score)</a:t>
            </a:r>
          </a:p>
        </p:txBody>
      </p:sp>
      <p:sp>
        <p:nvSpPr>
          <p:cNvPr id="755715" name="Line 3"/>
          <p:cNvSpPr>
            <a:spLocks noChangeShapeType="1"/>
          </p:cNvSpPr>
          <p:nvPr/>
        </p:nvSpPr>
        <p:spPr bwMode="auto">
          <a:xfrm>
            <a:off x="5794375" y="3657600"/>
            <a:ext cx="3200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5716" name="Oval 4"/>
          <p:cNvSpPr>
            <a:spLocks/>
          </p:cNvSpPr>
          <p:nvPr/>
        </p:nvSpPr>
        <p:spPr bwMode="auto">
          <a:xfrm>
            <a:off x="6778625" y="3200400"/>
            <a:ext cx="914400" cy="914400"/>
          </a:xfrm>
          <a:prstGeom prst="ellipse">
            <a:avLst/>
          </a:prstGeom>
          <a:solidFill>
            <a:srgbClr val="CCCC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5717" name="Rectangle 5"/>
          <p:cNvSpPr>
            <a:spLocks/>
          </p:cNvSpPr>
          <p:nvPr/>
        </p:nvSpPr>
        <p:spPr bwMode="auto">
          <a:xfrm>
            <a:off x="7751944" y="3726695"/>
            <a:ext cx="133369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>
              <a:spcBef>
                <a:spcPts val="813"/>
              </a:spcBef>
            </a:pPr>
            <a:r>
              <a:rPr lang="en-US">
                <a:latin typeface="Gill Sans" pitchFamily="43" charset="0"/>
                <a:ea typeface="Gill Sans" pitchFamily="43" charset="0"/>
                <a:cs typeface="Gill Sans" pitchFamily="43" charset="0"/>
                <a:sym typeface="Gill Sans" pitchFamily="43" charset="0"/>
              </a:rPr>
              <a:t>chromosome</a:t>
            </a:r>
          </a:p>
        </p:txBody>
      </p:sp>
      <p:sp>
        <p:nvSpPr>
          <p:cNvPr id="755718" name="Rectangle 6"/>
          <p:cNvSpPr>
            <a:spLocks/>
          </p:cNvSpPr>
          <p:nvPr/>
        </p:nvSpPr>
        <p:spPr bwMode="auto">
          <a:xfrm>
            <a:off x="6902338" y="3533374"/>
            <a:ext cx="70532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>
              <a:spcBef>
                <a:spcPts val="813"/>
              </a:spcBef>
            </a:pPr>
            <a:r>
              <a:rPr lang="en-US" dirty="0">
                <a:latin typeface="Gill Sans" pitchFamily="43" charset="0"/>
                <a:ea typeface="Gill Sans" pitchFamily="43" charset="0"/>
                <a:cs typeface="Gill Sans" pitchFamily="43" charset="0"/>
                <a:sym typeface="Gill Sans" pitchFamily="43" charset="0"/>
              </a:rPr>
              <a:t>anchor</a:t>
            </a:r>
          </a:p>
        </p:txBody>
      </p:sp>
      <p:sp>
        <p:nvSpPr>
          <p:cNvPr id="755719" name="Line 7"/>
          <p:cNvSpPr>
            <a:spLocks noChangeShapeType="1"/>
          </p:cNvSpPr>
          <p:nvPr/>
        </p:nvSpPr>
        <p:spPr bwMode="auto">
          <a:xfrm rot="10800000" flipH="1">
            <a:off x="7464425" y="1908175"/>
            <a:ext cx="760413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5720" name="Line 8"/>
          <p:cNvSpPr>
            <a:spLocks noChangeShapeType="1"/>
          </p:cNvSpPr>
          <p:nvPr/>
        </p:nvSpPr>
        <p:spPr bwMode="auto">
          <a:xfrm rot="10800000">
            <a:off x="6708775" y="1908175"/>
            <a:ext cx="3048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5721" name="Line 9"/>
          <p:cNvSpPr>
            <a:spLocks noChangeShapeType="1"/>
          </p:cNvSpPr>
          <p:nvPr/>
        </p:nvSpPr>
        <p:spPr bwMode="auto">
          <a:xfrm>
            <a:off x="7464425" y="4114800"/>
            <a:ext cx="989013" cy="1751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5722" name="Line 10"/>
          <p:cNvSpPr>
            <a:spLocks noChangeShapeType="1"/>
          </p:cNvSpPr>
          <p:nvPr/>
        </p:nvSpPr>
        <p:spPr bwMode="auto">
          <a:xfrm flipH="1">
            <a:off x="6550025" y="4114800"/>
            <a:ext cx="531813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5723" name="Rectangle 11"/>
          <p:cNvSpPr>
            <a:spLocks/>
          </p:cNvSpPr>
          <p:nvPr/>
        </p:nvSpPr>
        <p:spPr bwMode="auto">
          <a:xfrm>
            <a:off x="6936346" y="2514973"/>
            <a:ext cx="227626" cy="246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>
              <a:spcBef>
                <a:spcPts val="738"/>
              </a:spcBef>
            </a:pPr>
            <a:r>
              <a:rPr lang="en-US" sz="1600">
                <a:latin typeface="Gill Sans" pitchFamily="43" charset="0"/>
                <a:ea typeface="Gill Sans" pitchFamily="43" charset="0"/>
                <a:cs typeface="Gill Sans" pitchFamily="43" charset="0"/>
                <a:sym typeface="Gill Sans" pitchFamily="43" charset="0"/>
              </a:rPr>
              <a:t>22</a:t>
            </a:r>
          </a:p>
        </p:txBody>
      </p:sp>
      <p:sp>
        <p:nvSpPr>
          <p:cNvPr id="755724" name="Rectangle 12"/>
          <p:cNvSpPr>
            <a:spLocks/>
          </p:cNvSpPr>
          <p:nvPr/>
        </p:nvSpPr>
        <p:spPr bwMode="auto">
          <a:xfrm>
            <a:off x="7845118" y="2514974"/>
            <a:ext cx="227626" cy="246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>
              <a:spcBef>
                <a:spcPts val="738"/>
              </a:spcBef>
            </a:pPr>
            <a:r>
              <a:rPr lang="en-US" sz="1600" dirty="0">
                <a:latin typeface="Gill Sans" pitchFamily="43" charset="0"/>
                <a:ea typeface="Gill Sans" pitchFamily="43" charset="0"/>
                <a:cs typeface="Gill Sans" pitchFamily="43" charset="0"/>
                <a:sym typeface="Gill Sans" pitchFamily="43" charset="0"/>
              </a:rPr>
              <a:t>40</a:t>
            </a:r>
          </a:p>
        </p:txBody>
      </p:sp>
      <p:sp>
        <p:nvSpPr>
          <p:cNvPr id="755725" name="Rectangle 13"/>
          <p:cNvSpPr>
            <a:spLocks/>
          </p:cNvSpPr>
          <p:nvPr/>
        </p:nvSpPr>
        <p:spPr bwMode="auto">
          <a:xfrm>
            <a:off x="8072744" y="4883866"/>
            <a:ext cx="227626" cy="246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>
              <a:spcBef>
                <a:spcPts val="738"/>
              </a:spcBef>
            </a:pPr>
            <a:r>
              <a:rPr lang="en-US" sz="1600" dirty="0">
                <a:latin typeface="Gill Sans" pitchFamily="43" charset="0"/>
                <a:ea typeface="Gill Sans" pitchFamily="43" charset="0"/>
                <a:cs typeface="Gill Sans" pitchFamily="43" charset="0"/>
                <a:sym typeface="Gill Sans" pitchFamily="43" charset="0"/>
              </a:rPr>
              <a:t>60</a:t>
            </a:r>
          </a:p>
        </p:txBody>
      </p:sp>
      <p:sp>
        <p:nvSpPr>
          <p:cNvPr id="755726" name="Rectangle 14"/>
          <p:cNvSpPr>
            <a:spLocks/>
          </p:cNvSpPr>
          <p:nvPr/>
        </p:nvSpPr>
        <p:spPr bwMode="auto">
          <a:xfrm>
            <a:off x="6822533" y="4883866"/>
            <a:ext cx="227626" cy="246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>
              <a:spcBef>
                <a:spcPts val="738"/>
              </a:spcBef>
            </a:pPr>
            <a:r>
              <a:rPr lang="en-US" sz="1600" dirty="0">
                <a:latin typeface="Gill Sans" pitchFamily="43" charset="0"/>
                <a:ea typeface="Gill Sans" pitchFamily="43" charset="0"/>
                <a:cs typeface="Gill Sans" pitchFamily="43" charset="0"/>
                <a:sym typeface="Gill Sans" pitchFamily="43" charset="0"/>
              </a:rPr>
              <a:t>10</a:t>
            </a:r>
          </a:p>
        </p:txBody>
      </p:sp>
      <p:sp>
        <p:nvSpPr>
          <p:cNvPr id="755727" name="Rectangle 15"/>
          <p:cNvSpPr>
            <a:spLocks/>
          </p:cNvSpPr>
          <p:nvPr/>
        </p:nvSpPr>
        <p:spPr bwMode="auto">
          <a:xfrm>
            <a:off x="7459464" y="2117076"/>
            <a:ext cx="51296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>
              <a:spcBef>
                <a:spcPts val="813"/>
              </a:spcBef>
            </a:pPr>
            <a:r>
              <a:rPr lang="en-US" dirty="0">
                <a:latin typeface="Gill Sans" pitchFamily="43" charset="0"/>
                <a:ea typeface="Gill Sans" pitchFamily="43" charset="0"/>
                <a:cs typeface="Gill Sans" pitchFamily="43" charset="0"/>
                <a:sym typeface="Gill Sans" pitchFamily="43" charset="0"/>
              </a:rPr>
              <a:t>edge</a:t>
            </a:r>
          </a:p>
        </p:txBody>
      </p:sp>
      <p:sp>
        <p:nvSpPr>
          <p:cNvPr id="755728" name="Rectangle 16"/>
          <p:cNvSpPr>
            <a:spLocks noGrp="1" noChangeArrowheads="1"/>
          </p:cNvSpPr>
          <p:nvPr>
            <p:ph type="title"/>
          </p:nvPr>
        </p:nvSpPr>
        <p:spPr>
          <a:xfrm>
            <a:off x="258762" y="152400"/>
            <a:ext cx="8656638" cy="1063625"/>
          </a:xfrm>
          <a:ln/>
        </p:spPr>
        <p:txBody>
          <a:bodyPr rIns="34290"/>
          <a:lstStyle/>
          <a:p>
            <a:r>
              <a:rPr lang="en-US" sz="4000" dirty="0"/>
              <a:t>Establishing Anchors Representing Orthologous Segments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AutoShape 2"/>
          <p:cNvSpPr>
            <a:spLocks/>
          </p:cNvSpPr>
          <p:nvPr/>
        </p:nvSpPr>
        <p:spPr bwMode="auto">
          <a:xfrm>
            <a:off x="411163" y="2936875"/>
            <a:ext cx="8218487" cy="241300"/>
          </a:xfrm>
          <a:prstGeom prst="roundRect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39" name="AutoShape 3"/>
          <p:cNvSpPr>
            <a:spLocks/>
          </p:cNvSpPr>
          <p:nvPr/>
        </p:nvSpPr>
        <p:spPr bwMode="auto">
          <a:xfrm>
            <a:off x="411163" y="3806825"/>
            <a:ext cx="8218487" cy="239713"/>
          </a:xfrm>
          <a:prstGeom prst="roundRect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40" name="AutoShape 4"/>
          <p:cNvSpPr>
            <a:spLocks/>
          </p:cNvSpPr>
          <p:nvPr/>
        </p:nvSpPr>
        <p:spPr bwMode="auto">
          <a:xfrm>
            <a:off x="411163" y="4697413"/>
            <a:ext cx="8218487" cy="239712"/>
          </a:xfrm>
          <a:prstGeom prst="roundRect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56741" name="Group 5"/>
          <p:cNvGrpSpPr>
            <a:grpSpLocks/>
          </p:cNvGrpSpPr>
          <p:nvPr/>
        </p:nvGrpSpPr>
        <p:grpSpPr bwMode="auto">
          <a:xfrm>
            <a:off x="731838" y="2936875"/>
            <a:ext cx="7566025" cy="2000250"/>
            <a:chOff x="0" y="0"/>
            <a:chExt cx="5296" cy="1400"/>
          </a:xfrm>
        </p:grpSpPr>
        <p:sp>
          <p:nvSpPr>
            <p:cNvPr id="756742" name="AutoShape 6"/>
            <p:cNvSpPr>
              <a:spLocks/>
            </p:cNvSpPr>
            <p:nvPr/>
          </p:nvSpPr>
          <p:spPr bwMode="auto">
            <a:xfrm>
              <a:off x="328" y="0"/>
              <a:ext cx="696" cy="168"/>
            </a:xfrm>
            <a:prstGeom prst="roundRect">
              <a:avLst>
                <a:gd name="adj" fmla="val 50000"/>
              </a:avLst>
            </a:prstGeom>
            <a:solidFill>
              <a:srgbClr val="F7EB6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6743" name="AutoShape 7"/>
            <p:cNvSpPr>
              <a:spLocks/>
            </p:cNvSpPr>
            <p:nvPr/>
          </p:nvSpPr>
          <p:spPr bwMode="auto">
            <a:xfrm>
              <a:off x="4416" y="608"/>
              <a:ext cx="800" cy="168"/>
            </a:xfrm>
            <a:prstGeom prst="roundRect">
              <a:avLst>
                <a:gd name="adj" fmla="val 50000"/>
              </a:avLst>
            </a:prstGeom>
            <a:solidFill>
              <a:srgbClr val="F7EB6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6744" name="AutoShape 8"/>
            <p:cNvSpPr>
              <a:spLocks/>
            </p:cNvSpPr>
            <p:nvPr/>
          </p:nvSpPr>
          <p:spPr bwMode="auto">
            <a:xfrm>
              <a:off x="4496" y="1232"/>
              <a:ext cx="800" cy="168"/>
            </a:xfrm>
            <a:prstGeom prst="roundRect">
              <a:avLst>
                <a:gd name="adj" fmla="val 50000"/>
              </a:avLst>
            </a:prstGeom>
            <a:solidFill>
              <a:srgbClr val="F7EB6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6745" name="AutoShape 9"/>
            <p:cNvSpPr>
              <a:spLocks/>
            </p:cNvSpPr>
            <p:nvPr/>
          </p:nvSpPr>
          <p:spPr bwMode="auto">
            <a:xfrm>
              <a:off x="3544" y="0"/>
              <a:ext cx="1264" cy="168"/>
            </a:xfrm>
            <a:prstGeom prst="roundRect">
              <a:avLst>
                <a:gd name="adj" fmla="val 50000"/>
              </a:avLst>
            </a:prstGeom>
            <a:solidFill>
              <a:srgbClr val="6AA0F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6746" name="AutoShape 10"/>
            <p:cNvSpPr>
              <a:spLocks/>
            </p:cNvSpPr>
            <p:nvPr/>
          </p:nvSpPr>
          <p:spPr bwMode="auto">
            <a:xfrm>
              <a:off x="1904" y="1232"/>
              <a:ext cx="1152" cy="168"/>
            </a:xfrm>
            <a:prstGeom prst="roundRect">
              <a:avLst>
                <a:gd name="adj" fmla="val 50000"/>
              </a:avLst>
            </a:prstGeom>
            <a:solidFill>
              <a:srgbClr val="6AA0F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6747" name="AutoShape 11"/>
            <p:cNvSpPr>
              <a:spLocks/>
            </p:cNvSpPr>
            <p:nvPr/>
          </p:nvSpPr>
          <p:spPr bwMode="auto">
            <a:xfrm>
              <a:off x="0" y="608"/>
              <a:ext cx="1504" cy="168"/>
            </a:xfrm>
            <a:prstGeom prst="roundRect">
              <a:avLst>
                <a:gd name="adj" fmla="val 50000"/>
              </a:avLst>
            </a:prstGeom>
            <a:solidFill>
              <a:srgbClr val="6AA0F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6748" name="AutoShape 12"/>
            <p:cNvSpPr>
              <a:spLocks/>
            </p:cNvSpPr>
            <p:nvPr/>
          </p:nvSpPr>
          <p:spPr bwMode="auto">
            <a:xfrm>
              <a:off x="0" y="1232"/>
              <a:ext cx="1560" cy="168"/>
            </a:xfrm>
            <a:prstGeom prst="roundRect">
              <a:avLst>
                <a:gd name="adj" fmla="val 50000"/>
              </a:avLst>
            </a:prstGeom>
            <a:solidFill>
              <a:srgbClr val="F7520E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6749" name="AutoShape 13"/>
            <p:cNvSpPr>
              <a:spLocks/>
            </p:cNvSpPr>
            <p:nvPr/>
          </p:nvSpPr>
          <p:spPr bwMode="auto">
            <a:xfrm>
              <a:off x="1760" y="608"/>
              <a:ext cx="1504" cy="168"/>
            </a:xfrm>
            <a:prstGeom prst="roundRect">
              <a:avLst>
                <a:gd name="adj" fmla="val 50000"/>
              </a:avLst>
            </a:prstGeom>
            <a:solidFill>
              <a:srgbClr val="F7520E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6750" name="AutoShape 14"/>
            <p:cNvSpPr>
              <a:spLocks/>
            </p:cNvSpPr>
            <p:nvPr/>
          </p:nvSpPr>
          <p:spPr bwMode="auto">
            <a:xfrm>
              <a:off x="2080" y="0"/>
              <a:ext cx="1184" cy="168"/>
            </a:xfrm>
            <a:prstGeom prst="roundRect">
              <a:avLst>
                <a:gd name="adj" fmla="val 50000"/>
              </a:avLst>
            </a:prstGeom>
            <a:solidFill>
              <a:srgbClr val="F7520E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6751" name="Rectangle 15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  <a:ln/>
        </p:spPr>
        <p:txBody>
          <a:bodyPr rIns="34290"/>
          <a:lstStyle/>
          <a:p>
            <a:r>
              <a:rPr lang="en-US" sz="4000" dirty="0"/>
              <a:t>Rough </a:t>
            </a:r>
            <a:r>
              <a:rPr lang="en-US" sz="4000" dirty="0" err="1"/>
              <a:t>Orthology</a:t>
            </a:r>
            <a:r>
              <a:rPr lang="en-US" sz="4000" dirty="0"/>
              <a:t> Map</a:t>
            </a:r>
          </a:p>
        </p:txBody>
      </p:sp>
      <p:sp>
        <p:nvSpPr>
          <p:cNvPr id="756752" name="AutoShape 16"/>
          <p:cNvSpPr>
            <a:spLocks/>
          </p:cNvSpPr>
          <p:nvPr/>
        </p:nvSpPr>
        <p:spPr bwMode="auto">
          <a:xfrm>
            <a:off x="868363" y="3806825"/>
            <a:ext cx="252412" cy="239713"/>
          </a:xfrm>
          <a:prstGeom prst="roundRect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53" name="Oval 17"/>
          <p:cNvSpPr>
            <a:spLocks/>
          </p:cNvSpPr>
          <p:nvPr/>
        </p:nvSpPr>
        <p:spPr bwMode="auto">
          <a:xfrm>
            <a:off x="3611563" y="4697413"/>
            <a:ext cx="239712" cy="239712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54" name="Oval 18"/>
          <p:cNvSpPr>
            <a:spLocks/>
          </p:cNvSpPr>
          <p:nvPr/>
        </p:nvSpPr>
        <p:spPr bwMode="auto">
          <a:xfrm>
            <a:off x="4137025" y="4697413"/>
            <a:ext cx="241300" cy="239712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55" name="Oval 19"/>
          <p:cNvSpPr>
            <a:spLocks/>
          </p:cNvSpPr>
          <p:nvPr/>
        </p:nvSpPr>
        <p:spPr bwMode="auto">
          <a:xfrm>
            <a:off x="4664075" y="4697413"/>
            <a:ext cx="239713" cy="239712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56" name="Oval 20"/>
          <p:cNvSpPr>
            <a:spLocks/>
          </p:cNvSpPr>
          <p:nvPr/>
        </p:nvSpPr>
        <p:spPr bwMode="auto">
          <a:xfrm>
            <a:off x="5189538" y="4697413"/>
            <a:ext cx="239712" cy="239712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57" name="Oval 21"/>
          <p:cNvSpPr>
            <a:spLocks/>
          </p:cNvSpPr>
          <p:nvPr/>
        </p:nvSpPr>
        <p:spPr bwMode="auto">
          <a:xfrm>
            <a:off x="5715000" y="4697413"/>
            <a:ext cx="239713" cy="239712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58" name="Oval 22"/>
          <p:cNvSpPr>
            <a:spLocks/>
          </p:cNvSpPr>
          <p:nvPr/>
        </p:nvSpPr>
        <p:spPr bwMode="auto">
          <a:xfrm>
            <a:off x="6240463" y="4697413"/>
            <a:ext cx="239712" cy="239712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59" name="Oval 23"/>
          <p:cNvSpPr>
            <a:spLocks/>
          </p:cNvSpPr>
          <p:nvPr/>
        </p:nvSpPr>
        <p:spPr bwMode="auto">
          <a:xfrm>
            <a:off x="6765925" y="4697413"/>
            <a:ext cx="241300" cy="239712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60" name="Oval 24"/>
          <p:cNvSpPr>
            <a:spLocks/>
          </p:cNvSpPr>
          <p:nvPr/>
        </p:nvSpPr>
        <p:spPr bwMode="auto">
          <a:xfrm>
            <a:off x="7292975" y="4697413"/>
            <a:ext cx="239713" cy="239712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61" name="Oval 25"/>
          <p:cNvSpPr>
            <a:spLocks/>
          </p:cNvSpPr>
          <p:nvPr/>
        </p:nvSpPr>
        <p:spPr bwMode="auto">
          <a:xfrm>
            <a:off x="7818438" y="4697413"/>
            <a:ext cx="239712" cy="239712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62" name="Oval 26"/>
          <p:cNvSpPr>
            <a:spLocks/>
          </p:cNvSpPr>
          <p:nvPr/>
        </p:nvSpPr>
        <p:spPr bwMode="auto">
          <a:xfrm>
            <a:off x="879475" y="4697413"/>
            <a:ext cx="241300" cy="239712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63" name="Oval 27"/>
          <p:cNvSpPr>
            <a:spLocks/>
          </p:cNvSpPr>
          <p:nvPr/>
        </p:nvSpPr>
        <p:spPr bwMode="auto">
          <a:xfrm>
            <a:off x="1749425" y="4697413"/>
            <a:ext cx="239713" cy="239712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64" name="Oval 28"/>
          <p:cNvSpPr>
            <a:spLocks/>
          </p:cNvSpPr>
          <p:nvPr/>
        </p:nvSpPr>
        <p:spPr bwMode="auto">
          <a:xfrm>
            <a:off x="2560638" y="4697413"/>
            <a:ext cx="239712" cy="239712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65" name="Oval 29"/>
          <p:cNvSpPr>
            <a:spLocks/>
          </p:cNvSpPr>
          <p:nvPr/>
        </p:nvSpPr>
        <p:spPr bwMode="auto">
          <a:xfrm>
            <a:off x="1749425" y="3806825"/>
            <a:ext cx="239713" cy="239713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66" name="Oval 30"/>
          <p:cNvSpPr>
            <a:spLocks/>
          </p:cNvSpPr>
          <p:nvPr/>
        </p:nvSpPr>
        <p:spPr bwMode="auto">
          <a:xfrm>
            <a:off x="3349625" y="3806825"/>
            <a:ext cx="239713" cy="239713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67" name="Oval 31"/>
          <p:cNvSpPr>
            <a:spLocks/>
          </p:cNvSpPr>
          <p:nvPr/>
        </p:nvSpPr>
        <p:spPr bwMode="auto">
          <a:xfrm>
            <a:off x="2560638" y="3806825"/>
            <a:ext cx="239712" cy="239713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68" name="Oval 32"/>
          <p:cNvSpPr>
            <a:spLocks/>
          </p:cNvSpPr>
          <p:nvPr/>
        </p:nvSpPr>
        <p:spPr bwMode="auto">
          <a:xfrm>
            <a:off x="4264025" y="3806825"/>
            <a:ext cx="239713" cy="239713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69" name="Oval 33"/>
          <p:cNvSpPr>
            <a:spLocks/>
          </p:cNvSpPr>
          <p:nvPr/>
        </p:nvSpPr>
        <p:spPr bwMode="auto">
          <a:xfrm>
            <a:off x="5589588" y="3806825"/>
            <a:ext cx="239712" cy="239713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70" name="Oval 34"/>
          <p:cNvSpPr>
            <a:spLocks/>
          </p:cNvSpPr>
          <p:nvPr/>
        </p:nvSpPr>
        <p:spPr bwMode="auto">
          <a:xfrm>
            <a:off x="4926013" y="3806825"/>
            <a:ext cx="239712" cy="239713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71" name="Oval 35"/>
          <p:cNvSpPr>
            <a:spLocks/>
          </p:cNvSpPr>
          <p:nvPr/>
        </p:nvSpPr>
        <p:spPr bwMode="auto">
          <a:xfrm>
            <a:off x="6103938" y="3806825"/>
            <a:ext cx="239712" cy="239713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72" name="Oval 36"/>
          <p:cNvSpPr>
            <a:spLocks/>
          </p:cNvSpPr>
          <p:nvPr/>
        </p:nvSpPr>
        <p:spPr bwMode="auto">
          <a:xfrm>
            <a:off x="7292975" y="3806825"/>
            <a:ext cx="239713" cy="239713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73" name="Oval 37"/>
          <p:cNvSpPr>
            <a:spLocks/>
          </p:cNvSpPr>
          <p:nvPr/>
        </p:nvSpPr>
        <p:spPr bwMode="auto">
          <a:xfrm>
            <a:off x="7680325" y="3806825"/>
            <a:ext cx="241300" cy="239713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74" name="Oval 38"/>
          <p:cNvSpPr>
            <a:spLocks/>
          </p:cNvSpPr>
          <p:nvPr/>
        </p:nvSpPr>
        <p:spPr bwMode="auto">
          <a:xfrm>
            <a:off x="1279525" y="2936875"/>
            <a:ext cx="241300" cy="241300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75" name="Oval 39"/>
          <p:cNvSpPr>
            <a:spLocks/>
          </p:cNvSpPr>
          <p:nvPr/>
        </p:nvSpPr>
        <p:spPr bwMode="auto">
          <a:xfrm>
            <a:off x="1749425" y="2936875"/>
            <a:ext cx="239713" cy="241300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76" name="Oval 40"/>
          <p:cNvSpPr>
            <a:spLocks/>
          </p:cNvSpPr>
          <p:nvPr/>
        </p:nvSpPr>
        <p:spPr bwMode="auto">
          <a:xfrm>
            <a:off x="2297113" y="2936875"/>
            <a:ext cx="239712" cy="241300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77" name="Oval 41"/>
          <p:cNvSpPr>
            <a:spLocks/>
          </p:cNvSpPr>
          <p:nvPr/>
        </p:nvSpPr>
        <p:spPr bwMode="auto">
          <a:xfrm>
            <a:off x="3875088" y="2936875"/>
            <a:ext cx="239712" cy="241300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78" name="Oval 42"/>
          <p:cNvSpPr>
            <a:spLocks/>
          </p:cNvSpPr>
          <p:nvPr/>
        </p:nvSpPr>
        <p:spPr bwMode="auto">
          <a:xfrm>
            <a:off x="7943850" y="2936875"/>
            <a:ext cx="239713" cy="241300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79" name="Oval 43"/>
          <p:cNvSpPr>
            <a:spLocks/>
          </p:cNvSpPr>
          <p:nvPr/>
        </p:nvSpPr>
        <p:spPr bwMode="auto">
          <a:xfrm>
            <a:off x="5064125" y="2936875"/>
            <a:ext cx="239713" cy="241300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80" name="Oval 44"/>
          <p:cNvSpPr>
            <a:spLocks/>
          </p:cNvSpPr>
          <p:nvPr/>
        </p:nvSpPr>
        <p:spPr bwMode="auto">
          <a:xfrm>
            <a:off x="6103938" y="2936875"/>
            <a:ext cx="239712" cy="241300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81" name="Oval 45"/>
          <p:cNvSpPr>
            <a:spLocks/>
          </p:cNvSpPr>
          <p:nvPr/>
        </p:nvSpPr>
        <p:spPr bwMode="auto">
          <a:xfrm>
            <a:off x="4240213" y="2936875"/>
            <a:ext cx="239712" cy="241300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82" name="Oval 46"/>
          <p:cNvSpPr>
            <a:spLocks/>
          </p:cNvSpPr>
          <p:nvPr/>
        </p:nvSpPr>
        <p:spPr bwMode="auto">
          <a:xfrm>
            <a:off x="7154863" y="2936875"/>
            <a:ext cx="239712" cy="241300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83" name="Oval 47"/>
          <p:cNvSpPr>
            <a:spLocks/>
          </p:cNvSpPr>
          <p:nvPr/>
        </p:nvSpPr>
        <p:spPr bwMode="auto">
          <a:xfrm>
            <a:off x="6640513" y="2936875"/>
            <a:ext cx="239712" cy="241300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84" name="Oval 48"/>
          <p:cNvSpPr>
            <a:spLocks/>
          </p:cNvSpPr>
          <p:nvPr/>
        </p:nvSpPr>
        <p:spPr bwMode="auto">
          <a:xfrm>
            <a:off x="3086100" y="2936875"/>
            <a:ext cx="239713" cy="241300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85" name="Line 49"/>
          <p:cNvSpPr>
            <a:spLocks noChangeShapeType="1"/>
          </p:cNvSpPr>
          <p:nvPr/>
        </p:nvSpPr>
        <p:spPr bwMode="auto">
          <a:xfrm flipH="1">
            <a:off x="5046663" y="3194050"/>
            <a:ext cx="136525" cy="6127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86" name="Line 50"/>
          <p:cNvSpPr>
            <a:spLocks noChangeShapeType="1"/>
          </p:cNvSpPr>
          <p:nvPr/>
        </p:nvSpPr>
        <p:spPr bwMode="auto">
          <a:xfrm>
            <a:off x="4351338" y="3165475"/>
            <a:ext cx="28575" cy="65563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87" name="Line 51"/>
          <p:cNvSpPr>
            <a:spLocks noChangeShapeType="1"/>
          </p:cNvSpPr>
          <p:nvPr/>
        </p:nvSpPr>
        <p:spPr bwMode="auto">
          <a:xfrm flipH="1">
            <a:off x="3533775" y="3165475"/>
            <a:ext cx="434975" cy="65563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88" name="Line 52"/>
          <p:cNvSpPr>
            <a:spLocks noChangeShapeType="1"/>
          </p:cNvSpPr>
          <p:nvPr/>
        </p:nvSpPr>
        <p:spPr bwMode="auto">
          <a:xfrm>
            <a:off x="1874838" y="3211513"/>
            <a:ext cx="5467350" cy="5969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89" name="Line 53"/>
          <p:cNvSpPr>
            <a:spLocks noChangeShapeType="1"/>
          </p:cNvSpPr>
          <p:nvPr/>
        </p:nvSpPr>
        <p:spPr bwMode="auto">
          <a:xfrm>
            <a:off x="1531938" y="3178175"/>
            <a:ext cx="6242050" cy="61436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90" name="Line 54"/>
          <p:cNvSpPr>
            <a:spLocks noChangeShapeType="1"/>
          </p:cNvSpPr>
          <p:nvPr/>
        </p:nvSpPr>
        <p:spPr bwMode="auto">
          <a:xfrm rot="10800000">
            <a:off x="1023938" y="4065588"/>
            <a:ext cx="3803650" cy="6302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91" name="Line 55"/>
          <p:cNvSpPr>
            <a:spLocks noChangeShapeType="1"/>
          </p:cNvSpPr>
          <p:nvPr/>
        </p:nvSpPr>
        <p:spPr bwMode="auto">
          <a:xfrm flipH="1">
            <a:off x="1882775" y="4024313"/>
            <a:ext cx="2468563" cy="6556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92" name="Line 56"/>
          <p:cNvSpPr>
            <a:spLocks noChangeShapeType="1"/>
          </p:cNvSpPr>
          <p:nvPr/>
        </p:nvSpPr>
        <p:spPr bwMode="auto">
          <a:xfrm rot="10800000">
            <a:off x="2695575" y="4049713"/>
            <a:ext cx="1030288" cy="62706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93" name="Line 57"/>
          <p:cNvSpPr>
            <a:spLocks noChangeShapeType="1"/>
          </p:cNvSpPr>
          <p:nvPr/>
        </p:nvSpPr>
        <p:spPr bwMode="auto">
          <a:xfrm rot="10800000">
            <a:off x="1908175" y="4049713"/>
            <a:ext cx="2343150" cy="6365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94" name="Line 58"/>
          <p:cNvSpPr>
            <a:spLocks noChangeShapeType="1"/>
          </p:cNvSpPr>
          <p:nvPr/>
        </p:nvSpPr>
        <p:spPr bwMode="auto">
          <a:xfrm flipH="1">
            <a:off x="1030288" y="4051300"/>
            <a:ext cx="2420937" cy="635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95" name="Line 59"/>
          <p:cNvSpPr>
            <a:spLocks noChangeShapeType="1"/>
          </p:cNvSpPr>
          <p:nvPr/>
        </p:nvSpPr>
        <p:spPr bwMode="auto">
          <a:xfrm flipH="1">
            <a:off x="2687638" y="4029075"/>
            <a:ext cx="2362200" cy="6635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96" name="Line 60"/>
          <p:cNvSpPr>
            <a:spLocks noChangeShapeType="1"/>
          </p:cNvSpPr>
          <p:nvPr/>
        </p:nvSpPr>
        <p:spPr bwMode="auto">
          <a:xfrm flipH="1">
            <a:off x="7405688" y="4059238"/>
            <a:ext cx="17462" cy="6477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97" name="Line 61"/>
          <p:cNvSpPr>
            <a:spLocks noChangeShapeType="1"/>
          </p:cNvSpPr>
          <p:nvPr/>
        </p:nvSpPr>
        <p:spPr bwMode="auto">
          <a:xfrm>
            <a:off x="7842250" y="4059238"/>
            <a:ext cx="101600" cy="6508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98" name="Line 62"/>
          <p:cNvSpPr>
            <a:spLocks noChangeShapeType="1"/>
          </p:cNvSpPr>
          <p:nvPr/>
        </p:nvSpPr>
        <p:spPr bwMode="auto">
          <a:xfrm flipH="1">
            <a:off x="1878013" y="3206750"/>
            <a:ext cx="4859337" cy="57943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799" name="Line 63"/>
          <p:cNvSpPr>
            <a:spLocks noChangeShapeType="1"/>
          </p:cNvSpPr>
          <p:nvPr/>
        </p:nvSpPr>
        <p:spPr bwMode="auto">
          <a:xfrm flipH="1">
            <a:off x="979488" y="3194050"/>
            <a:ext cx="6275387" cy="59213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800" name="Line 64"/>
          <p:cNvSpPr>
            <a:spLocks noChangeShapeType="1"/>
          </p:cNvSpPr>
          <p:nvPr/>
        </p:nvSpPr>
        <p:spPr bwMode="auto">
          <a:xfrm flipH="1">
            <a:off x="2665413" y="3194050"/>
            <a:ext cx="3554412" cy="60325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801" name="Line 65"/>
          <p:cNvSpPr>
            <a:spLocks noChangeShapeType="1"/>
          </p:cNvSpPr>
          <p:nvPr/>
        </p:nvSpPr>
        <p:spPr bwMode="auto">
          <a:xfrm flipH="1">
            <a:off x="4271963" y="3170238"/>
            <a:ext cx="2493962" cy="15065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802" name="Line 66"/>
          <p:cNvSpPr>
            <a:spLocks noChangeShapeType="1"/>
          </p:cNvSpPr>
          <p:nvPr/>
        </p:nvSpPr>
        <p:spPr bwMode="auto">
          <a:xfrm flipH="1">
            <a:off x="4795838" y="3194050"/>
            <a:ext cx="2473325" cy="149225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803" name="Line 67"/>
          <p:cNvSpPr>
            <a:spLocks noChangeShapeType="1"/>
          </p:cNvSpPr>
          <p:nvPr/>
        </p:nvSpPr>
        <p:spPr bwMode="auto">
          <a:xfrm flipH="1">
            <a:off x="3751263" y="3165475"/>
            <a:ext cx="2478087" cy="15001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804" name="Line 68"/>
          <p:cNvSpPr>
            <a:spLocks noChangeShapeType="1"/>
          </p:cNvSpPr>
          <p:nvPr/>
        </p:nvSpPr>
        <p:spPr bwMode="auto">
          <a:xfrm>
            <a:off x="1406525" y="3179763"/>
            <a:ext cx="6542088" cy="15065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805" name="Line 69"/>
          <p:cNvSpPr>
            <a:spLocks noChangeShapeType="1"/>
          </p:cNvSpPr>
          <p:nvPr/>
        </p:nvSpPr>
        <p:spPr bwMode="auto">
          <a:xfrm rot="10800000">
            <a:off x="1924050" y="3179763"/>
            <a:ext cx="5457825" cy="15065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806" name="Line 70"/>
          <p:cNvSpPr>
            <a:spLocks noChangeShapeType="1"/>
          </p:cNvSpPr>
          <p:nvPr/>
        </p:nvSpPr>
        <p:spPr bwMode="auto">
          <a:xfrm rot="10800000" flipH="1">
            <a:off x="2714625" y="3151188"/>
            <a:ext cx="2439988" cy="152876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807" name="Line 71"/>
          <p:cNvSpPr>
            <a:spLocks noChangeShapeType="1"/>
          </p:cNvSpPr>
          <p:nvPr/>
        </p:nvSpPr>
        <p:spPr bwMode="auto">
          <a:xfrm flipH="1">
            <a:off x="1870075" y="3179763"/>
            <a:ext cx="2495550" cy="15001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808" name="Line 72"/>
          <p:cNvSpPr>
            <a:spLocks noChangeShapeType="1"/>
          </p:cNvSpPr>
          <p:nvPr/>
        </p:nvSpPr>
        <p:spPr bwMode="auto">
          <a:xfrm flipH="1">
            <a:off x="1019175" y="3179763"/>
            <a:ext cx="2949575" cy="151606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6809" name="Rectangle 73"/>
          <p:cNvSpPr>
            <a:spLocks/>
          </p:cNvSpPr>
          <p:nvPr/>
        </p:nvSpPr>
        <p:spPr bwMode="auto">
          <a:xfrm>
            <a:off x="2363788" y="1560513"/>
            <a:ext cx="4411662" cy="411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ctr" defTabSz="822325" eaLnBrk="1" hangingPunct="1"/>
            <a:r>
              <a:rPr lang="en-US" sz="2300">
                <a:latin typeface="Gill Sans" pitchFamily="43" charset="0"/>
                <a:ea typeface="Gill Sans" pitchFamily="43" charset="0"/>
                <a:cs typeface="Gill Sans" pitchFamily="43" charset="0"/>
                <a:sym typeface="Gill Sans" pitchFamily="43" charset="0"/>
              </a:rPr>
              <a:t>k-partite graph with edge weights</a:t>
            </a:r>
          </a:p>
        </p:txBody>
      </p:sp>
      <p:sp>
        <p:nvSpPr>
          <p:cNvPr id="756810" name="Rectangle 74"/>
          <p:cNvSpPr>
            <a:spLocks/>
          </p:cNvSpPr>
          <p:nvPr/>
        </p:nvSpPr>
        <p:spPr bwMode="auto">
          <a:xfrm>
            <a:off x="1425575" y="2154238"/>
            <a:ext cx="6275388" cy="411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ctr" defTabSz="822325" eaLnBrk="1" hangingPunct="1"/>
            <a:r>
              <a:rPr lang="en-US" sz="2300">
                <a:latin typeface="Gill Sans" pitchFamily="43" charset="0"/>
                <a:ea typeface="Gill Sans" pitchFamily="43" charset="0"/>
                <a:cs typeface="Gill Sans" pitchFamily="43" charset="0"/>
                <a:sym typeface="Gill Sans" pitchFamily="43" charset="0"/>
              </a:rPr>
              <a:t>vertices = anchors, edges = sequence similarity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 rIns="34290"/>
          <a:lstStyle/>
          <a:p>
            <a:r>
              <a:rPr lang="en-US" sz="4000"/>
              <a:t>Greedy Segment Identification</a:t>
            </a:r>
          </a:p>
        </p:txBody>
      </p: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  <a:ln/>
        </p:spPr>
        <p:txBody>
          <a:bodyPr rIns="34290" anchor="ctr"/>
          <a:lstStyle/>
          <a:p>
            <a:pPr marL="698500" indent="-444500"/>
            <a:r>
              <a:rPr lang="en-US" sz="2500" dirty="0"/>
              <a:t>for </a:t>
            </a:r>
            <a:r>
              <a:rPr lang="en-US" sz="2500" i="1" dirty="0" err="1"/>
              <a:t>i</a:t>
            </a:r>
            <a:r>
              <a:rPr lang="en-US" sz="2500" dirty="0"/>
              <a:t> = k to 2 do</a:t>
            </a:r>
          </a:p>
          <a:p>
            <a:pPr marL="1041400" lvl="1" indent="-444500"/>
            <a:r>
              <a:rPr lang="en-US" sz="2500" dirty="0"/>
              <a:t>identify repetitive anchors (depends on number of high-scoring edges incident to each anchor)</a:t>
            </a:r>
          </a:p>
          <a:p>
            <a:pPr marL="1041400" lvl="1" indent="-444500"/>
            <a:r>
              <a:rPr lang="en-US" sz="2500" dirty="0"/>
              <a:t>find “best-hit” anchor cliques of size ≥ </a:t>
            </a:r>
            <a:r>
              <a:rPr lang="en-US" sz="2500" i="1" dirty="0" err="1"/>
              <a:t>i</a:t>
            </a:r>
            <a:endParaRPr lang="en-US" sz="2500" dirty="0"/>
          </a:p>
          <a:p>
            <a:pPr marL="1041400" lvl="1" indent="-444500"/>
            <a:r>
              <a:rPr lang="en-US" sz="2500" dirty="0"/>
              <a:t>join </a:t>
            </a:r>
            <a:r>
              <a:rPr lang="en-US" sz="2500" dirty="0" err="1"/>
              <a:t>colinear</a:t>
            </a:r>
            <a:r>
              <a:rPr lang="en-US" sz="2500" dirty="0"/>
              <a:t> cliques into </a:t>
            </a:r>
            <a:r>
              <a:rPr lang="en-US" sz="2500" i="1" dirty="0"/>
              <a:t>segments</a:t>
            </a:r>
            <a:endParaRPr lang="en-US" sz="2500" dirty="0"/>
          </a:p>
          <a:p>
            <a:pPr marL="1041400" lvl="1" indent="-444500"/>
            <a:r>
              <a:rPr lang="en-US" sz="2500" dirty="0"/>
              <a:t>filter edges not consistent with significant segments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r>
              <a:rPr lang="en-US" sz="4000"/>
              <a:t>Goals for Lecture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Key concepts</a:t>
            </a:r>
          </a:p>
          <a:p>
            <a:r>
              <a:rPr lang="en-US" sz="2400" dirty="0"/>
              <a:t>the large-scale multiple-alignment task</a:t>
            </a:r>
          </a:p>
          <a:p>
            <a:r>
              <a:rPr lang="en-US" sz="2400" dirty="0"/>
              <a:t>progressive alignment</a:t>
            </a:r>
          </a:p>
          <a:p>
            <a:r>
              <a:rPr lang="en-US" sz="2400" dirty="0"/>
              <a:t>breakpoint identification</a:t>
            </a:r>
          </a:p>
          <a:p>
            <a:r>
              <a:rPr lang="en-US" sz="2400" dirty="0"/>
              <a:t>undirected graphical models</a:t>
            </a:r>
          </a:p>
          <a:p>
            <a:r>
              <a:rPr lang="en-US" sz="2400" dirty="0"/>
              <a:t>minimal spanning trees/forests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98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1219200"/>
            <a:ext cx="4462463" cy="186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7598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9538" y="3151188"/>
            <a:ext cx="4314825" cy="166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5981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 rIns="34290"/>
          <a:lstStyle/>
          <a:p>
            <a:r>
              <a:rPr lang="en-US" sz="4000"/>
              <a:t>Mercator Example</a:t>
            </a:r>
          </a:p>
        </p:txBody>
      </p:sp>
      <p:pic>
        <p:nvPicPr>
          <p:cNvPr id="75981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600" y="4760913"/>
            <a:ext cx="4462463" cy="1690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59814" name="Text Box 6"/>
          <p:cNvSpPr txBox="1">
            <a:spLocks noChangeArrowheads="1"/>
          </p:cNvSpPr>
          <p:nvPr/>
        </p:nvSpPr>
        <p:spPr bwMode="auto">
          <a:xfrm>
            <a:off x="441325" y="1570038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 type="none" w="lg" len="sm"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59815" name="Text Box 7"/>
          <p:cNvSpPr txBox="1">
            <a:spLocks noChangeArrowheads="1"/>
          </p:cNvSpPr>
          <p:nvPr/>
        </p:nvSpPr>
        <p:spPr bwMode="auto">
          <a:xfrm>
            <a:off x="4495800" y="1390471"/>
            <a:ext cx="4648200" cy="1200329"/>
          </a:xfrm>
          <a:prstGeom prst="rect">
            <a:avLst/>
          </a:prstGeom>
          <a:noFill/>
          <a:ln w="12700">
            <a:noFill/>
            <a:miter lim="800000"/>
            <a:headEnd type="none" w="lg" len="sm"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Arial"/>
                <a:cs typeface="Arial"/>
              </a:rPr>
              <a:t>Repetitive elements (black anchors) are identified; 3-cliques (red and blue anchors) are found</a:t>
            </a:r>
          </a:p>
        </p:txBody>
      </p:sp>
      <p:sp>
        <p:nvSpPr>
          <p:cNvPr id="759816" name="Text Box 8"/>
          <p:cNvSpPr txBox="1">
            <a:spLocks noChangeArrowheads="1"/>
          </p:cNvSpPr>
          <p:nvPr/>
        </p:nvSpPr>
        <p:spPr bwMode="auto">
          <a:xfrm>
            <a:off x="4495800" y="3200400"/>
            <a:ext cx="4428467" cy="1200329"/>
          </a:xfrm>
          <a:prstGeom prst="rect">
            <a:avLst/>
          </a:prstGeom>
          <a:noFill/>
          <a:ln w="12700">
            <a:noFill/>
            <a:miter lim="800000"/>
            <a:headEnd type="none" w="lg" len="sm"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Arial"/>
                <a:cs typeface="Arial"/>
              </a:rPr>
              <a:t>Segments are formed by red and blue anchors; inconsistent edges are filtered</a:t>
            </a:r>
          </a:p>
        </p:txBody>
      </p:sp>
      <p:sp>
        <p:nvSpPr>
          <p:cNvPr id="759817" name="Text Box 9"/>
          <p:cNvSpPr txBox="1">
            <a:spLocks noChangeArrowheads="1"/>
          </p:cNvSpPr>
          <p:nvPr/>
        </p:nvSpPr>
        <p:spPr bwMode="auto">
          <a:xfrm>
            <a:off x="4495800" y="4876800"/>
            <a:ext cx="4915135" cy="830997"/>
          </a:xfrm>
          <a:prstGeom prst="rect">
            <a:avLst/>
          </a:prstGeom>
          <a:noFill/>
          <a:ln w="12700">
            <a:noFill/>
            <a:miter lim="800000"/>
            <a:headEnd type="none" w="lg" len="sm"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Arial"/>
                <a:cs typeface="Arial"/>
              </a:rPr>
              <a:t>2-cliques are found and incorporated into segments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16" grpId="0"/>
      <p:bldP spid="7598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AutoShape 2"/>
          <p:cNvSpPr>
            <a:spLocks/>
          </p:cNvSpPr>
          <p:nvPr/>
        </p:nvSpPr>
        <p:spPr bwMode="auto">
          <a:xfrm>
            <a:off x="411163" y="2936875"/>
            <a:ext cx="8218487" cy="241300"/>
          </a:xfrm>
          <a:prstGeom prst="roundRect">
            <a:avLst>
              <a:gd name="adj" fmla="val 50000"/>
            </a:avLst>
          </a:prstGeom>
          <a:solidFill>
            <a:srgbClr val="E3E3E3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2883" name="AutoShape 3"/>
          <p:cNvSpPr>
            <a:spLocks/>
          </p:cNvSpPr>
          <p:nvPr/>
        </p:nvSpPr>
        <p:spPr bwMode="auto">
          <a:xfrm>
            <a:off x="411163" y="3806825"/>
            <a:ext cx="8218487" cy="239713"/>
          </a:xfrm>
          <a:prstGeom prst="roundRect">
            <a:avLst>
              <a:gd name="adj" fmla="val 50000"/>
            </a:avLst>
          </a:prstGeom>
          <a:solidFill>
            <a:srgbClr val="E3E3E3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2884" name="AutoShape 4"/>
          <p:cNvSpPr>
            <a:spLocks/>
          </p:cNvSpPr>
          <p:nvPr/>
        </p:nvSpPr>
        <p:spPr bwMode="auto">
          <a:xfrm>
            <a:off x="411163" y="4697413"/>
            <a:ext cx="8218487" cy="239712"/>
          </a:xfrm>
          <a:prstGeom prst="roundRect">
            <a:avLst>
              <a:gd name="adj" fmla="val 50000"/>
            </a:avLst>
          </a:prstGeom>
          <a:solidFill>
            <a:srgbClr val="E3E3E3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2885" name="AutoShape 5"/>
          <p:cNvSpPr>
            <a:spLocks/>
          </p:cNvSpPr>
          <p:nvPr/>
        </p:nvSpPr>
        <p:spPr bwMode="auto">
          <a:xfrm>
            <a:off x="1200150" y="2936875"/>
            <a:ext cx="993775" cy="241300"/>
          </a:xfrm>
          <a:prstGeom prst="roundRect">
            <a:avLst>
              <a:gd name="adj" fmla="val 50000"/>
            </a:avLst>
          </a:prstGeom>
          <a:solidFill>
            <a:srgbClr val="F7EB63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2886" name="AutoShape 6"/>
          <p:cNvSpPr>
            <a:spLocks/>
          </p:cNvSpPr>
          <p:nvPr/>
        </p:nvSpPr>
        <p:spPr bwMode="auto">
          <a:xfrm>
            <a:off x="7040563" y="3806825"/>
            <a:ext cx="1143000" cy="239713"/>
          </a:xfrm>
          <a:prstGeom prst="roundRect">
            <a:avLst>
              <a:gd name="adj" fmla="val 50000"/>
            </a:avLst>
          </a:prstGeom>
          <a:solidFill>
            <a:srgbClr val="F7EB63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2887" name="AutoShape 7"/>
          <p:cNvSpPr>
            <a:spLocks/>
          </p:cNvSpPr>
          <p:nvPr/>
        </p:nvSpPr>
        <p:spPr bwMode="auto">
          <a:xfrm>
            <a:off x="7154863" y="4697413"/>
            <a:ext cx="1143000" cy="239712"/>
          </a:xfrm>
          <a:prstGeom prst="roundRect">
            <a:avLst>
              <a:gd name="adj" fmla="val 50000"/>
            </a:avLst>
          </a:prstGeom>
          <a:solidFill>
            <a:srgbClr val="F7EB63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2888" name="AutoShape 8"/>
          <p:cNvSpPr>
            <a:spLocks/>
          </p:cNvSpPr>
          <p:nvPr/>
        </p:nvSpPr>
        <p:spPr bwMode="auto">
          <a:xfrm>
            <a:off x="5794375" y="2936875"/>
            <a:ext cx="1806575" cy="241300"/>
          </a:xfrm>
          <a:prstGeom prst="roundRect">
            <a:avLst>
              <a:gd name="adj" fmla="val 50000"/>
            </a:avLst>
          </a:prstGeom>
          <a:solidFill>
            <a:srgbClr val="6AA0F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2889" name="AutoShape 9"/>
          <p:cNvSpPr>
            <a:spLocks/>
          </p:cNvSpPr>
          <p:nvPr/>
        </p:nvSpPr>
        <p:spPr bwMode="auto">
          <a:xfrm>
            <a:off x="3451225" y="4697413"/>
            <a:ext cx="1646238" cy="239712"/>
          </a:xfrm>
          <a:prstGeom prst="roundRect">
            <a:avLst>
              <a:gd name="adj" fmla="val 50000"/>
            </a:avLst>
          </a:prstGeom>
          <a:solidFill>
            <a:srgbClr val="6AA0F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2890" name="AutoShape 10"/>
          <p:cNvSpPr>
            <a:spLocks/>
          </p:cNvSpPr>
          <p:nvPr/>
        </p:nvSpPr>
        <p:spPr bwMode="auto">
          <a:xfrm>
            <a:off x="731838" y="3806825"/>
            <a:ext cx="2147887" cy="239713"/>
          </a:xfrm>
          <a:prstGeom prst="roundRect">
            <a:avLst>
              <a:gd name="adj" fmla="val 50000"/>
            </a:avLst>
          </a:prstGeom>
          <a:solidFill>
            <a:srgbClr val="6AA0F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2891" name="AutoShape 11"/>
          <p:cNvSpPr>
            <a:spLocks/>
          </p:cNvSpPr>
          <p:nvPr/>
        </p:nvSpPr>
        <p:spPr bwMode="auto">
          <a:xfrm>
            <a:off x="731838" y="4697413"/>
            <a:ext cx="2228850" cy="239712"/>
          </a:xfrm>
          <a:prstGeom prst="roundRect">
            <a:avLst>
              <a:gd name="adj" fmla="val 50000"/>
            </a:avLst>
          </a:prstGeom>
          <a:solidFill>
            <a:srgbClr val="F7520E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2892" name="AutoShape 12"/>
          <p:cNvSpPr>
            <a:spLocks/>
          </p:cNvSpPr>
          <p:nvPr/>
        </p:nvSpPr>
        <p:spPr bwMode="auto">
          <a:xfrm>
            <a:off x="3246438" y="3806825"/>
            <a:ext cx="2147887" cy="239713"/>
          </a:xfrm>
          <a:prstGeom prst="roundRect">
            <a:avLst>
              <a:gd name="adj" fmla="val 50000"/>
            </a:avLst>
          </a:prstGeom>
          <a:solidFill>
            <a:srgbClr val="F7520E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2893" name="AutoShape 13"/>
          <p:cNvSpPr>
            <a:spLocks/>
          </p:cNvSpPr>
          <p:nvPr/>
        </p:nvSpPr>
        <p:spPr bwMode="auto">
          <a:xfrm>
            <a:off x="3703638" y="2936875"/>
            <a:ext cx="1690687" cy="241300"/>
          </a:xfrm>
          <a:prstGeom prst="roundRect">
            <a:avLst>
              <a:gd name="adj" fmla="val 50000"/>
            </a:avLst>
          </a:prstGeom>
          <a:solidFill>
            <a:srgbClr val="F7520E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2894" name="Rectangle 14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  <a:ln/>
        </p:spPr>
        <p:txBody>
          <a:bodyPr rIns="34290"/>
          <a:lstStyle/>
          <a:p>
            <a:r>
              <a:rPr lang="en-US" sz="4000" dirty="0"/>
              <a:t>Refining the Map: </a:t>
            </a:r>
            <a:br>
              <a:rPr lang="en-US" sz="4000" dirty="0"/>
            </a:br>
            <a:r>
              <a:rPr lang="en-US" sz="4000" dirty="0"/>
              <a:t>Finding Breakpoints</a:t>
            </a:r>
          </a:p>
        </p:txBody>
      </p:sp>
      <p:grpSp>
        <p:nvGrpSpPr>
          <p:cNvPr id="762895" name="Group 15"/>
          <p:cNvGrpSpPr>
            <a:grpSpLocks/>
          </p:cNvGrpSpPr>
          <p:nvPr/>
        </p:nvGrpSpPr>
        <p:grpSpPr bwMode="auto">
          <a:xfrm>
            <a:off x="527050" y="2719388"/>
            <a:ext cx="7943850" cy="2473325"/>
            <a:chOff x="0" y="0"/>
            <a:chExt cx="5560" cy="1730"/>
          </a:xfrm>
        </p:grpSpPr>
        <p:sp>
          <p:nvSpPr>
            <p:cNvPr id="762896" name="Line 16"/>
            <p:cNvSpPr>
              <a:spLocks noChangeShapeType="1"/>
            </p:cNvSpPr>
            <p:nvPr/>
          </p:nvSpPr>
          <p:spPr bwMode="auto">
            <a:xfrm flipH="1">
              <a:off x="1560" y="0"/>
              <a:ext cx="0" cy="4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897" name="Line 17"/>
            <p:cNvSpPr>
              <a:spLocks noChangeShapeType="1"/>
            </p:cNvSpPr>
            <p:nvPr/>
          </p:nvSpPr>
          <p:spPr bwMode="auto">
            <a:xfrm flipH="1">
              <a:off x="3552" y="0"/>
              <a:ext cx="0" cy="4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898" name="Line 18"/>
            <p:cNvSpPr>
              <a:spLocks noChangeShapeType="1"/>
            </p:cNvSpPr>
            <p:nvPr/>
          </p:nvSpPr>
          <p:spPr bwMode="auto">
            <a:xfrm flipH="1">
              <a:off x="5424" y="0"/>
              <a:ext cx="0" cy="4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899" name="Line 19"/>
            <p:cNvSpPr>
              <a:spLocks noChangeShapeType="1"/>
            </p:cNvSpPr>
            <p:nvPr/>
          </p:nvSpPr>
          <p:spPr bwMode="auto">
            <a:xfrm flipH="1">
              <a:off x="96" y="0"/>
              <a:ext cx="0" cy="4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900" name="Line 20"/>
            <p:cNvSpPr>
              <a:spLocks noChangeShapeType="1"/>
            </p:cNvSpPr>
            <p:nvPr/>
          </p:nvSpPr>
          <p:spPr bwMode="auto">
            <a:xfrm flipH="1">
              <a:off x="1776" y="608"/>
              <a:ext cx="0" cy="4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901" name="Line 21"/>
            <p:cNvSpPr>
              <a:spLocks noChangeShapeType="1"/>
            </p:cNvSpPr>
            <p:nvPr/>
          </p:nvSpPr>
          <p:spPr bwMode="auto">
            <a:xfrm flipH="1">
              <a:off x="4232" y="608"/>
              <a:ext cx="0" cy="4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902" name="Line 22"/>
            <p:cNvSpPr>
              <a:spLocks noChangeShapeType="1"/>
            </p:cNvSpPr>
            <p:nvPr/>
          </p:nvSpPr>
          <p:spPr bwMode="auto">
            <a:xfrm flipH="1">
              <a:off x="1896" y="1232"/>
              <a:ext cx="0" cy="4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903" name="Line 23"/>
            <p:cNvSpPr>
              <a:spLocks noChangeShapeType="1"/>
            </p:cNvSpPr>
            <p:nvPr/>
          </p:nvSpPr>
          <p:spPr bwMode="auto">
            <a:xfrm flipH="1">
              <a:off x="3648" y="1232"/>
              <a:ext cx="0" cy="4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904" name="Line 24"/>
            <p:cNvSpPr>
              <a:spLocks noChangeShapeType="1"/>
            </p:cNvSpPr>
            <p:nvPr/>
          </p:nvSpPr>
          <p:spPr bwMode="auto">
            <a:xfrm flipH="1">
              <a:off x="0" y="1232"/>
              <a:ext cx="0" cy="4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905" name="Line 25"/>
            <p:cNvSpPr>
              <a:spLocks noChangeShapeType="1"/>
            </p:cNvSpPr>
            <p:nvPr/>
          </p:nvSpPr>
          <p:spPr bwMode="auto">
            <a:xfrm flipH="1">
              <a:off x="32" y="608"/>
              <a:ext cx="0" cy="4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906" name="Line 26"/>
            <p:cNvSpPr>
              <a:spLocks noChangeShapeType="1"/>
            </p:cNvSpPr>
            <p:nvPr/>
          </p:nvSpPr>
          <p:spPr bwMode="auto">
            <a:xfrm flipH="1">
              <a:off x="5560" y="1232"/>
              <a:ext cx="0" cy="4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907" name="Line 27"/>
            <p:cNvSpPr>
              <a:spLocks noChangeShapeType="1"/>
            </p:cNvSpPr>
            <p:nvPr/>
          </p:nvSpPr>
          <p:spPr bwMode="auto">
            <a:xfrm flipH="1">
              <a:off x="5528" y="608"/>
              <a:ext cx="0" cy="4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62908" name="Group 28"/>
          <p:cNvGrpSpPr>
            <a:grpSpLocks/>
          </p:cNvGrpSpPr>
          <p:nvPr/>
        </p:nvGrpSpPr>
        <p:grpSpPr bwMode="auto">
          <a:xfrm>
            <a:off x="536575" y="2936875"/>
            <a:ext cx="7921625" cy="2000250"/>
            <a:chOff x="0" y="0"/>
            <a:chExt cx="5544" cy="1400"/>
          </a:xfrm>
        </p:grpSpPr>
        <p:sp>
          <p:nvSpPr>
            <p:cNvPr id="762909" name="Rectangle 29"/>
            <p:cNvSpPr>
              <a:spLocks/>
            </p:cNvSpPr>
            <p:nvPr/>
          </p:nvSpPr>
          <p:spPr bwMode="auto">
            <a:xfrm>
              <a:off x="1520" y="0"/>
              <a:ext cx="2024" cy="168"/>
            </a:xfrm>
            <a:prstGeom prst="rect">
              <a:avLst/>
            </a:prstGeom>
            <a:solidFill>
              <a:srgbClr val="DF561E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910" name="Rectangle 30"/>
            <p:cNvSpPr>
              <a:spLocks/>
            </p:cNvSpPr>
            <p:nvPr/>
          </p:nvSpPr>
          <p:spPr bwMode="auto">
            <a:xfrm>
              <a:off x="3544" y="0"/>
              <a:ext cx="1880" cy="168"/>
            </a:xfrm>
            <a:prstGeom prst="rect">
              <a:avLst/>
            </a:prstGeom>
            <a:solidFill>
              <a:srgbClr val="729FF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911" name="Rectangle 31"/>
            <p:cNvSpPr>
              <a:spLocks/>
            </p:cNvSpPr>
            <p:nvPr/>
          </p:nvSpPr>
          <p:spPr bwMode="auto">
            <a:xfrm>
              <a:off x="88" y="0"/>
              <a:ext cx="1472" cy="168"/>
            </a:xfrm>
            <a:prstGeom prst="rect">
              <a:avLst/>
            </a:prstGeom>
            <a:solidFill>
              <a:srgbClr val="F5EB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912" name="Rectangle 32"/>
            <p:cNvSpPr>
              <a:spLocks/>
            </p:cNvSpPr>
            <p:nvPr/>
          </p:nvSpPr>
          <p:spPr bwMode="auto">
            <a:xfrm>
              <a:off x="4232" y="608"/>
              <a:ext cx="1296" cy="168"/>
            </a:xfrm>
            <a:prstGeom prst="rect">
              <a:avLst/>
            </a:prstGeom>
            <a:solidFill>
              <a:srgbClr val="F5EB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913" name="Rectangle 33"/>
            <p:cNvSpPr>
              <a:spLocks/>
            </p:cNvSpPr>
            <p:nvPr/>
          </p:nvSpPr>
          <p:spPr bwMode="auto">
            <a:xfrm>
              <a:off x="1776" y="608"/>
              <a:ext cx="2456" cy="168"/>
            </a:xfrm>
            <a:prstGeom prst="rect">
              <a:avLst/>
            </a:prstGeom>
            <a:solidFill>
              <a:srgbClr val="DF561E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914" name="Rectangle 34"/>
            <p:cNvSpPr>
              <a:spLocks/>
            </p:cNvSpPr>
            <p:nvPr/>
          </p:nvSpPr>
          <p:spPr bwMode="auto">
            <a:xfrm>
              <a:off x="32" y="608"/>
              <a:ext cx="1736" cy="168"/>
            </a:xfrm>
            <a:prstGeom prst="rect">
              <a:avLst/>
            </a:prstGeom>
            <a:solidFill>
              <a:srgbClr val="729FF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915" name="Rectangle 35"/>
            <p:cNvSpPr>
              <a:spLocks/>
            </p:cNvSpPr>
            <p:nvPr/>
          </p:nvSpPr>
          <p:spPr bwMode="auto">
            <a:xfrm>
              <a:off x="0" y="1232"/>
              <a:ext cx="1888" cy="168"/>
            </a:xfrm>
            <a:prstGeom prst="rect">
              <a:avLst/>
            </a:prstGeom>
            <a:solidFill>
              <a:srgbClr val="DF561E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916" name="Rectangle 36"/>
            <p:cNvSpPr>
              <a:spLocks/>
            </p:cNvSpPr>
            <p:nvPr/>
          </p:nvSpPr>
          <p:spPr bwMode="auto">
            <a:xfrm>
              <a:off x="1896" y="1232"/>
              <a:ext cx="1760" cy="168"/>
            </a:xfrm>
            <a:prstGeom prst="rect">
              <a:avLst/>
            </a:prstGeom>
            <a:solidFill>
              <a:srgbClr val="729FF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917" name="Rectangle 37"/>
            <p:cNvSpPr>
              <a:spLocks/>
            </p:cNvSpPr>
            <p:nvPr/>
          </p:nvSpPr>
          <p:spPr bwMode="auto">
            <a:xfrm>
              <a:off x="3664" y="1232"/>
              <a:ext cx="1880" cy="168"/>
            </a:xfrm>
            <a:prstGeom prst="rect">
              <a:avLst/>
            </a:prstGeom>
            <a:solidFill>
              <a:srgbClr val="F5EB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62918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331788" y="1524000"/>
            <a:ext cx="8431212" cy="1216025"/>
          </a:xfrm>
          <a:noFill/>
          <a:ln/>
        </p:spPr>
        <p:txBody>
          <a:bodyPr lIns="45720" rIns="45720"/>
          <a:lstStyle/>
          <a:p>
            <a:pPr marL="647700" indent="-444500">
              <a:lnSpc>
                <a:spcPct val="90000"/>
              </a:lnSpc>
              <a:buFont typeface="Times" pitchFamily="43" charset="0"/>
              <a:buChar char="•"/>
            </a:pPr>
            <a:r>
              <a:rPr lang="en-US" sz="2400" i="1" dirty="0"/>
              <a:t>Breakpoints</a:t>
            </a:r>
            <a:r>
              <a:rPr lang="en-US" sz="2400" dirty="0"/>
              <a:t>: the positions at which genomic rearrangements disrupt </a:t>
            </a:r>
            <a:r>
              <a:rPr lang="en-US" sz="2400" dirty="0" err="1"/>
              <a:t>colinearity</a:t>
            </a:r>
            <a:r>
              <a:rPr lang="en-US" sz="2400" dirty="0"/>
              <a:t> of segments</a:t>
            </a:r>
          </a:p>
        </p:txBody>
      </p:sp>
      <p:sp>
        <p:nvSpPr>
          <p:cNvPr id="39" name="Rectangle 38"/>
          <p:cNvSpPr txBox="1">
            <a:spLocks noChangeArrowheads="1"/>
          </p:cNvSpPr>
          <p:nvPr/>
        </p:nvSpPr>
        <p:spPr bwMode="auto">
          <a:xfrm>
            <a:off x="331788" y="5486400"/>
            <a:ext cx="8431212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marL="647700" marR="0" lvl="0" indent="-4445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imes" pitchFamily="43" charset="0"/>
              <a:buChar char="•"/>
              <a:tabLst/>
              <a:defRPr/>
            </a:pP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Mercator</a:t>
            </a:r>
            <a:r>
              <a:rPr kumimoji="0" lang="en-US" sz="2400" b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finds breakpoints by using inference in an </a:t>
            </a:r>
            <a:r>
              <a:rPr kumimoji="0" lang="en-US" sz="2400" b="0" i="1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undirected graphical model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6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62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762000"/>
          </a:xfrm>
        </p:spPr>
        <p:txBody>
          <a:bodyPr/>
          <a:lstStyle/>
          <a:p>
            <a:r>
              <a:rPr lang="en-US" sz="4000" dirty="0"/>
              <a:t>Undirected Graphical Models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382000" cy="4114800"/>
          </a:xfrm>
        </p:spPr>
        <p:txBody>
          <a:bodyPr/>
          <a:lstStyle/>
          <a:p>
            <a:r>
              <a:rPr lang="en-US" sz="2400" dirty="0"/>
              <a:t>An undirected graphical model represents a probability distribution over a set of variables using a factored representation</a:t>
            </a:r>
          </a:p>
          <a:p>
            <a:endParaRPr lang="en-US" sz="2400" dirty="0"/>
          </a:p>
          <a:p>
            <a:pPr lvl="1"/>
            <a:endParaRPr lang="en-US" sz="2400" dirty="0"/>
          </a:p>
        </p:txBody>
      </p:sp>
      <p:graphicFrame>
        <p:nvGraphicFramePr>
          <p:cNvPr id="3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295410"/>
              </p:ext>
            </p:extLst>
          </p:nvPr>
        </p:nvGraphicFramePr>
        <p:xfrm>
          <a:off x="900113" y="2652713"/>
          <a:ext cx="3121025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54" name="Equation" r:id="rId4" imgW="1447560" imgH="444240" progId="Equation.3">
                  <p:embed/>
                </p:oleObj>
              </mc:Choice>
              <mc:Fallback>
                <p:oleObj name="Equation" r:id="rId4" imgW="144756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652713"/>
                        <a:ext cx="3121025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8"/>
          <p:cNvGrpSpPr/>
          <p:nvPr/>
        </p:nvGrpSpPr>
        <p:grpSpPr>
          <a:xfrm>
            <a:off x="4363720" y="2133600"/>
            <a:ext cx="2799080" cy="1709200"/>
            <a:chOff x="4114800" y="2711450"/>
            <a:chExt cx="2799080" cy="1709200"/>
          </a:xfrm>
        </p:grpSpPr>
        <p:sp>
          <p:nvSpPr>
            <p:cNvPr id="7" name="Line 20"/>
            <p:cNvSpPr>
              <a:spLocks noChangeShapeType="1"/>
            </p:cNvSpPr>
            <p:nvPr/>
          </p:nvSpPr>
          <p:spPr bwMode="auto">
            <a:xfrm>
              <a:off x="4832963" y="3096048"/>
              <a:ext cx="17859" cy="935431"/>
            </a:xfrm>
            <a:prstGeom prst="line">
              <a:avLst/>
            </a:prstGeom>
            <a:noFill/>
            <a:ln w="63500">
              <a:solidFill>
                <a:srgbClr val="3366FF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21"/>
            <p:cNvSpPr>
              <a:spLocks noChangeShapeType="1"/>
            </p:cNvSpPr>
            <p:nvPr/>
          </p:nvSpPr>
          <p:spPr bwMode="auto">
            <a:xfrm flipH="1">
              <a:off x="4384598" y="3006465"/>
              <a:ext cx="313010" cy="431883"/>
            </a:xfrm>
            <a:prstGeom prst="line">
              <a:avLst/>
            </a:prstGeom>
            <a:noFill/>
            <a:ln w="63500">
              <a:solidFill>
                <a:srgbClr val="3366FF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22"/>
            <p:cNvSpPr>
              <a:spLocks noChangeShapeType="1"/>
            </p:cNvSpPr>
            <p:nvPr/>
          </p:nvSpPr>
          <p:spPr bwMode="auto">
            <a:xfrm rot="10800000">
              <a:off x="4420317" y="3753301"/>
              <a:ext cx="268831" cy="359273"/>
            </a:xfrm>
            <a:prstGeom prst="line">
              <a:avLst/>
            </a:prstGeom>
            <a:noFill/>
            <a:ln w="63500">
              <a:solidFill>
                <a:srgbClr val="3366FF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26"/>
            <p:cNvSpPr>
              <a:spLocks noChangeShapeType="1"/>
            </p:cNvSpPr>
            <p:nvPr/>
          </p:nvSpPr>
          <p:spPr bwMode="auto">
            <a:xfrm rot="10800000">
              <a:off x="5873509" y="3050785"/>
              <a:ext cx="197393" cy="368703"/>
            </a:xfrm>
            <a:prstGeom prst="line">
              <a:avLst/>
            </a:prstGeom>
            <a:noFill/>
            <a:ln w="63500">
              <a:solidFill>
                <a:srgbClr val="CCFF33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27"/>
            <p:cNvSpPr>
              <a:spLocks noChangeShapeType="1"/>
            </p:cNvSpPr>
            <p:nvPr/>
          </p:nvSpPr>
          <p:spPr bwMode="auto">
            <a:xfrm rot="10800000" flipH="1">
              <a:off x="5711834" y="3093219"/>
              <a:ext cx="17859" cy="935431"/>
            </a:xfrm>
            <a:prstGeom prst="line">
              <a:avLst/>
            </a:prstGeom>
            <a:noFill/>
            <a:ln w="63500">
              <a:solidFill>
                <a:srgbClr val="CCFF33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28"/>
            <p:cNvSpPr>
              <a:spLocks noChangeShapeType="1"/>
            </p:cNvSpPr>
            <p:nvPr/>
          </p:nvSpPr>
          <p:spPr bwMode="auto">
            <a:xfrm rot="10800000" flipH="1">
              <a:off x="5828390" y="3771218"/>
              <a:ext cx="205853" cy="287607"/>
            </a:xfrm>
            <a:prstGeom prst="line">
              <a:avLst/>
            </a:prstGeom>
            <a:noFill/>
            <a:ln w="63500">
              <a:solidFill>
                <a:srgbClr val="CCFF33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32"/>
            <p:cNvSpPr>
              <a:spLocks noChangeShapeType="1"/>
            </p:cNvSpPr>
            <p:nvPr/>
          </p:nvSpPr>
          <p:spPr bwMode="auto">
            <a:xfrm rot="10800000">
              <a:off x="4985238" y="3024382"/>
              <a:ext cx="1534029" cy="1169289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33"/>
            <p:cNvSpPr>
              <a:spLocks noChangeShapeType="1"/>
            </p:cNvSpPr>
            <p:nvPr/>
          </p:nvSpPr>
          <p:spPr bwMode="auto">
            <a:xfrm flipH="1">
              <a:off x="5927087" y="4239876"/>
              <a:ext cx="600640" cy="7544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34"/>
            <p:cNvSpPr>
              <a:spLocks noChangeShapeType="1"/>
            </p:cNvSpPr>
            <p:nvPr/>
          </p:nvSpPr>
          <p:spPr bwMode="auto">
            <a:xfrm rot="10800000">
              <a:off x="4922260" y="3078131"/>
              <a:ext cx="637299" cy="1034443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Oval 7"/>
            <p:cNvSpPr>
              <a:spLocks/>
            </p:cNvSpPr>
            <p:nvPr/>
          </p:nvSpPr>
          <p:spPr bwMode="auto">
            <a:xfrm>
              <a:off x="4659015" y="2711450"/>
              <a:ext cx="377927" cy="37814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1400" dirty="0">
                  <a:latin typeface="Times"/>
                  <a:ea typeface="Gill Sans" pitchFamily="43" charset="0"/>
                  <a:cs typeface="Times"/>
                </a:rPr>
                <a:t>B</a:t>
              </a:r>
              <a:r>
                <a:rPr lang="en-US" sz="1400" baseline="-25000" dirty="0">
                  <a:latin typeface="Times"/>
                  <a:ea typeface="Gill Sans" pitchFamily="43" charset="0"/>
                  <a:cs typeface="Times"/>
                </a:rPr>
                <a:t>1</a:t>
              </a:r>
            </a:p>
          </p:txBody>
        </p:sp>
        <p:sp>
          <p:nvSpPr>
            <p:cNvPr id="27" name="Oval 9"/>
            <p:cNvSpPr>
              <a:spLocks/>
            </p:cNvSpPr>
            <p:nvPr/>
          </p:nvSpPr>
          <p:spPr bwMode="auto">
            <a:xfrm>
              <a:off x="5959086" y="3422356"/>
              <a:ext cx="377927" cy="37814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1400" dirty="0">
                  <a:latin typeface="Times"/>
                  <a:ea typeface="Gill Sans" pitchFamily="43" charset="0"/>
                  <a:cs typeface="Times"/>
                </a:rPr>
                <a:t>B</a:t>
              </a:r>
              <a:r>
                <a:rPr lang="en-US" sz="1400" baseline="-25000" dirty="0">
                  <a:latin typeface="Times"/>
                  <a:ea typeface="Gill Sans" pitchFamily="43" charset="0"/>
                  <a:cs typeface="Times"/>
                </a:rPr>
                <a:t>4</a:t>
              </a:r>
              <a:endParaRPr lang="en-US" sz="1400" dirty="0">
                <a:latin typeface="Times"/>
                <a:ea typeface="Gill Sans" pitchFamily="43" charset="0"/>
                <a:cs typeface="Times"/>
              </a:endParaRPr>
            </a:p>
          </p:txBody>
        </p:sp>
        <p:sp>
          <p:nvSpPr>
            <p:cNvPr id="28" name="Oval 10"/>
            <p:cNvSpPr>
              <a:spLocks/>
            </p:cNvSpPr>
            <p:nvPr/>
          </p:nvSpPr>
          <p:spPr bwMode="auto">
            <a:xfrm>
              <a:off x="4114800" y="3422356"/>
              <a:ext cx="377927" cy="37814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1400" dirty="0">
                  <a:latin typeface="Times"/>
                  <a:ea typeface="Gill Sans" pitchFamily="43" charset="0"/>
                  <a:cs typeface="Times"/>
                </a:rPr>
                <a:t>B</a:t>
              </a:r>
              <a:r>
                <a:rPr lang="en-US" sz="1400" baseline="-25000" dirty="0">
                  <a:latin typeface="Times"/>
                  <a:ea typeface="Gill Sans" pitchFamily="43" charset="0"/>
                  <a:cs typeface="Times"/>
                </a:rPr>
                <a:t>3</a:t>
              </a:r>
            </a:p>
          </p:txBody>
        </p:sp>
        <p:sp>
          <p:nvSpPr>
            <p:cNvPr id="29" name="Oval 11"/>
            <p:cNvSpPr>
              <a:spLocks/>
            </p:cNvSpPr>
            <p:nvPr/>
          </p:nvSpPr>
          <p:spPr bwMode="auto">
            <a:xfrm>
              <a:off x="4659015" y="4042508"/>
              <a:ext cx="377927" cy="37814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1400" dirty="0">
                  <a:latin typeface="Times"/>
                  <a:ea typeface="Gill Sans" pitchFamily="43" charset="0"/>
                  <a:cs typeface="Times"/>
                </a:rPr>
                <a:t>B</a:t>
              </a:r>
              <a:r>
                <a:rPr lang="en-US" sz="1400" baseline="-25000" dirty="0">
                  <a:latin typeface="Times"/>
                  <a:ea typeface="Gill Sans" pitchFamily="43" charset="0"/>
                  <a:cs typeface="Times"/>
                </a:rPr>
                <a:t>5</a:t>
              </a:r>
              <a:endParaRPr lang="en-US" sz="1400" dirty="0">
                <a:latin typeface="Times"/>
                <a:ea typeface="Gill Sans" pitchFamily="43" charset="0"/>
                <a:cs typeface="Times"/>
              </a:endParaRPr>
            </a:p>
          </p:txBody>
        </p:sp>
        <p:sp>
          <p:nvSpPr>
            <p:cNvPr id="30" name="Oval 12"/>
            <p:cNvSpPr>
              <a:spLocks/>
            </p:cNvSpPr>
            <p:nvPr/>
          </p:nvSpPr>
          <p:spPr bwMode="auto">
            <a:xfrm>
              <a:off x="6535953" y="4042508"/>
              <a:ext cx="377927" cy="37814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1400" dirty="0">
                  <a:latin typeface="Times"/>
                  <a:ea typeface="Gill Sans" pitchFamily="43" charset="0"/>
                  <a:cs typeface="Times"/>
                </a:rPr>
                <a:t>B</a:t>
              </a:r>
              <a:r>
                <a:rPr lang="en-US" sz="1400" baseline="-25000" dirty="0">
                  <a:latin typeface="Times"/>
                  <a:ea typeface="Gill Sans" pitchFamily="43" charset="0"/>
                  <a:cs typeface="Times"/>
                </a:rPr>
                <a:t>7</a:t>
              </a:r>
              <a:endParaRPr lang="en-US" sz="1400" dirty="0">
                <a:latin typeface="Times"/>
                <a:ea typeface="Gill Sans" pitchFamily="43" charset="0"/>
                <a:cs typeface="Times"/>
              </a:endParaRPr>
            </a:p>
          </p:txBody>
        </p:sp>
        <p:sp>
          <p:nvSpPr>
            <p:cNvPr id="32" name="Oval 14"/>
            <p:cNvSpPr>
              <a:spLocks/>
            </p:cNvSpPr>
            <p:nvPr/>
          </p:nvSpPr>
          <p:spPr bwMode="auto">
            <a:xfrm>
              <a:off x="5566041" y="2711450"/>
              <a:ext cx="377927" cy="37814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1400" dirty="0">
                  <a:latin typeface="Times"/>
                  <a:ea typeface="Gill Sans" pitchFamily="43" charset="0"/>
                  <a:cs typeface="Times"/>
                </a:rPr>
                <a:t>B</a:t>
              </a:r>
              <a:r>
                <a:rPr lang="en-US" sz="1400" baseline="-25000" dirty="0">
                  <a:latin typeface="Times"/>
                  <a:ea typeface="Gill Sans" pitchFamily="43" charset="0"/>
                  <a:cs typeface="Times"/>
                </a:rPr>
                <a:t>2</a:t>
              </a:r>
            </a:p>
          </p:txBody>
        </p:sp>
        <p:sp>
          <p:nvSpPr>
            <p:cNvPr id="36" name="Oval 18"/>
            <p:cNvSpPr>
              <a:spLocks/>
            </p:cNvSpPr>
            <p:nvPr/>
          </p:nvSpPr>
          <p:spPr bwMode="auto">
            <a:xfrm>
              <a:off x="5550924" y="4042508"/>
              <a:ext cx="377927" cy="37814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1400" dirty="0">
                  <a:latin typeface="Times"/>
                  <a:ea typeface="Gill Sans" pitchFamily="43" charset="0"/>
                  <a:cs typeface="Times"/>
                </a:rPr>
                <a:t>B</a:t>
              </a:r>
              <a:r>
                <a:rPr lang="en-US" sz="1400" baseline="-25000" dirty="0">
                  <a:latin typeface="Times"/>
                  <a:ea typeface="Gill Sans" pitchFamily="43" charset="0"/>
                  <a:cs typeface="Times"/>
                </a:rPr>
                <a:t>6</a:t>
              </a:r>
              <a:endParaRPr lang="en-US" sz="1400" dirty="0">
                <a:latin typeface="Times"/>
                <a:ea typeface="Gill Sans" pitchFamily="43" charset="0"/>
                <a:cs typeface="Times"/>
              </a:endParaRPr>
            </a:p>
          </p:txBody>
        </p:sp>
      </p:grpSp>
      <p:graphicFrame>
        <p:nvGraphicFramePr>
          <p:cNvPr id="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514376"/>
              </p:ext>
            </p:extLst>
          </p:nvPr>
        </p:nvGraphicFramePr>
        <p:xfrm>
          <a:off x="1039813" y="4213225"/>
          <a:ext cx="357187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55" name="Equation" r:id="rId6" imgW="164880" imgH="228600" progId="Equation.3">
                  <p:embed/>
                </p:oleObj>
              </mc:Choice>
              <mc:Fallback>
                <p:oleObj name="Equation" r:id="rId6" imgW="1648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813" y="4213225"/>
                        <a:ext cx="357187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026564"/>
              </p:ext>
            </p:extLst>
          </p:nvPr>
        </p:nvGraphicFramePr>
        <p:xfrm>
          <a:off x="1041400" y="4764088"/>
          <a:ext cx="27305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56" name="Equation" r:id="rId8" imgW="126720" imgH="177480" progId="Equation.3">
                  <p:embed/>
                </p:oleObj>
              </mc:Choice>
              <mc:Fallback>
                <p:oleObj name="Equation" r:id="rId8" imgW="1267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4764088"/>
                        <a:ext cx="273050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917748"/>
              </p:ext>
            </p:extLst>
          </p:nvPr>
        </p:nvGraphicFramePr>
        <p:xfrm>
          <a:off x="1027113" y="5203825"/>
          <a:ext cx="436562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57" name="Equation" r:id="rId10" imgW="203040" imgH="228600" progId="Equation.3">
                  <p:embed/>
                </p:oleObj>
              </mc:Choice>
              <mc:Fallback>
                <p:oleObj name="Equation" r:id="rId10" imgW="2030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5203825"/>
                        <a:ext cx="436562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1752600" y="4282043"/>
            <a:ext cx="1839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random variable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752600" y="4800600"/>
            <a:ext cx="6160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assignment of values to all variables (breakpoint positions)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52600" y="5269468"/>
            <a:ext cx="4816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assignment of values subset of variables in </a:t>
            </a:r>
            <a:r>
              <a:rPr lang="en-US" i="1" dirty="0">
                <a:latin typeface="Times"/>
                <a:cs typeface="Times"/>
              </a:rPr>
              <a:t>C</a:t>
            </a:r>
          </a:p>
        </p:txBody>
      </p:sp>
      <p:graphicFrame>
        <p:nvGraphicFramePr>
          <p:cNvPr id="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534588"/>
              </p:ext>
            </p:extLst>
          </p:nvPr>
        </p:nvGraphicFramePr>
        <p:xfrm>
          <a:off x="1027113" y="5584825"/>
          <a:ext cx="4635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58" name="Equation" r:id="rId12" imgW="215640" imgH="228600" progId="Equation.3">
                  <p:embed/>
                </p:oleObj>
              </mc:Choice>
              <mc:Fallback>
                <p:oleObj name="Equation" r:id="rId12" imgW="21564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5584825"/>
                        <a:ext cx="4635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1752600" y="5662392"/>
            <a:ext cx="6163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function (called a potential) representing the “compatibility”</a:t>
            </a:r>
          </a:p>
          <a:p>
            <a:r>
              <a:rPr lang="en-US" dirty="0">
                <a:latin typeface="Arial"/>
                <a:cs typeface="Arial"/>
              </a:rPr>
              <a:t>of a given set of values</a:t>
            </a:r>
            <a:endParaRPr lang="en-US" i="1" dirty="0">
              <a:latin typeface="Times"/>
              <a:cs typeface="Times"/>
            </a:endParaRPr>
          </a:p>
        </p:txBody>
      </p:sp>
      <p:graphicFrame>
        <p:nvGraphicFramePr>
          <p:cNvPr id="4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955702"/>
              </p:ext>
            </p:extLst>
          </p:nvPr>
        </p:nvGraphicFramePr>
        <p:xfrm>
          <a:off x="1027113" y="6315075"/>
          <a:ext cx="3270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59" name="Equation" r:id="rId14" imgW="152280" imgH="164880" progId="Equation.3">
                  <p:embed/>
                </p:oleObj>
              </mc:Choice>
              <mc:Fallback>
                <p:oleObj name="Equation" r:id="rId14" imgW="15228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6315075"/>
                        <a:ext cx="32702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1752600" y="6324600"/>
            <a:ext cx="2083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normalization term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762000"/>
          </a:xfrm>
        </p:spPr>
        <p:txBody>
          <a:bodyPr/>
          <a:lstStyle/>
          <a:p>
            <a:r>
              <a:rPr lang="en-US" sz="4000" dirty="0"/>
              <a:t>Undirected Graphical Models</a:t>
            </a:r>
          </a:p>
        </p:txBody>
      </p:sp>
      <p:graphicFrame>
        <p:nvGraphicFramePr>
          <p:cNvPr id="3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117443"/>
              </p:ext>
            </p:extLst>
          </p:nvPr>
        </p:nvGraphicFramePr>
        <p:xfrm>
          <a:off x="976313" y="1816100"/>
          <a:ext cx="3121025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578" name="Equation" r:id="rId4" imgW="1447560" imgH="444240" progId="Equation.3">
                  <p:embed/>
                </p:oleObj>
              </mc:Choice>
              <mc:Fallback>
                <p:oleObj name="Equation" r:id="rId4" imgW="144756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3" y="1816100"/>
                        <a:ext cx="3121025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1"/>
          <p:cNvGrpSpPr/>
          <p:nvPr/>
        </p:nvGrpSpPr>
        <p:grpSpPr>
          <a:xfrm>
            <a:off x="4439920" y="1295400"/>
            <a:ext cx="2799080" cy="1709200"/>
            <a:chOff x="4114800" y="2711450"/>
            <a:chExt cx="2799080" cy="1709200"/>
          </a:xfrm>
        </p:grpSpPr>
        <p:sp>
          <p:nvSpPr>
            <p:cNvPr id="7" name="Line 20"/>
            <p:cNvSpPr>
              <a:spLocks noChangeShapeType="1"/>
            </p:cNvSpPr>
            <p:nvPr/>
          </p:nvSpPr>
          <p:spPr bwMode="auto">
            <a:xfrm>
              <a:off x="4832963" y="3096048"/>
              <a:ext cx="17859" cy="935431"/>
            </a:xfrm>
            <a:prstGeom prst="line">
              <a:avLst/>
            </a:prstGeom>
            <a:noFill/>
            <a:ln w="63500">
              <a:solidFill>
                <a:srgbClr val="3366FF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21"/>
            <p:cNvSpPr>
              <a:spLocks noChangeShapeType="1"/>
            </p:cNvSpPr>
            <p:nvPr/>
          </p:nvSpPr>
          <p:spPr bwMode="auto">
            <a:xfrm flipH="1">
              <a:off x="4384598" y="3006465"/>
              <a:ext cx="313010" cy="431883"/>
            </a:xfrm>
            <a:prstGeom prst="line">
              <a:avLst/>
            </a:prstGeom>
            <a:noFill/>
            <a:ln w="63500">
              <a:solidFill>
                <a:srgbClr val="3366FF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22"/>
            <p:cNvSpPr>
              <a:spLocks noChangeShapeType="1"/>
            </p:cNvSpPr>
            <p:nvPr/>
          </p:nvSpPr>
          <p:spPr bwMode="auto">
            <a:xfrm rot="10800000">
              <a:off x="4420317" y="3753301"/>
              <a:ext cx="268831" cy="359273"/>
            </a:xfrm>
            <a:prstGeom prst="line">
              <a:avLst/>
            </a:prstGeom>
            <a:noFill/>
            <a:ln w="63500">
              <a:solidFill>
                <a:srgbClr val="3366FF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26"/>
            <p:cNvSpPr>
              <a:spLocks noChangeShapeType="1"/>
            </p:cNvSpPr>
            <p:nvPr/>
          </p:nvSpPr>
          <p:spPr bwMode="auto">
            <a:xfrm rot="10800000">
              <a:off x="5873509" y="3050785"/>
              <a:ext cx="197393" cy="368703"/>
            </a:xfrm>
            <a:prstGeom prst="line">
              <a:avLst/>
            </a:prstGeom>
            <a:noFill/>
            <a:ln w="63500">
              <a:solidFill>
                <a:srgbClr val="CCFF33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27"/>
            <p:cNvSpPr>
              <a:spLocks noChangeShapeType="1"/>
            </p:cNvSpPr>
            <p:nvPr/>
          </p:nvSpPr>
          <p:spPr bwMode="auto">
            <a:xfrm rot="10800000" flipH="1">
              <a:off x="5711834" y="3093219"/>
              <a:ext cx="17859" cy="935431"/>
            </a:xfrm>
            <a:prstGeom prst="line">
              <a:avLst/>
            </a:prstGeom>
            <a:noFill/>
            <a:ln w="63500">
              <a:solidFill>
                <a:srgbClr val="CCFF33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28"/>
            <p:cNvSpPr>
              <a:spLocks noChangeShapeType="1"/>
            </p:cNvSpPr>
            <p:nvPr/>
          </p:nvSpPr>
          <p:spPr bwMode="auto">
            <a:xfrm rot="10800000" flipH="1">
              <a:off x="5828390" y="3771218"/>
              <a:ext cx="205853" cy="287607"/>
            </a:xfrm>
            <a:prstGeom prst="line">
              <a:avLst/>
            </a:prstGeom>
            <a:noFill/>
            <a:ln w="63500">
              <a:solidFill>
                <a:srgbClr val="CCFF33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32"/>
            <p:cNvSpPr>
              <a:spLocks noChangeShapeType="1"/>
            </p:cNvSpPr>
            <p:nvPr/>
          </p:nvSpPr>
          <p:spPr bwMode="auto">
            <a:xfrm rot="10800000">
              <a:off x="4985238" y="3024382"/>
              <a:ext cx="1534029" cy="1169289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33"/>
            <p:cNvSpPr>
              <a:spLocks noChangeShapeType="1"/>
            </p:cNvSpPr>
            <p:nvPr/>
          </p:nvSpPr>
          <p:spPr bwMode="auto">
            <a:xfrm flipH="1">
              <a:off x="5927087" y="4239876"/>
              <a:ext cx="600640" cy="7544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34"/>
            <p:cNvSpPr>
              <a:spLocks noChangeShapeType="1"/>
            </p:cNvSpPr>
            <p:nvPr/>
          </p:nvSpPr>
          <p:spPr bwMode="auto">
            <a:xfrm rot="10800000">
              <a:off x="4922260" y="3078131"/>
              <a:ext cx="637299" cy="1034443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Oval 7"/>
            <p:cNvSpPr>
              <a:spLocks/>
            </p:cNvSpPr>
            <p:nvPr/>
          </p:nvSpPr>
          <p:spPr bwMode="auto">
            <a:xfrm>
              <a:off x="4659015" y="2711450"/>
              <a:ext cx="377927" cy="37814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1400" dirty="0">
                  <a:latin typeface="Times"/>
                  <a:ea typeface="Gill Sans" pitchFamily="43" charset="0"/>
                  <a:cs typeface="Times"/>
                </a:rPr>
                <a:t>B</a:t>
              </a:r>
              <a:r>
                <a:rPr lang="en-US" sz="1400" baseline="-25000" dirty="0">
                  <a:latin typeface="Times"/>
                  <a:ea typeface="Gill Sans" pitchFamily="43" charset="0"/>
                  <a:cs typeface="Times"/>
                </a:rPr>
                <a:t>1</a:t>
              </a:r>
            </a:p>
          </p:txBody>
        </p:sp>
        <p:sp>
          <p:nvSpPr>
            <p:cNvPr id="27" name="Oval 9"/>
            <p:cNvSpPr>
              <a:spLocks/>
            </p:cNvSpPr>
            <p:nvPr/>
          </p:nvSpPr>
          <p:spPr bwMode="auto">
            <a:xfrm>
              <a:off x="5959086" y="3422356"/>
              <a:ext cx="377927" cy="37814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1400" dirty="0">
                  <a:latin typeface="Times"/>
                  <a:ea typeface="Gill Sans" pitchFamily="43" charset="0"/>
                  <a:cs typeface="Times"/>
                </a:rPr>
                <a:t>B</a:t>
              </a:r>
              <a:r>
                <a:rPr lang="en-US" sz="1400" baseline="-25000" dirty="0">
                  <a:latin typeface="Times"/>
                  <a:ea typeface="Gill Sans" pitchFamily="43" charset="0"/>
                  <a:cs typeface="Times"/>
                </a:rPr>
                <a:t>4</a:t>
              </a:r>
              <a:endParaRPr lang="en-US" sz="1400" dirty="0">
                <a:latin typeface="Times"/>
                <a:ea typeface="Gill Sans" pitchFamily="43" charset="0"/>
                <a:cs typeface="Times"/>
              </a:endParaRPr>
            </a:p>
          </p:txBody>
        </p:sp>
        <p:sp>
          <p:nvSpPr>
            <p:cNvPr id="28" name="Oval 10"/>
            <p:cNvSpPr>
              <a:spLocks/>
            </p:cNvSpPr>
            <p:nvPr/>
          </p:nvSpPr>
          <p:spPr bwMode="auto">
            <a:xfrm>
              <a:off x="4114800" y="3422356"/>
              <a:ext cx="377927" cy="37814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1400" dirty="0">
                  <a:latin typeface="Times"/>
                  <a:ea typeface="Gill Sans" pitchFamily="43" charset="0"/>
                  <a:cs typeface="Times"/>
                </a:rPr>
                <a:t>B</a:t>
              </a:r>
              <a:r>
                <a:rPr lang="en-US" sz="1400" baseline="-25000" dirty="0">
                  <a:latin typeface="Times"/>
                  <a:ea typeface="Gill Sans" pitchFamily="43" charset="0"/>
                  <a:cs typeface="Times"/>
                </a:rPr>
                <a:t>3</a:t>
              </a:r>
            </a:p>
          </p:txBody>
        </p:sp>
        <p:sp>
          <p:nvSpPr>
            <p:cNvPr id="29" name="Oval 11"/>
            <p:cNvSpPr>
              <a:spLocks/>
            </p:cNvSpPr>
            <p:nvPr/>
          </p:nvSpPr>
          <p:spPr bwMode="auto">
            <a:xfrm>
              <a:off x="4659015" y="4042508"/>
              <a:ext cx="377927" cy="37814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1400" dirty="0">
                  <a:latin typeface="Times"/>
                  <a:ea typeface="Gill Sans" pitchFamily="43" charset="0"/>
                  <a:cs typeface="Times"/>
                </a:rPr>
                <a:t>B</a:t>
              </a:r>
              <a:r>
                <a:rPr lang="en-US" sz="1400" baseline="-25000" dirty="0">
                  <a:latin typeface="Times"/>
                  <a:ea typeface="Gill Sans" pitchFamily="43" charset="0"/>
                  <a:cs typeface="Times"/>
                </a:rPr>
                <a:t>5</a:t>
              </a:r>
              <a:endParaRPr lang="en-US" sz="1400" dirty="0">
                <a:latin typeface="Times"/>
                <a:ea typeface="Gill Sans" pitchFamily="43" charset="0"/>
                <a:cs typeface="Times"/>
              </a:endParaRPr>
            </a:p>
          </p:txBody>
        </p:sp>
        <p:sp>
          <p:nvSpPr>
            <p:cNvPr id="30" name="Oval 12"/>
            <p:cNvSpPr>
              <a:spLocks/>
            </p:cNvSpPr>
            <p:nvPr/>
          </p:nvSpPr>
          <p:spPr bwMode="auto">
            <a:xfrm>
              <a:off x="6535953" y="4042508"/>
              <a:ext cx="377927" cy="37814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1400" dirty="0">
                  <a:latin typeface="Times"/>
                  <a:ea typeface="Gill Sans" pitchFamily="43" charset="0"/>
                  <a:cs typeface="Times"/>
                </a:rPr>
                <a:t>B</a:t>
              </a:r>
              <a:r>
                <a:rPr lang="en-US" sz="1400" baseline="-25000" dirty="0">
                  <a:latin typeface="Times"/>
                  <a:ea typeface="Gill Sans" pitchFamily="43" charset="0"/>
                  <a:cs typeface="Times"/>
                </a:rPr>
                <a:t>7</a:t>
              </a:r>
              <a:endParaRPr lang="en-US" sz="1400" dirty="0">
                <a:latin typeface="Times"/>
                <a:ea typeface="Gill Sans" pitchFamily="43" charset="0"/>
                <a:cs typeface="Times"/>
              </a:endParaRPr>
            </a:p>
          </p:txBody>
        </p:sp>
        <p:sp>
          <p:nvSpPr>
            <p:cNvPr id="32" name="Oval 14"/>
            <p:cNvSpPr>
              <a:spLocks/>
            </p:cNvSpPr>
            <p:nvPr/>
          </p:nvSpPr>
          <p:spPr bwMode="auto">
            <a:xfrm>
              <a:off x="5566041" y="2711450"/>
              <a:ext cx="377927" cy="37814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1400" dirty="0">
                  <a:latin typeface="Times"/>
                  <a:ea typeface="Gill Sans" pitchFamily="43" charset="0"/>
                  <a:cs typeface="Times"/>
                </a:rPr>
                <a:t>B</a:t>
              </a:r>
              <a:r>
                <a:rPr lang="en-US" sz="1400" baseline="-25000" dirty="0">
                  <a:latin typeface="Times"/>
                  <a:ea typeface="Gill Sans" pitchFamily="43" charset="0"/>
                  <a:cs typeface="Times"/>
                </a:rPr>
                <a:t>2</a:t>
              </a:r>
            </a:p>
          </p:txBody>
        </p:sp>
        <p:sp>
          <p:nvSpPr>
            <p:cNvPr id="36" name="Oval 18"/>
            <p:cNvSpPr>
              <a:spLocks/>
            </p:cNvSpPr>
            <p:nvPr/>
          </p:nvSpPr>
          <p:spPr bwMode="auto">
            <a:xfrm>
              <a:off x="5550924" y="4042508"/>
              <a:ext cx="377927" cy="37814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1400" dirty="0">
                  <a:latin typeface="Times"/>
                  <a:ea typeface="Gill Sans" pitchFamily="43" charset="0"/>
                  <a:cs typeface="Times"/>
                </a:rPr>
                <a:t>B</a:t>
              </a:r>
              <a:r>
                <a:rPr lang="en-US" sz="1400" baseline="-25000" dirty="0">
                  <a:latin typeface="Times"/>
                  <a:ea typeface="Gill Sans" pitchFamily="43" charset="0"/>
                  <a:cs typeface="Times"/>
                </a:rPr>
                <a:t>6</a:t>
              </a:r>
              <a:endParaRPr lang="en-US" sz="1400" dirty="0">
                <a:latin typeface="Times"/>
                <a:ea typeface="Gill Sans" pitchFamily="43" charset="0"/>
                <a:cs typeface="Times"/>
              </a:endParaRPr>
            </a:p>
          </p:txBody>
        </p:sp>
      </p:grpSp>
      <p:graphicFrame>
        <p:nvGraphicFramePr>
          <p:cNvPr id="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778372"/>
              </p:ext>
            </p:extLst>
          </p:nvPr>
        </p:nvGraphicFramePr>
        <p:xfrm>
          <a:off x="893763" y="4316413"/>
          <a:ext cx="63246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579" name="Equation" r:id="rId6" imgW="2933640" imgH="393480" progId="Equation.3">
                  <p:embed/>
                </p:oleObj>
              </mc:Choice>
              <mc:Fallback>
                <p:oleObj name="Equation" r:id="rId6" imgW="29336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4316413"/>
                        <a:ext cx="6324600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457200" y="3581400"/>
            <a:ext cx="8382000" cy="712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the given graph: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ＭＳ Ｐゴシック" pitchFamily="43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  <a:ln/>
        </p:spPr>
        <p:txBody>
          <a:bodyPr rIns="34290"/>
          <a:lstStyle/>
          <a:p>
            <a:r>
              <a:rPr lang="en-US" sz="4000"/>
              <a:t>The Breakpoint Graph</a:t>
            </a:r>
          </a:p>
        </p:txBody>
      </p:sp>
      <p:grpSp>
        <p:nvGrpSpPr>
          <p:cNvPr id="764931" name="Group 3"/>
          <p:cNvGrpSpPr>
            <a:grpSpLocks/>
          </p:cNvGrpSpPr>
          <p:nvPr/>
        </p:nvGrpSpPr>
        <p:grpSpPr bwMode="auto">
          <a:xfrm>
            <a:off x="2324100" y="1143000"/>
            <a:ext cx="4229100" cy="1371600"/>
            <a:chOff x="28" y="20"/>
            <a:chExt cx="2960" cy="960"/>
          </a:xfrm>
        </p:grpSpPr>
        <p:sp>
          <p:nvSpPr>
            <p:cNvPr id="764932" name="Rectangle 4"/>
            <p:cNvSpPr>
              <a:spLocks/>
            </p:cNvSpPr>
            <p:nvPr/>
          </p:nvSpPr>
          <p:spPr bwMode="auto">
            <a:xfrm>
              <a:off x="140" y="20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1</a:t>
              </a:r>
            </a:p>
          </p:txBody>
        </p:sp>
        <p:sp>
          <p:nvSpPr>
            <p:cNvPr id="764933" name="Rectangle 5"/>
            <p:cNvSpPr>
              <a:spLocks/>
            </p:cNvSpPr>
            <p:nvPr/>
          </p:nvSpPr>
          <p:spPr bwMode="auto">
            <a:xfrm>
              <a:off x="876" y="20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2</a:t>
              </a:r>
            </a:p>
          </p:txBody>
        </p:sp>
        <p:sp>
          <p:nvSpPr>
            <p:cNvPr id="764934" name="Rectangle 6"/>
            <p:cNvSpPr>
              <a:spLocks/>
            </p:cNvSpPr>
            <p:nvPr/>
          </p:nvSpPr>
          <p:spPr bwMode="auto">
            <a:xfrm>
              <a:off x="1844" y="20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3</a:t>
              </a:r>
            </a:p>
          </p:txBody>
        </p:sp>
        <p:sp>
          <p:nvSpPr>
            <p:cNvPr id="764935" name="Rectangle 7"/>
            <p:cNvSpPr>
              <a:spLocks/>
            </p:cNvSpPr>
            <p:nvPr/>
          </p:nvSpPr>
          <p:spPr bwMode="auto">
            <a:xfrm>
              <a:off x="2740" y="20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4</a:t>
              </a:r>
            </a:p>
          </p:txBody>
        </p:sp>
        <p:sp>
          <p:nvSpPr>
            <p:cNvPr id="764936" name="Rectangle 8"/>
            <p:cNvSpPr>
              <a:spLocks/>
            </p:cNvSpPr>
            <p:nvPr/>
          </p:nvSpPr>
          <p:spPr bwMode="auto">
            <a:xfrm>
              <a:off x="28" y="396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5</a:t>
              </a:r>
            </a:p>
          </p:txBody>
        </p:sp>
        <p:sp>
          <p:nvSpPr>
            <p:cNvPr id="764937" name="Rectangle 9"/>
            <p:cNvSpPr>
              <a:spLocks/>
            </p:cNvSpPr>
            <p:nvPr/>
          </p:nvSpPr>
          <p:spPr bwMode="auto">
            <a:xfrm>
              <a:off x="916" y="412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6</a:t>
              </a:r>
            </a:p>
          </p:txBody>
        </p:sp>
        <p:sp>
          <p:nvSpPr>
            <p:cNvPr id="764938" name="Rectangle 10"/>
            <p:cNvSpPr>
              <a:spLocks/>
            </p:cNvSpPr>
            <p:nvPr/>
          </p:nvSpPr>
          <p:spPr bwMode="auto">
            <a:xfrm>
              <a:off x="2060" y="412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7</a:t>
              </a:r>
            </a:p>
          </p:txBody>
        </p:sp>
        <p:sp>
          <p:nvSpPr>
            <p:cNvPr id="764939" name="Rectangle 11"/>
            <p:cNvSpPr>
              <a:spLocks/>
            </p:cNvSpPr>
            <p:nvPr/>
          </p:nvSpPr>
          <p:spPr bwMode="auto">
            <a:xfrm>
              <a:off x="2876" y="396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8</a:t>
              </a:r>
            </a:p>
          </p:txBody>
        </p:sp>
        <p:sp>
          <p:nvSpPr>
            <p:cNvPr id="764940" name="Rectangle 12"/>
            <p:cNvSpPr>
              <a:spLocks/>
            </p:cNvSpPr>
            <p:nvPr/>
          </p:nvSpPr>
          <p:spPr bwMode="auto">
            <a:xfrm>
              <a:off x="28" y="788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9</a:t>
              </a:r>
            </a:p>
          </p:txBody>
        </p:sp>
        <p:sp>
          <p:nvSpPr>
            <p:cNvPr id="764941" name="Rectangle 13"/>
            <p:cNvSpPr>
              <a:spLocks/>
            </p:cNvSpPr>
            <p:nvPr/>
          </p:nvSpPr>
          <p:spPr bwMode="auto">
            <a:xfrm>
              <a:off x="940" y="788"/>
              <a:ext cx="16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10</a:t>
              </a:r>
            </a:p>
          </p:txBody>
        </p:sp>
        <p:sp>
          <p:nvSpPr>
            <p:cNvPr id="764942" name="Rectangle 14"/>
            <p:cNvSpPr>
              <a:spLocks/>
            </p:cNvSpPr>
            <p:nvPr/>
          </p:nvSpPr>
          <p:spPr bwMode="auto">
            <a:xfrm>
              <a:off x="2020" y="788"/>
              <a:ext cx="16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11</a:t>
              </a:r>
            </a:p>
          </p:txBody>
        </p:sp>
        <p:sp>
          <p:nvSpPr>
            <p:cNvPr id="764943" name="Rectangle 15"/>
            <p:cNvSpPr>
              <a:spLocks/>
            </p:cNvSpPr>
            <p:nvPr/>
          </p:nvSpPr>
          <p:spPr bwMode="auto">
            <a:xfrm>
              <a:off x="2828" y="788"/>
              <a:ext cx="16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12</a:t>
              </a:r>
            </a:p>
          </p:txBody>
        </p:sp>
      </p:grpSp>
      <p:grpSp>
        <p:nvGrpSpPr>
          <p:cNvPr id="764944" name="Group 16"/>
          <p:cNvGrpSpPr>
            <a:grpSpLocks/>
          </p:cNvGrpSpPr>
          <p:nvPr/>
        </p:nvGrpSpPr>
        <p:grpSpPr bwMode="auto">
          <a:xfrm>
            <a:off x="2286000" y="1457325"/>
            <a:ext cx="4252913" cy="1246188"/>
            <a:chOff x="0" y="0"/>
            <a:chExt cx="2976" cy="872"/>
          </a:xfrm>
        </p:grpSpPr>
        <p:sp>
          <p:nvSpPr>
            <p:cNvPr id="764945" name="AutoShape 17"/>
            <p:cNvSpPr>
              <a:spLocks/>
            </p:cNvSpPr>
            <p:nvPr/>
          </p:nvSpPr>
          <p:spPr bwMode="auto">
            <a:xfrm>
              <a:off x="0" y="0"/>
              <a:ext cx="2976" cy="104"/>
            </a:xfrm>
            <a:prstGeom prst="roundRect">
              <a:avLst>
                <a:gd name="adj" fmla="val 50000"/>
              </a:avLst>
            </a:prstGeom>
            <a:solidFill>
              <a:srgbClr val="E3E3E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46" name="AutoShape 18"/>
            <p:cNvSpPr>
              <a:spLocks/>
            </p:cNvSpPr>
            <p:nvPr/>
          </p:nvSpPr>
          <p:spPr bwMode="auto">
            <a:xfrm>
              <a:off x="0" y="378"/>
              <a:ext cx="2976" cy="105"/>
            </a:xfrm>
            <a:prstGeom prst="roundRect">
              <a:avLst>
                <a:gd name="adj" fmla="val 50000"/>
              </a:avLst>
            </a:prstGeom>
            <a:solidFill>
              <a:srgbClr val="E3E3E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47" name="AutoShape 19"/>
            <p:cNvSpPr>
              <a:spLocks/>
            </p:cNvSpPr>
            <p:nvPr/>
          </p:nvSpPr>
          <p:spPr bwMode="auto">
            <a:xfrm>
              <a:off x="0" y="767"/>
              <a:ext cx="2976" cy="105"/>
            </a:xfrm>
            <a:prstGeom prst="roundRect">
              <a:avLst>
                <a:gd name="adj" fmla="val 50000"/>
              </a:avLst>
            </a:prstGeom>
            <a:solidFill>
              <a:srgbClr val="E3E3E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64948" name="Group 20"/>
            <p:cNvGrpSpPr>
              <a:grpSpLocks/>
            </p:cNvGrpSpPr>
            <p:nvPr/>
          </p:nvGrpSpPr>
          <p:grpSpPr bwMode="auto">
            <a:xfrm>
              <a:off x="115" y="0"/>
              <a:ext cx="2740" cy="872"/>
              <a:chOff x="0" y="0"/>
              <a:chExt cx="2740" cy="872"/>
            </a:xfrm>
          </p:grpSpPr>
          <p:sp>
            <p:nvSpPr>
              <p:cNvPr id="764949" name="AutoShape 21"/>
              <p:cNvSpPr>
                <a:spLocks/>
              </p:cNvSpPr>
              <p:nvPr/>
            </p:nvSpPr>
            <p:spPr bwMode="auto">
              <a:xfrm>
                <a:off x="169" y="0"/>
                <a:ext cx="360" cy="104"/>
              </a:xfrm>
              <a:prstGeom prst="roundRect">
                <a:avLst>
                  <a:gd name="adj" fmla="val 50000"/>
                </a:avLst>
              </a:prstGeom>
              <a:solidFill>
                <a:srgbClr val="F7EB63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950" name="AutoShape 22"/>
              <p:cNvSpPr>
                <a:spLocks/>
              </p:cNvSpPr>
              <p:nvPr/>
            </p:nvSpPr>
            <p:spPr bwMode="auto">
              <a:xfrm>
                <a:off x="2284" y="378"/>
                <a:ext cx="414" cy="105"/>
              </a:xfrm>
              <a:prstGeom prst="roundRect">
                <a:avLst>
                  <a:gd name="adj" fmla="val 50000"/>
                </a:avLst>
              </a:prstGeom>
              <a:solidFill>
                <a:srgbClr val="F7EB63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951" name="AutoShape 23"/>
              <p:cNvSpPr>
                <a:spLocks/>
              </p:cNvSpPr>
              <p:nvPr/>
            </p:nvSpPr>
            <p:spPr bwMode="auto">
              <a:xfrm>
                <a:off x="2326" y="767"/>
                <a:ext cx="414" cy="105"/>
              </a:xfrm>
              <a:prstGeom prst="roundRect">
                <a:avLst>
                  <a:gd name="adj" fmla="val 50000"/>
                </a:avLst>
              </a:prstGeom>
              <a:solidFill>
                <a:srgbClr val="F7EB63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952" name="AutoShape 24"/>
              <p:cNvSpPr>
                <a:spLocks/>
              </p:cNvSpPr>
              <p:nvPr/>
            </p:nvSpPr>
            <p:spPr bwMode="auto">
              <a:xfrm>
                <a:off x="1833" y="0"/>
                <a:ext cx="654" cy="104"/>
              </a:xfrm>
              <a:prstGeom prst="roundRect">
                <a:avLst>
                  <a:gd name="adj" fmla="val 50000"/>
                </a:avLst>
              </a:prstGeom>
              <a:solidFill>
                <a:srgbClr val="6AA0F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953" name="AutoShape 25"/>
              <p:cNvSpPr>
                <a:spLocks/>
              </p:cNvSpPr>
              <p:nvPr/>
            </p:nvSpPr>
            <p:spPr bwMode="auto">
              <a:xfrm>
                <a:off x="985" y="767"/>
                <a:ext cx="596" cy="105"/>
              </a:xfrm>
              <a:prstGeom prst="roundRect">
                <a:avLst>
                  <a:gd name="adj" fmla="val 50000"/>
                </a:avLst>
              </a:prstGeom>
              <a:solidFill>
                <a:srgbClr val="6AA0F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954" name="AutoShape 26"/>
              <p:cNvSpPr>
                <a:spLocks/>
              </p:cNvSpPr>
              <p:nvPr/>
            </p:nvSpPr>
            <p:spPr bwMode="auto">
              <a:xfrm>
                <a:off x="0" y="378"/>
                <a:ext cx="778" cy="105"/>
              </a:xfrm>
              <a:prstGeom prst="roundRect">
                <a:avLst>
                  <a:gd name="adj" fmla="val 50000"/>
                </a:avLst>
              </a:prstGeom>
              <a:solidFill>
                <a:srgbClr val="6AA0F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955" name="AutoShape 27"/>
              <p:cNvSpPr>
                <a:spLocks/>
              </p:cNvSpPr>
              <p:nvPr/>
            </p:nvSpPr>
            <p:spPr bwMode="auto">
              <a:xfrm>
                <a:off x="0" y="767"/>
                <a:ext cx="807" cy="105"/>
              </a:xfrm>
              <a:prstGeom prst="roundRect">
                <a:avLst>
                  <a:gd name="adj" fmla="val 50000"/>
                </a:avLst>
              </a:prstGeom>
              <a:solidFill>
                <a:srgbClr val="F7520E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956" name="AutoShape 28"/>
              <p:cNvSpPr>
                <a:spLocks/>
              </p:cNvSpPr>
              <p:nvPr/>
            </p:nvSpPr>
            <p:spPr bwMode="auto">
              <a:xfrm>
                <a:off x="910" y="378"/>
                <a:ext cx="778" cy="105"/>
              </a:xfrm>
              <a:prstGeom prst="roundRect">
                <a:avLst>
                  <a:gd name="adj" fmla="val 50000"/>
                </a:avLst>
              </a:prstGeom>
              <a:solidFill>
                <a:srgbClr val="F7520E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957" name="AutoShape 29"/>
              <p:cNvSpPr>
                <a:spLocks/>
              </p:cNvSpPr>
              <p:nvPr/>
            </p:nvSpPr>
            <p:spPr bwMode="auto">
              <a:xfrm>
                <a:off x="1076" y="0"/>
                <a:ext cx="612" cy="104"/>
              </a:xfrm>
              <a:prstGeom prst="roundRect">
                <a:avLst>
                  <a:gd name="adj" fmla="val 50000"/>
                </a:avLst>
              </a:prstGeom>
              <a:solidFill>
                <a:srgbClr val="F7520E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64958" name="AutoShape 30"/>
            <p:cNvSpPr>
              <a:spLocks/>
            </p:cNvSpPr>
            <p:nvPr/>
          </p:nvSpPr>
          <p:spPr bwMode="auto">
            <a:xfrm rot="5400000">
              <a:off x="448" y="-56"/>
              <a:ext cx="104" cy="215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59" name="AutoShape 31"/>
            <p:cNvSpPr>
              <a:spLocks/>
            </p:cNvSpPr>
            <p:nvPr/>
          </p:nvSpPr>
          <p:spPr bwMode="auto">
            <a:xfrm rot="5400000">
              <a:off x="1432" y="-56"/>
              <a:ext cx="104" cy="215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60" name="AutoShape 32"/>
            <p:cNvSpPr>
              <a:spLocks/>
            </p:cNvSpPr>
            <p:nvPr/>
          </p:nvSpPr>
          <p:spPr bwMode="auto">
            <a:xfrm rot="5400000">
              <a:off x="2280" y="-56"/>
              <a:ext cx="104" cy="215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61" name="AutoShape 33"/>
            <p:cNvSpPr>
              <a:spLocks/>
            </p:cNvSpPr>
            <p:nvPr/>
          </p:nvSpPr>
          <p:spPr bwMode="auto">
            <a:xfrm rot="5400000">
              <a:off x="1432" y="320"/>
              <a:ext cx="104" cy="216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62" name="AutoShape 34"/>
            <p:cNvSpPr>
              <a:spLocks/>
            </p:cNvSpPr>
            <p:nvPr/>
          </p:nvSpPr>
          <p:spPr bwMode="auto">
            <a:xfrm rot="16200000" flipH="1">
              <a:off x="448" y="320"/>
              <a:ext cx="104" cy="216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63" name="AutoShape 35"/>
            <p:cNvSpPr>
              <a:spLocks/>
            </p:cNvSpPr>
            <p:nvPr/>
          </p:nvSpPr>
          <p:spPr bwMode="auto">
            <a:xfrm rot="16200000" flipH="1">
              <a:off x="2536" y="328"/>
              <a:ext cx="104" cy="216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64" name="AutoShape 36"/>
            <p:cNvSpPr>
              <a:spLocks/>
            </p:cNvSpPr>
            <p:nvPr/>
          </p:nvSpPr>
          <p:spPr bwMode="auto">
            <a:xfrm rot="5400000">
              <a:off x="448" y="712"/>
              <a:ext cx="104" cy="216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65" name="AutoShape 37"/>
            <p:cNvSpPr>
              <a:spLocks/>
            </p:cNvSpPr>
            <p:nvPr/>
          </p:nvSpPr>
          <p:spPr bwMode="auto">
            <a:xfrm rot="5400000">
              <a:off x="1376" y="712"/>
              <a:ext cx="104" cy="216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66" name="AutoShape 38"/>
            <p:cNvSpPr>
              <a:spLocks/>
            </p:cNvSpPr>
            <p:nvPr/>
          </p:nvSpPr>
          <p:spPr bwMode="auto">
            <a:xfrm rot="16200000" flipH="1">
              <a:off x="2576" y="712"/>
              <a:ext cx="104" cy="216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64967" name="Group 39"/>
          <p:cNvGrpSpPr>
            <a:grpSpLocks/>
          </p:cNvGrpSpPr>
          <p:nvPr/>
        </p:nvGrpSpPr>
        <p:grpSpPr bwMode="auto">
          <a:xfrm>
            <a:off x="1028700" y="3200400"/>
            <a:ext cx="7086600" cy="2582863"/>
            <a:chOff x="0" y="0"/>
            <a:chExt cx="4960" cy="1808"/>
          </a:xfrm>
        </p:grpSpPr>
        <p:sp>
          <p:nvSpPr>
            <p:cNvPr id="764968" name="Oval 40"/>
            <p:cNvSpPr>
              <a:spLocks/>
            </p:cNvSpPr>
            <p:nvPr/>
          </p:nvSpPr>
          <p:spPr bwMode="auto">
            <a:xfrm>
              <a:off x="576" y="0"/>
              <a:ext cx="400" cy="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200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11</a:t>
              </a:r>
            </a:p>
          </p:txBody>
        </p:sp>
        <p:sp>
          <p:nvSpPr>
            <p:cNvPr id="764969" name="Oval 41"/>
            <p:cNvSpPr>
              <a:spLocks/>
            </p:cNvSpPr>
            <p:nvPr/>
          </p:nvSpPr>
          <p:spPr bwMode="auto">
            <a:xfrm>
              <a:off x="3200" y="752"/>
              <a:ext cx="400" cy="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200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10</a:t>
              </a:r>
            </a:p>
          </p:txBody>
        </p:sp>
        <p:sp>
          <p:nvSpPr>
            <p:cNvPr id="764970" name="Oval 42"/>
            <p:cNvSpPr>
              <a:spLocks/>
            </p:cNvSpPr>
            <p:nvPr/>
          </p:nvSpPr>
          <p:spPr bwMode="auto">
            <a:xfrm>
              <a:off x="1952" y="752"/>
              <a:ext cx="400" cy="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200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6</a:t>
              </a:r>
            </a:p>
          </p:txBody>
        </p:sp>
        <p:sp>
          <p:nvSpPr>
            <p:cNvPr id="764971" name="Oval 43"/>
            <p:cNvSpPr>
              <a:spLocks/>
            </p:cNvSpPr>
            <p:nvPr/>
          </p:nvSpPr>
          <p:spPr bwMode="auto">
            <a:xfrm>
              <a:off x="0" y="752"/>
              <a:ext cx="400" cy="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200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5</a:t>
              </a:r>
            </a:p>
          </p:txBody>
        </p:sp>
        <p:sp>
          <p:nvSpPr>
            <p:cNvPr id="764972" name="Oval 44"/>
            <p:cNvSpPr>
              <a:spLocks/>
            </p:cNvSpPr>
            <p:nvPr/>
          </p:nvSpPr>
          <p:spPr bwMode="auto">
            <a:xfrm>
              <a:off x="576" y="1408"/>
              <a:ext cx="400" cy="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200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4</a:t>
              </a:r>
            </a:p>
          </p:txBody>
        </p:sp>
        <p:sp>
          <p:nvSpPr>
            <p:cNvPr id="764973" name="Oval 45"/>
            <p:cNvSpPr>
              <a:spLocks/>
            </p:cNvSpPr>
            <p:nvPr/>
          </p:nvSpPr>
          <p:spPr bwMode="auto">
            <a:xfrm>
              <a:off x="2576" y="1408"/>
              <a:ext cx="400" cy="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200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7</a:t>
              </a:r>
            </a:p>
          </p:txBody>
        </p:sp>
        <p:sp>
          <p:nvSpPr>
            <p:cNvPr id="764974" name="Oval 46"/>
            <p:cNvSpPr>
              <a:spLocks/>
            </p:cNvSpPr>
            <p:nvPr/>
          </p:nvSpPr>
          <p:spPr bwMode="auto">
            <a:xfrm>
              <a:off x="3960" y="1408"/>
              <a:ext cx="400" cy="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200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12</a:t>
              </a:r>
            </a:p>
          </p:txBody>
        </p:sp>
        <p:sp>
          <p:nvSpPr>
            <p:cNvPr id="764975" name="Oval 47"/>
            <p:cNvSpPr>
              <a:spLocks/>
            </p:cNvSpPr>
            <p:nvPr/>
          </p:nvSpPr>
          <p:spPr bwMode="auto">
            <a:xfrm>
              <a:off x="1536" y="0"/>
              <a:ext cx="400" cy="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200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9</a:t>
              </a:r>
            </a:p>
          </p:txBody>
        </p:sp>
        <p:sp>
          <p:nvSpPr>
            <p:cNvPr id="764976" name="Oval 48"/>
            <p:cNvSpPr>
              <a:spLocks/>
            </p:cNvSpPr>
            <p:nvPr/>
          </p:nvSpPr>
          <p:spPr bwMode="auto">
            <a:xfrm>
              <a:off x="2576" y="0"/>
              <a:ext cx="400" cy="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200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3</a:t>
              </a:r>
            </a:p>
          </p:txBody>
        </p:sp>
        <p:sp>
          <p:nvSpPr>
            <p:cNvPr id="764977" name="Oval 49"/>
            <p:cNvSpPr>
              <a:spLocks/>
            </p:cNvSpPr>
            <p:nvPr/>
          </p:nvSpPr>
          <p:spPr bwMode="auto">
            <a:xfrm>
              <a:off x="3960" y="96"/>
              <a:ext cx="400" cy="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200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1</a:t>
              </a:r>
            </a:p>
          </p:txBody>
        </p:sp>
        <p:sp>
          <p:nvSpPr>
            <p:cNvPr id="764978" name="Oval 50"/>
            <p:cNvSpPr>
              <a:spLocks/>
            </p:cNvSpPr>
            <p:nvPr/>
          </p:nvSpPr>
          <p:spPr bwMode="auto">
            <a:xfrm>
              <a:off x="4560" y="752"/>
              <a:ext cx="400" cy="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200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8</a:t>
              </a:r>
            </a:p>
          </p:txBody>
        </p:sp>
        <p:sp>
          <p:nvSpPr>
            <p:cNvPr id="764979" name="Oval 51"/>
            <p:cNvSpPr>
              <a:spLocks/>
            </p:cNvSpPr>
            <p:nvPr/>
          </p:nvSpPr>
          <p:spPr bwMode="auto">
            <a:xfrm>
              <a:off x="1520" y="1408"/>
              <a:ext cx="400" cy="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200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2</a:t>
              </a:r>
            </a:p>
          </p:txBody>
        </p:sp>
      </p:grpSp>
      <p:grpSp>
        <p:nvGrpSpPr>
          <p:cNvPr id="764980" name="Group 52"/>
          <p:cNvGrpSpPr>
            <a:grpSpLocks/>
          </p:cNvGrpSpPr>
          <p:nvPr/>
        </p:nvGrpSpPr>
        <p:grpSpPr bwMode="auto">
          <a:xfrm>
            <a:off x="1436688" y="3646488"/>
            <a:ext cx="6308725" cy="1881187"/>
            <a:chOff x="0" y="0"/>
            <a:chExt cx="4416" cy="1316"/>
          </a:xfrm>
        </p:grpSpPr>
        <p:sp>
          <p:nvSpPr>
            <p:cNvPr id="764981" name="Line 53"/>
            <p:cNvSpPr>
              <a:spLocks noChangeShapeType="1"/>
            </p:cNvSpPr>
            <p:nvPr/>
          </p:nvSpPr>
          <p:spPr bwMode="auto">
            <a:xfrm>
              <a:off x="477" y="95"/>
              <a:ext cx="19" cy="992"/>
            </a:xfrm>
            <a:prstGeom prst="line">
              <a:avLst/>
            </a:prstGeom>
            <a:noFill/>
            <a:ln w="63500">
              <a:solidFill>
                <a:srgbClr val="729FF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82" name="Line 54"/>
            <p:cNvSpPr>
              <a:spLocks noChangeShapeType="1"/>
            </p:cNvSpPr>
            <p:nvPr/>
          </p:nvSpPr>
          <p:spPr bwMode="auto">
            <a:xfrm flipH="1">
              <a:off x="0" y="0"/>
              <a:ext cx="333" cy="458"/>
            </a:xfrm>
            <a:prstGeom prst="line">
              <a:avLst/>
            </a:prstGeom>
            <a:noFill/>
            <a:ln w="63500">
              <a:solidFill>
                <a:srgbClr val="729FF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83" name="Line 55"/>
            <p:cNvSpPr>
              <a:spLocks noChangeShapeType="1"/>
            </p:cNvSpPr>
            <p:nvPr/>
          </p:nvSpPr>
          <p:spPr bwMode="auto">
            <a:xfrm rot="10800000">
              <a:off x="38" y="792"/>
              <a:ext cx="286" cy="381"/>
            </a:xfrm>
            <a:prstGeom prst="line">
              <a:avLst/>
            </a:prstGeom>
            <a:noFill/>
            <a:ln w="63500">
              <a:solidFill>
                <a:srgbClr val="729FF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84" name="Line 56"/>
            <p:cNvSpPr>
              <a:spLocks noChangeShapeType="1"/>
            </p:cNvSpPr>
            <p:nvPr/>
          </p:nvSpPr>
          <p:spPr bwMode="auto">
            <a:xfrm flipH="1">
              <a:off x="2013" y="9"/>
              <a:ext cx="315" cy="458"/>
            </a:xfrm>
            <a:prstGeom prst="line">
              <a:avLst/>
            </a:prstGeom>
            <a:noFill/>
            <a:ln w="63500">
              <a:solidFill>
                <a:srgbClr val="729FF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85" name="Line 57"/>
            <p:cNvSpPr>
              <a:spLocks noChangeShapeType="1"/>
            </p:cNvSpPr>
            <p:nvPr/>
          </p:nvSpPr>
          <p:spPr bwMode="auto">
            <a:xfrm rot="10800000">
              <a:off x="2061" y="658"/>
              <a:ext cx="849" cy="0"/>
            </a:xfrm>
            <a:prstGeom prst="line">
              <a:avLst/>
            </a:prstGeom>
            <a:noFill/>
            <a:ln w="63500">
              <a:solidFill>
                <a:srgbClr val="729FF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86" name="Line 58"/>
            <p:cNvSpPr>
              <a:spLocks noChangeShapeType="1"/>
            </p:cNvSpPr>
            <p:nvPr/>
          </p:nvSpPr>
          <p:spPr bwMode="auto">
            <a:xfrm rot="10800000">
              <a:off x="2625" y="28"/>
              <a:ext cx="380" cy="449"/>
            </a:xfrm>
            <a:prstGeom prst="line">
              <a:avLst/>
            </a:prstGeom>
            <a:noFill/>
            <a:ln w="63500">
              <a:solidFill>
                <a:srgbClr val="729FF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87" name="Line 59"/>
            <p:cNvSpPr>
              <a:spLocks noChangeShapeType="1"/>
            </p:cNvSpPr>
            <p:nvPr/>
          </p:nvSpPr>
          <p:spPr bwMode="auto">
            <a:xfrm rot="10800000">
              <a:off x="1584" y="47"/>
              <a:ext cx="210" cy="391"/>
            </a:xfrm>
            <a:prstGeom prst="line">
              <a:avLst/>
            </a:prstGeom>
            <a:noFill/>
            <a:ln w="63500">
              <a:solidFill>
                <a:srgbClr val="DF561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88" name="Line 60"/>
            <p:cNvSpPr>
              <a:spLocks noChangeShapeType="1"/>
            </p:cNvSpPr>
            <p:nvPr/>
          </p:nvSpPr>
          <p:spPr bwMode="auto">
            <a:xfrm rot="10800000" flipH="1">
              <a:off x="1412" y="92"/>
              <a:ext cx="19" cy="992"/>
            </a:xfrm>
            <a:prstGeom prst="line">
              <a:avLst/>
            </a:prstGeom>
            <a:noFill/>
            <a:ln w="63500">
              <a:solidFill>
                <a:srgbClr val="DF561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89" name="Line 61"/>
            <p:cNvSpPr>
              <a:spLocks noChangeShapeType="1"/>
            </p:cNvSpPr>
            <p:nvPr/>
          </p:nvSpPr>
          <p:spPr bwMode="auto">
            <a:xfrm rot="10800000" flipH="1">
              <a:off x="1536" y="811"/>
              <a:ext cx="219" cy="305"/>
            </a:xfrm>
            <a:prstGeom prst="line">
              <a:avLst/>
            </a:prstGeom>
            <a:noFill/>
            <a:ln w="63500">
              <a:solidFill>
                <a:srgbClr val="DF561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90" name="Line 62"/>
            <p:cNvSpPr>
              <a:spLocks noChangeShapeType="1"/>
            </p:cNvSpPr>
            <p:nvPr/>
          </p:nvSpPr>
          <p:spPr bwMode="auto">
            <a:xfrm rot="10800000" flipH="1">
              <a:off x="2476" y="92"/>
              <a:ext cx="19" cy="992"/>
            </a:xfrm>
            <a:prstGeom prst="line">
              <a:avLst/>
            </a:prstGeom>
            <a:noFill/>
            <a:ln w="63500">
              <a:solidFill>
                <a:srgbClr val="DF561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91" name="Line 63"/>
            <p:cNvSpPr>
              <a:spLocks noChangeShapeType="1"/>
            </p:cNvSpPr>
            <p:nvPr/>
          </p:nvSpPr>
          <p:spPr bwMode="auto">
            <a:xfrm rot="10800000">
              <a:off x="2671" y="0"/>
              <a:ext cx="376" cy="435"/>
            </a:xfrm>
            <a:prstGeom prst="line">
              <a:avLst/>
            </a:prstGeom>
            <a:noFill/>
            <a:ln w="63500">
              <a:solidFill>
                <a:srgbClr val="DF561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92" name="Line 64"/>
            <p:cNvSpPr>
              <a:spLocks noChangeShapeType="1"/>
            </p:cNvSpPr>
            <p:nvPr/>
          </p:nvSpPr>
          <p:spPr bwMode="auto">
            <a:xfrm rot="10800000" flipH="1">
              <a:off x="2652" y="801"/>
              <a:ext cx="353" cy="382"/>
            </a:xfrm>
            <a:prstGeom prst="line">
              <a:avLst/>
            </a:prstGeom>
            <a:noFill/>
            <a:ln w="63500">
              <a:solidFill>
                <a:srgbClr val="DF561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93" name="Line 65"/>
            <p:cNvSpPr>
              <a:spLocks noChangeShapeType="1"/>
            </p:cNvSpPr>
            <p:nvPr/>
          </p:nvSpPr>
          <p:spPr bwMode="auto">
            <a:xfrm rot="10800000">
              <a:off x="639" y="19"/>
              <a:ext cx="1632" cy="1240"/>
            </a:xfrm>
            <a:prstGeom prst="line">
              <a:avLst/>
            </a:prstGeom>
            <a:noFill/>
            <a:ln w="63500">
              <a:solidFill>
                <a:srgbClr val="F5EB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94" name="Line 66"/>
            <p:cNvSpPr>
              <a:spLocks noChangeShapeType="1"/>
            </p:cNvSpPr>
            <p:nvPr/>
          </p:nvSpPr>
          <p:spPr bwMode="auto">
            <a:xfrm flipH="1">
              <a:off x="1641" y="1308"/>
              <a:ext cx="639" cy="8"/>
            </a:xfrm>
            <a:prstGeom prst="line">
              <a:avLst/>
            </a:prstGeom>
            <a:noFill/>
            <a:ln w="63500">
              <a:solidFill>
                <a:srgbClr val="F5EB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95" name="Line 67"/>
            <p:cNvSpPr>
              <a:spLocks noChangeShapeType="1"/>
            </p:cNvSpPr>
            <p:nvPr/>
          </p:nvSpPr>
          <p:spPr bwMode="auto">
            <a:xfrm rot="10800000">
              <a:off x="572" y="76"/>
              <a:ext cx="678" cy="1097"/>
            </a:xfrm>
            <a:prstGeom prst="line">
              <a:avLst/>
            </a:prstGeom>
            <a:noFill/>
            <a:ln w="63500">
              <a:solidFill>
                <a:srgbClr val="F5EB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96" name="Line 68"/>
            <p:cNvSpPr>
              <a:spLocks noChangeShapeType="1"/>
            </p:cNvSpPr>
            <p:nvPr/>
          </p:nvSpPr>
          <p:spPr bwMode="auto">
            <a:xfrm flipH="1">
              <a:off x="4015" y="811"/>
              <a:ext cx="334" cy="343"/>
            </a:xfrm>
            <a:prstGeom prst="line">
              <a:avLst/>
            </a:prstGeom>
            <a:noFill/>
            <a:ln w="63500">
              <a:solidFill>
                <a:srgbClr val="F5EB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97" name="Line 69"/>
            <p:cNvSpPr>
              <a:spLocks noChangeShapeType="1"/>
            </p:cNvSpPr>
            <p:nvPr/>
          </p:nvSpPr>
          <p:spPr bwMode="auto">
            <a:xfrm flipH="1">
              <a:off x="3852" y="171"/>
              <a:ext cx="1" cy="919"/>
            </a:xfrm>
            <a:prstGeom prst="line">
              <a:avLst/>
            </a:prstGeom>
            <a:noFill/>
            <a:ln w="63500">
              <a:solidFill>
                <a:srgbClr val="F5EB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98" name="Line 70"/>
            <p:cNvSpPr>
              <a:spLocks noChangeShapeType="1"/>
            </p:cNvSpPr>
            <p:nvPr/>
          </p:nvSpPr>
          <p:spPr bwMode="auto">
            <a:xfrm rot="10800000">
              <a:off x="4043" y="114"/>
              <a:ext cx="373" cy="315"/>
            </a:xfrm>
            <a:prstGeom prst="line">
              <a:avLst/>
            </a:prstGeom>
            <a:noFill/>
            <a:ln w="63500">
              <a:solidFill>
                <a:srgbClr val="F5EB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828800" y="5257800"/>
            <a:ext cx="5791200" cy="1560731"/>
            <a:chOff x="1752600" y="5260420"/>
            <a:chExt cx="5791200" cy="1560731"/>
          </a:xfrm>
        </p:grpSpPr>
        <p:sp>
          <p:nvSpPr>
            <p:cNvPr id="764999" name="Text Box 71"/>
            <p:cNvSpPr txBox="1">
              <a:spLocks noChangeArrowheads="1"/>
            </p:cNvSpPr>
            <p:nvPr/>
          </p:nvSpPr>
          <p:spPr bwMode="auto">
            <a:xfrm>
              <a:off x="1993469" y="6174820"/>
              <a:ext cx="5550331" cy="6463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sm"/>
              <a:tailEnd type="none" w="lg" len="sm"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Arial"/>
                  <a:cs typeface="Arial"/>
                </a:rPr>
                <a:t>some prefix of region 2 and some prefix of region 11 should be aligned</a:t>
              </a:r>
            </a:p>
          </p:txBody>
        </p:sp>
        <p:sp>
          <p:nvSpPr>
            <p:cNvPr id="765000" name="Freeform 72"/>
            <p:cNvSpPr>
              <a:spLocks/>
            </p:cNvSpPr>
            <p:nvPr/>
          </p:nvSpPr>
          <p:spPr bwMode="auto">
            <a:xfrm>
              <a:off x="1752600" y="5260420"/>
              <a:ext cx="1143000" cy="1143000"/>
            </a:xfrm>
            <a:custGeom>
              <a:avLst/>
              <a:gdLst/>
              <a:ahLst/>
              <a:cxnLst>
                <a:cxn ang="0">
                  <a:pos x="360" y="816"/>
                </a:cxn>
                <a:cxn ang="0">
                  <a:pos x="216" y="624"/>
                </a:cxn>
                <a:cxn ang="0">
                  <a:pos x="1656" y="0"/>
                </a:cxn>
              </a:cxnLst>
              <a:rect l="0" t="0" r="r" b="b"/>
              <a:pathLst>
                <a:path w="1656" h="816">
                  <a:moveTo>
                    <a:pt x="360" y="816"/>
                  </a:moveTo>
                  <a:cubicBezTo>
                    <a:pt x="180" y="788"/>
                    <a:pt x="0" y="760"/>
                    <a:pt x="216" y="624"/>
                  </a:cubicBezTo>
                  <a:cubicBezTo>
                    <a:pt x="432" y="488"/>
                    <a:pt x="1044" y="244"/>
                    <a:pt x="1656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lg" len="sm"/>
              <a:tailEnd type="triangl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  <a:ln/>
        </p:spPr>
        <p:txBody>
          <a:bodyPr rIns="34290"/>
          <a:lstStyle/>
          <a:p>
            <a:r>
              <a:rPr lang="en-US" sz="4000" dirty="0"/>
              <a:t>Breakpoint Undirected Graphical Model</a:t>
            </a: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471902"/>
              </p:ext>
            </p:extLst>
          </p:nvPr>
        </p:nvGraphicFramePr>
        <p:xfrm>
          <a:off x="2257425" y="1965325"/>
          <a:ext cx="3941763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3942" name="Equation" r:id="rId4" imgW="1447560" imgH="444240" progId="Equation.3">
                  <p:embed/>
                </p:oleObj>
              </mc:Choice>
              <mc:Fallback>
                <p:oleObj name="Equation" r:id="rId4" imgW="144756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425" y="1965325"/>
                        <a:ext cx="3941763" cy="120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Group 39"/>
          <p:cNvGrpSpPr>
            <a:grpSpLocks/>
          </p:cNvGrpSpPr>
          <p:nvPr/>
        </p:nvGrpSpPr>
        <p:grpSpPr bwMode="auto">
          <a:xfrm>
            <a:off x="2133600" y="4876800"/>
            <a:ext cx="4686300" cy="1708150"/>
            <a:chOff x="648" y="1957"/>
            <a:chExt cx="4464" cy="1627"/>
          </a:xfrm>
        </p:grpSpPr>
        <p:grpSp>
          <p:nvGrpSpPr>
            <p:cNvPr id="40" name="Group 6"/>
            <p:cNvGrpSpPr>
              <a:grpSpLocks/>
            </p:cNvGrpSpPr>
            <p:nvPr/>
          </p:nvGrpSpPr>
          <p:grpSpPr bwMode="auto">
            <a:xfrm>
              <a:off x="648" y="1957"/>
              <a:ext cx="4464" cy="1628"/>
              <a:chOff x="0" y="0"/>
              <a:chExt cx="4960" cy="1808"/>
            </a:xfrm>
          </p:grpSpPr>
          <p:sp>
            <p:nvSpPr>
              <p:cNvPr id="60" name="Oval 7"/>
              <p:cNvSpPr>
                <a:spLocks/>
              </p:cNvSpPr>
              <p:nvPr/>
            </p:nvSpPr>
            <p:spPr bwMode="auto">
              <a:xfrm>
                <a:off x="576" y="0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11</a:t>
                </a:r>
              </a:p>
            </p:txBody>
          </p:sp>
          <p:sp>
            <p:nvSpPr>
              <p:cNvPr id="61" name="Oval 8"/>
              <p:cNvSpPr>
                <a:spLocks/>
              </p:cNvSpPr>
              <p:nvPr/>
            </p:nvSpPr>
            <p:spPr bwMode="auto">
              <a:xfrm>
                <a:off x="3200" y="752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10</a:t>
                </a:r>
              </a:p>
            </p:txBody>
          </p:sp>
          <p:sp>
            <p:nvSpPr>
              <p:cNvPr id="62" name="Oval 9"/>
              <p:cNvSpPr>
                <a:spLocks/>
              </p:cNvSpPr>
              <p:nvPr/>
            </p:nvSpPr>
            <p:spPr bwMode="auto">
              <a:xfrm>
                <a:off x="1952" y="752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6</a:t>
                </a:r>
              </a:p>
            </p:txBody>
          </p:sp>
          <p:sp>
            <p:nvSpPr>
              <p:cNvPr id="63" name="Oval 10"/>
              <p:cNvSpPr>
                <a:spLocks/>
              </p:cNvSpPr>
              <p:nvPr/>
            </p:nvSpPr>
            <p:spPr bwMode="auto">
              <a:xfrm>
                <a:off x="0" y="752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5</a:t>
                </a:r>
              </a:p>
            </p:txBody>
          </p:sp>
          <p:sp>
            <p:nvSpPr>
              <p:cNvPr id="64" name="Oval 11"/>
              <p:cNvSpPr>
                <a:spLocks/>
              </p:cNvSpPr>
              <p:nvPr/>
            </p:nvSpPr>
            <p:spPr bwMode="auto">
              <a:xfrm>
                <a:off x="576" y="1408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4</a:t>
                </a:r>
              </a:p>
            </p:txBody>
          </p:sp>
          <p:sp>
            <p:nvSpPr>
              <p:cNvPr id="65" name="Oval 12"/>
              <p:cNvSpPr>
                <a:spLocks/>
              </p:cNvSpPr>
              <p:nvPr/>
            </p:nvSpPr>
            <p:spPr bwMode="auto">
              <a:xfrm>
                <a:off x="2576" y="1408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7</a:t>
                </a:r>
              </a:p>
            </p:txBody>
          </p:sp>
          <p:sp>
            <p:nvSpPr>
              <p:cNvPr id="66" name="Oval 13"/>
              <p:cNvSpPr>
                <a:spLocks/>
              </p:cNvSpPr>
              <p:nvPr/>
            </p:nvSpPr>
            <p:spPr bwMode="auto">
              <a:xfrm>
                <a:off x="3960" y="1408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12</a:t>
                </a:r>
              </a:p>
            </p:txBody>
          </p:sp>
          <p:sp>
            <p:nvSpPr>
              <p:cNvPr id="67" name="Oval 14"/>
              <p:cNvSpPr>
                <a:spLocks/>
              </p:cNvSpPr>
              <p:nvPr/>
            </p:nvSpPr>
            <p:spPr bwMode="auto">
              <a:xfrm>
                <a:off x="1536" y="0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9</a:t>
                </a:r>
              </a:p>
            </p:txBody>
          </p:sp>
          <p:sp>
            <p:nvSpPr>
              <p:cNvPr id="68" name="Oval 15"/>
              <p:cNvSpPr>
                <a:spLocks/>
              </p:cNvSpPr>
              <p:nvPr/>
            </p:nvSpPr>
            <p:spPr bwMode="auto">
              <a:xfrm>
                <a:off x="2576" y="0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3</a:t>
                </a:r>
              </a:p>
            </p:txBody>
          </p:sp>
          <p:sp>
            <p:nvSpPr>
              <p:cNvPr id="69" name="Oval 16"/>
              <p:cNvSpPr>
                <a:spLocks/>
              </p:cNvSpPr>
              <p:nvPr/>
            </p:nvSpPr>
            <p:spPr bwMode="auto">
              <a:xfrm>
                <a:off x="3960" y="96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1</a:t>
                </a:r>
              </a:p>
            </p:txBody>
          </p:sp>
          <p:sp>
            <p:nvSpPr>
              <p:cNvPr id="70" name="Oval 17"/>
              <p:cNvSpPr>
                <a:spLocks/>
              </p:cNvSpPr>
              <p:nvPr/>
            </p:nvSpPr>
            <p:spPr bwMode="auto">
              <a:xfrm>
                <a:off x="4560" y="752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8</a:t>
                </a:r>
              </a:p>
            </p:txBody>
          </p:sp>
          <p:sp>
            <p:nvSpPr>
              <p:cNvPr id="71" name="Oval 18"/>
              <p:cNvSpPr>
                <a:spLocks/>
              </p:cNvSpPr>
              <p:nvPr/>
            </p:nvSpPr>
            <p:spPr bwMode="auto">
              <a:xfrm>
                <a:off x="1520" y="1408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2</a:t>
                </a:r>
              </a:p>
            </p:txBody>
          </p:sp>
        </p:grpSp>
        <p:grpSp>
          <p:nvGrpSpPr>
            <p:cNvPr id="41" name="Group 19"/>
            <p:cNvGrpSpPr>
              <a:grpSpLocks/>
            </p:cNvGrpSpPr>
            <p:nvPr/>
          </p:nvGrpSpPr>
          <p:grpSpPr bwMode="auto">
            <a:xfrm>
              <a:off x="905" y="2238"/>
              <a:ext cx="3954" cy="1182"/>
              <a:chOff x="0" y="0"/>
              <a:chExt cx="4416" cy="1316"/>
            </a:xfrm>
          </p:grpSpPr>
          <p:sp>
            <p:nvSpPr>
              <p:cNvPr id="42" name="Line 20"/>
              <p:cNvSpPr>
                <a:spLocks noChangeShapeType="1"/>
              </p:cNvSpPr>
              <p:nvPr/>
            </p:nvSpPr>
            <p:spPr bwMode="auto">
              <a:xfrm>
                <a:off x="477" y="95"/>
                <a:ext cx="19" cy="992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Line 21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333" cy="458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Line 22"/>
              <p:cNvSpPr>
                <a:spLocks noChangeShapeType="1"/>
              </p:cNvSpPr>
              <p:nvPr/>
            </p:nvSpPr>
            <p:spPr bwMode="auto">
              <a:xfrm rot="10800000">
                <a:off x="38" y="792"/>
                <a:ext cx="286" cy="381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Line 23"/>
              <p:cNvSpPr>
                <a:spLocks noChangeShapeType="1"/>
              </p:cNvSpPr>
              <p:nvPr/>
            </p:nvSpPr>
            <p:spPr bwMode="auto">
              <a:xfrm flipH="1">
                <a:off x="2013" y="9"/>
                <a:ext cx="315" cy="458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Line 24"/>
              <p:cNvSpPr>
                <a:spLocks noChangeShapeType="1"/>
              </p:cNvSpPr>
              <p:nvPr/>
            </p:nvSpPr>
            <p:spPr bwMode="auto">
              <a:xfrm rot="10800000">
                <a:off x="2061" y="658"/>
                <a:ext cx="849" cy="0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Line 25"/>
              <p:cNvSpPr>
                <a:spLocks noChangeShapeType="1"/>
              </p:cNvSpPr>
              <p:nvPr/>
            </p:nvSpPr>
            <p:spPr bwMode="auto">
              <a:xfrm rot="10800000">
                <a:off x="2625" y="28"/>
                <a:ext cx="380" cy="449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Line 26"/>
              <p:cNvSpPr>
                <a:spLocks noChangeShapeType="1"/>
              </p:cNvSpPr>
              <p:nvPr/>
            </p:nvSpPr>
            <p:spPr bwMode="auto">
              <a:xfrm rot="10800000">
                <a:off x="1584" y="47"/>
                <a:ext cx="210" cy="391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Line 27"/>
              <p:cNvSpPr>
                <a:spLocks noChangeShapeType="1"/>
              </p:cNvSpPr>
              <p:nvPr/>
            </p:nvSpPr>
            <p:spPr bwMode="auto">
              <a:xfrm rot="10800000" flipH="1">
                <a:off x="1412" y="92"/>
                <a:ext cx="19" cy="992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Line 28"/>
              <p:cNvSpPr>
                <a:spLocks noChangeShapeType="1"/>
              </p:cNvSpPr>
              <p:nvPr/>
            </p:nvSpPr>
            <p:spPr bwMode="auto">
              <a:xfrm rot="10800000" flipH="1">
                <a:off x="1536" y="811"/>
                <a:ext cx="219" cy="305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Line 29"/>
              <p:cNvSpPr>
                <a:spLocks noChangeShapeType="1"/>
              </p:cNvSpPr>
              <p:nvPr/>
            </p:nvSpPr>
            <p:spPr bwMode="auto">
              <a:xfrm rot="10800000" flipH="1">
                <a:off x="2476" y="92"/>
                <a:ext cx="19" cy="992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Line 30"/>
              <p:cNvSpPr>
                <a:spLocks noChangeShapeType="1"/>
              </p:cNvSpPr>
              <p:nvPr/>
            </p:nvSpPr>
            <p:spPr bwMode="auto">
              <a:xfrm rot="10800000">
                <a:off x="2671" y="0"/>
                <a:ext cx="376" cy="435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Line 31"/>
              <p:cNvSpPr>
                <a:spLocks noChangeShapeType="1"/>
              </p:cNvSpPr>
              <p:nvPr/>
            </p:nvSpPr>
            <p:spPr bwMode="auto">
              <a:xfrm rot="10800000" flipH="1">
                <a:off x="2652" y="801"/>
                <a:ext cx="353" cy="382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Line 32"/>
              <p:cNvSpPr>
                <a:spLocks noChangeShapeType="1"/>
              </p:cNvSpPr>
              <p:nvPr/>
            </p:nvSpPr>
            <p:spPr bwMode="auto">
              <a:xfrm rot="10800000">
                <a:off x="639" y="19"/>
                <a:ext cx="1632" cy="1240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Line 33"/>
              <p:cNvSpPr>
                <a:spLocks noChangeShapeType="1"/>
              </p:cNvSpPr>
              <p:nvPr/>
            </p:nvSpPr>
            <p:spPr bwMode="auto">
              <a:xfrm flipH="1">
                <a:off x="1641" y="1308"/>
                <a:ext cx="639" cy="8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Line 34"/>
              <p:cNvSpPr>
                <a:spLocks noChangeShapeType="1"/>
              </p:cNvSpPr>
              <p:nvPr/>
            </p:nvSpPr>
            <p:spPr bwMode="auto">
              <a:xfrm rot="10800000">
                <a:off x="572" y="76"/>
                <a:ext cx="678" cy="1097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Line 35"/>
              <p:cNvSpPr>
                <a:spLocks noChangeShapeType="1"/>
              </p:cNvSpPr>
              <p:nvPr/>
            </p:nvSpPr>
            <p:spPr bwMode="auto">
              <a:xfrm flipH="1">
                <a:off x="4015" y="811"/>
                <a:ext cx="334" cy="343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Line 36"/>
              <p:cNvSpPr>
                <a:spLocks noChangeShapeType="1"/>
              </p:cNvSpPr>
              <p:nvPr/>
            </p:nvSpPr>
            <p:spPr bwMode="auto">
              <a:xfrm flipH="1">
                <a:off x="3852" y="171"/>
                <a:ext cx="1" cy="919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Line 37"/>
              <p:cNvSpPr>
                <a:spLocks noChangeShapeType="1"/>
              </p:cNvSpPr>
              <p:nvPr/>
            </p:nvSpPr>
            <p:spPr bwMode="auto">
              <a:xfrm rot="10800000">
                <a:off x="4043" y="114"/>
                <a:ext cx="373" cy="315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2" name="Rectangle 38"/>
          <p:cNvSpPr txBox="1">
            <a:spLocks noChangeArrowheads="1"/>
          </p:cNvSpPr>
          <p:nvPr/>
        </p:nvSpPr>
        <p:spPr bwMode="auto">
          <a:xfrm>
            <a:off x="381000" y="1066800"/>
            <a:ext cx="8431212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marL="647700" marR="0" lvl="0" indent="-4445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imes" pitchFamily="43" charset="0"/>
              <a:buChar char="•"/>
              <a:tabLst/>
              <a:defRPr/>
            </a:pPr>
            <a:r>
              <a:rPr lang="en-US" sz="2400" kern="0" dirty="0">
                <a:latin typeface="Arial"/>
              </a:rPr>
              <a:t>Mercator frames the task of finding breakpoints as an inference task in an undirected graphical model</a:t>
            </a:r>
            <a:endParaRPr kumimoji="0" lang="en-US" sz="24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40459" y="3581400"/>
            <a:ext cx="3036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configuration of breakpoints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267200" y="3581400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potential function representing score of multiple alignment of sequences in clique </a:t>
            </a:r>
            <a:r>
              <a:rPr lang="en-US" sz="2000" i="1" dirty="0">
                <a:latin typeface="Times"/>
                <a:cs typeface="Times"/>
              </a:rPr>
              <a:t>C</a:t>
            </a:r>
            <a:r>
              <a:rPr lang="en-US" sz="2000" dirty="0">
                <a:latin typeface="Arial"/>
                <a:cs typeface="Arial"/>
              </a:rPr>
              <a:t> for breakpoints in </a:t>
            </a:r>
            <a:r>
              <a:rPr lang="en-US" sz="2000" i="1" dirty="0" err="1">
                <a:latin typeface="Times"/>
                <a:cs typeface="Times"/>
              </a:rPr>
              <a:t>b</a:t>
            </a:r>
            <a:r>
              <a:rPr lang="en-US" sz="2000" dirty="0">
                <a:latin typeface="Arial"/>
                <a:cs typeface="Arial"/>
              </a:rPr>
              <a:t> </a:t>
            </a:r>
          </a:p>
        </p:txBody>
      </p:sp>
      <p:cxnSp>
        <p:nvCxnSpPr>
          <p:cNvPr id="76" name="Straight Arrow Connector 75"/>
          <p:cNvCxnSpPr>
            <a:stCxn id="73" idx="0"/>
          </p:cNvCxnSpPr>
          <p:nvPr/>
        </p:nvCxnSpPr>
        <p:spPr bwMode="auto">
          <a:xfrm rot="5400000" flipH="1" flipV="1">
            <a:off x="1831765" y="2669965"/>
            <a:ext cx="838200" cy="98467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lg" len="sm"/>
            <a:tailEnd type="triangle" w="lg" len="med"/>
          </a:ln>
          <a:effectLst/>
        </p:spPr>
      </p:cxnSp>
      <p:cxnSp>
        <p:nvCxnSpPr>
          <p:cNvPr id="78" name="Straight Arrow Connector 77"/>
          <p:cNvCxnSpPr>
            <a:stCxn id="74" idx="0"/>
          </p:cNvCxnSpPr>
          <p:nvPr/>
        </p:nvCxnSpPr>
        <p:spPr bwMode="auto">
          <a:xfrm flipH="1" flipV="1">
            <a:off x="5267483" y="2819400"/>
            <a:ext cx="1438117" cy="76200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lg" len="sm"/>
            <a:tailEnd type="triangle" w="lg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ln/>
        </p:spPr>
        <p:txBody>
          <a:bodyPr rIns="34290"/>
          <a:lstStyle/>
          <a:p>
            <a:r>
              <a:rPr lang="en-US" sz="4000" dirty="0"/>
              <a:t>Breakpoint Undirected Graphical Model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52500" y="1143000"/>
            <a:ext cx="4381977" cy="1371600"/>
            <a:chOff x="28" y="20"/>
            <a:chExt cx="3067" cy="960"/>
          </a:xfrm>
        </p:grpSpPr>
        <p:sp>
          <p:nvSpPr>
            <p:cNvPr id="764932" name="Rectangle 4"/>
            <p:cNvSpPr>
              <a:spLocks/>
            </p:cNvSpPr>
            <p:nvPr/>
          </p:nvSpPr>
          <p:spPr bwMode="auto">
            <a:xfrm>
              <a:off x="55" y="20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 dirty="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1</a:t>
              </a:r>
            </a:p>
          </p:txBody>
        </p:sp>
        <p:sp>
          <p:nvSpPr>
            <p:cNvPr id="764933" name="Rectangle 5"/>
            <p:cNvSpPr>
              <a:spLocks/>
            </p:cNvSpPr>
            <p:nvPr/>
          </p:nvSpPr>
          <p:spPr bwMode="auto">
            <a:xfrm>
              <a:off x="876" y="20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2</a:t>
              </a:r>
            </a:p>
          </p:txBody>
        </p:sp>
        <p:sp>
          <p:nvSpPr>
            <p:cNvPr id="764934" name="Rectangle 6"/>
            <p:cNvSpPr>
              <a:spLocks/>
            </p:cNvSpPr>
            <p:nvPr/>
          </p:nvSpPr>
          <p:spPr bwMode="auto">
            <a:xfrm>
              <a:off x="1844" y="20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3</a:t>
              </a:r>
            </a:p>
          </p:txBody>
        </p:sp>
        <p:sp>
          <p:nvSpPr>
            <p:cNvPr id="764935" name="Rectangle 7"/>
            <p:cNvSpPr>
              <a:spLocks/>
            </p:cNvSpPr>
            <p:nvPr/>
          </p:nvSpPr>
          <p:spPr bwMode="auto">
            <a:xfrm>
              <a:off x="2740" y="20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4</a:t>
              </a:r>
            </a:p>
          </p:txBody>
        </p:sp>
        <p:sp>
          <p:nvSpPr>
            <p:cNvPr id="764936" name="Rectangle 8"/>
            <p:cNvSpPr>
              <a:spLocks/>
            </p:cNvSpPr>
            <p:nvPr/>
          </p:nvSpPr>
          <p:spPr bwMode="auto">
            <a:xfrm>
              <a:off x="28" y="396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5</a:t>
              </a:r>
            </a:p>
          </p:txBody>
        </p:sp>
        <p:sp>
          <p:nvSpPr>
            <p:cNvPr id="764937" name="Rectangle 9"/>
            <p:cNvSpPr>
              <a:spLocks/>
            </p:cNvSpPr>
            <p:nvPr/>
          </p:nvSpPr>
          <p:spPr bwMode="auto">
            <a:xfrm>
              <a:off x="916" y="412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6</a:t>
              </a:r>
            </a:p>
          </p:txBody>
        </p:sp>
        <p:sp>
          <p:nvSpPr>
            <p:cNvPr id="764938" name="Rectangle 10"/>
            <p:cNvSpPr>
              <a:spLocks/>
            </p:cNvSpPr>
            <p:nvPr/>
          </p:nvSpPr>
          <p:spPr bwMode="auto">
            <a:xfrm>
              <a:off x="2060" y="412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7</a:t>
              </a:r>
            </a:p>
          </p:txBody>
        </p:sp>
        <p:sp>
          <p:nvSpPr>
            <p:cNvPr id="764939" name="Rectangle 11"/>
            <p:cNvSpPr>
              <a:spLocks/>
            </p:cNvSpPr>
            <p:nvPr/>
          </p:nvSpPr>
          <p:spPr bwMode="auto">
            <a:xfrm>
              <a:off x="2961" y="396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 dirty="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8</a:t>
              </a:r>
            </a:p>
          </p:txBody>
        </p:sp>
        <p:sp>
          <p:nvSpPr>
            <p:cNvPr id="764940" name="Rectangle 12"/>
            <p:cNvSpPr>
              <a:spLocks/>
            </p:cNvSpPr>
            <p:nvPr/>
          </p:nvSpPr>
          <p:spPr bwMode="auto">
            <a:xfrm>
              <a:off x="28" y="788"/>
              <a:ext cx="8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9</a:t>
              </a:r>
            </a:p>
          </p:txBody>
        </p:sp>
        <p:sp>
          <p:nvSpPr>
            <p:cNvPr id="764941" name="Rectangle 13"/>
            <p:cNvSpPr>
              <a:spLocks/>
            </p:cNvSpPr>
            <p:nvPr/>
          </p:nvSpPr>
          <p:spPr bwMode="auto">
            <a:xfrm>
              <a:off x="940" y="788"/>
              <a:ext cx="16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10</a:t>
              </a:r>
            </a:p>
          </p:txBody>
        </p:sp>
        <p:sp>
          <p:nvSpPr>
            <p:cNvPr id="764942" name="Rectangle 14"/>
            <p:cNvSpPr>
              <a:spLocks/>
            </p:cNvSpPr>
            <p:nvPr/>
          </p:nvSpPr>
          <p:spPr bwMode="auto">
            <a:xfrm>
              <a:off x="2020" y="788"/>
              <a:ext cx="16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11</a:t>
              </a:r>
            </a:p>
          </p:txBody>
        </p:sp>
        <p:sp>
          <p:nvSpPr>
            <p:cNvPr id="764943" name="Rectangle 15"/>
            <p:cNvSpPr>
              <a:spLocks/>
            </p:cNvSpPr>
            <p:nvPr/>
          </p:nvSpPr>
          <p:spPr bwMode="auto">
            <a:xfrm>
              <a:off x="2935" y="788"/>
              <a:ext cx="16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ctr" defTabSz="822325" eaLnBrk="1" hangingPunct="1"/>
              <a:r>
                <a:rPr lang="en-US" dirty="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12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914400" y="1457325"/>
            <a:ext cx="4252913" cy="1246188"/>
            <a:chOff x="0" y="0"/>
            <a:chExt cx="2976" cy="872"/>
          </a:xfrm>
        </p:grpSpPr>
        <p:sp>
          <p:nvSpPr>
            <p:cNvPr id="764945" name="AutoShape 17"/>
            <p:cNvSpPr>
              <a:spLocks/>
            </p:cNvSpPr>
            <p:nvPr/>
          </p:nvSpPr>
          <p:spPr bwMode="auto">
            <a:xfrm>
              <a:off x="0" y="0"/>
              <a:ext cx="2976" cy="104"/>
            </a:xfrm>
            <a:prstGeom prst="roundRect">
              <a:avLst>
                <a:gd name="adj" fmla="val 50000"/>
              </a:avLst>
            </a:prstGeom>
            <a:solidFill>
              <a:srgbClr val="E3E3E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46" name="AutoShape 18"/>
            <p:cNvSpPr>
              <a:spLocks/>
            </p:cNvSpPr>
            <p:nvPr/>
          </p:nvSpPr>
          <p:spPr bwMode="auto">
            <a:xfrm>
              <a:off x="0" y="378"/>
              <a:ext cx="2976" cy="105"/>
            </a:xfrm>
            <a:prstGeom prst="roundRect">
              <a:avLst>
                <a:gd name="adj" fmla="val 50000"/>
              </a:avLst>
            </a:prstGeom>
            <a:solidFill>
              <a:srgbClr val="E3E3E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47" name="AutoShape 19"/>
            <p:cNvSpPr>
              <a:spLocks/>
            </p:cNvSpPr>
            <p:nvPr/>
          </p:nvSpPr>
          <p:spPr bwMode="auto">
            <a:xfrm>
              <a:off x="0" y="767"/>
              <a:ext cx="2976" cy="105"/>
            </a:xfrm>
            <a:prstGeom prst="roundRect">
              <a:avLst>
                <a:gd name="adj" fmla="val 50000"/>
              </a:avLst>
            </a:prstGeom>
            <a:solidFill>
              <a:srgbClr val="E3E3E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127000"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115" y="0"/>
              <a:ext cx="2740" cy="872"/>
              <a:chOff x="0" y="0"/>
              <a:chExt cx="2740" cy="872"/>
            </a:xfrm>
          </p:grpSpPr>
          <p:sp>
            <p:nvSpPr>
              <p:cNvPr id="764949" name="AutoShape 21"/>
              <p:cNvSpPr>
                <a:spLocks/>
              </p:cNvSpPr>
              <p:nvPr/>
            </p:nvSpPr>
            <p:spPr bwMode="auto">
              <a:xfrm>
                <a:off x="169" y="0"/>
                <a:ext cx="360" cy="104"/>
              </a:xfrm>
              <a:prstGeom prst="roundRect">
                <a:avLst>
                  <a:gd name="adj" fmla="val 50000"/>
                </a:avLst>
              </a:prstGeom>
              <a:solidFill>
                <a:srgbClr val="F7EB63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950" name="AutoShape 22"/>
              <p:cNvSpPr>
                <a:spLocks/>
              </p:cNvSpPr>
              <p:nvPr/>
            </p:nvSpPr>
            <p:spPr bwMode="auto">
              <a:xfrm>
                <a:off x="2284" y="378"/>
                <a:ext cx="414" cy="105"/>
              </a:xfrm>
              <a:prstGeom prst="roundRect">
                <a:avLst>
                  <a:gd name="adj" fmla="val 50000"/>
                </a:avLst>
              </a:prstGeom>
              <a:solidFill>
                <a:srgbClr val="F7EB63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951" name="AutoShape 23"/>
              <p:cNvSpPr>
                <a:spLocks/>
              </p:cNvSpPr>
              <p:nvPr/>
            </p:nvSpPr>
            <p:spPr bwMode="auto">
              <a:xfrm>
                <a:off x="2326" y="767"/>
                <a:ext cx="414" cy="105"/>
              </a:xfrm>
              <a:prstGeom prst="roundRect">
                <a:avLst>
                  <a:gd name="adj" fmla="val 50000"/>
                </a:avLst>
              </a:prstGeom>
              <a:solidFill>
                <a:srgbClr val="F7EB63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952" name="AutoShape 24"/>
              <p:cNvSpPr>
                <a:spLocks/>
              </p:cNvSpPr>
              <p:nvPr/>
            </p:nvSpPr>
            <p:spPr bwMode="auto">
              <a:xfrm>
                <a:off x="1833" y="0"/>
                <a:ext cx="654" cy="104"/>
              </a:xfrm>
              <a:prstGeom prst="roundRect">
                <a:avLst>
                  <a:gd name="adj" fmla="val 50000"/>
                </a:avLst>
              </a:prstGeom>
              <a:solidFill>
                <a:srgbClr val="6AA0F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953" name="AutoShape 25"/>
              <p:cNvSpPr>
                <a:spLocks/>
              </p:cNvSpPr>
              <p:nvPr/>
            </p:nvSpPr>
            <p:spPr bwMode="auto">
              <a:xfrm>
                <a:off x="985" y="767"/>
                <a:ext cx="596" cy="105"/>
              </a:xfrm>
              <a:prstGeom prst="roundRect">
                <a:avLst>
                  <a:gd name="adj" fmla="val 50000"/>
                </a:avLst>
              </a:prstGeom>
              <a:solidFill>
                <a:srgbClr val="6AA0F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954" name="AutoShape 26"/>
              <p:cNvSpPr>
                <a:spLocks/>
              </p:cNvSpPr>
              <p:nvPr/>
            </p:nvSpPr>
            <p:spPr bwMode="auto">
              <a:xfrm>
                <a:off x="0" y="378"/>
                <a:ext cx="778" cy="105"/>
              </a:xfrm>
              <a:prstGeom prst="roundRect">
                <a:avLst>
                  <a:gd name="adj" fmla="val 50000"/>
                </a:avLst>
              </a:prstGeom>
              <a:solidFill>
                <a:srgbClr val="6AA0F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955" name="AutoShape 27"/>
              <p:cNvSpPr>
                <a:spLocks/>
              </p:cNvSpPr>
              <p:nvPr/>
            </p:nvSpPr>
            <p:spPr bwMode="auto">
              <a:xfrm>
                <a:off x="0" y="767"/>
                <a:ext cx="807" cy="105"/>
              </a:xfrm>
              <a:prstGeom prst="roundRect">
                <a:avLst>
                  <a:gd name="adj" fmla="val 50000"/>
                </a:avLst>
              </a:prstGeom>
              <a:solidFill>
                <a:srgbClr val="F7520E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956" name="AutoShape 28"/>
              <p:cNvSpPr>
                <a:spLocks/>
              </p:cNvSpPr>
              <p:nvPr/>
            </p:nvSpPr>
            <p:spPr bwMode="auto">
              <a:xfrm>
                <a:off x="910" y="378"/>
                <a:ext cx="778" cy="105"/>
              </a:xfrm>
              <a:prstGeom prst="roundRect">
                <a:avLst>
                  <a:gd name="adj" fmla="val 50000"/>
                </a:avLst>
              </a:prstGeom>
              <a:solidFill>
                <a:srgbClr val="F7520E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957" name="AutoShape 29"/>
              <p:cNvSpPr>
                <a:spLocks/>
              </p:cNvSpPr>
              <p:nvPr/>
            </p:nvSpPr>
            <p:spPr bwMode="auto">
              <a:xfrm>
                <a:off x="1076" y="0"/>
                <a:ext cx="612" cy="104"/>
              </a:xfrm>
              <a:prstGeom prst="roundRect">
                <a:avLst>
                  <a:gd name="adj" fmla="val 50000"/>
                </a:avLst>
              </a:prstGeom>
              <a:solidFill>
                <a:srgbClr val="F7520E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64958" name="AutoShape 30"/>
            <p:cNvSpPr>
              <a:spLocks/>
            </p:cNvSpPr>
            <p:nvPr/>
          </p:nvSpPr>
          <p:spPr bwMode="auto">
            <a:xfrm rot="5400000">
              <a:off x="448" y="-56"/>
              <a:ext cx="104" cy="215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59" name="AutoShape 31"/>
            <p:cNvSpPr>
              <a:spLocks/>
            </p:cNvSpPr>
            <p:nvPr/>
          </p:nvSpPr>
          <p:spPr bwMode="auto">
            <a:xfrm rot="5400000">
              <a:off x="1432" y="-56"/>
              <a:ext cx="104" cy="215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60" name="AutoShape 32"/>
            <p:cNvSpPr>
              <a:spLocks/>
            </p:cNvSpPr>
            <p:nvPr/>
          </p:nvSpPr>
          <p:spPr bwMode="auto">
            <a:xfrm rot="5400000">
              <a:off x="2280" y="-56"/>
              <a:ext cx="104" cy="215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61" name="AutoShape 33"/>
            <p:cNvSpPr>
              <a:spLocks/>
            </p:cNvSpPr>
            <p:nvPr/>
          </p:nvSpPr>
          <p:spPr bwMode="auto">
            <a:xfrm rot="5400000">
              <a:off x="1432" y="320"/>
              <a:ext cx="104" cy="216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62" name="AutoShape 34"/>
            <p:cNvSpPr>
              <a:spLocks/>
            </p:cNvSpPr>
            <p:nvPr/>
          </p:nvSpPr>
          <p:spPr bwMode="auto">
            <a:xfrm rot="16200000" flipH="1">
              <a:off x="448" y="320"/>
              <a:ext cx="104" cy="216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63" name="AutoShape 35"/>
            <p:cNvSpPr>
              <a:spLocks/>
            </p:cNvSpPr>
            <p:nvPr/>
          </p:nvSpPr>
          <p:spPr bwMode="auto">
            <a:xfrm rot="16200000" flipH="1">
              <a:off x="2536" y="328"/>
              <a:ext cx="104" cy="216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64" name="AutoShape 36"/>
            <p:cNvSpPr>
              <a:spLocks/>
            </p:cNvSpPr>
            <p:nvPr/>
          </p:nvSpPr>
          <p:spPr bwMode="auto">
            <a:xfrm rot="5400000">
              <a:off x="448" y="712"/>
              <a:ext cx="104" cy="216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65" name="AutoShape 37"/>
            <p:cNvSpPr>
              <a:spLocks/>
            </p:cNvSpPr>
            <p:nvPr/>
          </p:nvSpPr>
          <p:spPr bwMode="auto">
            <a:xfrm rot="5400000">
              <a:off x="1376" y="712"/>
              <a:ext cx="104" cy="216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66" name="AutoShape 38"/>
            <p:cNvSpPr>
              <a:spLocks/>
            </p:cNvSpPr>
            <p:nvPr/>
          </p:nvSpPr>
          <p:spPr bwMode="auto">
            <a:xfrm rot="16200000" flipH="1">
              <a:off x="2576" y="712"/>
              <a:ext cx="104" cy="216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6248400" y="1135680"/>
            <a:ext cx="1428750" cy="2445720"/>
            <a:chOff x="6686550" y="3337543"/>
            <a:chExt cx="1428750" cy="2445720"/>
          </a:xfrm>
        </p:grpSpPr>
        <p:sp>
          <p:nvSpPr>
            <p:cNvPr id="764974" name="Oval 46"/>
            <p:cNvSpPr>
              <a:spLocks/>
            </p:cNvSpPr>
            <p:nvPr/>
          </p:nvSpPr>
          <p:spPr bwMode="auto">
            <a:xfrm>
              <a:off x="6686550" y="5211833"/>
              <a:ext cx="571500" cy="57143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200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12</a:t>
              </a:r>
            </a:p>
          </p:txBody>
        </p:sp>
        <p:sp>
          <p:nvSpPr>
            <p:cNvPr id="764977" name="Oval 49"/>
            <p:cNvSpPr>
              <a:spLocks/>
            </p:cNvSpPr>
            <p:nvPr/>
          </p:nvSpPr>
          <p:spPr bwMode="auto">
            <a:xfrm>
              <a:off x="6686550" y="3337543"/>
              <a:ext cx="571500" cy="57143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200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1</a:t>
              </a:r>
            </a:p>
          </p:txBody>
        </p:sp>
        <p:sp>
          <p:nvSpPr>
            <p:cNvPr id="764978" name="Oval 50"/>
            <p:cNvSpPr>
              <a:spLocks/>
            </p:cNvSpPr>
            <p:nvPr/>
          </p:nvSpPr>
          <p:spPr bwMode="auto">
            <a:xfrm>
              <a:off x="7543800" y="4274688"/>
              <a:ext cx="571500" cy="57143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 defTabSz="822325" eaLnBrk="1" hangingPunct="1"/>
              <a:r>
                <a:rPr lang="en-US" sz="2000">
                  <a:latin typeface="Gill Sans" pitchFamily="43" charset="0"/>
                  <a:ea typeface="Gill Sans" pitchFamily="43" charset="0"/>
                  <a:cs typeface="Gill Sans" pitchFamily="43" charset="0"/>
                  <a:sym typeface="Gill Sans" pitchFamily="43" charset="0"/>
                </a:rPr>
                <a:t>8</a:t>
              </a:r>
            </a:p>
          </p:txBody>
        </p:sp>
        <p:sp>
          <p:nvSpPr>
            <p:cNvPr id="764996" name="Line 68"/>
            <p:cNvSpPr>
              <a:spLocks noChangeShapeType="1"/>
            </p:cNvSpPr>
            <p:nvPr/>
          </p:nvSpPr>
          <p:spPr bwMode="auto">
            <a:xfrm flipH="1">
              <a:off x="7172542" y="4805791"/>
              <a:ext cx="477154" cy="490309"/>
            </a:xfrm>
            <a:prstGeom prst="line">
              <a:avLst/>
            </a:prstGeom>
            <a:noFill/>
            <a:ln w="63500">
              <a:solidFill>
                <a:srgbClr val="F5EB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97" name="Line 69"/>
            <p:cNvSpPr>
              <a:spLocks noChangeShapeType="1"/>
            </p:cNvSpPr>
            <p:nvPr/>
          </p:nvSpPr>
          <p:spPr bwMode="auto">
            <a:xfrm flipH="1">
              <a:off x="6939679" y="3890928"/>
              <a:ext cx="1429" cy="1313686"/>
            </a:xfrm>
            <a:prstGeom prst="line">
              <a:avLst/>
            </a:prstGeom>
            <a:noFill/>
            <a:ln w="63500">
              <a:solidFill>
                <a:srgbClr val="F5EB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998" name="Line 70"/>
            <p:cNvSpPr>
              <a:spLocks noChangeShapeType="1"/>
            </p:cNvSpPr>
            <p:nvPr/>
          </p:nvSpPr>
          <p:spPr bwMode="auto">
            <a:xfrm rot="10800000">
              <a:off x="7212543" y="3809448"/>
              <a:ext cx="532870" cy="450284"/>
            </a:xfrm>
            <a:prstGeom prst="line">
              <a:avLst/>
            </a:prstGeom>
            <a:noFill/>
            <a:ln w="63500">
              <a:solidFill>
                <a:srgbClr val="F5EB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" name="Line 16"/>
          <p:cNvSpPr>
            <a:spLocks noChangeShapeType="1"/>
          </p:cNvSpPr>
          <p:nvPr/>
        </p:nvSpPr>
        <p:spPr bwMode="auto">
          <a:xfrm flipH="1">
            <a:off x="5105400" y="2286000"/>
            <a:ext cx="0" cy="711974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Line 16"/>
          <p:cNvSpPr>
            <a:spLocks noChangeShapeType="1"/>
          </p:cNvSpPr>
          <p:nvPr/>
        </p:nvSpPr>
        <p:spPr bwMode="auto">
          <a:xfrm flipH="1">
            <a:off x="5029200" y="1726426"/>
            <a:ext cx="0" cy="711974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Line 16"/>
          <p:cNvSpPr>
            <a:spLocks noChangeShapeType="1"/>
          </p:cNvSpPr>
          <p:nvPr/>
        </p:nvSpPr>
        <p:spPr bwMode="auto">
          <a:xfrm flipH="1">
            <a:off x="1219200" y="1143000"/>
            <a:ext cx="0" cy="711974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Rectangle 38"/>
          <p:cNvSpPr txBox="1">
            <a:spLocks noChangeArrowheads="1"/>
          </p:cNvSpPr>
          <p:nvPr/>
        </p:nvSpPr>
        <p:spPr bwMode="auto">
          <a:xfrm>
            <a:off x="228600" y="3965575"/>
            <a:ext cx="8763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marL="647700" marR="0" lvl="0" indent="-4445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imes" pitchFamily="43" charset="0"/>
              <a:buChar char="•"/>
              <a:tabLst/>
              <a:defRPr/>
            </a:pPr>
            <a:r>
              <a:rPr lang="en-US" sz="2400" kern="0" dirty="0">
                <a:latin typeface="Arial"/>
              </a:rPr>
              <a:t>The possible values for a variable indicate the possible coordinates for a breakpoint</a:t>
            </a:r>
          </a:p>
          <a:p>
            <a:pPr marL="647700" marR="0" lvl="0" indent="-4445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imes" pitchFamily="43" charset="0"/>
              <a:buChar char="•"/>
              <a:tabLst/>
              <a:defRPr/>
            </a:pPr>
            <a:r>
              <a:rPr lang="en-US" sz="2400" kern="0" dirty="0">
                <a:latin typeface="Arial"/>
              </a:rPr>
              <a:t>The potential for a clique is a function of the alignment score for the breakpoint regions split at the breakpoints </a:t>
            </a:r>
            <a:r>
              <a:rPr lang="en-US" sz="2400" b="1" kern="0" dirty="0" err="1">
                <a:latin typeface="Times"/>
                <a:cs typeface="Times"/>
              </a:rPr>
              <a:t>b</a:t>
            </a:r>
            <a:r>
              <a:rPr lang="en-US" sz="2400" i="1" kern="0" baseline="-25000" dirty="0" err="1">
                <a:latin typeface="Times"/>
                <a:cs typeface="Times"/>
              </a:rPr>
              <a:t>C</a:t>
            </a:r>
            <a:endParaRPr kumimoji="0" lang="en-US" sz="2400" b="0" i="1" u="none" strike="noStrike" kern="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"/>
              <a:ea typeface="+mn-ea"/>
              <a:cs typeface="Time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6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  <a:ln/>
        </p:spPr>
        <p:txBody>
          <a:bodyPr rIns="34290"/>
          <a:lstStyle/>
          <a:p>
            <a:r>
              <a:rPr lang="en-US" sz="4000" dirty="0"/>
              <a:t>Breakpoint Undirected Graphical Model</a:t>
            </a:r>
          </a:p>
        </p:txBody>
      </p:sp>
      <p:grpSp>
        <p:nvGrpSpPr>
          <p:cNvPr id="787495" name="Group 39"/>
          <p:cNvGrpSpPr>
            <a:grpSpLocks/>
          </p:cNvGrpSpPr>
          <p:nvPr/>
        </p:nvGrpSpPr>
        <p:grpSpPr bwMode="auto">
          <a:xfrm>
            <a:off x="4114800" y="1295400"/>
            <a:ext cx="4686300" cy="1708150"/>
            <a:chOff x="648" y="1957"/>
            <a:chExt cx="4464" cy="1627"/>
          </a:xfrm>
        </p:grpSpPr>
        <p:grpSp>
          <p:nvGrpSpPr>
            <p:cNvPr id="787462" name="Group 6"/>
            <p:cNvGrpSpPr>
              <a:grpSpLocks/>
            </p:cNvGrpSpPr>
            <p:nvPr/>
          </p:nvGrpSpPr>
          <p:grpSpPr bwMode="auto">
            <a:xfrm>
              <a:off x="648" y="1957"/>
              <a:ext cx="4464" cy="1627"/>
              <a:chOff x="0" y="0"/>
              <a:chExt cx="4960" cy="1808"/>
            </a:xfrm>
          </p:grpSpPr>
          <p:sp>
            <p:nvSpPr>
              <p:cNvPr id="787463" name="Oval 7"/>
              <p:cNvSpPr>
                <a:spLocks/>
              </p:cNvSpPr>
              <p:nvPr/>
            </p:nvSpPr>
            <p:spPr bwMode="auto">
              <a:xfrm>
                <a:off x="576" y="0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11</a:t>
                </a:r>
              </a:p>
            </p:txBody>
          </p:sp>
          <p:sp>
            <p:nvSpPr>
              <p:cNvPr id="787464" name="Oval 8"/>
              <p:cNvSpPr>
                <a:spLocks/>
              </p:cNvSpPr>
              <p:nvPr/>
            </p:nvSpPr>
            <p:spPr bwMode="auto">
              <a:xfrm>
                <a:off x="3200" y="752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10</a:t>
                </a:r>
              </a:p>
            </p:txBody>
          </p:sp>
          <p:sp>
            <p:nvSpPr>
              <p:cNvPr id="787465" name="Oval 9"/>
              <p:cNvSpPr>
                <a:spLocks/>
              </p:cNvSpPr>
              <p:nvPr/>
            </p:nvSpPr>
            <p:spPr bwMode="auto">
              <a:xfrm>
                <a:off x="1952" y="752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6</a:t>
                </a:r>
              </a:p>
            </p:txBody>
          </p:sp>
          <p:sp>
            <p:nvSpPr>
              <p:cNvPr id="787466" name="Oval 10"/>
              <p:cNvSpPr>
                <a:spLocks/>
              </p:cNvSpPr>
              <p:nvPr/>
            </p:nvSpPr>
            <p:spPr bwMode="auto">
              <a:xfrm>
                <a:off x="0" y="752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5</a:t>
                </a:r>
              </a:p>
            </p:txBody>
          </p:sp>
          <p:sp>
            <p:nvSpPr>
              <p:cNvPr id="787467" name="Oval 11"/>
              <p:cNvSpPr>
                <a:spLocks/>
              </p:cNvSpPr>
              <p:nvPr/>
            </p:nvSpPr>
            <p:spPr bwMode="auto">
              <a:xfrm>
                <a:off x="576" y="1408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4</a:t>
                </a:r>
              </a:p>
            </p:txBody>
          </p:sp>
          <p:sp>
            <p:nvSpPr>
              <p:cNvPr id="787468" name="Oval 12"/>
              <p:cNvSpPr>
                <a:spLocks/>
              </p:cNvSpPr>
              <p:nvPr/>
            </p:nvSpPr>
            <p:spPr bwMode="auto">
              <a:xfrm>
                <a:off x="2576" y="1408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7</a:t>
                </a:r>
              </a:p>
            </p:txBody>
          </p:sp>
          <p:sp>
            <p:nvSpPr>
              <p:cNvPr id="787469" name="Oval 13"/>
              <p:cNvSpPr>
                <a:spLocks/>
              </p:cNvSpPr>
              <p:nvPr/>
            </p:nvSpPr>
            <p:spPr bwMode="auto">
              <a:xfrm>
                <a:off x="3960" y="1408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12</a:t>
                </a:r>
              </a:p>
            </p:txBody>
          </p:sp>
          <p:sp>
            <p:nvSpPr>
              <p:cNvPr id="787470" name="Oval 14"/>
              <p:cNvSpPr>
                <a:spLocks/>
              </p:cNvSpPr>
              <p:nvPr/>
            </p:nvSpPr>
            <p:spPr bwMode="auto">
              <a:xfrm>
                <a:off x="1536" y="0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9</a:t>
                </a:r>
              </a:p>
            </p:txBody>
          </p:sp>
          <p:sp>
            <p:nvSpPr>
              <p:cNvPr id="787471" name="Oval 15"/>
              <p:cNvSpPr>
                <a:spLocks/>
              </p:cNvSpPr>
              <p:nvPr/>
            </p:nvSpPr>
            <p:spPr bwMode="auto">
              <a:xfrm>
                <a:off x="2576" y="0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3</a:t>
                </a:r>
              </a:p>
            </p:txBody>
          </p:sp>
          <p:sp>
            <p:nvSpPr>
              <p:cNvPr id="787472" name="Oval 16"/>
              <p:cNvSpPr>
                <a:spLocks/>
              </p:cNvSpPr>
              <p:nvPr/>
            </p:nvSpPr>
            <p:spPr bwMode="auto">
              <a:xfrm>
                <a:off x="3960" y="96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1</a:t>
                </a:r>
              </a:p>
            </p:txBody>
          </p:sp>
          <p:sp>
            <p:nvSpPr>
              <p:cNvPr id="787473" name="Oval 17"/>
              <p:cNvSpPr>
                <a:spLocks/>
              </p:cNvSpPr>
              <p:nvPr/>
            </p:nvSpPr>
            <p:spPr bwMode="auto">
              <a:xfrm>
                <a:off x="4560" y="752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8</a:t>
                </a:r>
              </a:p>
            </p:txBody>
          </p:sp>
          <p:sp>
            <p:nvSpPr>
              <p:cNvPr id="787474" name="Oval 18"/>
              <p:cNvSpPr>
                <a:spLocks/>
              </p:cNvSpPr>
              <p:nvPr/>
            </p:nvSpPr>
            <p:spPr bwMode="auto">
              <a:xfrm>
                <a:off x="1520" y="1408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2</a:t>
                </a:r>
              </a:p>
            </p:txBody>
          </p:sp>
        </p:grpSp>
        <p:grpSp>
          <p:nvGrpSpPr>
            <p:cNvPr id="787475" name="Group 19"/>
            <p:cNvGrpSpPr>
              <a:grpSpLocks/>
            </p:cNvGrpSpPr>
            <p:nvPr/>
          </p:nvGrpSpPr>
          <p:grpSpPr bwMode="auto">
            <a:xfrm>
              <a:off x="905" y="2238"/>
              <a:ext cx="3974" cy="1185"/>
              <a:chOff x="0" y="0"/>
              <a:chExt cx="4416" cy="1316"/>
            </a:xfrm>
          </p:grpSpPr>
          <p:sp>
            <p:nvSpPr>
              <p:cNvPr id="787476" name="Line 20"/>
              <p:cNvSpPr>
                <a:spLocks noChangeShapeType="1"/>
              </p:cNvSpPr>
              <p:nvPr/>
            </p:nvSpPr>
            <p:spPr bwMode="auto">
              <a:xfrm>
                <a:off x="477" y="95"/>
                <a:ext cx="19" cy="992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77" name="Line 21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333" cy="458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78" name="Line 22"/>
              <p:cNvSpPr>
                <a:spLocks noChangeShapeType="1"/>
              </p:cNvSpPr>
              <p:nvPr/>
            </p:nvSpPr>
            <p:spPr bwMode="auto">
              <a:xfrm rot="10800000">
                <a:off x="38" y="792"/>
                <a:ext cx="286" cy="381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79" name="Line 23"/>
              <p:cNvSpPr>
                <a:spLocks noChangeShapeType="1"/>
              </p:cNvSpPr>
              <p:nvPr/>
            </p:nvSpPr>
            <p:spPr bwMode="auto">
              <a:xfrm flipH="1">
                <a:off x="2013" y="9"/>
                <a:ext cx="315" cy="458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80" name="Line 24"/>
              <p:cNvSpPr>
                <a:spLocks noChangeShapeType="1"/>
              </p:cNvSpPr>
              <p:nvPr/>
            </p:nvSpPr>
            <p:spPr bwMode="auto">
              <a:xfrm rot="10800000">
                <a:off x="2061" y="658"/>
                <a:ext cx="849" cy="0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81" name="Line 25"/>
              <p:cNvSpPr>
                <a:spLocks noChangeShapeType="1"/>
              </p:cNvSpPr>
              <p:nvPr/>
            </p:nvSpPr>
            <p:spPr bwMode="auto">
              <a:xfrm rot="10800000">
                <a:off x="2625" y="28"/>
                <a:ext cx="380" cy="449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82" name="Line 26"/>
              <p:cNvSpPr>
                <a:spLocks noChangeShapeType="1"/>
              </p:cNvSpPr>
              <p:nvPr/>
            </p:nvSpPr>
            <p:spPr bwMode="auto">
              <a:xfrm rot="10800000">
                <a:off x="1584" y="47"/>
                <a:ext cx="210" cy="391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83" name="Line 27"/>
              <p:cNvSpPr>
                <a:spLocks noChangeShapeType="1"/>
              </p:cNvSpPr>
              <p:nvPr/>
            </p:nvSpPr>
            <p:spPr bwMode="auto">
              <a:xfrm rot="10800000" flipH="1">
                <a:off x="1412" y="92"/>
                <a:ext cx="19" cy="992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84" name="Line 28"/>
              <p:cNvSpPr>
                <a:spLocks noChangeShapeType="1"/>
              </p:cNvSpPr>
              <p:nvPr/>
            </p:nvSpPr>
            <p:spPr bwMode="auto">
              <a:xfrm rot="10800000" flipH="1">
                <a:off x="1536" y="811"/>
                <a:ext cx="219" cy="305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85" name="Line 29"/>
              <p:cNvSpPr>
                <a:spLocks noChangeShapeType="1"/>
              </p:cNvSpPr>
              <p:nvPr/>
            </p:nvSpPr>
            <p:spPr bwMode="auto">
              <a:xfrm rot="10800000" flipH="1">
                <a:off x="2476" y="92"/>
                <a:ext cx="19" cy="992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86" name="Line 30"/>
              <p:cNvSpPr>
                <a:spLocks noChangeShapeType="1"/>
              </p:cNvSpPr>
              <p:nvPr/>
            </p:nvSpPr>
            <p:spPr bwMode="auto">
              <a:xfrm rot="10800000">
                <a:off x="2671" y="0"/>
                <a:ext cx="376" cy="435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87" name="Line 31"/>
              <p:cNvSpPr>
                <a:spLocks noChangeShapeType="1"/>
              </p:cNvSpPr>
              <p:nvPr/>
            </p:nvSpPr>
            <p:spPr bwMode="auto">
              <a:xfrm rot="10800000" flipH="1">
                <a:off x="2652" y="801"/>
                <a:ext cx="353" cy="382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88" name="Line 32"/>
              <p:cNvSpPr>
                <a:spLocks noChangeShapeType="1"/>
              </p:cNvSpPr>
              <p:nvPr/>
            </p:nvSpPr>
            <p:spPr bwMode="auto">
              <a:xfrm rot="10800000">
                <a:off x="639" y="19"/>
                <a:ext cx="1632" cy="1240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89" name="Line 33"/>
              <p:cNvSpPr>
                <a:spLocks noChangeShapeType="1"/>
              </p:cNvSpPr>
              <p:nvPr/>
            </p:nvSpPr>
            <p:spPr bwMode="auto">
              <a:xfrm flipH="1">
                <a:off x="1641" y="1308"/>
                <a:ext cx="639" cy="8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90" name="Line 34"/>
              <p:cNvSpPr>
                <a:spLocks noChangeShapeType="1"/>
              </p:cNvSpPr>
              <p:nvPr/>
            </p:nvSpPr>
            <p:spPr bwMode="auto">
              <a:xfrm rot="10800000">
                <a:off x="572" y="76"/>
                <a:ext cx="678" cy="1097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91" name="Line 35"/>
              <p:cNvSpPr>
                <a:spLocks noChangeShapeType="1"/>
              </p:cNvSpPr>
              <p:nvPr/>
            </p:nvSpPr>
            <p:spPr bwMode="auto">
              <a:xfrm flipH="1">
                <a:off x="4015" y="811"/>
                <a:ext cx="334" cy="343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92" name="Line 36"/>
              <p:cNvSpPr>
                <a:spLocks noChangeShapeType="1"/>
              </p:cNvSpPr>
              <p:nvPr/>
            </p:nvSpPr>
            <p:spPr bwMode="auto">
              <a:xfrm flipH="1">
                <a:off x="3852" y="171"/>
                <a:ext cx="1" cy="919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493" name="Line 37"/>
              <p:cNvSpPr>
                <a:spLocks noChangeShapeType="1"/>
              </p:cNvSpPr>
              <p:nvPr/>
            </p:nvSpPr>
            <p:spPr bwMode="auto">
              <a:xfrm rot="10800000">
                <a:off x="4043" y="114"/>
                <a:ext cx="373" cy="315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87494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152400" y="3505200"/>
            <a:ext cx="8839200" cy="1216025"/>
          </a:xfrm>
          <a:noFill/>
          <a:ln/>
        </p:spPr>
        <p:txBody>
          <a:bodyPr lIns="45720" rIns="45720"/>
          <a:lstStyle/>
          <a:p>
            <a:pPr marL="647700" indent="-444500">
              <a:lnSpc>
                <a:spcPct val="90000"/>
              </a:lnSpc>
              <a:buFont typeface="Times" pitchFamily="43" charset="0"/>
              <a:buChar char="•"/>
            </a:pPr>
            <a:r>
              <a:rPr lang="en-US" sz="2400" i="1" dirty="0"/>
              <a:t>Inference task</a:t>
            </a:r>
            <a:r>
              <a:rPr lang="en-US" sz="2400" dirty="0"/>
              <a:t>: find most probable configuration </a:t>
            </a:r>
            <a:r>
              <a:rPr lang="en-US" sz="2400" b="1" dirty="0">
                <a:latin typeface="Times"/>
                <a:cs typeface="Times"/>
              </a:rPr>
              <a:t>b</a:t>
            </a:r>
            <a:r>
              <a:rPr lang="en-US" sz="2400" dirty="0"/>
              <a:t> of breakpoints</a:t>
            </a:r>
          </a:p>
          <a:p>
            <a:pPr marL="647700" indent="-444500">
              <a:lnSpc>
                <a:spcPct val="90000"/>
              </a:lnSpc>
              <a:buFont typeface="Times" pitchFamily="43" charset="0"/>
              <a:buChar char="•"/>
            </a:pPr>
            <a:endParaRPr lang="en-US" sz="2400" dirty="0"/>
          </a:p>
          <a:p>
            <a:pPr marL="647700" indent="-444500">
              <a:lnSpc>
                <a:spcPct val="90000"/>
              </a:lnSpc>
              <a:buFont typeface="Times" pitchFamily="43" charset="0"/>
              <a:buChar char="•"/>
            </a:pPr>
            <a:r>
              <a:rPr lang="en-US" sz="2400" dirty="0"/>
              <a:t>Not tractable in this case</a:t>
            </a:r>
          </a:p>
          <a:p>
            <a:pPr marL="1047750" lvl="1" indent="-444500">
              <a:lnSpc>
                <a:spcPct val="90000"/>
              </a:lnSpc>
              <a:buFont typeface="Times" pitchFamily="43" charset="0"/>
              <a:buChar char="•"/>
            </a:pPr>
            <a:r>
              <a:rPr lang="en-US" sz="2400" dirty="0"/>
              <a:t>graph has a high degree of connectivity</a:t>
            </a:r>
          </a:p>
          <a:p>
            <a:pPr marL="1047750" lvl="1" indent="-444500">
              <a:lnSpc>
                <a:spcPct val="90000"/>
              </a:lnSpc>
              <a:buFont typeface="Times" pitchFamily="43" charset="0"/>
              <a:buChar char="•"/>
            </a:pPr>
            <a:r>
              <a:rPr lang="en-US" sz="2400" dirty="0"/>
              <a:t>multiple alignment is difficult</a:t>
            </a:r>
          </a:p>
          <a:p>
            <a:pPr marL="1047750" lvl="1" indent="-444500">
              <a:lnSpc>
                <a:spcPct val="90000"/>
              </a:lnSpc>
              <a:buFont typeface="Times" pitchFamily="43" charset="0"/>
              <a:buChar char="•"/>
            </a:pPr>
            <a:endParaRPr lang="en-US" sz="2400" dirty="0"/>
          </a:p>
          <a:p>
            <a:pPr marL="647700" indent="-444500">
              <a:lnSpc>
                <a:spcPct val="90000"/>
              </a:lnSpc>
              <a:buFont typeface="Times" pitchFamily="43" charset="0"/>
              <a:buChar char="•"/>
            </a:pPr>
            <a:r>
              <a:rPr lang="en-US" sz="2400" dirty="0"/>
              <a:t>So Mercator uses several heuristics</a:t>
            </a:r>
          </a:p>
          <a:p>
            <a:pPr marL="1047750" lvl="1" indent="-444500">
              <a:lnSpc>
                <a:spcPct val="90000"/>
              </a:lnSpc>
              <a:buFont typeface="Times" pitchFamily="43" charset="0"/>
              <a:buChar char="•"/>
            </a:pPr>
            <a:endParaRPr lang="en-US" sz="2400" dirty="0"/>
          </a:p>
          <a:p>
            <a:pPr marL="647700" indent="-444500">
              <a:lnSpc>
                <a:spcPct val="90000"/>
              </a:lnSpc>
              <a:buFont typeface="Times" pitchFamily="43" charset="0"/>
              <a:buNone/>
            </a:pPr>
            <a:r>
              <a:rPr lang="en-US" sz="2400" dirty="0"/>
              <a:t> </a:t>
            </a:r>
          </a:p>
          <a:p>
            <a:pPr marL="647700" indent="-444500">
              <a:lnSpc>
                <a:spcPct val="90000"/>
              </a:lnSpc>
              <a:buFont typeface="Times" pitchFamily="43" charset="0"/>
              <a:buChar char="•"/>
            </a:pPr>
            <a:endParaRPr lang="en-US" sz="2400" dirty="0"/>
          </a:p>
        </p:txBody>
      </p:sp>
      <p:graphicFrame>
        <p:nvGraphicFramePr>
          <p:cNvPr id="7659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372826"/>
              </p:ext>
            </p:extLst>
          </p:nvPr>
        </p:nvGraphicFramePr>
        <p:xfrm>
          <a:off x="650875" y="1816100"/>
          <a:ext cx="3121025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991" name="Equation" r:id="rId4" imgW="1447560" imgH="444240" progId="Equation.3">
                  <p:embed/>
                </p:oleObj>
              </mc:Choice>
              <mc:Fallback>
                <p:oleObj name="Equation" r:id="rId4" imgW="144756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1816100"/>
                        <a:ext cx="3121025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&quot;No&quot; Symbol 39"/>
          <p:cNvSpPr/>
          <p:nvPr/>
        </p:nvSpPr>
        <p:spPr bwMode="auto">
          <a:xfrm>
            <a:off x="1143000" y="1371600"/>
            <a:ext cx="1981200" cy="1905000"/>
          </a:xfrm>
          <a:prstGeom prst="noSmoking">
            <a:avLst>
              <a:gd name="adj" fmla="val 7412"/>
            </a:avLst>
          </a:prstGeom>
          <a:solidFill>
            <a:srgbClr val="FF0000">
              <a:alpha val="30000"/>
            </a:srgb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lg" len="sm"/>
            <a:tailEnd type="none" w="lg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43" charset="0"/>
            </a:endParaRPr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  <a:ln/>
        </p:spPr>
        <p:txBody>
          <a:bodyPr rIns="34290"/>
          <a:lstStyle/>
          <a:p>
            <a:r>
              <a:rPr lang="en-US" sz="4000" dirty="0"/>
              <a:t>Making Inference Tractable in Breakpoint Undirected Graphical Model</a:t>
            </a:r>
          </a:p>
        </p:txBody>
      </p:sp>
      <p:grpSp>
        <p:nvGrpSpPr>
          <p:cNvPr id="791556" name="Group 4"/>
          <p:cNvGrpSpPr>
            <a:grpSpLocks/>
          </p:cNvGrpSpPr>
          <p:nvPr/>
        </p:nvGrpSpPr>
        <p:grpSpPr bwMode="auto">
          <a:xfrm>
            <a:off x="4114800" y="1416050"/>
            <a:ext cx="4686300" cy="1708150"/>
            <a:chOff x="648" y="1957"/>
            <a:chExt cx="4464" cy="1627"/>
          </a:xfrm>
        </p:grpSpPr>
        <p:grpSp>
          <p:nvGrpSpPr>
            <p:cNvPr id="791557" name="Group 5"/>
            <p:cNvGrpSpPr>
              <a:grpSpLocks/>
            </p:cNvGrpSpPr>
            <p:nvPr/>
          </p:nvGrpSpPr>
          <p:grpSpPr bwMode="auto">
            <a:xfrm>
              <a:off x="648" y="1957"/>
              <a:ext cx="4464" cy="1627"/>
              <a:chOff x="0" y="0"/>
              <a:chExt cx="4960" cy="1808"/>
            </a:xfrm>
          </p:grpSpPr>
          <p:sp>
            <p:nvSpPr>
              <p:cNvPr id="791558" name="Oval 6"/>
              <p:cNvSpPr>
                <a:spLocks/>
              </p:cNvSpPr>
              <p:nvPr/>
            </p:nvSpPr>
            <p:spPr bwMode="auto">
              <a:xfrm>
                <a:off x="576" y="0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11</a:t>
                </a:r>
              </a:p>
            </p:txBody>
          </p:sp>
          <p:sp>
            <p:nvSpPr>
              <p:cNvPr id="791559" name="Oval 7"/>
              <p:cNvSpPr>
                <a:spLocks/>
              </p:cNvSpPr>
              <p:nvPr/>
            </p:nvSpPr>
            <p:spPr bwMode="auto">
              <a:xfrm>
                <a:off x="3200" y="752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10</a:t>
                </a:r>
              </a:p>
            </p:txBody>
          </p:sp>
          <p:sp>
            <p:nvSpPr>
              <p:cNvPr id="791560" name="Oval 8"/>
              <p:cNvSpPr>
                <a:spLocks/>
              </p:cNvSpPr>
              <p:nvPr/>
            </p:nvSpPr>
            <p:spPr bwMode="auto">
              <a:xfrm>
                <a:off x="1952" y="752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6</a:t>
                </a:r>
              </a:p>
            </p:txBody>
          </p:sp>
          <p:sp>
            <p:nvSpPr>
              <p:cNvPr id="791561" name="Oval 9"/>
              <p:cNvSpPr>
                <a:spLocks/>
              </p:cNvSpPr>
              <p:nvPr/>
            </p:nvSpPr>
            <p:spPr bwMode="auto">
              <a:xfrm>
                <a:off x="0" y="752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5</a:t>
                </a:r>
              </a:p>
            </p:txBody>
          </p:sp>
          <p:sp>
            <p:nvSpPr>
              <p:cNvPr id="791562" name="Oval 10"/>
              <p:cNvSpPr>
                <a:spLocks/>
              </p:cNvSpPr>
              <p:nvPr/>
            </p:nvSpPr>
            <p:spPr bwMode="auto">
              <a:xfrm>
                <a:off x="576" y="1408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4</a:t>
                </a:r>
              </a:p>
            </p:txBody>
          </p:sp>
          <p:sp>
            <p:nvSpPr>
              <p:cNvPr id="791563" name="Oval 11"/>
              <p:cNvSpPr>
                <a:spLocks/>
              </p:cNvSpPr>
              <p:nvPr/>
            </p:nvSpPr>
            <p:spPr bwMode="auto">
              <a:xfrm>
                <a:off x="2576" y="1408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7</a:t>
                </a:r>
              </a:p>
            </p:txBody>
          </p:sp>
          <p:sp>
            <p:nvSpPr>
              <p:cNvPr id="791564" name="Oval 12"/>
              <p:cNvSpPr>
                <a:spLocks/>
              </p:cNvSpPr>
              <p:nvPr/>
            </p:nvSpPr>
            <p:spPr bwMode="auto">
              <a:xfrm>
                <a:off x="3960" y="1408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12</a:t>
                </a:r>
              </a:p>
            </p:txBody>
          </p:sp>
          <p:sp>
            <p:nvSpPr>
              <p:cNvPr id="791565" name="Oval 13"/>
              <p:cNvSpPr>
                <a:spLocks/>
              </p:cNvSpPr>
              <p:nvPr/>
            </p:nvSpPr>
            <p:spPr bwMode="auto">
              <a:xfrm>
                <a:off x="1536" y="0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9</a:t>
                </a:r>
              </a:p>
            </p:txBody>
          </p:sp>
          <p:sp>
            <p:nvSpPr>
              <p:cNvPr id="791566" name="Oval 14"/>
              <p:cNvSpPr>
                <a:spLocks/>
              </p:cNvSpPr>
              <p:nvPr/>
            </p:nvSpPr>
            <p:spPr bwMode="auto">
              <a:xfrm>
                <a:off x="2576" y="0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3</a:t>
                </a:r>
              </a:p>
            </p:txBody>
          </p:sp>
          <p:sp>
            <p:nvSpPr>
              <p:cNvPr id="791567" name="Oval 15"/>
              <p:cNvSpPr>
                <a:spLocks/>
              </p:cNvSpPr>
              <p:nvPr/>
            </p:nvSpPr>
            <p:spPr bwMode="auto">
              <a:xfrm>
                <a:off x="3960" y="96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1</a:t>
                </a:r>
              </a:p>
            </p:txBody>
          </p:sp>
          <p:sp>
            <p:nvSpPr>
              <p:cNvPr id="791568" name="Oval 16"/>
              <p:cNvSpPr>
                <a:spLocks/>
              </p:cNvSpPr>
              <p:nvPr/>
            </p:nvSpPr>
            <p:spPr bwMode="auto">
              <a:xfrm>
                <a:off x="4560" y="752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8</a:t>
                </a:r>
              </a:p>
            </p:txBody>
          </p:sp>
          <p:sp>
            <p:nvSpPr>
              <p:cNvPr id="791569" name="Oval 17"/>
              <p:cNvSpPr>
                <a:spLocks/>
              </p:cNvSpPr>
              <p:nvPr/>
            </p:nvSpPr>
            <p:spPr bwMode="auto">
              <a:xfrm>
                <a:off x="1520" y="1408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2</a:t>
                </a:r>
              </a:p>
            </p:txBody>
          </p:sp>
        </p:grpSp>
        <p:grpSp>
          <p:nvGrpSpPr>
            <p:cNvPr id="791570" name="Group 18"/>
            <p:cNvGrpSpPr>
              <a:grpSpLocks/>
            </p:cNvGrpSpPr>
            <p:nvPr/>
          </p:nvGrpSpPr>
          <p:grpSpPr bwMode="auto">
            <a:xfrm>
              <a:off x="905" y="2238"/>
              <a:ext cx="3974" cy="1185"/>
              <a:chOff x="0" y="0"/>
              <a:chExt cx="4416" cy="1316"/>
            </a:xfrm>
          </p:grpSpPr>
          <p:sp>
            <p:nvSpPr>
              <p:cNvPr id="791571" name="Line 19"/>
              <p:cNvSpPr>
                <a:spLocks noChangeShapeType="1"/>
              </p:cNvSpPr>
              <p:nvPr/>
            </p:nvSpPr>
            <p:spPr bwMode="auto">
              <a:xfrm>
                <a:off x="477" y="95"/>
                <a:ext cx="19" cy="992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72" name="Line 20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333" cy="458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73" name="Line 21"/>
              <p:cNvSpPr>
                <a:spLocks noChangeShapeType="1"/>
              </p:cNvSpPr>
              <p:nvPr/>
            </p:nvSpPr>
            <p:spPr bwMode="auto">
              <a:xfrm rot="10800000">
                <a:off x="38" y="792"/>
                <a:ext cx="286" cy="381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74" name="Line 22"/>
              <p:cNvSpPr>
                <a:spLocks noChangeShapeType="1"/>
              </p:cNvSpPr>
              <p:nvPr/>
            </p:nvSpPr>
            <p:spPr bwMode="auto">
              <a:xfrm flipH="1">
                <a:off x="2013" y="9"/>
                <a:ext cx="315" cy="458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75" name="Line 23"/>
              <p:cNvSpPr>
                <a:spLocks noChangeShapeType="1"/>
              </p:cNvSpPr>
              <p:nvPr/>
            </p:nvSpPr>
            <p:spPr bwMode="auto">
              <a:xfrm rot="10800000">
                <a:off x="2061" y="658"/>
                <a:ext cx="849" cy="0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76" name="Line 24"/>
              <p:cNvSpPr>
                <a:spLocks noChangeShapeType="1"/>
              </p:cNvSpPr>
              <p:nvPr/>
            </p:nvSpPr>
            <p:spPr bwMode="auto">
              <a:xfrm rot="10800000">
                <a:off x="2625" y="28"/>
                <a:ext cx="380" cy="449"/>
              </a:xfrm>
              <a:prstGeom prst="line">
                <a:avLst/>
              </a:prstGeom>
              <a:noFill/>
              <a:ln w="63500">
                <a:solidFill>
                  <a:srgbClr val="729FF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77" name="Line 25"/>
              <p:cNvSpPr>
                <a:spLocks noChangeShapeType="1"/>
              </p:cNvSpPr>
              <p:nvPr/>
            </p:nvSpPr>
            <p:spPr bwMode="auto">
              <a:xfrm rot="10800000">
                <a:off x="1584" y="47"/>
                <a:ext cx="210" cy="391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78" name="Line 26"/>
              <p:cNvSpPr>
                <a:spLocks noChangeShapeType="1"/>
              </p:cNvSpPr>
              <p:nvPr/>
            </p:nvSpPr>
            <p:spPr bwMode="auto">
              <a:xfrm rot="10800000" flipH="1">
                <a:off x="1412" y="92"/>
                <a:ext cx="19" cy="992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79" name="Line 27"/>
              <p:cNvSpPr>
                <a:spLocks noChangeShapeType="1"/>
              </p:cNvSpPr>
              <p:nvPr/>
            </p:nvSpPr>
            <p:spPr bwMode="auto">
              <a:xfrm rot="10800000" flipH="1">
                <a:off x="1536" y="811"/>
                <a:ext cx="219" cy="305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80" name="Line 28"/>
              <p:cNvSpPr>
                <a:spLocks noChangeShapeType="1"/>
              </p:cNvSpPr>
              <p:nvPr/>
            </p:nvSpPr>
            <p:spPr bwMode="auto">
              <a:xfrm rot="10800000" flipH="1">
                <a:off x="2476" y="92"/>
                <a:ext cx="19" cy="992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81" name="Line 29"/>
              <p:cNvSpPr>
                <a:spLocks noChangeShapeType="1"/>
              </p:cNvSpPr>
              <p:nvPr/>
            </p:nvSpPr>
            <p:spPr bwMode="auto">
              <a:xfrm rot="10800000">
                <a:off x="2671" y="0"/>
                <a:ext cx="376" cy="435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82" name="Line 30"/>
              <p:cNvSpPr>
                <a:spLocks noChangeShapeType="1"/>
              </p:cNvSpPr>
              <p:nvPr/>
            </p:nvSpPr>
            <p:spPr bwMode="auto">
              <a:xfrm rot="10800000" flipH="1">
                <a:off x="2652" y="801"/>
                <a:ext cx="353" cy="382"/>
              </a:xfrm>
              <a:prstGeom prst="line">
                <a:avLst/>
              </a:prstGeom>
              <a:noFill/>
              <a:ln w="63500">
                <a:solidFill>
                  <a:srgbClr val="DF561E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83" name="Line 31"/>
              <p:cNvSpPr>
                <a:spLocks noChangeShapeType="1"/>
              </p:cNvSpPr>
              <p:nvPr/>
            </p:nvSpPr>
            <p:spPr bwMode="auto">
              <a:xfrm rot="10800000">
                <a:off x="639" y="19"/>
                <a:ext cx="1632" cy="1240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84" name="Line 32"/>
              <p:cNvSpPr>
                <a:spLocks noChangeShapeType="1"/>
              </p:cNvSpPr>
              <p:nvPr/>
            </p:nvSpPr>
            <p:spPr bwMode="auto">
              <a:xfrm flipH="1">
                <a:off x="1641" y="1308"/>
                <a:ext cx="639" cy="8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85" name="Line 33"/>
              <p:cNvSpPr>
                <a:spLocks noChangeShapeType="1"/>
              </p:cNvSpPr>
              <p:nvPr/>
            </p:nvSpPr>
            <p:spPr bwMode="auto">
              <a:xfrm rot="10800000">
                <a:off x="572" y="76"/>
                <a:ext cx="678" cy="1097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86" name="Line 34"/>
              <p:cNvSpPr>
                <a:spLocks noChangeShapeType="1"/>
              </p:cNvSpPr>
              <p:nvPr/>
            </p:nvSpPr>
            <p:spPr bwMode="auto">
              <a:xfrm flipH="1">
                <a:off x="4015" y="811"/>
                <a:ext cx="334" cy="343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87" name="Line 35"/>
              <p:cNvSpPr>
                <a:spLocks noChangeShapeType="1"/>
              </p:cNvSpPr>
              <p:nvPr/>
            </p:nvSpPr>
            <p:spPr bwMode="auto">
              <a:xfrm flipH="1">
                <a:off x="3852" y="171"/>
                <a:ext cx="1" cy="919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588" name="Line 36"/>
              <p:cNvSpPr>
                <a:spLocks noChangeShapeType="1"/>
              </p:cNvSpPr>
              <p:nvPr/>
            </p:nvSpPr>
            <p:spPr bwMode="auto">
              <a:xfrm rot="10800000">
                <a:off x="4043" y="114"/>
                <a:ext cx="373" cy="315"/>
              </a:xfrm>
              <a:prstGeom prst="line">
                <a:avLst/>
              </a:prstGeom>
              <a:noFill/>
              <a:ln w="63500">
                <a:solidFill>
                  <a:srgbClr val="F5EB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91589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-76200" y="3505200"/>
            <a:ext cx="9220200" cy="1216025"/>
          </a:xfrm>
          <a:noFill/>
          <a:ln/>
        </p:spPr>
        <p:txBody>
          <a:bodyPr lIns="45720" rIns="45720"/>
          <a:lstStyle/>
          <a:p>
            <a:pPr marL="647700" indent="-444500">
              <a:lnSpc>
                <a:spcPct val="90000"/>
              </a:lnSpc>
              <a:buFont typeface="Times" pitchFamily="43" charset="0"/>
              <a:buChar char="•"/>
            </a:pPr>
            <a:r>
              <a:rPr lang="en-US" sz="2400" dirty="0"/>
              <a:t>Assign potentials, based on pairwise alignments, to edges only</a:t>
            </a:r>
          </a:p>
          <a:p>
            <a:pPr marL="647700" indent="-444500">
              <a:lnSpc>
                <a:spcPct val="90000"/>
              </a:lnSpc>
              <a:buFont typeface="Times" pitchFamily="43" charset="0"/>
              <a:buChar char="•"/>
            </a:pPr>
            <a:endParaRPr lang="en-US" sz="2400" dirty="0"/>
          </a:p>
          <a:p>
            <a:pPr marL="647700" indent="-444500">
              <a:lnSpc>
                <a:spcPct val="90000"/>
              </a:lnSpc>
              <a:buFont typeface="Times" pitchFamily="43" charset="0"/>
              <a:buChar char="•"/>
            </a:pPr>
            <a:endParaRPr lang="en-US" sz="2400" dirty="0"/>
          </a:p>
          <a:p>
            <a:pPr marL="647700" indent="-444500">
              <a:lnSpc>
                <a:spcPct val="90000"/>
              </a:lnSpc>
              <a:buFont typeface="Times" pitchFamily="43" charset="0"/>
              <a:buChar char="•"/>
            </a:pPr>
            <a:endParaRPr lang="en-US" sz="2400" dirty="0"/>
          </a:p>
          <a:p>
            <a:pPr marL="647700" indent="-444500">
              <a:lnSpc>
                <a:spcPct val="90000"/>
              </a:lnSpc>
              <a:buFont typeface="Times" pitchFamily="43" charset="0"/>
              <a:buChar char="•"/>
            </a:pPr>
            <a:endParaRPr lang="en-US" sz="2400" dirty="0"/>
          </a:p>
          <a:p>
            <a:pPr marL="647700" indent="-444500">
              <a:lnSpc>
                <a:spcPct val="90000"/>
              </a:lnSpc>
              <a:buFont typeface="Times" pitchFamily="43" charset="0"/>
              <a:buChar char="•"/>
            </a:pPr>
            <a:r>
              <a:rPr lang="en-US" sz="2400" dirty="0"/>
              <a:t>Eliminate edges by finding a </a:t>
            </a:r>
            <a:r>
              <a:rPr lang="en-US" sz="2400" i="1" dirty="0"/>
              <a:t>minimum spanning forest</a:t>
            </a:r>
            <a:r>
              <a:rPr lang="en-US" sz="2400" dirty="0"/>
              <a:t>, where edges are weighted by phylogenetic distance</a:t>
            </a:r>
          </a:p>
        </p:txBody>
      </p:sp>
      <p:graphicFrame>
        <p:nvGraphicFramePr>
          <p:cNvPr id="791590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454492"/>
              </p:ext>
            </p:extLst>
          </p:nvPr>
        </p:nvGraphicFramePr>
        <p:xfrm>
          <a:off x="593725" y="4059238"/>
          <a:ext cx="36068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1658" name="Equation" r:id="rId4" imgW="1625400" imgH="444240" progId="Equation.3">
                  <p:embed/>
                </p:oleObj>
              </mc:Choice>
              <mc:Fallback>
                <p:oleObj name="Equation" r:id="rId4" imgW="1625400" imgH="44424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4059238"/>
                        <a:ext cx="360680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lg" len="sm"/>
                            <a:tailEnd type="none" w="lg" len="sm"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1593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090809"/>
              </p:ext>
            </p:extLst>
          </p:nvPr>
        </p:nvGraphicFramePr>
        <p:xfrm>
          <a:off x="498475" y="1816100"/>
          <a:ext cx="3121025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1659" name="Equation" r:id="rId6" imgW="1447560" imgH="444240" progId="Equation.3">
                  <p:embed/>
                </p:oleObj>
              </mc:Choice>
              <mc:Fallback>
                <p:oleObj name="Equation" r:id="rId6" imgW="1447560" imgH="444240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1816100"/>
                        <a:ext cx="3121025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1143000"/>
          </a:xfrm>
          <a:ln/>
        </p:spPr>
        <p:txBody>
          <a:bodyPr rIns="34290"/>
          <a:lstStyle/>
          <a:p>
            <a:r>
              <a:rPr lang="en-US" sz="4000" dirty="0"/>
              <a:t>Minimal Spanning Forest</a:t>
            </a:r>
          </a:p>
        </p:txBody>
      </p:sp>
      <p:sp>
        <p:nvSpPr>
          <p:cNvPr id="789541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5257800" cy="1143000"/>
          </a:xfrm>
          <a:noFill/>
          <a:ln/>
        </p:spPr>
        <p:txBody>
          <a:bodyPr lIns="45720" rIns="45720"/>
          <a:lstStyle/>
          <a:p>
            <a:pPr marL="647700" indent="-444500">
              <a:lnSpc>
                <a:spcPct val="90000"/>
              </a:lnSpc>
              <a:buFont typeface="Times" pitchFamily="43" charset="0"/>
              <a:buChar char="•"/>
            </a:pPr>
            <a:r>
              <a:rPr lang="en-US" sz="2400" i="1" dirty="0"/>
              <a:t>Minimal spanning tree (MST)</a:t>
            </a:r>
            <a:r>
              <a:rPr lang="en-US" sz="2400" dirty="0"/>
              <a:t>: a minimal-weight tree that connects all vertices in a graph</a:t>
            </a:r>
          </a:p>
        </p:txBody>
      </p:sp>
      <p:sp>
        <p:nvSpPr>
          <p:cNvPr id="789543" name="Rectangle 39"/>
          <p:cNvSpPr>
            <a:spLocks noChangeArrowheads="1"/>
          </p:cNvSpPr>
          <p:nvPr/>
        </p:nvSpPr>
        <p:spPr bwMode="auto">
          <a:xfrm>
            <a:off x="0" y="4800600"/>
            <a:ext cx="449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 marL="647700" indent="-444500">
              <a:lnSpc>
                <a:spcPct val="90000"/>
              </a:lnSpc>
              <a:spcBef>
                <a:spcPct val="20000"/>
              </a:spcBef>
              <a:buFont typeface="Times" pitchFamily="43" charset="0"/>
              <a:buChar char="•"/>
            </a:pPr>
            <a:r>
              <a:rPr lang="en-US" sz="2400" i="1" dirty="0">
                <a:latin typeface="Arial"/>
                <a:cs typeface="Arial"/>
              </a:rPr>
              <a:t>Minimal spanning forest</a:t>
            </a:r>
            <a:r>
              <a:rPr lang="en-US" sz="2400" dirty="0">
                <a:latin typeface="Arial"/>
                <a:cs typeface="Arial"/>
              </a:rPr>
              <a:t>: a set of MSTs, one for each connected component</a:t>
            </a:r>
          </a:p>
        </p:txBody>
      </p:sp>
      <p:pic>
        <p:nvPicPr>
          <p:cNvPr id="789544" name="Picture 40" descr="MS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2787" y="1073150"/>
            <a:ext cx="4240213" cy="3422650"/>
          </a:xfrm>
          <a:prstGeom prst="rect">
            <a:avLst/>
          </a:prstGeom>
          <a:noFill/>
        </p:spPr>
      </p:pic>
      <p:grpSp>
        <p:nvGrpSpPr>
          <p:cNvPr id="39" name="Group 38"/>
          <p:cNvGrpSpPr/>
          <p:nvPr/>
        </p:nvGrpSpPr>
        <p:grpSpPr>
          <a:xfrm>
            <a:off x="4381500" y="4844000"/>
            <a:ext cx="4686300" cy="1709200"/>
            <a:chOff x="4457700" y="2667000"/>
            <a:chExt cx="4686300" cy="17092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4457700" y="2667000"/>
              <a:ext cx="4686300" cy="1709200"/>
              <a:chOff x="0" y="0"/>
              <a:chExt cx="4960" cy="1808"/>
            </a:xfrm>
          </p:grpSpPr>
          <p:sp>
            <p:nvSpPr>
              <p:cNvPr id="27" name="Oval 6"/>
              <p:cNvSpPr>
                <a:spLocks/>
              </p:cNvSpPr>
              <p:nvPr/>
            </p:nvSpPr>
            <p:spPr bwMode="auto">
              <a:xfrm>
                <a:off x="576" y="0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11</a:t>
                </a:r>
              </a:p>
            </p:txBody>
          </p:sp>
          <p:sp>
            <p:nvSpPr>
              <p:cNvPr id="28" name="Oval 7"/>
              <p:cNvSpPr>
                <a:spLocks/>
              </p:cNvSpPr>
              <p:nvPr/>
            </p:nvSpPr>
            <p:spPr bwMode="auto">
              <a:xfrm>
                <a:off x="3200" y="752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10</a:t>
                </a:r>
              </a:p>
            </p:txBody>
          </p:sp>
          <p:sp>
            <p:nvSpPr>
              <p:cNvPr id="29" name="Oval 8"/>
              <p:cNvSpPr>
                <a:spLocks/>
              </p:cNvSpPr>
              <p:nvPr/>
            </p:nvSpPr>
            <p:spPr bwMode="auto">
              <a:xfrm>
                <a:off x="1952" y="752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6</a:t>
                </a:r>
              </a:p>
            </p:txBody>
          </p:sp>
          <p:sp>
            <p:nvSpPr>
              <p:cNvPr id="30" name="Oval 9"/>
              <p:cNvSpPr>
                <a:spLocks/>
              </p:cNvSpPr>
              <p:nvPr/>
            </p:nvSpPr>
            <p:spPr bwMode="auto">
              <a:xfrm>
                <a:off x="0" y="752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5</a:t>
                </a:r>
              </a:p>
            </p:txBody>
          </p:sp>
          <p:sp>
            <p:nvSpPr>
              <p:cNvPr id="31" name="Oval 10"/>
              <p:cNvSpPr>
                <a:spLocks/>
              </p:cNvSpPr>
              <p:nvPr/>
            </p:nvSpPr>
            <p:spPr bwMode="auto">
              <a:xfrm>
                <a:off x="576" y="1408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4</a:t>
                </a:r>
              </a:p>
            </p:txBody>
          </p:sp>
          <p:sp>
            <p:nvSpPr>
              <p:cNvPr id="32" name="Oval 11"/>
              <p:cNvSpPr>
                <a:spLocks/>
              </p:cNvSpPr>
              <p:nvPr/>
            </p:nvSpPr>
            <p:spPr bwMode="auto">
              <a:xfrm>
                <a:off x="2576" y="1408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7</a:t>
                </a:r>
              </a:p>
            </p:txBody>
          </p:sp>
          <p:sp>
            <p:nvSpPr>
              <p:cNvPr id="33" name="Oval 12"/>
              <p:cNvSpPr>
                <a:spLocks/>
              </p:cNvSpPr>
              <p:nvPr/>
            </p:nvSpPr>
            <p:spPr bwMode="auto">
              <a:xfrm>
                <a:off x="3960" y="1408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12</a:t>
                </a:r>
              </a:p>
            </p:txBody>
          </p:sp>
          <p:sp>
            <p:nvSpPr>
              <p:cNvPr id="34" name="Oval 13"/>
              <p:cNvSpPr>
                <a:spLocks/>
              </p:cNvSpPr>
              <p:nvPr/>
            </p:nvSpPr>
            <p:spPr bwMode="auto">
              <a:xfrm>
                <a:off x="1536" y="0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9</a:t>
                </a:r>
              </a:p>
            </p:txBody>
          </p:sp>
          <p:sp>
            <p:nvSpPr>
              <p:cNvPr id="35" name="Oval 14"/>
              <p:cNvSpPr>
                <a:spLocks/>
              </p:cNvSpPr>
              <p:nvPr/>
            </p:nvSpPr>
            <p:spPr bwMode="auto">
              <a:xfrm>
                <a:off x="2576" y="0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3</a:t>
                </a:r>
              </a:p>
            </p:txBody>
          </p:sp>
          <p:sp>
            <p:nvSpPr>
              <p:cNvPr id="36" name="Oval 15"/>
              <p:cNvSpPr>
                <a:spLocks/>
              </p:cNvSpPr>
              <p:nvPr/>
            </p:nvSpPr>
            <p:spPr bwMode="auto">
              <a:xfrm>
                <a:off x="3960" y="96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1</a:t>
                </a:r>
              </a:p>
            </p:txBody>
          </p:sp>
          <p:sp>
            <p:nvSpPr>
              <p:cNvPr id="37" name="Oval 16"/>
              <p:cNvSpPr>
                <a:spLocks/>
              </p:cNvSpPr>
              <p:nvPr/>
            </p:nvSpPr>
            <p:spPr bwMode="auto">
              <a:xfrm>
                <a:off x="4560" y="752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8</a:t>
                </a:r>
              </a:p>
            </p:txBody>
          </p:sp>
          <p:sp>
            <p:nvSpPr>
              <p:cNvPr id="38" name="Oval 17"/>
              <p:cNvSpPr>
                <a:spLocks/>
              </p:cNvSpPr>
              <p:nvPr/>
            </p:nvSpPr>
            <p:spPr bwMode="auto">
              <a:xfrm>
                <a:off x="1520" y="1408"/>
                <a:ext cx="400" cy="4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 algn="ctr" defTabSz="822325" eaLnBrk="1" hangingPunct="1"/>
                <a:r>
                  <a:rPr lang="en-US" sz="1000">
                    <a:latin typeface="Gill Sans" pitchFamily="43" charset="0"/>
                    <a:ea typeface="Gill Sans" pitchFamily="43" charset="0"/>
                    <a:cs typeface="Gill Sans" pitchFamily="43" charset="0"/>
                  </a:rPr>
                  <a:t>2</a:t>
                </a:r>
              </a:p>
            </p:txBody>
          </p:sp>
        </p:grpSp>
        <p:sp>
          <p:nvSpPr>
            <p:cNvPr id="9" name="Line 19"/>
            <p:cNvSpPr>
              <a:spLocks noChangeShapeType="1"/>
            </p:cNvSpPr>
            <p:nvPr/>
          </p:nvSpPr>
          <p:spPr bwMode="auto">
            <a:xfrm>
              <a:off x="5175863" y="3051598"/>
              <a:ext cx="17859" cy="935431"/>
            </a:xfrm>
            <a:prstGeom prst="line">
              <a:avLst/>
            </a:prstGeom>
            <a:noFill/>
            <a:ln w="9525" cmpd="sng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20"/>
            <p:cNvSpPr>
              <a:spLocks noChangeShapeType="1"/>
            </p:cNvSpPr>
            <p:nvPr/>
          </p:nvSpPr>
          <p:spPr bwMode="auto">
            <a:xfrm flipH="1">
              <a:off x="4727498" y="2962015"/>
              <a:ext cx="313010" cy="431883"/>
            </a:xfrm>
            <a:prstGeom prst="line">
              <a:avLst/>
            </a:prstGeom>
            <a:noFill/>
            <a:ln w="63500">
              <a:solidFill>
                <a:srgbClr val="729FF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21"/>
            <p:cNvSpPr>
              <a:spLocks noChangeShapeType="1"/>
            </p:cNvSpPr>
            <p:nvPr/>
          </p:nvSpPr>
          <p:spPr bwMode="auto">
            <a:xfrm rot="10800000">
              <a:off x="4763217" y="3708851"/>
              <a:ext cx="268831" cy="359273"/>
            </a:xfrm>
            <a:prstGeom prst="line">
              <a:avLst/>
            </a:prstGeom>
            <a:noFill/>
            <a:ln w="63500">
              <a:solidFill>
                <a:srgbClr val="729FF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22"/>
            <p:cNvSpPr>
              <a:spLocks noChangeShapeType="1"/>
            </p:cNvSpPr>
            <p:nvPr/>
          </p:nvSpPr>
          <p:spPr bwMode="auto">
            <a:xfrm flipH="1">
              <a:off x="6619656" y="2970502"/>
              <a:ext cx="296090" cy="431883"/>
            </a:xfrm>
            <a:prstGeom prst="line">
              <a:avLst/>
            </a:prstGeom>
            <a:noFill/>
            <a:ln w="63500">
              <a:solidFill>
                <a:srgbClr val="729FF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23"/>
            <p:cNvSpPr>
              <a:spLocks noChangeShapeType="1"/>
            </p:cNvSpPr>
            <p:nvPr/>
          </p:nvSpPr>
          <p:spPr bwMode="auto">
            <a:xfrm rot="10800000">
              <a:off x="6664774" y="3582493"/>
              <a:ext cx="798034" cy="0"/>
            </a:xfrm>
            <a:prstGeom prst="line">
              <a:avLst/>
            </a:prstGeom>
            <a:noFill/>
            <a:ln w="9525" cmpd="sng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24"/>
            <p:cNvSpPr>
              <a:spLocks noChangeShapeType="1"/>
            </p:cNvSpPr>
            <p:nvPr/>
          </p:nvSpPr>
          <p:spPr bwMode="auto">
            <a:xfrm rot="10800000">
              <a:off x="7194917" y="2988418"/>
              <a:ext cx="357188" cy="423396"/>
            </a:xfrm>
            <a:prstGeom prst="line">
              <a:avLst/>
            </a:prstGeom>
            <a:noFill/>
            <a:ln w="12700" cmpd="sng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25"/>
            <p:cNvSpPr>
              <a:spLocks noChangeShapeType="1"/>
            </p:cNvSpPr>
            <p:nvPr/>
          </p:nvSpPr>
          <p:spPr bwMode="auto">
            <a:xfrm rot="10800000">
              <a:off x="6216409" y="3006335"/>
              <a:ext cx="197393" cy="368703"/>
            </a:xfrm>
            <a:prstGeom prst="line">
              <a:avLst/>
            </a:prstGeom>
            <a:noFill/>
            <a:ln w="63500">
              <a:solidFill>
                <a:srgbClr val="DF561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26"/>
            <p:cNvSpPr>
              <a:spLocks noChangeShapeType="1"/>
            </p:cNvSpPr>
            <p:nvPr/>
          </p:nvSpPr>
          <p:spPr bwMode="auto">
            <a:xfrm rot="10800000" flipH="1">
              <a:off x="6054734" y="3048769"/>
              <a:ext cx="17859" cy="935431"/>
            </a:xfrm>
            <a:prstGeom prst="line">
              <a:avLst/>
            </a:prstGeom>
            <a:noFill/>
            <a:ln w="9525" cmpd="sng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27"/>
            <p:cNvSpPr>
              <a:spLocks noChangeShapeType="1"/>
            </p:cNvSpPr>
            <p:nvPr/>
          </p:nvSpPr>
          <p:spPr bwMode="auto">
            <a:xfrm rot="10800000" flipH="1">
              <a:off x="6171290" y="3726768"/>
              <a:ext cx="205853" cy="287607"/>
            </a:xfrm>
            <a:prstGeom prst="line">
              <a:avLst/>
            </a:prstGeom>
            <a:noFill/>
            <a:ln w="9525" cmpd="sng">
              <a:solidFill>
                <a:srgbClr val="DF561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28"/>
            <p:cNvSpPr>
              <a:spLocks noChangeShapeType="1"/>
            </p:cNvSpPr>
            <p:nvPr/>
          </p:nvSpPr>
          <p:spPr bwMode="auto">
            <a:xfrm rot="10800000" flipH="1">
              <a:off x="7054861" y="3048769"/>
              <a:ext cx="17859" cy="935431"/>
            </a:xfrm>
            <a:prstGeom prst="line">
              <a:avLst/>
            </a:prstGeom>
            <a:noFill/>
            <a:ln w="63500">
              <a:solidFill>
                <a:srgbClr val="DF561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29"/>
            <p:cNvSpPr>
              <a:spLocks noChangeShapeType="1"/>
            </p:cNvSpPr>
            <p:nvPr/>
          </p:nvSpPr>
          <p:spPr bwMode="auto">
            <a:xfrm rot="10800000">
              <a:off x="7238155" y="2962015"/>
              <a:ext cx="353428" cy="410194"/>
            </a:xfrm>
            <a:prstGeom prst="line">
              <a:avLst/>
            </a:prstGeom>
            <a:noFill/>
            <a:ln w="12700" cmpd="sng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30"/>
            <p:cNvSpPr>
              <a:spLocks noChangeShapeType="1"/>
            </p:cNvSpPr>
            <p:nvPr/>
          </p:nvSpPr>
          <p:spPr bwMode="auto">
            <a:xfrm rot="10800000" flipH="1">
              <a:off x="7220296" y="3717338"/>
              <a:ext cx="331809" cy="360216"/>
            </a:xfrm>
            <a:prstGeom prst="line">
              <a:avLst/>
            </a:prstGeom>
            <a:noFill/>
            <a:ln w="63500">
              <a:solidFill>
                <a:srgbClr val="DF561E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31"/>
            <p:cNvSpPr>
              <a:spLocks noChangeShapeType="1"/>
            </p:cNvSpPr>
            <p:nvPr/>
          </p:nvSpPr>
          <p:spPr bwMode="auto">
            <a:xfrm rot="10800000">
              <a:off x="5328138" y="2979932"/>
              <a:ext cx="1534029" cy="1169289"/>
            </a:xfrm>
            <a:prstGeom prst="line">
              <a:avLst/>
            </a:prstGeom>
            <a:noFill/>
            <a:ln w="63500">
              <a:solidFill>
                <a:srgbClr val="F5EB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32"/>
            <p:cNvSpPr>
              <a:spLocks noChangeShapeType="1"/>
            </p:cNvSpPr>
            <p:nvPr/>
          </p:nvSpPr>
          <p:spPr bwMode="auto">
            <a:xfrm flipH="1">
              <a:off x="6269987" y="4195426"/>
              <a:ext cx="600640" cy="7544"/>
            </a:xfrm>
            <a:prstGeom prst="line">
              <a:avLst/>
            </a:prstGeom>
            <a:noFill/>
            <a:ln w="63500">
              <a:solidFill>
                <a:srgbClr val="F5EB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33"/>
            <p:cNvSpPr>
              <a:spLocks noChangeShapeType="1"/>
            </p:cNvSpPr>
            <p:nvPr/>
          </p:nvSpPr>
          <p:spPr bwMode="auto">
            <a:xfrm rot="10800000">
              <a:off x="5265160" y="3033681"/>
              <a:ext cx="637299" cy="1034443"/>
            </a:xfrm>
            <a:prstGeom prst="line">
              <a:avLst/>
            </a:prstGeom>
            <a:noFill/>
            <a:ln w="9525" cmpd="sng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 flipH="1">
              <a:off x="8501473" y="3726768"/>
              <a:ext cx="313950" cy="323440"/>
            </a:xfrm>
            <a:prstGeom prst="line">
              <a:avLst/>
            </a:prstGeom>
            <a:noFill/>
            <a:ln w="63500">
              <a:solidFill>
                <a:srgbClr val="F5EB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 flipH="1">
              <a:off x="8348258" y="3123264"/>
              <a:ext cx="940" cy="866594"/>
            </a:xfrm>
            <a:prstGeom prst="line">
              <a:avLst/>
            </a:prstGeom>
            <a:noFill/>
            <a:ln w="9525" cmpd="sng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 rot="10800000">
              <a:off x="8527793" y="3069514"/>
              <a:ext cx="350608" cy="297037"/>
            </a:xfrm>
            <a:prstGeom prst="line">
              <a:avLst/>
            </a:prstGeom>
            <a:noFill/>
            <a:ln w="63500">
              <a:solidFill>
                <a:srgbClr val="F5EB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5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1143000"/>
          </a:xfrm>
        </p:spPr>
        <p:txBody>
          <a:bodyPr/>
          <a:lstStyle/>
          <a:p>
            <a:r>
              <a:rPr lang="en-US" sz="4000" i="1" dirty="0"/>
              <a:t>Multiple</a:t>
            </a:r>
            <a:r>
              <a:rPr lang="en-US" sz="4000" dirty="0"/>
              <a:t> Whole Genome Alignment:</a:t>
            </a:r>
            <a:br>
              <a:rPr lang="en-US" sz="4000" dirty="0"/>
            </a:br>
            <a:r>
              <a:rPr lang="en-US" sz="4000" dirty="0"/>
              <a:t>Task Definition</a:t>
            </a:r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839200" cy="4114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400" b="1" dirty="0"/>
              <a:t>Given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set of </a:t>
            </a:r>
            <a:r>
              <a:rPr lang="en-US" sz="2400" i="1" dirty="0"/>
              <a:t>n</a:t>
            </a:r>
            <a:r>
              <a:rPr lang="en-US" sz="2400" dirty="0"/>
              <a:t> &gt; 2 genomes (or other large-scale sequences)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  <a:buNone/>
            </a:pPr>
            <a:r>
              <a:rPr lang="en-US" sz="2400" b="1" dirty="0"/>
              <a:t>Do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Identify all corresponding positions between all genomes, allowing for substitutions, insertions/deletions, and </a:t>
            </a:r>
            <a:r>
              <a:rPr lang="en-US" sz="2400" i="1" dirty="0"/>
              <a:t>rearrangements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96975"/>
            <a:ext cx="7848600" cy="4213225"/>
          </a:xfrm>
          <a:ln/>
        </p:spPr>
        <p:txBody>
          <a:bodyPr rIns="34290"/>
          <a:lstStyle/>
          <a:p>
            <a:pPr marL="863600" indent="-609600">
              <a:lnSpc>
                <a:spcPct val="120000"/>
              </a:lnSpc>
              <a:buFont typeface="Arial" pitchFamily="43" charset="0"/>
              <a:buAutoNum type="arabicPeriod"/>
            </a:pPr>
            <a:r>
              <a:rPr lang="en-US" sz="2400" dirty="0"/>
              <a:t>construct breakpoint segment graph</a:t>
            </a:r>
          </a:p>
          <a:p>
            <a:pPr marL="863600" indent="-609600">
              <a:lnSpc>
                <a:spcPct val="120000"/>
              </a:lnSpc>
              <a:buFont typeface="Arial" pitchFamily="43" charset="0"/>
              <a:buAutoNum type="arabicPeriod"/>
            </a:pPr>
            <a:r>
              <a:rPr lang="en-US" sz="2400" dirty="0"/>
              <a:t>weight edges with phylogenetic distances</a:t>
            </a:r>
          </a:p>
          <a:p>
            <a:pPr marL="863600" indent="-609600">
              <a:lnSpc>
                <a:spcPct val="120000"/>
              </a:lnSpc>
              <a:buFont typeface="Arial" pitchFamily="43" charset="0"/>
              <a:buAutoNum type="arabicPeriod"/>
            </a:pPr>
            <a:r>
              <a:rPr lang="en-US" sz="2400" dirty="0"/>
              <a:t>find minimum spanning forest (MSF)</a:t>
            </a:r>
          </a:p>
          <a:p>
            <a:pPr marL="863600" indent="-609600">
              <a:lnSpc>
                <a:spcPct val="120000"/>
              </a:lnSpc>
              <a:buFont typeface="Arial" pitchFamily="43" charset="0"/>
              <a:buAutoNum type="arabicPeriod"/>
            </a:pPr>
            <a:r>
              <a:rPr lang="en-US" sz="2400" dirty="0"/>
              <a:t>perform pairwise alignment for each edge in MSF</a:t>
            </a:r>
          </a:p>
          <a:p>
            <a:pPr marL="863600" indent="-609600">
              <a:lnSpc>
                <a:spcPct val="120000"/>
              </a:lnSpc>
              <a:buFont typeface="Arial" pitchFamily="43" charset="0"/>
              <a:buAutoNum type="arabicPeriod"/>
            </a:pPr>
            <a:r>
              <a:rPr lang="en-US" sz="2400" dirty="0"/>
              <a:t>use alignments to estimate</a:t>
            </a:r>
          </a:p>
          <a:p>
            <a:pPr marL="863600" indent="-609600">
              <a:lnSpc>
                <a:spcPct val="120000"/>
              </a:lnSpc>
              <a:buFont typeface="Arial" pitchFamily="43" charset="0"/>
              <a:buAutoNum type="arabicPeriod"/>
            </a:pPr>
            <a:r>
              <a:rPr lang="en-US" sz="2400" dirty="0"/>
              <a:t>perform max-product inference (similar to Viterbi) to find maximizing </a:t>
            </a:r>
            <a:r>
              <a:rPr lang="en-US" sz="2400" i="1" dirty="0">
                <a:latin typeface="Times"/>
                <a:cs typeface="Times"/>
              </a:rPr>
              <a:t>b</a:t>
            </a:r>
            <a:r>
              <a:rPr lang="en-US" sz="2400" i="1" baseline="-25000" dirty="0">
                <a:latin typeface="Times"/>
                <a:cs typeface="Times"/>
              </a:rPr>
              <a:t>i</a:t>
            </a:r>
          </a:p>
        </p:txBody>
      </p:sp>
      <p:sp>
        <p:nvSpPr>
          <p:cNvPr id="768007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212725"/>
            <a:ext cx="7772400" cy="549275"/>
          </a:xfrm>
          <a:ln/>
        </p:spPr>
        <p:txBody>
          <a:bodyPr rIns="34290"/>
          <a:lstStyle/>
          <a:p>
            <a:r>
              <a:rPr lang="en-US" sz="3700" dirty="0"/>
              <a:t>Breakpoint Finding Algorithm</a:t>
            </a:r>
          </a:p>
        </p:txBody>
      </p:sp>
      <p:graphicFrame>
        <p:nvGraphicFramePr>
          <p:cNvPr id="7680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811705"/>
              </p:ext>
            </p:extLst>
          </p:nvPr>
        </p:nvGraphicFramePr>
        <p:xfrm>
          <a:off x="5307013" y="3319463"/>
          <a:ext cx="14922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44" name="Equation" r:id="rId4" imgW="672840" imgH="241200" progId="Equation.3">
                  <p:embed/>
                </p:oleObj>
              </mc:Choice>
              <mc:Fallback>
                <p:oleObj name="Equation" r:id="rId4" imgW="67284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7013" y="3319463"/>
                        <a:ext cx="149225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lg" len="sm"/>
                            <a:tailEnd type="none" w="lg" len="sm"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en-US" sz="4000"/>
              <a:t>Comments on Whole-Genome Alignment Methods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53400" cy="4114800"/>
          </a:xfrm>
        </p:spPr>
        <p:txBody>
          <a:bodyPr/>
          <a:lstStyle/>
          <a:p>
            <a:r>
              <a:rPr lang="en-US" sz="2400" dirty="0"/>
              <a:t>Employ common strategy</a:t>
            </a:r>
          </a:p>
          <a:p>
            <a:pPr lvl="1"/>
            <a:r>
              <a:rPr lang="en-US" sz="2400" dirty="0"/>
              <a:t>find seed matches</a:t>
            </a:r>
          </a:p>
          <a:p>
            <a:pPr lvl="1"/>
            <a:r>
              <a:rPr lang="en-US" sz="2400" dirty="0"/>
              <a:t>identify (sequences of) matches to anchor alignment</a:t>
            </a:r>
          </a:p>
          <a:p>
            <a:pPr lvl="1"/>
            <a:r>
              <a:rPr lang="en-US" sz="2400" dirty="0"/>
              <a:t>fill in the rest with standard methods (e.g. DP)</a:t>
            </a:r>
          </a:p>
          <a:p>
            <a:r>
              <a:rPr lang="en-US" sz="2400" dirty="0"/>
              <a:t>Vary in what they (implicitly) assume about</a:t>
            </a:r>
          </a:p>
          <a:p>
            <a:pPr lvl="1"/>
            <a:r>
              <a:rPr lang="en-US" sz="2400" dirty="0"/>
              <a:t>the distance of sequences being compared</a:t>
            </a:r>
          </a:p>
          <a:p>
            <a:pPr lvl="1"/>
            <a:r>
              <a:rPr lang="en-US" sz="2400" dirty="0"/>
              <a:t>the prevalence of rearrangements</a:t>
            </a:r>
          </a:p>
          <a:p>
            <a:r>
              <a:rPr lang="en-US" sz="2400" dirty="0"/>
              <a:t>Involve a lot of heuristics</a:t>
            </a:r>
          </a:p>
          <a:p>
            <a:pPr lvl="1"/>
            <a:r>
              <a:rPr lang="en-US" sz="2400" dirty="0"/>
              <a:t>for efficiency</a:t>
            </a:r>
          </a:p>
          <a:p>
            <a:pPr lvl="1"/>
            <a:r>
              <a:rPr lang="en-US" sz="2400" dirty="0"/>
              <a:t>because we don’t know enough to specify a precise objective function (e.g. how should costs should be assigned to various rearrangements)</a:t>
            </a:r>
          </a:p>
          <a:p>
            <a:pPr lvl="1"/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n-US" sz="4000"/>
              <a:t>Progressive Alignment</a:t>
            </a:r>
          </a:p>
        </p:txBody>
      </p:sp>
      <p:pic>
        <p:nvPicPr>
          <p:cNvPr id="660485" name="Picture 5" descr="progressive-alignment"/>
          <p:cNvPicPr>
            <a:picLocks noChangeAspect="1" noChangeArrowheads="1"/>
          </p:cNvPicPr>
          <p:nvPr/>
        </p:nvPicPr>
        <p:blipFill>
          <a:blip r:embed="rId3"/>
          <a:srcRect b="3868"/>
          <a:stretch>
            <a:fillRect/>
          </a:stretch>
        </p:blipFill>
        <p:spPr bwMode="auto">
          <a:xfrm>
            <a:off x="3989388" y="1447800"/>
            <a:ext cx="4697412" cy="4953000"/>
          </a:xfrm>
          <a:prstGeom prst="rect">
            <a:avLst/>
          </a:prstGeom>
          <a:noFill/>
        </p:spPr>
      </p:pic>
      <p:sp>
        <p:nvSpPr>
          <p:cNvPr id="6604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5029200" cy="4114800"/>
          </a:xfrm>
          <a:noFill/>
          <a:ln/>
        </p:spPr>
        <p:txBody>
          <a:bodyPr/>
          <a:lstStyle/>
          <a:p>
            <a:r>
              <a:rPr lang="en-US" sz="2400" dirty="0"/>
              <a:t>Given a </a:t>
            </a:r>
            <a:r>
              <a:rPr lang="en-US" sz="2400" i="1" dirty="0"/>
              <a:t>guide tree</a:t>
            </a:r>
            <a:r>
              <a:rPr lang="en-US" sz="2400" dirty="0"/>
              <a:t> relating </a:t>
            </a:r>
            <a:r>
              <a:rPr lang="en-US" sz="2400" i="1" dirty="0"/>
              <a:t>n</a:t>
            </a:r>
            <a:r>
              <a:rPr lang="en-US" sz="2400" dirty="0"/>
              <a:t> genomes</a:t>
            </a:r>
          </a:p>
          <a:p>
            <a:r>
              <a:rPr lang="en-US" sz="2400" dirty="0"/>
              <a:t>Construct multiple alignment by performing </a:t>
            </a:r>
            <a:r>
              <a:rPr lang="en-US" sz="2400" i="1" dirty="0"/>
              <a:t>n</a:t>
            </a:r>
            <a:r>
              <a:rPr lang="en-US" sz="2400" dirty="0"/>
              <a:t>-1 pairwise alignments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1519" name="Group 15"/>
          <p:cNvGrpSpPr>
            <a:grpSpLocks/>
          </p:cNvGrpSpPr>
          <p:nvPr/>
        </p:nvGrpSpPr>
        <p:grpSpPr bwMode="auto">
          <a:xfrm>
            <a:off x="2760663" y="2566988"/>
            <a:ext cx="2805113" cy="633412"/>
            <a:chOff x="672" y="1329"/>
            <a:chExt cx="1767" cy="399"/>
          </a:xfrm>
        </p:grpSpPr>
        <p:sp>
          <p:nvSpPr>
            <p:cNvPr id="661510" name="AutoShape 6"/>
            <p:cNvSpPr>
              <a:spLocks/>
            </p:cNvSpPr>
            <p:nvPr/>
          </p:nvSpPr>
          <p:spPr bwMode="auto">
            <a:xfrm rot="16200000">
              <a:off x="1320" y="1176"/>
              <a:ext cx="144" cy="960"/>
            </a:xfrm>
            <a:prstGeom prst="leftBrace">
              <a:avLst>
                <a:gd name="adj1" fmla="val 5555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661511" name="Text Box 7"/>
            <p:cNvSpPr txBox="1">
              <a:spLocks noChangeArrowheads="1"/>
            </p:cNvSpPr>
            <p:nvPr/>
          </p:nvSpPr>
          <p:spPr bwMode="auto">
            <a:xfrm>
              <a:off x="672" y="1329"/>
              <a:ext cx="610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/>
                  <a:cs typeface="Arial"/>
                </a:rPr>
                <a:t>human</a:t>
              </a:r>
            </a:p>
          </p:txBody>
        </p:sp>
        <p:sp>
          <p:nvSpPr>
            <p:cNvPr id="661512" name="Text Box 8"/>
            <p:cNvSpPr txBox="1">
              <a:spLocks noChangeArrowheads="1"/>
            </p:cNvSpPr>
            <p:nvPr/>
          </p:nvSpPr>
          <p:spPr bwMode="auto">
            <a:xfrm>
              <a:off x="1452" y="1329"/>
              <a:ext cx="987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/>
                  <a:cs typeface="Arial"/>
                </a:rPr>
                <a:t>chimpanzee</a:t>
              </a:r>
            </a:p>
          </p:txBody>
        </p:sp>
      </p:grpSp>
      <p:grpSp>
        <p:nvGrpSpPr>
          <p:cNvPr id="661520" name="Group 16"/>
          <p:cNvGrpSpPr>
            <a:grpSpLocks/>
          </p:cNvGrpSpPr>
          <p:nvPr/>
        </p:nvGrpSpPr>
        <p:grpSpPr bwMode="auto">
          <a:xfrm>
            <a:off x="5656263" y="2581275"/>
            <a:ext cx="2160587" cy="619125"/>
            <a:chOff x="2496" y="1338"/>
            <a:chExt cx="1361" cy="390"/>
          </a:xfrm>
        </p:grpSpPr>
        <p:sp>
          <p:nvSpPr>
            <p:cNvPr id="661513" name="Text Box 9"/>
            <p:cNvSpPr txBox="1">
              <a:spLocks noChangeArrowheads="1"/>
            </p:cNvSpPr>
            <p:nvPr/>
          </p:nvSpPr>
          <p:spPr bwMode="auto">
            <a:xfrm>
              <a:off x="2496" y="1338"/>
              <a:ext cx="60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/>
                  <a:cs typeface="Arial"/>
                </a:rPr>
                <a:t>mouse</a:t>
              </a:r>
            </a:p>
          </p:txBody>
        </p:sp>
        <p:sp>
          <p:nvSpPr>
            <p:cNvPr id="661514" name="Text Box 10"/>
            <p:cNvSpPr txBox="1">
              <a:spLocks noChangeArrowheads="1"/>
            </p:cNvSpPr>
            <p:nvPr/>
          </p:nvSpPr>
          <p:spPr bwMode="auto">
            <a:xfrm>
              <a:off x="3552" y="1338"/>
              <a:ext cx="305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/>
                  <a:cs typeface="Arial"/>
                </a:rPr>
                <a:t>rat</a:t>
              </a:r>
            </a:p>
          </p:txBody>
        </p:sp>
        <p:sp>
          <p:nvSpPr>
            <p:cNvPr id="661516" name="AutoShape 12"/>
            <p:cNvSpPr>
              <a:spLocks/>
            </p:cNvSpPr>
            <p:nvPr/>
          </p:nvSpPr>
          <p:spPr bwMode="auto">
            <a:xfrm rot="16200000">
              <a:off x="3144" y="1176"/>
              <a:ext cx="144" cy="960"/>
            </a:xfrm>
            <a:prstGeom prst="leftBrace">
              <a:avLst>
                <a:gd name="adj1" fmla="val 5555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661522" name="Text Box 18"/>
          <p:cNvSpPr txBox="1">
            <a:spLocks noChangeArrowheads="1"/>
          </p:cNvSpPr>
          <p:nvPr/>
        </p:nvSpPr>
        <p:spPr bwMode="auto">
          <a:xfrm>
            <a:off x="304800" y="2667000"/>
            <a:ext cx="1710399" cy="707886"/>
          </a:xfrm>
          <a:prstGeom prst="rect">
            <a:avLst/>
          </a:prstGeom>
          <a:noFill/>
          <a:ln w="12700">
            <a:noFill/>
            <a:miter lim="800000"/>
            <a:headEnd type="none" w="lg" len="sm"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align pairs</a:t>
            </a:r>
          </a:p>
          <a:p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of sequences</a:t>
            </a:r>
          </a:p>
        </p:txBody>
      </p:sp>
      <p:grpSp>
        <p:nvGrpSpPr>
          <p:cNvPr id="661525" name="Group 21"/>
          <p:cNvGrpSpPr>
            <a:grpSpLocks/>
          </p:cNvGrpSpPr>
          <p:nvPr/>
        </p:nvGrpSpPr>
        <p:grpSpPr bwMode="auto">
          <a:xfrm>
            <a:off x="304800" y="3505200"/>
            <a:ext cx="6494463" cy="708025"/>
            <a:chOff x="192" y="2208"/>
            <a:chExt cx="4091" cy="446"/>
          </a:xfrm>
        </p:grpSpPr>
        <p:sp>
          <p:nvSpPr>
            <p:cNvPr id="661517" name="AutoShape 13"/>
            <p:cNvSpPr>
              <a:spLocks/>
            </p:cNvSpPr>
            <p:nvPr/>
          </p:nvSpPr>
          <p:spPr bwMode="auto">
            <a:xfrm rot="16200000">
              <a:off x="3299" y="1560"/>
              <a:ext cx="144" cy="1824"/>
            </a:xfrm>
            <a:prstGeom prst="leftBrace">
              <a:avLst>
                <a:gd name="adj1" fmla="val 10555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661523" name="Text Box 19"/>
            <p:cNvSpPr txBox="1">
              <a:spLocks noChangeArrowheads="1"/>
            </p:cNvSpPr>
            <p:nvPr/>
          </p:nvSpPr>
          <p:spPr bwMode="auto">
            <a:xfrm>
              <a:off x="192" y="2208"/>
              <a:ext cx="1679" cy="446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sm"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Arial"/>
                  <a:cs typeface="Arial"/>
                </a:rPr>
                <a:t>align multi-sequences</a:t>
              </a:r>
            </a:p>
            <a:p>
              <a:r>
                <a:rPr lang="en-US" sz="2000">
                  <a:solidFill>
                    <a:schemeClr val="tx2"/>
                  </a:solidFill>
                  <a:latin typeface="Arial"/>
                  <a:cs typeface="Arial"/>
                </a:rPr>
                <a:t>(alignments)</a:t>
              </a:r>
            </a:p>
          </p:txBody>
        </p:sp>
      </p:grpSp>
      <p:grpSp>
        <p:nvGrpSpPr>
          <p:cNvPr id="661526" name="Group 22"/>
          <p:cNvGrpSpPr>
            <a:grpSpLocks/>
          </p:cNvGrpSpPr>
          <p:nvPr/>
        </p:nvGrpSpPr>
        <p:grpSpPr bwMode="auto">
          <a:xfrm>
            <a:off x="304800" y="4257675"/>
            <a:ext cx="8539163" cy="793750"/>
            <a:chOff x="192" y="2682"/>
            <a:chExt cx="5379" cy="500"/>
          </a:xfrm>
        </p:grpSpPr>
        <p:grpSp>
          <p:nvGrpSpPr>
            <p:cNvPr id="661521" name="Group 17"/>
            <p:cNvGrpSpPr>
              <a:grpSpLocks/>
            </p:cNvGrpSpPr>
            <p:nvPr/>
          </p:nvGrpSpPr>
          <p:grpSpPr bwMode="auto">
            <a:xfrm>
              <a:off x="3371" y="2682"/>
              <a:ext cx="2200" cy="390"/>
              <a:chOff x="2304" y="2010"/>
              <a:chExt cx="2200" cy="390"/>
            </a:xfrm>
          </p:grpSpPr>
          <p:sp>
            <p:nvSpPr>
              <p:cNvPr id="661515" name="Text Box 11"/>
              <p:cNvSpPr txBox="1">
                <a:spLocks noChangeArrowheads="1"/>
              </p:cNvSpPr>
              <p:nvPr/>
            </p:nvSpPr>
            <p:spPr bwMode="auto">
              <a:xfrm>
                <a:off x="3840" y="2010"/>
                <a:ext cx="664" cy="2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sm"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latin typeface="Arial"/>
                    <a:cs typeface="Arial"/>
                  </a:rPr>
                  <a:t>chicken</a:t>
                </a:r>
              </a:p>
            </p:txBody>
          </p:sp>
          <p:sp>
            <p:nvSpPr>
              <p:cNvPr id="661518" name="AutoShape 14"/>
              <p:cNvSpPr>
                <a:spLocks/>
              </p:cNvSpPr>
              <p:nvPr/>
            </p:nvSpPr>
            <p:spPr bwMode="auto">
              <a:xfrm rot="16200000">
                <a:off x="3144" y="1416"/>
                <a:ext cx="144" cy="1824"/>
              </a:xfrm>
              <a:prstGeom prst="leftBrace">
                <a:avLst>
                  <a:gd name="adj1" fmla="val 105556"/>
                  <a:gd name="adj2" fmla="val 50000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661524" name="Text Box 20"/>
            <p:cNvSpPr txBox="1">
              <a:spLocks noChangeArrowheads="1"/>
            </p:cNvSpPr>
            <p:nvPr/>
          </p:nvSpPr>
          <p:spPr bwMode="auto">
            <a:xfrm>
              <a:off x="192" y="2736"/>
              <a:ext cx="1606" cy="446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sm"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Arial"/>
                  <a:cs typeface="Arial"/>
                </a:rPr>
                <a:t>align multi-sequence</a:t>
              </a:r>
            </a:p>
            <a:p>
              <a:r>
                <a:rPr lang="en-US" sz="2000">
                  <a:solidFill>
                    <a:schemeClr val="tx2"/>
                  </a:solidFill>
                  <a:latin typeface="Arial"/>
                  <a:cs typeface="Arial"/>
                </a:rPr>
                <a:t>with sequence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43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43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43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43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43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43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43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43" charset="0"/>
              </a:defRPr>
            </a:lvl9pPr>
          </a:lstStyle>
          <a:p>
            <a:r>
              <a:rPr lang="en-US" sz="4000" kern="0"/>
              <a:t>Progressive Alignment:</a:t>
            </a:r>
            <a:br>
              <a:rPr lang="en-US" sz="4000" kern="0"/>
            </a:br>
            <a:r>
              <a:rPr lang="en-US" sz="4000" kern="0"/>
              <a:t>MLAGAN Example</a:t>
            </a:r>
            <a:endParaRPr lang="en-US" sz="40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914400"/>
          </a:xfrm>
        </p:spPr>
        <p:txBody>
          <a:bodyPr/>
          <a:lstStyle/>
          <a:p>
            <a:r>
              <a:rPr lang="en-US" sz="4000" dirty="0"/>
              <a:t>The MLAGAN Method</a:t>
            </a:r>
            <a:br>
              <a:rPr lang="en-US" sz="4000" dirty="0"/>
            </a:br>
            <a:r>
              <a:rPr lang="en-US" sz="2000" dirty="0"/>
              <a:t>[</a:t>
            </a:r>
            <a:r>
              <a:rPr lang="en-US" sz="2000" dirty="0" err="1"/>
              <a:t>Brudno</a:t>
            </a:r>
            <a:r>
              <a:rPr lang="en-US" sz="2000" dirty="0"/>
              <a:t> et al., </a:t>
            </a:r>
            <a:r>
              <a:rPr lang="en-US" sz="2000" i="1" dirty="0"/>
              <a:t>Genome Research</a:t>
            </a:r>
            <a:r>
              <a:rPr lang="en-US" sz="2000" dirty="0"/>
              <a:t>, 2003]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915400" cy="4114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Given: </a:t>
            </a:r>
            <a:r>
              <a:rPr lang="en-US" sz="2000" i="1" dirty="0" err="1">
                <a:latin typeface="Times"/>
                <a:cs typeface="Times"/>
              </a:rPr>
              <a:t>k</a:t>
            </a:r>
            <a:r>
              <a:rPr lang="en-US" sz="2000" dirty="0"/>
              <a:t> genomes </a:t>
            </a:r>
            <a:r>
              <a:rPr lang="en-US" sz="2000" i="1" dirty="0">
                <a:latin typeface="Times"/>
                <a:cs typeface="Times"/>
              </a:rPr>
              <a:t>X</a:t>
            </a:r>
            <a:r>
              <a:rPr lang="en-US" sz="2000" i="1" baseline="30000" dirty="0">
                <a:latin typeface="Times"/>
                <a:cs typeface="Times"/>
              </a:rPr>
              <a:t>1</a:t>
            </a:r>
            <a:r>
              <a:rPr lang="en-US" sz="2000" dirty="0">
                <a:latin typeface="Times"/>
                <a:cs typeface="Times"/>
              </a:rPr>
              <a:t> , ... , </a:t>
            </a:r>
            <a:r>
              <a:rPr lang="en-US" sz="2000" i="1" dirty="0" err="1">
                <a:latin typeface="Times"/>
                <a:cs typeface="Times"/>
              </a:rPr>
              <a:t>X</a:t>
            </a:r>
            <a:r>
              <a:rPr lang="en-US" sz="2000" i="1" baseline="30000" dirty="0" err="1">
                <a:latin typeface="Times"/>
                <a:cs typeface="Times"/>
              </a:rPr>
              <a:t>k</a:t>
            </a:r>
            <a:r>
              <a:rPr lang="en-US" sz="2000" dirty="0"/>
              <a:t>, guide tree </a:t>
            </a:r>
            <a:r>
              <a:rPr lang="en-US" sz="2000" i="1" dirty="0">
                <a:latin typeface="Times"/>
                <a:cs typeface="Times"/>
              </a:rPr>
              <a:t>T</a:t>
            </a:r>
            <a:endParaRPr lang="en-US" sz="2000" i="1" baseline="30000" dirty="0">
              <a:latin typeface="Times"/>
              <a:cs typeface="Times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dirty="0"/>
              <a:t>for each pair of genomes  </a:t>
            </a:r>
            <a:r>
              <a:rPr lang="en-US" sz="2000" i="1" dirty="0">
                <a:latin typeface="Times"/>
                <a:cs typeface="Times"/>
              </a:rPr>
              <a:t>X</a:t>
            </a:r>
            <a:r>
              <a:rPr lang="en-US" sz="2000" i="1" baseline="30000" dirty="0">
                <a:latin typeface="Times"/>
                <a:cs typeface="Times"/>
              </a:rPr>
              <a:t>i</a:t>
            </a:r>
            <a:r>
              <a:rPr lang="en-US" sz="2000" dirty="0">
                <a:latin typeface="Times"/>
                <a:cs typeface="Times"/>
              </a:rPr>
              <a:t> , </a:t>
            </a:r>
            <a:r>
              <a:rPr lang="en-US" sz="2000" i="1" dirty="0" err="1">
                <a:latin typeface="Times"/>
                <a:cs typeface="Times"/>
              </a:rPr>
              <a:t>X</a:t>
            </a:r>
            <a:r>
              <a:rPr lang="en-US" sz="2000" i="1" baseline="30000" dirty="0" err="1">
                <a:latin typeface="Times"/>
                <a:cs typeface="Times"/>
              </a:rPr>
              <a:t>j</a:t>
            </a:r>
            <a:r>
              <a:rPr lang="en-US" sz="2000" dirty="0">
                <a:latin typeface="Times"/>
                <a:cs typeface="Times"/>
              </a:rPr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dirty="0"/>
              <a:t>	</a:t>
            </a:r>
            <a:r>
              <a:rPr lang="en-US" sz="2000" i="1" dirty="0" err="1"/>
              <a:t>anchors</a:t>
            </a:r>
            <a:r>
              <a:rPr lang="en-US" sz="2000" dirty="0" err="1"/>
              <a:t>(</a:t>
            </a:r>
            <a:r>
              <a:rPr lang="en-US" sz="2000" i="1" dirty="0" err="1">
                <a:latin typeface="Times"/>
                <a:cs typeface="Times"/>
              </a:rPr>
              <a:t>i</a:t>
            </a:r>
            <a:r>
              <a:rPr lang="en-US" sz="2000" i="1" dirty="0">
                <a:latin typeface="Times"/>
                <a:cs typeface="Times"/>
              </a:rPr>
              <a:t>, </a:t>
            </a:r>
            <a:r>
              <a:rPr lang="en-US" sz="2000" i="1" dirty="0" err="1">
                <a:latin typeface="Times"/>
                <a:cs typeface="Times"/>
              </a:rPr>
              <a:t>j</a:t>
            </a:r>
            <a:r>
              <a:rPr lang="en-US" sz="2000" dirty="0"/>
              <a:t>) = </a:t>
            </a:r>
            <a:r>
              <a:rPr lang="en-US" sz="2000" dirty="0" err="1">
                <a:solidFill>
                  <a:schemeClr val="tx2"/>
                </a:solidFill>
                <a:latin typeface="Arial" pitchFamily="43" charset="0"/>
              </a:rPr>
              <a:t>find_anchors</a:t>
            </a:r>
            <a:r>
              <a:rPr lang="en-US" sz="2000" dirty="0" err="1">
                <a:solidFill>
                  <a:schemeClr val="tx2"/>
                </a:solidFill>
                <a:latin typeface="Arial Unicode MS" pitchFamily="43" charset="0"/>
              </a:rPr>
              <a:t>(</a:t>
            </a:r>
            <a:r>
              <a:rPr lang="en-US" sz="2000" i="1" dirty="0" err="1">
                <a:latin typeface="Times"/>
                <a:cs typeface="Times"/>
              </a:rPr>
              <a:t>X</a:t>
            </a:r>
            <a:r>
              <a:rPr lang="en-US" sz="2000" i="1" baseline="30000" dirty="0" err="1">
                <a:latin typeface="Times"/>
                <a:cs typeface="Times"/>
              </a:rPr>
              <a:t>i</a:t>
            </a:r>
            <a:r>
              <a:rPr lang="en-US" sz="2000" dirty="0">
                <a:latin typeface="Times"/>
                <a:cs typeface="Times"/>
              </a:rPr>
              <a:t>, </a:t>
            </a:r>
            <a:r>
              <a:rPr lang="en-US" sz="2000" i="1" dirty="0" err="1">
                <a:latin typeface="Times"/>
                <a:cs typeface="Times"/>
              </a:rPr>
              <a:t>X</a:t>
            </a:r>
            <a:r>
              <a:rPr lang="en-US" sz="2000" i="1" baseline="30000" dirty="0" err="1">
                <a:latin typeface="Times"/>
                <a:cs typeface="Times"/>
              </a:rPr>
              <a:t>j</a:t>
            </a:r>
            <a:r>
              <a:rPr lang="en-US" sz="2000" dirty="0">
                <a:solidFill>
                  <a:schemeClr val="tx2"/>
                </a:solidFill>
                <a:latin typeface="Arial Unicode MS" pitchFamily="43" charset="0"/>
              </a:rPr>
              <a:t>)</a:t>
            </a:r>
            <a:endParaRPr lang="en-US" sz="20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i="1" dirty="0"/>
              <a:t>align</a:t>
            </a:r>
            <a:r>
              <a:rPr lang="en-US" sz="2000" dirty="0">
                <a:solidFill>
                  <a:schemeClr val="tx2"/>
                </a:solidFill>
                <a:latin typeface="Arial Unicode MS" pitchFamily="43" charset="0"/>
              </a:rPr>
              <a:t> </a:t>
            </a:r>
            <a:r>
              <a:rPr lang="en-US" sz="2000" dirty="0">
                <a:latin typeface="Arial Unicode MS" pitchFamily="43" charset="0"/>
              </a:rPr>
              <a:t>=</a:t>
            </a:r>
            <a:r>
              <a:rPr lang="en-US" sz="2000" dirty="0">
                <a:solidFill>
                  <a:schemeClr val="tx2"/>
                </a:solidFill>
                <a:latin typeface="Arial Unicode MS" pitchFamily="43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 pitchFamily="43" charset="0"/>
              </a:rPr>
              <a:t>progressive_alignment</a:t>
            </a:r>
            <a:r>
              <a:rPr lang="en-US" sz="2000" dirty="0" err="1">
                <a:solidFill>
                  <a:schemeClr val="tx2"/>
                </a:solidFill>
                <a:latin typeface="Arial Unicode MS" pitchFamily="43" charset="0"/>
              </a:rPr>
              <a:t>(</a:t>
            </a:r>
            <a:r>
              <a:rPr lang="en-US" sz="2000" i="1" dirty="0" err="1">
                <a:latin typeface="Times"/>
                <a:cs typeface="Times"/>
              </a:rPr>
              <a:t>T</a:t>
            </a:r>
            <a:r>
              <a:rPr lang="en-US" sz="2000" i="1" dirty="0">
                <a:latin typeface="Times"/>
                <a:cs typeface="Times"/>
              </a:rPr>
              <a:t>, </a:t>
            </a:r>
            <a:r>
              <a:rPr lang="en-US" sz="2000" i="1" dirty="0">
                <a:cs typeface="Arial"/>
              </a:rPr>
              <a:t>anchors</a:t>
            </a:r>
            <a:r>
              <a:rPr lang="en-US" sz="2000" dirty="0">
                <a:solidFill>
                  <a:schemeClr val="tx2"/>
                </a:solidFill>
                <a:latin typeface="Arial Unicode MS" pitchFamily="43" charset="0"/>
              </a:rPr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dirty="0"/>
              <a:t>for each genome </a:t>
            </a:r>
            <a:r>
              <a:rPr lang="en-US" sz="2000" i="1" dirty="0">
                <a:latin typeface="Times"/>
                <a:cs typeface="Times"/>
              </a:rPr>
              <a:t>X</a:t>
            </a:r>
            <a:r>
              <a:rPr lang="en-US" sz="2000" i="1" baseline="30000" dirty="0">
                <a:latin typeface="Times"/>
                <a:cs typeface="Times"/>
              </a:rPr>
              <a:t>i</a:t>
            </a:r>
            <a:r>
              <a:rPr lang="en-US" sz="2000" i="1" baseline="30000" dirty="0"/>
              <a:t>			                                 </a:t>
            </a:r>
            <a:r>
              <a:rPr lang="en-US" sz="2000" dirty="0"/>
              <a:t>//</a:t>
            </a:r>
            <a:r>
              <a:rPr lang="en-US" sz="2000" i="1" dirty="0"/>
              <a:t> </a:t>
            </a:r>
            <a:r>
              <a:rPr lang="en-US" sz="2000" dirty="0"/>
              <a:t>iterative refinement</a:t>
            </a:r>
            <a:endParaRPr lang="en-US" sz="2000" baseline="300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i="1" baseline="30000" dirty="0"/>
              <a:t>	</a:t>
            </a:r>
            <a:r>
              <a:rPr lang="en-US" sz="2000" i="1" dirty="0"/>
              <a:t>anchors = </a:t>
            </a:r>
            <a:r>
              <a:rPr lang="en-US" sz="2000" dirty="0"/>
              <a:t>segments of</a:t>
            </a:r>
            <a:r>
              <a:rPr lang="en-US" sz="2000" i="1" dirty="0"/>
              <a:t> </a:t>
            </a:r>
            <a:r>
              <a:rPr lang="en-US" sz="2000" i="1" dirty="0">
                <a:latin typeface="Times"/>
                <a:cs typeface="Times"/>
              </a:rPr>
              <a:t>X</a:t>
            </a:r>
            <a:r>
              <a:rPr lang="en-US" sz="2000" i="1" baseline="30000" dirty="0">
                <a:latin typeface="Times"/>
                <a:cs typeface="Times"/>
              </a:rPr>
              <a:t>i</a:t>
            </a:r>
            <a:r>
              <a:rPr lang="en-US" sz="2000" i="1" dirty="0"/>
              <a:t> </a:t>
            </a:r>
            <a:r>
              <a:rPr lang="en-US" sz="2000" dirty="0"/>
              <a:t>with high scores in </a:t>
            </a:r>
            <a:r>
              <a:rPr lang="en-US" sz="2000" i="1" dirty="0"/>
              <a:t>align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dirty="0"/>
              <a:t>	</a:t>
            </a:r>
            <a:r>
              <a:rPr lang="en-US" sz="2000" i="1" dirty="0"/>
              <a:t>align</a:t>
            </a:r>
            <a:r>
              <a:rPr lang="en-US" sz="2000" dirty="0"/>
              <a:t> = </a:t>
            </a:r>
            <a:r>
              <a:rPr lang="en-US" sz="2000" dirty="0" err="1">
                <a:solidFill>
                  <a:schemeClr val="tx2"/>
                </a:solidFill>
                <a:latin typeface="Arial" pitchFamily="43" charset="0"/>
              </a:rPr>
              <a:t>LAGAN</a:t>
            </a:r>
            <a:r>
              <a:rPr lang="en-US" sz="2000" dirty="0" err="1"/>
              <a:t>(</a:t>
            </a:r>
            <a:r>
              <a:rPr lang="en-US" sz="2000" i="1" dirty="0" err="1"/>
              <a:t>align</a:t>
            </a:r>
            <a:r>
              <a:rPr lang="en-US" sz="2000" i="1" dirty="0"/>
              <a:t> - </a:t>
            </a:r>
            <a:r>
              <a:rPr lang="en-US" sz="2000" i="1" dirty="0">
                <a:latin typeface="Times"/>
                <a:cs typeface="Times"/>
              </a:rPr>
              <a:t>X</a:t>
            </a:r>
            <a:r>
              <a:rPr lang="en-US" sz="2000" i="1" baseline="30000" dirty="0">
                <a:latin typeface="Times"/>
                <a:cs typeface="Times"/>
              </a:rPr>
              <a:t>i</a:t>
            </a:r>
            <a:r>
              <a:rPr lang="en-US" sz="2000" i="1" dirty="0">
                <a:latin typeface="Times"/>
                <a:cs typeface="Times"/>
              </a:rPr>
              <a:t>, X</a:t>
            </a:r>
            <a:r>
              <a:rPr lang="en-US" sz="2000" i="1" baseline="30000" dirty="0">
                <a:latin typeface="Times"/>
                <a:cs typeface="Times"/>
              </a:rPr>
              <a:t>i</a:t>
            </a:r>
            <a:r>
              <a:rPr lang="en-US" sz="2000" dirty="0">
                <a:cs typeface="Times"/>
              </a:rPr>
              <a:t>, </a:t>
            </a:r>
            <a:r>
              <a:rPr lang="en-US" sz="2000" i="1" dirty="0">
                <a:cs typeface="Times"/>
              </a:rPr>
              <a:t>anchors</a:t>
            </a:r>
            <a:r>
              <a:rPr lang="en-US" sz="2000" dirty="0">
                <a:cs typeface="Times"/>
              </a:rPr>
              <a:t>)               </a:t>
            </a:r>
            <a:r>
              <a:rPr lang="en-US" sz="2000" dirty="0"/>
              <a:t>  // realign </a:t>
            </a:r>
            <a:r>
              <a:rPr lang="en-US" sz="2000" i="1" dirty="0"/>
              <a:t> </a:t>
            </a:r>
            <a:r>
              <a:rPr lang="en-US" sz="2000" i="1" dirty="0">
                <a:latin typeface="Times"/>
                <a:cs typeface="Times"/>
              </a:rPr>
              <a:t>X</a:t>
            </a:r>
            <a:r>
              <a:rPr lang="en-US" sz="2000" i="1" baseline="30000" dirty="0">
                <a:latin typeface="Times"/>
                <a:cs typeface="Times"/>
              </a:rPr>
              <a:t>i</a:t>
            </a:r>
            <a:r>
              <a:rPr lang="en-US" sz="2000" i="1" dirty="0"/>
              <a:t> </a:t>
            </a:r>
            <a:endParaRPr lang="en-US" sz="2000" dirty="0">
              <a:solidFill>
                <a:schemeClr val="tx2"/>
              </a:solidFill>
              <a:latin typeface="Arial Unicode MS" pitchFamily="43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err="1">
                <a:solidFill>
                  <a:schemeClr val="tx2"/>
                </a:solidFill>
                <a:latin typeface="Arial" pitchFamily="43" charset="0"/>
              </a:rPr>
              <a:t>progressive_alignment</a:t>
            </a:r>
            <a:r>
              <a:rPr lang="en-US" sz="2000" dirty="0" err="1">
                <a:solidFill>
                  <a:schemeClr val="tx2"/>
                </a:solidFill>
                <a:latin typeface="Arial Unicode MS" pitchFamily="43" charset="0"/>
              </a:rPr>
              <a:t>(</a:t>
            </a:r>
            <a:r>
              <a:rPr lang="en-US" sz="2000" i="1" dirty="0" err="1">
                <a:latin typeface="Times"/>
                <a:cs typeface="Times"/>
              </a:rPr>
              <a:t>T</a:t>
            </a:r>
            <a:r>
              <a:rPr lang="en-US" sz="2000" i="1" dirty="0">
                <a:latin typeface="Times"/>
                <a:cs typeface="Times"/>
              </a:rPr>
              <a:t>, </a:t>
            </a:r>
            <a:r>
              <a:rPr lang="en-US" sz="2000" i="1" dirty="0">
                <a:cs typeface="Arial"/>
              </a:rPr>
              <a:t>anchors</a:t>
            </a:r>
            <a:r>
              <a:rPr lang="en-US" sz="2000" dirty="0">
                <a:solidFill>
                  <a:schemeClr val="tx2"/>
                </a:solidFill>
                <a:latin typeface="Arial Unicode MS" pitchFamily="43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chemeClr val="tx2"/>
                </a:solidFill>
                <a:latin typeface="Arial Unicode MS" pitchFamily="43" charset="0"/>
              </a:rPr>
              <a:t>	 </a:t>
            </a:r>
            <a:r>
              <a:rPr lang="en-US" sz="2000" dirty="0"/>
              <a:t>if </a:t>
            </a:r>
            <a:r>
              <a:rPr lang="en-US" sz="2000" i="1" dirty="0">
                <a:latin typeface="Times"/>
                <a:cs typeface="Times"/>
              </a:rPr>
              <a:t>T</a:t>
            </a:r>
            <a:r>
              <a:rPr lang="en-US" sz="2000" dirty="0"/>
              <a:t> is not a leaf node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		</a:t>
            </a:r>
            <a:r>
              <a:rPr lang="en-US" sz="2000" i="1" dirty="0" err="1"/>
              <a:t>align_left</a:t>
            </a:r>
            <a:r>
              <a:rPr lang="en-US" sz="2000" dirty="0"/>
              <a:t> = </a:t>
            </a:r>
            <a:r>
              <a:rPr lang="en-US" sz="2000" dirty="0" err="1">
                <a:solidFill>
                  <a:schemeClr val="tx2"/>
                </a:solidFill>
                <a:latin typeface="Arial" pitchFamily="43" charset="0"/>
              </a:rPr>
              <a:t>progressive_alignment</a:t>
            </a:r>
            <a:r>
              <a:rPr lang="en-US" sz="2000" dirty="0">
                <a:solidFill>
                  <a:schemeClr val="tx2"/>
                </a:solidFill>
                <a:latin typeface="Arial Unicode MS" pitchFamily="43" charset="0"/>
              </a:rPr>
              <a:t>(</a:t>
            </a:r>
            <a:r>
              <a:rPr lang="en-US" sz="2000" i="1" dirty="0" err="1">
                <a:latin typeface="Times"/>
                <a:cs typeface="Times"/>
              </a:rPr>
              <a:t>T</a:t>
            </a:r>
            <a:r>
              <a:rPr lang="en-US" sz="2000" i="1" dirty="0" err="1"/>
              <a:t>.left</a:t>
            </a:r>
            <a:r>
              <a:rPr lang="en-US" sz="2000" i="1" dirty="0"/>
              <a:t>, anchors</a:t>
            </a:r>
            <a:r>
              <a:rPr lang="en-US" sz="2000" dirty="0">
                <a:solidFill>
                  <a:schemeClr val="tx2"/>
                </a:solidFill>
                <a:latin typeface="Arial Unicode MS" pitchFamily="43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		</a:t>
            </a:r>
            <a:r>
              <a:rPr lang="en-US" sz="2000" i="1" dirty="0" err="1"/>
              <a:t>align_right</a:t>
            </a:r>
            <a:r>
              <a:rPr lang="en-US" sz="2000" dirty="0"/>
              <a:t> = </a:t>
            </a:r>
            <a:r>
              <a:rPr lang="en-US" sz="2000" dirty="0" err="1">
                <a:solidFill>
                  <a:schemeClr val="tx2"/>
                </a:solidFill>
                <a:latin typeface="Arial" pitchFamily="43" charset="0"/>
              </a:rPr>
              <a:t>progressive_alignment</a:t>
            </a:r>
            <a:r>
              <a:rPr lang="en-US" sz="2000" dirty="0">
                <a:solidFill>
                  <a:schemeClr val="tx2"/>
                </a:solidFill>
                <a:latin typeface="Arial Unicode MS" pitchFamily="43" charset="0"/>
              </a:rPr>
              <a:t>(</a:t>
            </a:r>
            <a:r>
              <a:rPr lang="en-US" sz="2000" i="1" dirty="0" err="1">
                <a:latin typeface="Times"/>
                <a:cs typeface="Times"/>
              </a:rPr>
              <a:t>T</a:t>
            </a:r>
            <a:r>
              <a:rPr lang="en-US" sz="2000" i="1" dirty="0" err="1"/>
              <a:t>.right</a:t>
            </a:r>
            <a:r>
              <a:rPr lang="en-US" sz="2000" i="1" dirty="0"/>
              <a:t>, anchors</a:t>
            </a:r>
            <a:r>
              <a:rPr lang="en-US" sz="2000" dirty="0">
                <a:solidFill>
                  <a:schemeClr val="tx2"/>
                </a:solidFill>
                <a:latin typeface="Arial Unicode MS" pitchFamily="43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chemeClr val="tx2"/>
                </a:solidFill>
                <a:latin typeface="Arial Unicode MS" pitchFamily="43" charset="0"/>
              </a:rPr>
              <a:t>		</a:t>
            </a:r>
            <a:r>
              <a:rPr lang="en-US" sz="2000" i="1" dirty="0"/>
              <a:t>align = </a:t>
            </a:r>
            <a:r>
              <a:rPr lang="en-US" sz="2000" dirty="0" err="1">
                <a:solidFill>
                  <a:schemeClr val="tx2"/>
                </a:solidFill>
                <a:latin typeface="Arial" pitchFamily="43" charset="0"/>
              </a:rPr>
              <a:t>LAGAN</a:t>
            </a:r>
            <a:r>
              <a:rPr lang="en-US" sz="2000" dirty="0" err="1"/>
              <a:t>(</a:t>
            </a:r>
            <a:r>
              <a:rPr lang="en-US" sz="2000" i="1" dirty="0" err="1"/>
              <a:t>align_left</a:t>
            </a:r>
            <a:r>
              <a:rPr lang="en-US" sz="2000" i="1" dirty="0"/>
              <a:t>, </a:t>
            </a:r>
            <a:r>
              <a:rPr lang="en-US" sz="2000" i="1" dirty="0" err="1"/>
              <a:t>align_right</a:t>
            </a:r>
            <a:r>
              <a:rPr lang="en-US" sz="2000" i="1" dirty="0"/>
              <a:t>, anchors</a:t>
            </a:r>
            <a:r>
              <a:rPr lang="en-US" sz="2000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		return </a:t>
            </a:r>
            <a:r>
              <a:rPr lang="en-US" sz="2000" i="1" dirty="0"/>
              <a:t>align</a:t>
            </a:r>
            <a:endParaRPr lang="en-US" sz="2000" i="1" dirty="0">
              <a:solidFill>
                <a:schemeClr val="tx2"/>
              </a:solidFill>
              <a:latin typeface="Arial Unicode MS" pitchFamily="43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chemeClr val="tx2"/>
                </a:solidFill>
                <a:latin typeface="Arial Unicode MS" pitchFamily="43" charset="0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dirty="0">
              <a:solidFill>
                <a:schemeClr val="tx2"/>
              </a:solidFill>
              <a:latin typeface="Arial Unicode MS" pitchFamily="4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864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sz="4000" dirty="0"/>
              <a:t>Progressive Alignment:</a:t>
            </a:r>
            <a:br>
              <a:rPr lang="en-US" sz="4000" dirty="0"/>
            </a:br>
            <a:r>
              <a:rPr lang="en-US" sz="4000" dirty="0"/>
              <a:t>MLAGAN Example</a:t>
            </a:r>
          </a:p>
        </p:txBody>
      </p:sp>
      <p:pic>
        <p:nvPicPr>
          <p:cNvPr id="662543" name="Picture 15" descr="MLAGAN-anchor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2461909"/>
            <a:ext cx="4953000" cy="3467404"/>
          </a:xfrm>
          <a:prstGeom prst="rect">
            <a:avLst/>
          </a:prstGeom>
          <a:noFill/>
        </p:spPr>
      </p:pic>
      <p:sp>
        <p:nvSpPr>
          <p:cNvPr id="662544" name="Text Box 16"/>
          <p:cNvSpPr txBox="1">
            <a:spLocks noChangeArrowheads="1"/>
          </p:cNvSpPr>
          <p:nvPr/>
        </p:nvSpPr>
        <p:spPr bwMode="auto">
          <a:xfrm>
            <a:off x="4495800" y="6248400"/>
            <a:ext cx="3887788" cy="3048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chemeClr val="tx2"/>
                </a:solidFill>
              </a:rPr>
              <a:t>Figure from: Brudno et al.  </a:t>
            </a:r>
            <a:r>
              <a:rPr lang="en-US" sz="1400" i="1">
                <a:solidFill>
                  <a:schemeClr val="tx2"/>
                </a:solidFill>
              </a:rPr>
              <a:t>Genome Research</a:t>
            </a:r>
            <a:r>
              <a:rPr lang="en-US" sz="1400">
                <a:solidFill>
                  <a:schemeClr val="tx2"/>
                </a:solidFill>
              </a:rPr>
              <a:t>, 2003</a:t>
            </a:r>
          </a:p>
        </p:txBody>
      </p:sp>
      <p:sp>
        <p:nvSpPr>
          <p:cNvPr id="66254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0" y="2286000"/>
            <a:ext cx="4038600" cy="4114800"/>
          </a:xfrm>
          <a:noFill/>
          <a:ln/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000" dirty="0"/>
              <a:t>anchors from X-Z and Y-Z become anchors for X/Y-Z</a:t>
            </a:r>
          </a:p>
          <a:p>
            <a:pPr marL="609600" indent="-609600">
              <a:buFontTx/>
              <a:buAutoNum type="arabicPeriod"/>
            </a:pPr>
            <a:r>
              <a:rPr lang="en-US" sz="2000" dirty="0"/>
              <a:t>overlapping anchors are reweighted</a:t>
            </a:r>
          </a:p>
          <a:p>
            <a:pPr marL="609600" indent="-609600">
              <a:buFontTx/>
              <a:buAutoNum type="arabicPeriod"/>
            </a:pPr>
            <a:r>
              <a:rPr lang="en-US" sz="2000" dirty="0"/>
              <a:t>LIS algorithm is used to chain anchors</a:t>
            </a:r>
          </a:p>
        </p:txBody>
      </p:sp>
      <p:sp>
        <p:nvSpPr>
          <p:cNvPr id="662546" name="Rectangle 18"/>
          <p:cNvSpPr>
            <a:spLocks noChangeArrowheads="1"/>
          </p:cNvSpPr>
          <p:nvPr/>
        </p:nvSpPr>
        <p:spPr bwMode="auto">
          <a:xfrm>
            <a:off x="152400" y="1676400"/>
            <a:ext cx="8991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Arial"/>
                <a:cs typeface="Arial"/>
              </a:rPr>
              <a:t>Suppose we’re aligning the multi-sequence X/Y with Z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914400"/>
          </a:xfrm>
        </p:spPr>
        <p:txBody>
          <a:bodyPr/>
          <a:lstStyle/>
          <a:p>
            <a:r>
              <a:rPr lang="en-US" sz="4000" dirty="0"/>
              <a:t>Reweighting Anchors in MLAGAN</a:t>
            </a:r>
          </a:p>
        </p:txBody>
      </p:sp>
      <p:grpSp>
        <p:nvGrpSpPr>
          <p:cNvPr id="663608" name="Group 56"/>
          <p:cNvGrpSpPr>
            <a:grpSpLocks/>
          </p:cNvGrpSpPr>
          <p:nvPr/>
        </p:nvGrpSpPr>
        <p:grpSpPr bwMode="auto">
          <a:xfrm>
            <a:off x="838200" y="1295400"/>
            <a:ext cx="7356475" cy="1203325"/>
            <a:chOff x="230" y="1114"/>
            <a:chExt cx="4634" cy="758"/>
          </a:xfrm>
        </p:grpSpPr>
        <p:sp>
          <p:nvSpPr>
            <p:cNvPr id="663560" name="Line 8"/>
            <p:cNvSpPr>
              <a:spLocks noChangeShapeType="1"/>
            </p:cNvSpPr>
            <p:nvPr/>
          </p:nvSpPr>
          <p:spPr bwMode="auto">
            <a:xfrm>
              <a:off x="528" y="1280"/>
              <a:ext cx="4336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63561" name="Rectangle 9"/>
            <p:cNvSpPr>
              <a:spLocks noChangeArrowheads="1"/>
            </p:cNvSpPr>
            <p:nvPr/>
          </p:nvSpPr>
          <p:spPr bwMode="auto">
            <a:xfrm>
              <a:off x="2016" y="1248"/>
              <a:ext cx="1402" cy="96"/>
            </a:xfrm>
            <a:prstGeom prst="rect">
              <a:avLst/>
            </a:prstGeom>
            <a:solidFill>
              <a:srgbClr val="FF33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63562" name="Line 10"/>
            <p:cNvSpPr>
              <a:spLocks noChangeShapeType="1"/>
            </p:cNvSpPr>
            <p:nvPr/>
          </p:nvSpPr>
          <p:spPr bwMode="auto">
            <a:xfrm>
              <a:off x="528" y="1766"/>
              <a:ext cx="432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63563" name="Rectangle 11"/>
            <p:cNvSpPr>
              <a:spLocks noChangeArrowheads="1"/>
            </p:cNvSpPr>
            <p:nvPr/>
          </p:nvSpPr>
          <p:spPr bwMode="auto">
            <a:xfrm>
              <a:off x="1008" y="1718"/>
              <a:ext cx="1403" cy="96"/>
            </a:xfrm>
            <a:prstGeom prst="rect">
              <a:avLst/>
            </a:prstGeom>
            <a:solidFill>
              <a:srgbClr val="FF3300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63595" name="Text Box 43"/>
            <p:cNvSpPr txBox="1">
              <a:spLocks noChangeArrowheads="1"/>
            </p:cNvSpPr>
            <p:nvPr/>
          </p:nvSpPr>
          <p:spPr bwMode="auto">
            <a:xfrm>
              <a:off x="230" y="1114"/>
              <a:ext cx="214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Arial Unicode MS" pitchFamily="43" charset="0"/>
                  <a:ea typeface="+mn-ea"/>
                  <a:cs typeface="+mn-cs"/>
                </a:rPr>
                <a:t>X</a:t>
              </a:r>
            </a:p>
          </p:txBody>
        </p:sp>
        <p:sp>
          <p:nvSpPr>
            <p:cNvPr id="663596" name="Text Box 44"/>
            <p:cNvSpPr txBox="1">
              <a:spLocks noChangeArrowheads="1"/>
            </p:cNvSpPr>
            <p:nvPr/>
          </p:nvSpPr>
          <p:spPr bwMode="auto">
            <a:xfrm>
              <a:off x="240" y="1622"/>
              <a:ext cx="208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Arial Unicode MS" pitchFamily="43" charset="0"/>
                  <a:ea typeface="+mn-ea"/>
                  <a:cs typeface="+mn-cs"/>
                </a:rPr>
                <a:t>Z</a:t>
              </a:r>
            </a:p>
          </p:txBody>
        </p:sp>
        <p:sp>
          <p:nvSpPr>
            <p:cNvPr id="663601" name="Line 49"/>
            <p:cNvSpPr>
              <a:spLocks noChangeShapeType="1"/>
            </p:cNvSpPr>
            <p:nvPr/>
          </p:nvSpPr>
          <p:spPr bwMode="auto">
            <a:xfrm flipV="1">
              <a:off x="1681" y="1393"/>
              <a:ext cx="1054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sm"/>
              <a:tailEnd type="triangl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63604" name="Text Box 52"/>
            <p:cNvSpPr txBox="1">
              <a:spLocks noChangeArrowheads="1"/>
            </p:cNvSpPr>
            <p:nvPr/>
          </p:nvSpPr>
          <p:spPr bwMode="auto">
            <a:xfrm>
              <a:off x="2448" y="1392"/>
              <a:ext cx="255" cy="288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sm"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itchFamily="43" charset="0"/>
                  <a:ea typeface="+mn-ea"/>
                  <a:cs typeface="+mn-cs"/>
                </a:rPr>
                <a:t>s</a:t>
              </a:r>
              <a:r>
                <a:rPr kumimoji="0" lang="en-US" sz="2400" b="0" i="0" u="none" strike="noStrike" kern="1200" cap="none" spc="0" normalizeH="0" baseline="-2500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itchFamily="43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663609" name="Group 57"/>
          <p:cNvGrpSpPr>
            <a:grpSpLocks/>
          </p:cNvGrpSpPr>
          <p:nvPr/>
        </p:nvGrpSpPr>
        <p:grpSpPr bwMode="auto">
          <a:xfrm>
            <a:off x="812800" y="2667000"/>
            <a:ext cx="7340600" cy="1311275"/>
            <a:chOff x="240" y="2438"/>
            <a:chExt cx="4624" cy="826"/>
          </a:xfrm>
        </p:grpSpPr>
        <p:sp>
          <p:nvSpPr>
            <p:cNvPr id="663584" name="Line 32"/>
            <p:cNvSpPr>
              <a:spLocks noChangeShapeType="1"/>
            </p:cNvSpPr>
            <p:nvPr/>
          </p:nvSpPr>
          <p:spPr bwMode="auto">
            <a:xfrm>
              <a:off x="528" y="2576"/>
              <a:ext cx="4336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63585" name="Rectangle 33"/>
            <p:cNvSpPr>
              <a:spLocks noChangeArrowheads="1"/>
            </p:cNvSpPr>
            <p:nvPr/>
          </p:nvSpPr>
          <p:spPr bwMode="auto">
            <a:xfrm>
              <a:off x="2246" y="2544"/>
              <a:ext cx="1402" cy="96"/>
            </a:xfrm>
            <a:prstGeom prst="rect">
              <a:avLst/>
            </a:prstGeom>
            <a:solidFill>
              <a:srgbClr val="990099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63586" name="Line 34"/>
            <p:cNvSpPr>
              <a:spLocks noChangeShapeType="1"/>
            </p:cNvSpPr>
            <p:nvPr/>
          </p:nvSpPr>
          <p:spPr bwMode="auto">
            <a:xfrm>
              <a:off x="528" y="3120"/>
              <a:ext cx="432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63587" name="Rectangle 35"/>
            <p:cNvSpPr>
              <a:spLocks noChangeArrowheads="1"/>
            </p:cNvSpPr>
            <p:nvPr/>
          </p:nvSpPr>
          <p:spPr bwMode="auto">
            <a:xfrm>
              <a:off x="1237" y="3072"/>
              <a:ext cx="1403" cy="96"/>
            </a:xfrm>
            <a:prstGeom prst="rect">
              <a:avLst/>
            </a:prstGeom>
            <a:solidFill>
              <a:srgbClr val="990099">
                <a:alpha val="50000"/>
              </a:srgbClr>
            </a:solidFill>
            <a:ln w="28575">
              <a:noFill/>
              <a:miter lim="800000"/>
              <a:headEnd/>
              <a:tailEnd type="none" w="med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63598" name="Text Box 46"/>
            <p:cNvSpPr txBox="1">
              <a:spLocks noChangeArrowheads="1"/>
            </p:cNvSpPr>
            <p:nvPr/>
          </p:nvSpPr>
          <p:spPr bwMode="auto">
            <a:xfrm>
              <a:off x="266" y="3014"/>
              <a:ext cx="208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Arial Unicode MS" pitchFamily="43" charset="0"/>
                  <a:ea typeface="+mn-ea"/>
                  <a:cs typeface="+mn-cs"/>
                </a:rPr>
                <a:t>Z</a:t>
              </a:r>
            </a:p>
          </p:txBody>
        </p:sp>
        <p:sp>
          <p:nvSpPr>
            <p:cNvPr id="663599" name="Text Box 47"/>
            <p:cNvSpPr txBox="1">
              <a:spLocks noChangeArrowheads="1"/>
            </p:cNvSpPr>
            <p:nvPr/>
          </p:nvSpPr>
          <p:spPr bwMode="auto">
            <a:xfrm>
              <a:off x="240" y="2438"/>
              <a:ext cx="214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Arial Unicode MS" pitchFamily="43" charset="0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663602" name="Line 50"/>
            <p:cNvSpPr>
              <a:spLocks noChangeShapeType="1"/>
            </p:cNvSpPr>
            <p:nvPr/>
          </p:nvSpPr>
          <p:spPr bwMode="auto">
            <a:xfrm flipV="1">
              <a:off x="1874" y="2736"/>
              <a:ext cx="1054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sm"/>
              <a:tailEnd type="triangl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63605" name="Text Box 53"/>
            <p:cNvSpPr txBox="1">
              <a:spLocks noChangeArrowheads="1"/>
            </p:cNvSpPr>
            <p:nvPr/>
          </p:nvSpPr>
          <p:spPr bwMode="auto">
            <a:xfrm>
              <a:off x="2529" y="2784"/>
              <a:ext cx="255" cy="288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sm"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itchFamily="43" charset="0"/>
                  <a:ea typeface="+mn-ea"/>
                  <a:cs typeface="+mn-cs"/>
                </a:rPr>
                <a:t>s</a:t>
              </a:r>
              <a:r>
                <a:rPr kumimoji="0" lang="en-US" sz="2400" b="0" i="0" u="none" strike="noStrike" kern="1200" cap="none" spc="0" normalizeH="0" baseline="-2500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itchFamily="43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663566" name="Line 14"/>
          <p:cNvSpPr>
            <a:spLocks noChangeShapeType="1"/>
          </p:cNvSpPr>
          <p:nvPr/>
        </p:nvSpPr>
        <p:spPr bwMode="auto">
          <a:xfrm>
            <a:off x="1219200" y="4791075"/>
            <a:ext cx="688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med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itchFamily="43" charset="0"/>
              <a:ea typeface="+mn-ea"/>
              <a:cs typeface="+mn-cs"/>
            </a:endParaRPr>
          </a:p>
        </p:txBody>
      </p:sp>
      <p:sp>
        <p:nvSpPr>
          <p:cNvPr id="663567" name="Rectangle 15"/>
          <p:cNvSpPr>
            <a:spLocks noChangeArrowheads="1"/>
          </p:cNvSpPr>
          <p:nvPr/>
        </p:nvSpPr>
        <p:spPr bwMode="auto">
          <a:xfrm>
            <a:off x="3649663" y="4740275"/>
            <a:ext cx="2225675" cy="152400"/>
          </a:xfrm>
          <a:prstGeom prst="rect">
            <a:avLst/>
          </a:prstGeom>
          <a:solidFill>
            <a:srgbClr val="FF3300">
              <a:alpha val="50000"/>
            </a:srgbClr>
          </a:solidFill>
          <a:ln w="28575">
            <a:noFill/>
            <a:miter lim="800000"/>
            <a:headEnd/>
            <a:tailEnd type="none" w="med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itchFamily="43" charset="0"/>
              <a:ea typeface="+mn-ea"/>
              <a:cs typeface="+mn-cs"/>
            </a:endParaRPr>
          </a:p>
        </p:txBody>
      </p:sp>
      <p:sp>
        <p:nvSpPr>
          <p:cNvPr id="663568" name="Line 16"/>
          <p:cNvSpPr>
            <a:spLocks noChangeShapeType="1"/>
          </p:cNvSpPr>
          <p:nvPr/>
        </p:nvSpPr>
        <p:spPr bwMode="auto">
          <a:xfrm>
            <a:off x="1219200" y="5654675"/>
            <a:ext cx="69342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med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itchFamily="43" charset="0"/>
              <a:ea typeface="+mn-ea"/>
              <a:cs typeface="+mn-cs"/>
            </a:endParaRPr>
          </a:p>
        </p:txBody>
      </p:sp>
      <p:sp>
        <p:nvSpPr>
          <p:cNvPr id="663569" name="Rectangle 17"/>
          <p:cNvSpPr>
            <a:spLocks noChangeArrowheads="1"/>
          </p:cNvSpPr>
          <p:nvPr/>
        </p:nvSpPr>
        <p:spPr bwMode="auto">
          <a:xfrm>
            <a:off x="2028825" y="5578475"/>
            <a:ext cx="2227263" cy="152400"/>
          </a:xfrm>
          <a:prstGeom prst="rect">
            <a:avLst/>
          </a:prstGeom>
          <a:solidFill>
            <a:srgbClr val="FF3300">
              <a:alpha val="50000"/>
            </a:srgbClr>
          </a:solidFill>
          <a:ln w="28575">
            <a:noFill/>
            <a:miter lim="800000"/>
            <a:headEnd/>
            <a:tailEnd type="none" w="med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itchFamily="43" charset="0"/>
              <a:ea typeface="+mn-ea"/>
              <a:cs typeface="+mn-cs"/>
            </a:endParaRPr>
          </a:p>
        </p:txBody>
      </p:sp>
      <p:sp>
        <p:nvSpPr>
          <p:cNvPr id="663573" name="Rectangle 21"/>
          <p:cNvSpPr>
            <a:spLocks noChangeArrowheads="1"/>
          </p:cNvSpPr>
          <p:nvPr/>
        </p:nvSpPr>
        <p:spPr bwMode="auto">
          <a:xfrm>
            <a:off x="4057650" y="4740275"/>
            <a:ext cx="2227263" cy="1524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28575">
            <a:noFill/>
            <a:miter lim="800000"/>
            <a:headEnd/>
            <a:tailEnd type="none" w="med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itchFamily="43" charset="0"/>
              <a:ea typeface="+mn-ea"/>
              <a:cs typeface="+mn-cs"/>
            </a:endParaRPr>
          </a:p>
        </p:txBody>
      </p:sp>
      <p:sp>
        <p:nvSpPr>
          <p:cNvPr id="663574" name="Rectangle 22"/>
          <p:cNvSpPr>
            <a:spLocks noChangeArrowheads="1"/>
          </p:cNvSpPr>
          <p:nvPr/>
        </p:nvSpPr>
        <p:spPr bwMode="auto">
          <a:xfrm>
            <a:off x="2438400" y="5578475"/>
            <a:ext cx="2227263" cy="1524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28575">
            <a:noFill/>
            <a:miter lim="800000"/>
            <a:headEnd/>
            <a:tailEnd type="none" w="med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itchFamily="43" charset="0"/>
              <a:ea typeface="+mn-ea"/>
              <a:cs typeface="+mn-cs"/>
            </a:endParaRPr>
          </a:p>
        </p:txBody>
      </p:sp>
      <p:sp>
        <p:nvSpPr>
          <p:cNvPr id="663597" name="Text Box 45"/>
          <p:cNvSpPr txBox="1">
            <a:spLocks noChangeArrowheads="1"/>
          </p:cNvSpPr>
          <p:nvPr/>
        </p:nvSpPr>
        <p:spPr bwMode="auto">
          <a:xfrm>
            <a:off x="838200" y="5486400"/>
            <a:ext cx="330200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Z</a:t>
            </a:r>
          </a:p>
        </p:txBody>
      </p:sp>
      <p:sp>
        <p:nvSpPr>
          <p:cNvPr id="663600" name="Text Box 48"/>
          <p:cNvSpPr txBox="1">
            <a:spLocks noChangeArrowheads="1"/>
          </p:cNvSpPr>
          <p:nvPr/>
        </p:nvSpPr>
        <p:spPr bwMode="auto">
          <a:xfrm>
            <a:off x="457200" y="4572000"/>
            <a:ext cx="800100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X / Y</a:t>
            </a:r>
          </a:p>
        </p:txBody>
      </p:sp>
      <p:sp>
        <p:nvSpPr>
          <p:cNvPr id="663603" name="Line 51"/>
          <p:cNvSpPr>
            <a:spLocks noChangeShapeType="1"/>
          </p:cNvSpPr>
          <p:nvPr/>
        </p:nvSpPr>
        <p:spPr bwMode="auto">
          <a:xfrm flipV="1">
            <a:off x="3429000" y="4953000"/>
            <a:ext cx="160020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sm"/>
            <a:tailEnd type="triangl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itchFamily="43" charset="0"/>
              <a:ea typeface="+mn-ea"/>
              <a:cs typeface="+mn-cs"/>
            </a:endParaRPr>
          </a:p>
        </p:txBody>
      </p:sp>
      <p:graphicFrame>
        <p:nvGraphicFramePr>
          <p:cNvPr id="663607" name="Object 55"/>
          <p:cNvGraphicFramePr>
            <a:graphicFrameLocks noChangeAspect="1"/>
          </p:cNvGraphicFramePr>
          <p:nvPr/>
        </p:nvGraphicFramePr>
        <p:xfrm>
          <a:off x="5016500" y="4778375"/>
          <a:ext cx="17653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633" name="Equation" r:id="rId4" imgW="787455" imgH="393926" progId="Equation.3">
                  <p:embed/>
                </p:oleObj>
              </mc:Choice>
              <mc:Fallback>
                <p:oleObj name="Equation" r:id="rId4" imgW="787455" imgH="393926" progId="Equation.3">
                  <p:embed/>
                  <p:pic>
                    <p:nvPicPr>
                      <p:cNvPr id="663607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4778375"/>
                        <a:ext cx="1765300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3613" name="Group 61"/>
          <p:cNvGrpSpPr>
            <a:grpSpLocks/>
          </p:cNvGrpSpPr>
          <p:nvPr/>
        </p:nvGrpSpPr>
        <p:grpSpPr bwMode="auto">
          <a:xfrm>
            <a:off x="2438400" y="5791200"/>
            <a:ext cx="1828800" cy="152400"/>
            <a:chOff x="1248" y="3792"/>
            <a:chExt cx="1152" cy="96"/>
          </a:xfrm>
        </p:grpSpPr>
        <p:sp>
          <p:nvSpPr>
            <p:cNvPr id="663610" name="Line 58"/>
            <p:cNvSpPr>
              <a:spLocks noChangeShapeType="1"/>
            </p:cNvSpPr>
            <p:nvPr/>
          </p:nvSpPr>
          <p:spPr bwMode="auto">
            <a:xfrm>
              <a:off x="1248" y="3840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sm"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63611" name="Line 59"/>
            <p:cNvSpPr>
              <a:spLocks noChangeShapeType="1"/>
            </p:cNvSpPr>
            <p:nvPr/>
          </p:nvSpPr>
          <p:spPr bwMode="auto">
            <a:xfrm>
              <a:off x="1248" y="3792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sm"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63612" name="Line 60"/>
            <p:cNvSpPr>
              <a:spLocks noChangeShapeType="1"/>
            </p:cNvSpPr>
            <p:nvPr/>
          </p:nvSpPr>
          <p:spPr bwMode="auto">
            <a:xfrm>
              <a:off x="2400" y="3792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sm"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</p:grpSp>
      <p:grpSp>
        <p:nvGrpSpPr>
          <p:cNvPr id="663618" name="Group 66"/>
          <p:cNvGrpSpPr>
            <a:grpSpLocks/>
          </p:cNvGrpSpPr>
          <p:nvPr/>
        </p:nvGrpSpPr>
        <p:grpSpPr bwMode="auto">
          <a:xfrm>
            <a:off x="2057400" y="6172200"/>
            <a:ext cx="2590800" cy="152400"/>
            <a:chOff x="1200" y="3984"/>
            <a:chExt cx="1632" cy="96"/>
          </a:xfrm>
        </p:grpSpPr>
        <p:sp>
          <p:nvSpPr>
            <p:cNvPr id="663615" name="Line 63"/>
            <p:cNvSpPr>
              <a:spLocks noChangeShapeType="1"/>
            </p:cNvSpPr>
            <p:nvPr/>
          </p:nvSpPr>
          <p:spPr bwMode="auto">
            <a:xfrm>
              <a:off x="1200" y="4032"/>
              <a:ext cx="16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sm"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63616" name="Line 64"/>
            <p:cNvSpPr>
              <a:spLocks noChangeShapeType="1"/>
            </p:cNvSpPr>
            <p:nvPr/>
          </p:nvSpPr>
          <p:spPr bwMode="auto">
            <a:xfrm>
              <a:off x="1200" y="398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sm"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  <p:sp>
          <p:nvSpPr>
            <p:cNvPr id="663617" name="Line 65"/>
            <p:cNvSpPr>
              <a:spLocks noChangeShapeType="1"/>
            </p:cNvSpPr>
            <p:nvPr/>
          </p:nvSpPr>
          <p:spPr bwMode="auto">
            <a:xfrm>
              <a:off x="2832" y="398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sm"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endParaRPr>
            </a:p>
          </p:txBody>
        </p:sp>
      </p:grpSp>
      <p:sp>
        <p:nvSpPr>
          <p:cNvPr id="663619" name="Text Box 67"/>
          <p:cNvSpPr txBox="1">
            <a:spLocks noChangeArrowheads="1"/>
          </p:cNvSpPr>
          <p:nvPr/>
        </p:nvSpPr>
        <p:spPr bwMode="auto">
          <a:xfrm>
            <a:off x="3167063" y="5832475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 type="none" w="lg" len="sm"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I</a:t>
            </a:r>
          </a:p>
        </p:txBody>
      </p:sp>
      <p:sp>
        <p:nvSpPr>
          <p:cNvPr id="663620" name="Text Box 68"/>
          <p:cNvSpPr txBox="1">
            <a:spLocks noChangeArrowheads="1"/>
          </p:cNvSpPr>
          <p:nvPr/>
        </p:nvSpPr>
        <p:spPr bwMode="auto">
          <a:xfrm>
            <a:off x="3108325" y="6183313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lg" len="sm"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U</a:t>
            </a:r>
          </a:p>
        </p:txBody>
      </p:sp>
      <p:sp>
        <p:nvSpPr>
          <p:cNvPr id="663622" name="AutoShape 70"/>
          <p:cNvSpPr>
            <a:spLocks noChangeArrowheads="1"/>
          </p:cNvSpPr>
          <p:nvPr/>
        </p:nvSpPr>
        <p:spPr bwMode="auto">
          <a:xfrm>
            <a:off x="4191000" y="40386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12700">
            <a:solidFill>
              <a:srgbClr val="FF6600"/>
            </a:solidFill>
            <a:miter lim="800000"/>
            <a:headEnd type="none" w="lg" len="sm"/>
            <a:tailEnd type="none" w="lg" len="sm"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itchFamily="43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540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 bwMode="auto">
          <a:xfrm>
            <a:off x="533400" y="1524000"/>
            <a:ext cx="3429000" cy="762000"/>
          </a:xfrm>
          <a:prstGeom prst="rect">
            <a:avLst/>
          </a:prstGeom>
          <a:solidFill>
            <a:srgbClr val="FFFF00">
              <a:alpha val="20000"/>
            </a:srgbClr>
          </a:solidFill>
          <a:ln w="12700" cap="flat" cmpd="sng" algn="ctr">
            <a:noFill/>
            <a:prstDash val="solid"/>
            <a:round/>
            <a:headEnd type="none" w="lg" len="sm"/>
            <a:tailEnd type="none" w="lg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43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953000" y="1371600"/>
            <a:ext cx="3505200" cy="1371600"/>
          </a:xfrm>
          <a:prstGeom prst="rect">
            <a:avLst/>
          </a:prstGeom>
          <a:solidFill>
            <a:srgbClr val="FFFF00">
              <a:alpha val="20000"/>
            </a:srgbClr>
          </a:solidFill>
          <a:ln w="12700" cap="flat" cmpd="sng" algn="ctr">
            <a:noFill/>
            <a:prstDash val="solid"/>
            <a:round/>
            <a:headEnd type="none" w="lg" len="sm"/>
            <a:tailEnd type="none" w="lg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43" charset="0"/>
            </a:endParaRPr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dirty="0"/>
              <a:t>Genome Rearrangements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09600" y="1524000"/>
            <a:ext cx="3282950" cy="541338"/>
            <a:chOff x="384" y="2137"/>
            <a:chExt cx="2068" cy="341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384" y="2352"/>
              <a:ext cx="2064" cy="126"/>
              <a:chOff x="384" y="2352"/>
              <a:chExt cx="2352" cy="144"/>
            </a:xfrm>
          </p:grpSpPr>
          <p:sp>
            <p:nvSpPr>
              <p:cNvPr id="629765" name="AutoShape 5"/>
              <p:cNvSpPr>
                <a:spLocks noChangeArrowheads="1"/>
              </p:cNvSpPr>
              <p:nvPr/>
            </p:nvSpPr>
            <p:spPr bwMode="auto">
              <a:xfrm>
                <a:off x="384" y="2376"/>
                <a:ext cx="1104" cy="9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19050">
                <a:noFill/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766" name="AutoShape 6"/>
              <p:cNvSpPr>
                <a:spLocks noChangeArrowheads="1"/>
              </p:cNvSpPr>
              <p:nvPr/>
            </p:nvSpPr>
            <p:spPr bwMode="auto">
              <a:xfrm>
                <a:off x="1632" y="2376"/>
                <a:ext cx="1104" cy="9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19050">
                <a:noFill/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767" name="Oval 7"/>
              <p:cNvSpPr>
                <a:spLocks noChangeArrowheads="1"/>
              </p:cNvSpPr>
              <p:nvPr/>
            </p:nvSpPr>
            <p:spPr bwMode="auto">
              <a:xfrm>
                <a:off x="1488" y="2352"/>
                <a:ext cx="144" cy="144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29768" name="Text Box 8"/>
            <p:cNvSpPr txBox="1">
              <a:spLocks noChangeArrowheads="1"/>
            </p:cNvSpPr>
            <p:nvPr/>
          </p:nvSpPr>
          <p:spPr bwMode="auto">
            <a:xfrm>
              <a:off x="1536" y="2137"/>
              <a:ext cx="916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 Unicode MS" pitchFamily="-111" charset="0"/>
                </a:rPr>
                <a:t>a  b  c  d  e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09600" y="2981325"/>
            <a:ext cx="3359150" cy="541338"/>
            <a:chOff x="384" y="2137"/>
            <a:chExt cx="2116" cy="341"/>
          </a:xfrm>
        </p:grpSpPr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384" y="2352"/>
              <a:ext cx="2064" cy="126"/>
              <a:chOff x="384" y="2352"/>
              <a:chExt cx="2352" cy="144"/>
            </a:xfrm>
          </p:grpSpPr>
          <p:sp>
            <p:nvSpPr>
              <p:cNvPr id="629773" name="AutoShape 13"/>
              <p:cNvSpPr>
                <a:spLocks noChangeArrowheads="1"/>
              </p:cNvSpPr>
              <p:nvPr/>
            </p:nvSpPr>
            <p:spPr bwMode="auto">
              <a:xfrm>
                <a:off x="384" y="2376"/>
                <a:ext cx="1104" cy="9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19050">
                <a:noFill/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774" name="AutoShape 14"/>
              <p:cNvSpPr>
                <a:spLocks noChangeArrowheads="1"/>
              </p:cNvSpPr>
              <p:nvPr/>
            </p:nvSpPr>
            <p:spPr bwMode="auto">
              <a:xfrm>
                <a:off x="1632" y="2376"/>
                <a:ext cx="1104" cy="9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19050">
                <a:noFill/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775" name="Oval 15"/>
              <p:cNvSpPr>
                <a:spLocks noChangeArrowheads="1"/>
              </p:cNvSpPr>
              <p:nvPr/>
            </p:nvSpPr>
            <p:spPr bwMode="auto">
              <a:xfrm>
                <a:off x="1488" y="2352"/>
                <a:ext cx="144" cy="144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29776" name="Text Box 16"/>
            <p:cNvSpPr txBox="1">
              <a:spLocks noChangeArrowheads="1"/>
            </p:cNvSpPr>
            <p:nvPr/>
          </p:nvSpPr>
          <p:spPr bwMode="auto">
            <a:xfrm>
              <a:off x="1536" y="2137"/>
              <a:ext cx="96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Arial Unicode MS" pitchFamily="-111" charset="0"/>
                </a:rPr>
                <a:t>a  </a:t>
              </a:r>
              <a:r>
                <a:rPr lang="en-US" dirty="0" err="1">
                  <a:solidFill>
                    <a:srgbClr val="FF6600"/>
                  </a:solidFill>
                  <a:latin typeface="Arial Unicode MS" pitchFamily="-111" charset="0"/>
                </a:rPr>
                <a:t>d</a:t>
              </a:r>
              <a:r>
                <a:rPr lang="en-US" dirty="0">
                  <a:solidFill>
                    <a:srgbClr val="FF6600"/>
                  </a:solidFill>
                  <a:latin typeface="Arial Unicode MS" pitchFamily="-111" charset="0"/>
                </a:rPr>
                <a:t>  </a:t>
              </a:r>
              <a:r>
                <a:rPr lang="en-US" dirty="0" err="1">
                  <a:solidFill>
                    <a:srgbClr val="FF6600"/>
                  </a:solidFill>
                  <a:latin typeface="Arial Unicode MS" pitchFamily="-111" charset="0"/>
                </a:rPr>
                <a:t>c</a:t>
              </a:r>
              <a:r>
                <a:rPr lang="en-US" dirty="0">
                  <a:solidFill>
                    <a:srgbClr val="FF6600"/>
                  </a:solidFill>
                  <a:latin typeface="Arial Unicode MS" pitchFamily="-111" charset="0"/>
                </a:rPr>
                <a:t>  </a:t>
              </a:r>
              <a:r>
                <a:rPr lang="en-US" dirty="0" err="1">
                  <a:solidFill>
                    <a:srgbClr val="FF6600"/>
                  </a:solidFill>
                  <a:latin typeface="Arial Unicode MS" pitchFamily="-111" charset="0"/>
                </a:rPr>
                <a:t>b</a:t>
              </a:r>
              <a:r>
                <a:rPr lang="en-US" dirty="0">
                  <a:latin typeface="Arial Unicode MS" pitchFamily="-111" charset="0"/>
                </a:rPr>
                <a:t>   </a:t>
              </a:r>
              <a:r>
                <a:rPr lang="en-US" dirty="0" err="1">
                  <a:latin typeface="Arial Unicode MS" pitchFamily="-111" charset="0"/>
                </a:rPr>
                <a:t>e</a:t>
              </a:r>
              <a:endParaRPr lang="en-US" dirty="0">
                <a:latin typeface="Arial Unicode MS" pitchFamily="-111" charset="0"/>
              </a:endParaRPr>
            </a:p>
          </p:txBody>
        </p:sp>
      </p:grpSp>
      <p:sp>
        <p:nvSpPr>
          <p:cNvPr id="629814" name="Text Box 54"/>
          <p:cNvSpPr txBox="1">
            <a:spLocks noChangeArrowheads="1"/>
          </p:cNvSpPr>
          <p:nvPr/>
        </p:nvSpPr>
        <p:spPr bwMode="auto">
          <a:xfrm>
            <a:off x="1600200" y="3638550"/>
            <a:ext cx="1211263" cy="4000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Arial"/>
              </a:rPr>
              <a:t>inversion</a:t>
            </a:r>
          </a:p>
        </p:txBody>
      </p: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5029200" y="1371600"/>
            <a:ext cx="3282950" cy="1150938"/>
            <a:chOff x="2976" y="1296"/>
            <a:chExt cx="2068" cy="725"/>
          </a:xfrm>
        </p:grpSpPr>
        <p:grpSp>
          <p:nvGrpSpPr>
            <p:cNvPr id="7" name="Group 37"/>
            <p:cNvGrpSpPr>
              <a:grpSpLocks/>
            </p:cNvGrpSpPr>
            <p:nvPr/>
          </p:nvGrpSpPr>
          <p:grpSpPr bwMode="auto">
            <a:xfrm>
              <a:off x="3552" y="1296"/>
              <a:ext cx="1488" cy="341"/>
              <a:chOff x="3552" y="1296"/>
              <a:chExt cx="1488" cy="341"/>
            </a:xfrm>
          </p:grpSpPr>
          <p:sp>
            <p:nvSpPr>
              <p:cNvPr id="629783" name="AutoShape 23"/>
              <p:cNvSpPr>
                <a:spLocks noChangeArrowheads="1"/>
              </p:cNvSpPr>
              <p:nvPr/>
            </p:nvSpPr>
            <p:spPr bwMode="auto">
              <a:xfrm>
                <a:off x="3600" y="1532"/>
                <a:ext cx="345" cy="75"/>
              </a:xfrm>
              <a:prstGeom prst="roundRect">
                <a:avLst>
                  <a:gd name="adj" fmla="val 50000"/>
                </a:avLst>
              </a:prstGeom>
              <a:solidFill>
                <a:srgbClr val="FF6600"/>
              </a:solidFill>
              <a:ln w="19050">
                <a:noFill/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784" name="AutoShape 24"/>
              <p:cNvSpPr>
                <a:spLocks noChangeArrowheads="1"/>
              </p:cNvSpPr>
              <p:nvPr/>
            </p:nvSpPr>
            <p:spPr bwMode="auto">
              <a:xfrm>
                <a:off x="4071" y="1532"/>
                <a:ext cx="969" cy="84"/>
              </a:xfrm>
              <a:prstGeom prst="roundRect">
                <a:avLst>
                  <a:gd name="adj" fmla="val 50000"/>
                </a:avLst>
              </a:prstGeom>
              <a:solidFill>
                <a:srgbClr val="FF6600"/>
              </a:solidFill>
              <a:ln w="19050">
                <a:noFill/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785" name="Oval 25"/>
              <p:cNvSpPr>
                <a:spLocks noChangeArrowheads="1"/>
              </p:cNvSpPr>
              <p:nvPr/>
            </p:nvSpPr>
            <p:spPr bwMode="auto">
              <a:xfrm>
                <a:off x="3945" y="1511"/>
                <a:ext cx="126" cy="126"/>
              </a:xfrm>
              <a:prstGeom prst="ellipse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786" name="Text Box 26"/>
              <p:cNvSpPr txBox="1">
                <a:spLocks noChangeArrowheads="1"/>
              </p:cNvSpPr>
              <p:nvPr/>
            </p:nvSpPr>
            <p:spPr bwMode="auto">
              <a:xfrm>
                <a:off x="3552" y="1296"/>
                <a:ext cx="371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lg" len="sm"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FF6600"/>
                    </a:solidFill>
                    <a:latin typeface="Arial Unicode MS" pitchFamily="-111" charset="0"/>
                  </a:rPr>
                  <a:t>x  y</a:t>
                </a:r>
              </a:p>
            </p:txBody>
          </p:sp>
        </p:grpSp>
        <p:grpSp>
          <p:nvGrpSpPr>
            <p:cNvPr id="8" name="Group 38"/>
            <p:cNvGrpSpPr>
              <a:grpSpLocks/>
            </p:cNvGrpSpPr>
            <p:nvPr/>
          </p:nvGrpSpPr>
          <p:grpSpPr bwMode="auto">
            <a:xfrm>
              <a:off x="2976" y="1680"/>
              <a:ext cx="2068" cy="341"/>
              <a:chOff x="2976" y="1680"/>
              <a:chExt cx="2068" cy="341"/>
            </a:xfrm>
          </p:grpSpPr>
          <p:grpSp>
            <p:nvGrpSpPr>
              <p:cNvPr id="9" name="Group 28"/>
              <p:cNvGrpSpPr>
                <a:grpSpLocks/>
              </p:cNvGrpSpPr>
              <p:nvPr/>
            </p:nvGrpSpPr>
            <p:grpSpPr bwMode="auto">
              <a:xfrm>
                <a:off x="2976" y="1895"/>
                <a:ext cx="2064" cy="126"/>
                <a:chOff x="384" y="2352"/>
                <a:chExt cx="2352" cy="144"/>
              </a:xfrm>
            </p:grpSpPr>
            <p:sp>
              <p:nvSpPr>
                <p:cNvPr id="629789" name="AutoShape 29"/>
                <p:cNvSpPr>
                  <a:spLocks noChangeArrowheads="1"/>
                </p:cNvSpPr>
                <p:nvPr/>
              </p:nvSpPr>
              <p:spPr bwMode="auto">
                <a:xfrm>
                  <a:off x="384" y="2376"/>
                  <a:ext cx="1104" cy="9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9050">
                  <a:noFill/>
                  <a:round/>
                  <a:headEnd/>
                  <a:tailEnd type="none" w="lg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9790" name="AutoShape 30"/>
                <p:cNvSpPr>
                  <a:spLocks noChangeArrowheads="1"/>
                </p:cNvSpPr>
                <p:nvPr/>
              </p:nvSpPr>
              <p:spPr bwMode="auto">
                <a:xfrm>
                  <a:off x="1632" y="2376"/>
                  <a:ext cx="1104" cy="9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9050">
                  <a:noFill/>
                  <a:round/>
                  <a:headEnd/>
                  <a:tailEnd type="none" w="lg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9791" name="Oval 31"/>
                <p:cNvSpPr>
                  <a:spLocks noChangeArrowheads="1"/>
                </p:cNvSpPr>
                <p:nvPr/>
              </p:nvSpPr>
              <p:spPr bwMode="auto">
                <a:xfrm>
                  <a:off x="1488" y="2352"/>
                  <a:ext cx="144" cy="144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lg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29792" name="Text Box 32"/>
              <p:cNvSpPr txBox="1">
                <a:spLocks noChangeArrowheads="1"/>
              </p:cNvSpPr>
              <p:nvPr/>
            </p:nvSpPr>
            <p:spPr bwMode="auto">
              <a:xfrm>
                <a:off x="4128" y="1680"/>
                <a:ext cx="916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lg" len="sm"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latin typeface="Arial Unicode MS" pitchFamily="-111" charset="0"/>
                  </a:rPr>
                  <a:t>a  b  c  d  e</a:t>
                </a:r>
              </a:p>
            </p:txBody>
          </p:sp>
        </p:grpSp>
      </p:grpSp>
      <p:grpSp>
        <p:nvGrpSpPr>
          <p:cNvPr id="10" name="Group 51"/>
          <p:cNvGrpSpPr>
            <a:grpSpLocks/>
          </p:cNvGrpSpPr>
          <p:nvPr/>
        </p:nvGrpSpPr>
        <p:grpSpPr bwMode="auto">
          <a:xfrm>
            <a:off x="5029200" y="3554413"/>
            <a:ext cx="3276600" cy="1150938"/>
            <a:chOff x="2976" y="2251"/>
            <a:chExt cx="2064" cy="725"/>
          </a:xfrm>
        </p:grpSpPr>
        <p:sp>
          <p:nvSpPr>
            <p:cNvPr id="629800" name="AutoShape 40"/>
            <p:cNvSpPr>
              <a:spLocks noChangeArrowheads="1"/>
            </p:cNvSpPr>
            <p:nvPr/>
          </p:nvSpPr>
          <p:spPr bwMode="auto">
            <a:xfrm>
              <a:off x="3600" y="2487"/>
              <a:ext cx="345" cy="7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19050">
              <a:noFill/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9801" name="AutoShape 41"/>
            <p:cNvSpPr>
              <a:spLocks noChangeArrowheads="1"/>
            </p:cNvSpPr>
            <p:nvPr/>
          </p:nvSpPr>
          <p:spPr bwMode="auto">
            <a:xfrm>
              <a:off x="4071" y="2487"/>
              <a:ext cx="969" cy="84"/>
            </a:xfrm>
            <a:prstGeom prst="roundRect">
              <a:avLst>
                <a:gd name="adj" fmla="val 50000"/>
              </a:avLst>
            </a:prstGeom>
            <a:solidFill>
              <a:srgbClr val="FF6600"/>
            </a:solidFill>
            <a:ln w="19050">
              <a:noFill/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9802" name="Oval 42"/>
            <p:cNvSpPr>
              <a:spLocks noChangeArrowheads="1"/>
            </p:cNvSpPr>
            <p:nvPr/>
          </p:nvSpPr>
          <p:spPr bwMode="auto">
            <a:xfrm>
              <a:off x="3945" y="2466"/>
              <a:ext cx="126" cy="126"/>
            </a:xfrm>
            <a:prstGeom prst="ellipse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9803" name="Text Box 43"/>
            <p:cNvSpPr txBox="1">
              <a:spLocks noChangeArrowheads="1"/>
            </p:cNvSpPr>
            <p:nvPr/>
          </p:nvSpPr>
          <p:spPr bwMode="auto">
            <a:xfrm>
              <a:off x="3552" y="2251"/>
              <a:ext cx="382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 Unicode MS" pitchFamily="-111" charset="0"/>
                </a:rPr>
                <a:t>d  e</a:t>
              </a:r>
            </a:p>
          </p:txBody>
        </p:sp>
        <p:grpSp>
          <p:nvGrpSpPr>
            <p:cNvPr id="11" name="Group 45"/>
            <p:cNvGrpSpPr>
              <a:grpSpLocks/>
            </p:cNvGrpSpPr>
            <p:nvPr/>
          </p:nvGrpSpPr>
          <p:grpSpPr bwMode="auto">
            <a:xfrm>
              <a:off x="2976" y="2850"/>
              <a:ext cx="2064" cy="126"/>
              <a:chOff x="384" y="2352"/>
              <a:chExt cx="2352" cy="144"/>
            </a:xfrm>
          </p:grpSpPr>
          <p:sp>
            <p:nvSpPr>
              <p:cNvPr id="629806" name="AutoShape 46"/>
              <p:cNvSpPr>
                <a:spLocks noChangeArrowheads="1"/>
              </p:cNvSpPr>
              <p:nvPr/>
            </p:nvSpPr>
            <p:spPr bwMode="auto">
              <a:xfrm>
                <a:off x="384" y="2376"/>
                <a:ext cx="1104" cy="9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19050">
                <a:noFill/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807" name="AutoShape 47"/>
              <p:cNvSpPr>
                <a:spLocks noChangeArrowheads="1"/>
              </p:cNvSpPr>
              <p:nvPr/>
            </p:nvSpPr>
            <p:spPr bwMode="auto">
              <a:xfrm>
                <a:off x="1632" y="2376"/>
                <a:ext cx="1104" cy="9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19050">
                <a:noFill/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808" name="Oval 48"/>
              <p:cNvSpPr>
                <a:spLocks noChangeArrowheads="1"/>
              </p:cNvSpPr>
              <p:nvPr/>
            </p:nvSpPr>
            <p:spPr bwMode="auto">
              <a:xfrm>
                <a:off x="1488" y="2352"/>
                <a:ext cx="144" cy="144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29809" name="Text Box 49"/>
            <p:cNvSpPr txBox="1">
              <a:spLocks noChangeArrowheads="1"/>
            </p:cNvSpPr>
            <p:nvPr/>
          </p:nvSpPr>
          <p:spPr bwMode="auto">
            <a:xfrm>
              <a:off x="4128" y="2635"/>
              <a:ext cx="905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 Unicode MS" pitchFamily="-111" charset="0"/>
                </a:rPr>
                <a:t>a  b  c  </a:t>
              </a:r>
              <a:r>
                <a:rPr lang="en-US">
                  <a:solidFill>
                    <a:srgbClr val="FF6600"/>
                  </a:solidFill>
                  <a:latin typeface="Arial Unicode MS" pitchFamily="-111" charset="0"/>
                </a:rPr>
                <a:t>x  y</a:t>
              </a:r>
            </a:p>
          </p:txBody>
        </p:sp>
        <p:sp>
          <p:nvSpPr>
            <p:cNvPr id="629810" name="AutoShape 50"/>
            <p:cNvSpPr>
              <a:spLocks noChangeArrowheads="1"/>
            </p:cNvSpPr>
            <p:nvPr/>
          </p:nvSpPr>
          <p:spPr bwMode="auto">
            <a:xfrm>
              <a:off x="4695" y="2876"/>
              <a:ext cx="345" cy="75"/>
            </a:xfrm>
            <a:prstGeom prst="roundRect">
              <a:avLst>
                <a:gd name="adj" fmla="val 50000"/>
              </a:avLst>
            </a:prstGeom>
            <a:solidFill>
              <a:srgbClr val="FF6600"/>
            </a:solidFill>
            <a:ln w="19050">
              <a:noFill/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29813" name="AutoShape 53"/>
          <p:cNvSpPr>
            <a:spLocks noChangeArrowheads="1"/>
          </p:cNvSpPr>
          <p:nvPr/>
        </p:nvSpPr>
        <p:spPr bwMode="auto">
          <a:xfrm>
            <a:off x="6400800" y="2819400"/>
            <a:ext cx="533400" cy="381000"/>
          </a:xfrm>
          <a:prstGeom prst="downArrow">
            <a:avLst>
              <a:gd name="adj1" fmla="val 50000"/>
              <a:gd name="adj2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none" w="lg" len="sm"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9815" name="Text Box 55"/>
          <p:cNvSpPr txBox="1">
            <a:spLocks noChangeArrowheads="1"/>
          </p:cNvSpPr>
          <p:nvPr/>
        </p:nvSpPr>
        <p:spPr bwMode="auto">
          <a:xfrm>
            <a:off x="5791200" y="4857750"/>
            <a:ext cx="1638300" cy="4000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translocation</a:t>
            </a:r>
          </a:p>
        </p:txBody>
      </p:sp>
      <p:sp>
        <p:nvSpPr>
          <p:cNvPr id="49" name="AutoShape 53"/>
          <p:cNvSpPr>
            <a:spLocks noChangeArrowheads="1"/>
          </p:cNvSpPr>
          <p:nvPr/>
        </p:nvSpPr>
        <p:spPr bwMode="auto">
          <a:xfrm>
            <a:off x="2057400" y="2514600"/>
            <a:ext cx="533400" cy="381000"/>
          </a:xfrm>
          <a:prstGeom prst="downArrow">
            <a:avLst>
              <a:gd name="adj1" fmla="val 50000"/>
              <a:gd name="adj2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none" w="lg" len="sm"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9818" name="Rectangle 58"/>
          <p:cNvSpPr>
            <a:spLocks noGrp="1" noChangeArrowheads="1"/>
          </p:cNvSpPr>
          <p:nvPr>
            <p:ph type="body" idx="1"/>
          </p:nvPr>
        </p:nvSpPr>
        <p:spPr>
          <a:xfrm>
            <a:off x="304800" y="5410200"/>
            <a:ext cx="8534400" cy="1143000"/>
          </a:xfrm>
          <a:noFill/>
          <a:ln/>
        </p:spPr>
        <p:txBody>
          <a:bodyPr/>
          <a:lstStyle/>
          <a:p>
            <a:r>
              <a:rPr lang="en-US" sz="2400" dirty="0"/>
              <a:t>Can occur within a chromosome or across chromosomes</a:t>
            </a:r>
          </a:p>
          <a:p>
            <a:r>
              <a:rPr lang="en-US" sz="2400" dirty="0"/>
              <a:t>Can have combinations of these events</a:t>
            </a:r>
          </a:p>
        </p:txBody>
      </p:sp>
      <p:sp>
        <p:nvSpPr>
          <p:cNvPr id="50" name="Text Box 54"/>
          <p:cNvSpPr txBox="1">
            <a:spLocks noChangeArrowheads="1"/>
          </p:cNvSpPr>
          <p:nvPr/>
        </p:nvSpPr>
        <p:spPr bwMode="auto">
          <a:xfrm>
            <a:off x="228600" y="1168400"/>
            <a:ext cx="1172116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Arial"/>
              </a:rPr>
              <a:t>ancestor</a:t>
            </a:r>
          </a:p>
        </p:txBody>
      </p:sp>
      <p:sp>
        <p:nvSpPr>
          <p:cNvPr id="51" name="Text Box 54"/>
          <p:cNvSpPr txBox="1">
            <a:spLocks noChangeArrowheads="1"/>
          </p:cNvSpPr>
          <p:nvPr/>
        </p:nvSpPr>
        <p:spPr bwMode="auto">
          <a:xfrm>
            <a:off x="4652763" y="990600"/>
            <a:ext cx="1172116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Arial"/>
              </a:rPr>
              <a:t>ancestor</a:t>
            </a:r>
          </a:p>
        </p:txBody>
      </p:sp>
      <p:sp>
        <p:nvSpPr>
          <p:cNvPr id="52" name="Text Box 54"/>
          <p:cNvSpPr txBox="1">
            <a:spLocks noChangeArrowheads="1"/>
          </p:cNvSpPr>
          <p:nvPr/>
        </p:nvSpPr>
        <p:spPr bwMode="auto">
          <a:xfrm>
            <a:off x="228600" y="2844800"/>
            <a:ext cx="182423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Arial"/>
              </a:rPr>
              <a:t>extant species</a:t>
            </a:r>
          </a:p>
        </p:txBody>
      </p:sp>
      <p:sp>
        <p:nvSpPr>
          <p:cNvPr id="53" name="Text Box 54"/>
          <p:cNvSpPr txBox="1">
            <a:spLocks noChangeArrowheads="1"/>
          </p:cNvSpPr>
          <p:nvPr/>
        </p:nvSpPr>
        <p:spPr bwMode="auto">
          <a:xfrm>
            <a:off x="4652763" y="3181350"/>
            <a:ext cx="182423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Arial"/>
              </a:rPr>
              <a:t>extant species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4EE1-4E98-0644-B073-FB204D22D01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818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66"/>
      </a:dk1>
      <a:lt1>
        <a:srgbClr val="FFFFFF"/>
      </a:lt1>
      <a:dk2>
        <a:srgbClr val="8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56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sm"/>
          <a:tailEnd type="none" w="lg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4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sm"/>
          <a:tailEnd type="none" w="lg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43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">
      <a:dk1>
        <a:srgbClr val="000066"/>
      </a:dk1>
      <a:lt1>
        <a:srgbClr val="FFFFFF"/>
      </a:lt1>
      <a:dk2>
        <a:srgbClr val="8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56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sm"/>
          <a:tailEnd type="none" w="lg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4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sm"/>
          <a:tailEnd type="none" w="lg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43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54415</TotalTime>
  <Words>1651</Words>
  <Application>Microsoft Macintosh PowerPoint</Application>
  <PresentationFormat>On-screen Show (4:3)</PresentationFormat>
  <Paragraphs>393</Paragraphs>
  <Slides>31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 Unicode MS</vt:lpstr>
      <vt:lpstr>Arial</vt:lpstr>
      <vt:lpstr>Gill Sans</vt:lpstr>
      <vt:lpstr>Times</vt:lpstr>
      <vt:lpstr>Times New Roman</vt:lpstr>
      <vt:lpstr>Blank Presentation</vt:lpstr>
      <vt:lpstr>1_Blank Presentation</vt:lpstr>
      <vt:lpstr>Equation</vt:lpstr>
      <vt:lpstr>Multiple Whole Genome Alignment</vt:lpstr>
      <vt:lpstr>Goals for Lecture</vt:lpstr>
      <vt:lpstr>Multiple Whole Genome Alignment: Task Definition</vt:lpstr>
      <vt:lpstr>Progressive Alignment</vt:lpstr>
      <vt:lpstr>PowerPoint Presentation</vt:lpstr>
      <vt:lpstr>The MLAGAN Method [Brudno et al., Genome Research, 2003]</vt:lpstr>
      <vt:lpstr>Progressive Alignment: MLAGAN Example</vt:lpstr>
      <vt:lpstr>Reweighting Anchors in MLAGAN</vt:lpstr>
      <vt:lpstr>Genome Rearrangements</vt:lpstr>
      <vt:lpstr>Genome Rearrangement Example: Mouse vs. Human X Chromosome</vt:lpstr>
      <vt:lpstr>The Mauve Method [Darling et al., Genome Research, 2004]</vt:lpstr>
      <vt:lpstr>2. Calculating the Guide Tree in Mauve</vt:lpstr>
      <vt:lpstr>3. Selecting Anchors:  Finding Local Collinear Blocks</vt:lpstr>
      <vt:lpstr>4. and 5. Recursive Anchoring and Gapped Alignment</vt:lpstr>
      <vt:lpstr>Mauve Alignment of  9 Enterobacteria (Shigella and E. coli)</vt:lpstr>
      <vt:lpstr>Mercator</vt:lpstr>
      <vt:lpstr>Establishing Anchors Representing Orthologous Segments</vt:lpstr>
      <vt:lpstr>Rough Orthology Map</vt:lpstr>
      <vt:lpstr>Greedy Segment Identification</vt:lpstr>
      <vt:lpstr>Mercator Example</vt:lpstr>
      <vt:lpstr>Refining the Map:  Finding Breakpoints</vt:lpstr>
      <vt:lpstr>Undirected Graphical Models</vt:lpstr>
      <vt:lpstr>Undirected Graphical Models</vt:lpstr>
      <vt:lpstr>The Breakpoint Graph</vt:lpstr>
      <vt:lpstr>Breakpoint Undirected Graphical Model</vt:lpstr>
      <vt:lpstr>Breakpoint Undirected Graphical Model</vt:lpstr>
      <vt:lpstr>Breakpoint Undirected Graphical Model</vt:lpstr>
      <vt:lpstr>Making Inference Tractable in Breakpoint Undirected Graphical Model</vt:lpstr>
      <vt:lpstr>Minimal Spanning Forest</vt:lpstr>
      <vt:lpstr>Breakpoint Finding Algorithm</vt:lpstr>
      <vt:lpstr>Comments on Whole-Genome Alignment Methods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Whole Genome Alignment</dc:title>
  <dc:creator>Mark Craven</dc:creator>
  <cp:lastModifiedBy>Colin Dewey</cp:lastModifiedBy>
  <cp:revision>1125</cp:revision>
  <cp:lastPrinted>2011-03-08T04:37:23Z</cp:lastPrinted>
  <dcterms:created xsi:type="dcterms:W3CDTF">2011-03-08T04:36:00Z</dcterms:created>
  <dcterms:modified xsi:type="dcterms:W3CDTF">2019-05-02T14:52:24Z</dcterms:modified>
</cp:coreProperties>
</file>