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63" r:id="rId2"/>
    <p:sldId id="680" r:id="rId3"/>
    <p:sldId id="682" r:id="rId4"/>
    <p:sldId id="681" r:id="rId5"/>
    <p:sldId id="624" r:id="rId6"/>
    <p:sldId id="618" r:id="rId7"/>
    <p:sldId id="697" r:id="rId8"/>
    <p:sldId id="628" r:id="rId9"/>
    <p:sldId id="683" r:id="rId10"/>
    <p:sldId id="684" r:id="rId11"/>
    <p:sldId id="685" r:id="rId12"/>
    <p:sldId id="686" r:id="rId13"/>
    <p:sldId id="687" r:id="rId14"/>
    <p:sldId id="688" r:id="rId15"/>
    <p:sldId id="608" r:id="rId16"/>
    <p:sldId id="609" r:id="rId17"/>
    <p:sldId id="610" r:id="rId18"/>
    <p:sldId id="670" r:id="rId19"/>
    <p:sldId id="698" r:id="rId20"/>
    <p:sldId id="699" r:id="rId21"/>
    <p:sldId id="716" r:id="rId22"/>
    <p:sldId id="701" r:id="rId23"/>
    <p:sldId id="702" r:id="rId24"/>
    <p:sldId id="703" r:id="rId25"/>
    <p:sldId id="718" r:id="rId26"/>
    <p:sldId id="719" r:id="rId27"/>
    <p:sldId id="720" r:id="rId28"/>
    <p:sldId id="733" r:id="rId29"/>
    <p:sldId id="721" r:id="rId30"/>
    <p:sldId id="717" r:id="rId31"/>
    <p:sldId id="694" r:id="rId32"/>
    <p:sldId id="631" r:id="rId33"/>
    <p:sldId id="636" r:id="rId34"/>
    <p:sldId id="632" r:id="rId35"/>
    <p:sldId id="633" r:id="rId36"/>
    <p:sldId id="723" r:id="rId37"/>
    <p:sldId id="722" r:id="rId38"/>
    <p:sldId id="724" r:id="rId39"/>
    <p:sldId id="725" r:id="rId40"/>
    <p:sldId id="726" r:id="rId41"/>
    <p:sldId id="727" r:id="rId42"/>
    <p:sldId id="728" r:id="rId43"/>
    <p:sldId id="729" r:id="rId44"/>
    <p:sldId id="730" r:id="rId45"/>
    <p:sldId id="731" r:id="rId46"/>
    <p:sldId id="732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366FF"/>
    <a:srgbClr val="CCFF33"/>
    <a:srgbClr val="0066FF"/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818" autoAdjust="0"/>
  </p:normalViewPr>
  <p:slideViewPr>
    <p:cSldViewPr>
      <p:cViewPr varScale="1">
        <p:scale>
          <a:sx n="96" d="100"/>
          <a:sy n="96" d="100"/>
        </p:scale>
        <p:origin x="20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2" Type="http://schemas.openxmlformats.org/officeDocument/2006/relationships/slide" Target="slides/slide29.xml"/><Relationship Id="rId1" Type="http://schemas.openxmlformats.org/officeDocument/2006/relationships/slide" Target="slides/slide8.xml"/><Relationship Id="rId4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18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5665EFE-0042-E847-9BEF-6D54E84F6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8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fld id="{BFD5407F-0827-A748-9C6A-24E8E8D28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10A24-10CD-A741-A0B2-1DB9EFE83A80}" type="slidenum">
              <a:rPr lang="en-US"/>
              <a:pPr/>
              <a:t>1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84547-1A6F-6143-9AE8-1E37A6902677}" type="slidenum">
              <a:rPr lang="en-US"/>
              <a:pPr/>
              <a:t>10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31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3C503-9664-8840-AB6F-08AC23566FC4}" type="slidenum">
              <a:rPr lang="en-US"/>
              <a:pPr/>
              <a:t>11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2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3C503-9664-8840-AB6F-08AC23566FC4}" type="slidenum">
              <a:rPr lang="en-US"/>
              <a:pPr/>
              <a:t>12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9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9D153-CFF0-3045-8BCC-98F32B34660B}" type="slidenum">
              <a:rPr lang="en-US"/>
              <a:pPr/>
              <a:t>13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48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60935-3311-A64F-B885-4F4B31FF8BE8}" type="slidenum">
              <a:rPr lang="en-US"/>
              <a:pPr/>
              <a:t>14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endParaRPr lang="en-US" dirty="0">
              <a:sym typeface="Lucida Grande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82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E39B7-D612-D04E-9001-F49D8CDBCA31}" type="slidenum">
              <a:rPr lang="en-US"/>
              <a:pPr/>
              <a:t>15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2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E6F09-6E0A-2E4D-A476-3EEAACC4C23D}" type="slidenum">
              <a:rPr lang="en-US"/>
              <a:pPr/>
              <a:t>16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77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13759-A0F3-5447-A9E3-4AF6BD157077}" type="slidenum">
              <a:rPr lang="en-US"/>
              <a:pPr/>
              <a:t>17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54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F700E-8603-5846-B842-B8F4C4014D42}" type="slidenum">
              <a:rPr lang="en-US"/>
              <a:pPr/>
              <a:t>18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72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6A0DD-B71C-324B-B964-07D7986DC178}" type="slidenum">
              <a:rPr lang="en-US"/>
              <a:pPr/>
              <a:t>19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23B0-C2BC-834A-B91D-DF34DF6E29BB}" type="slidenum">
              <a:rPr lang="en-US">
                <a:latin typeface="Arial" pitchFamily="43" charset="0"/>
              </a:rPr>
              <a:pPr/>
              <a:t>2</a:t>
            </a:fld>
            <a:endParaRPr lang="en-US">
              <a:latin typeface="Arial" pitchFamily="43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4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32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FEE19-9FBE-EC48-ACF6-350602550939}" type="slidenum">
              <a:rPr lang="en-US"/>
              <a:pPr/>
              <a:t>20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4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FFF9D-F773-9D41-A0C9-C33AE4F08D49}" type="slidenum">
              <a:rPr lang="en-US"/>
              <a:pPr/>
              <a:t>21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63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B98A1-D8BA-2E44-834B-29CEC9E56810}" type="slidenum">
              <a:rPr lang="en-US"/>
              <a:pPr/>
              <a:t>22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2D50B-C468-8F49-8435-8E2B753508B7}" type="slidenum">
              <a:rPr lang="en-US"/>
              <a:pPr/>
              <a:t>23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00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ACBD5-CD7E-534C-AAB9-7F9662FECC8C}" type="slidenum">
              <a:rPr lang="en-US"/>
              <a:pPr/>
              <a:t>24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52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FEE19-9FBE-EC48-ACF6-350602550939}" type="slidenum">
              <a:rPr lang="en-US"/>
              <a:pPr/>
              <a:t>25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96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FEE19-9FBE-EC48-ACF6-350602550939}" type="slidenum">
              <a:rPr lang="en-US"/>
              <a:pPr/>
              <a:t>26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02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FEE19-9FBE-EC48-ACF6-350602550939}" type="slidenum">
              <a:rPr lang="en-US"/>
              <a:pPr/>
              <a:t>27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30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FEE19-9FBE-EC48-ACF6-350602550939}" type="slidenum">
              <a:rPr lang="en-US"/>
              <a:pPr/>
              <a:t>28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48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16885-CF9A-F34C-BB60-1771D45E67B4}" type="slidenum">
              <a:rPr lang="en-US"/>
              <a:pPr/>
              <a:t>29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839A7-F26F-894D-803C-D5D5BC607863}" type="slidenum">
              <a:rPr lang="en-US"/>
              <a:pPr/>
              <a:t>3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1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FFF9D-F773-9D41-A0C9-C33AE4F08D49}" type="slidenum">
              <a:rPr lang="en-US"/>
              <a:pPr/>
              <a:t>30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44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16885-CF9A-F34C-BB60-1771D45E67B4}" type="slidenum">
              <a:rPr lang="en-US"/>
              <a:pPr/>
              <a:t>31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15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1B28C-A05E-1B46-8424-59CBACE0BC49}" type="slidenum">
              <a:rPr lang="en-US"/>
              <a:pPr/>
              <a:t>32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81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F1F6A-F2C9-3144-83B0-180BB100F585}" type="slidenum">
              <a:rPr lang="en-US"/>
              <a:pPr/>
              <a:t>33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19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A6C8A-F2B8-DE46-9A3A-42F69EE5719A}" type="slidenum">
              <a:rPr lang="en-US"/>
              <a:pPr/>
              <a:t>34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44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32582-1D82-EE47-9BCD-58867E44C79A}" type="slidenum">
              <a:rPr lang="en-US"/>
              <a:pPr/>
              <a:t>35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09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FFF9D-F773-9D41-A0C9-C33AE4F08D49}" type="slidenum">
              <a:rPr lang="en-US"/>
              <a:pPr/>
              <a:t>36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1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FFF9D-F773-9D41-A0C9-C33AE4F08D49}" type="slidenum">
              <a:rPr lang="en-US"/>
              <a:pPr/>
              <a:t>37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547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73436-E782-C047-BDDD-21F96890C87C}" type="slidenum">
              <a:rPr lang="en-US"/>
              <a:pPr/>
              <a:t>38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6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12B2C-CBA8-2448-8A52-BC6A93AA5963}" type="slidenum">
              <a:rPr lang="en-US"/>
              <a:pPr/>
              <a:t>39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9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23B0-C2BC-834A-B91D-DF34DF6E29BB}" type="slidenum">
              <a:rPr lang="en-US">
                <a:latin typeface="Arial" pitchFamily="43" charset="0"/>
              </a:rPr>
              <a:pPr/>
              <a:t>4</a:t>
            </a:fld>
            <a:endParaRPr lang="en-US">
              <a:latin typeface="Arial" pitchFamily="43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532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62046-FFC0-B14B-BAB3-6B5A9FFBD42D}" type="slidenum">
              <a:rPr lang="en-US"/>
              <a:pPr/>
              <a:t>40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76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46B01-6087-AF4B-90DA-D64436176F90}" type="slidenum">
              <a:rPr lang="en-US"/>
              <a:pPr/>
              <a:t>41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091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92D22-CD38-654E-B120-0BF41B7762CC}" type="slidenum">
              <a:rPr lang="en-US"/>
              <a:pPr/>
              <a:t>42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704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B48D0-7CEE-8143-AE1D-8231F5EB35BF}" type="slidenum">
              <a:rPr lang="en-US"/>
              <a:pPr/>
              <a:t>43</a:t>
            </a:fld>
            <a:endParaRPr lang="en-US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77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AA863-7F2E-9543-B059-19A553020E81}" type="slidenum">
              <a:rPr lang="en-US"/>
              <a:pPr/>
              <a:t>44</a:t>
            </a:fld>
            <a:endParaRPr lang="en-US"/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95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6A214-F343-6F4C-81D1-B365D2E2E552}" type="slidenum">
              <a:rPr lang="en-US"/>
              <a:pPr/>
              <a:t>45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320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43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713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16885-CF9A-F34C-BB60-1771D45E67B4}" type="slidenum">
              <a:rPr lang="en-US"/>
              <a:pPr/>
              <a:t>46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3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38BD8-EBC1-6C4C-AF53-5C6DE3230470}" type="slidenum">
              <a:rPr lang="en-US"/>
              <a:pPr/>
              <a:t>5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8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FFF9D-F773-9D41-A0C9-C33AE4F08D49}" type="slidenum">
              <a:rPr lang="en-US"/>
              <a:pPr/>
              <a:t>6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E0ADA-A830-E74A-8B0C-64703475829F}" type="slidenum">
              <a:rPr lang="en-US"/>
              <a:pPr/>
              <a:t>7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1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16885-CF9A-F34C-BB60-1771D45E67B4}" type="slidenum">
              <a:rPr lang="en-US"/>
              <a:pPr/>
              <a:t>8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96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0920C-B58D-EF4E-9608-E83F243EDC2B}" type="slidenum">
              <a:rPr lang="en-US"/>
              <a:pPr/>
              <a:t>9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7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3993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B2EB656-238B-C24A-BDE4-C5EA6446E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1DF966-3072-A046-9830-144664653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9A28F2-5259-FE48-A49A-4F39D1108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647C6E-D3E3-A742-B5AC-82224CF04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BEA1DC-33DD-4142-8AE0-15AEF3A1A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27C74A-34B2-814F-8F2B-7AD336B17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9A055A-D9E5-854F-A998-D8C667322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6E3035-F4BF-B34B-A456-8868958FB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07F2C9-8BD3-4843-9AA2-D36703593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2672B5-1329-3B4B-A13D-12BA6F415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B3DF30-F6B2-A74C-9C0C-D295078F3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F00443-D735-C445-BD59-B95302C1AC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inghistory.org.uk/det/7797/Digital-AlphaServer-A410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1/11800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59986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r>
              <a:rPr lang="en-US" sz="4000" dirty="0"/>
              <a:t>Alignment of Long </a:t>
            </a:r>
            <a:r>
              <a:rPr lang="en-US" sz="4000" dirty="0" smtClean="0"/>
              <a:t>Sequences</a:t>
            </a:r>
            <a:endParaRPr lang="en-US" sz="4000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200400"/>
            <a:ext cx="7162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</a:t>
            </a:r>
            <a:r>
              <a:rPr lang="en-US" sz="2800" dirty="0" smtClean="0"/>
              <a:t>2018</a:t>
            </a:r>
            <a:endParaRPr lang="en-US" sz="2800" dirty="0"/>
          </a:p>
          <a:p>
            <a:r>
              <a:rPr lang="en-US" sz="2800" dirty="0"/>
              <a:t>Anthony Gitter</a:t>
            </a:r>
          </a:p>
          <a:p>
            <a:r>
              <a:rPr lang="en-US" sz="2800" dirty="0"/>
              <a:t>gitter@biostat.wisc.edu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 smtClean="0">
                <a:latin typeface="Arial" pitchFamily="-111" charset="0"/>
                <a:hlinkClick r:id="rId3"/>
              </a:rPr>
              <a:t>CC BY-NC 4.0</a:t>
            </a:r>
            <a:r>
              <a:rPr lang="en-US" sz="1200" dirty="0" smtClean="0">
                <a:latin typeface="Arial" pitchFamily="-111" charset="0"/>
              </a:rPr>
              <a:t> by Mark Craven, Colin Dewey, and Anthony Gitter</a:t>
            </a:r>
            <a:endParaRPr lang="en-US" sz="1200" dirty="0"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Suffix Tree Definition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4114800"/>
          </a:xfrm>
          <a:ln/>
        </p:spPr>
        <p:txBody>
          <a:bodyPr rIns="34290" anchor="ctr"/>
          <a:lstStyle/>
          <a:p>
            <a:pPr marL="698500" indent="-444500">
              <a:lnSpc>
                <a:spcPct val="90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suffix tree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dirty="0"/>
              <a:t> for a string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</a:t>
            </a:r>
            <a:r>
              <a:rPr lang="en-US" sz="2400" dirty="0"/>
              <a:t>of length 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is </a:t>
            </a:r>
            <a:r>
              <a:rPr lang="en-US" sz="2400" dirty="0" smtClean="0"/>
              <a:t>a tree </a:t>
            </a:r>
            <a:r>
              <a:rPr lang="en-US" sz="2400" dirty="0"/>
              <a:t>with the following properties:</a:t>
            </a:r>
          </a:p>
          <a:p>
            <a:pPr marL="1041400" lvl="1" indent="-444500">
              <a:lnSpc>
                <a:spcPct val="90000"/>
              </a:lnSpc>
            </a:pPr>
            <a:r>
              <a:rPr lang="en-US" sz="2400" i="1" dirty="0"/>
              <a:t>rooted </a:t>
            </a:r>
            <a:r>
              <a:rPr lang="en-US" sz="2400" dirty="0"/>
              <a:t>and</a:t>
            </a:r>
            <a:r>
              <a:rPr lang="en-US" sz="2400" i="1" dirty="0"/>
              <a:t> directed</a:t>
            </a:r>
            <a:endParaRPr lang="en-US" sz="2400" dirty="0"/>
          </a:p>
          <a:p>
            <a:pPr marL="1041400" lvl="1" indent="-444500">
              <a:lnSpc>
                <a:spcPct val="90000"/>
              </a:lnSpc>
            </a:pP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leaves, labeled 1 to </a:t>
            </a:r>
            <a:r>
              <a:rPr lang="en-US" sz="2400" i="1" dirty="0">
                <a:latin typeface="Times" pitchFamily="-111" charset="0"/>
              </a:rPr>
              <a:t>m</a:t>
            </a:r>
            <a:endParaRPr lang="en-US" sz="2400" i="1" dirty="0"/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each edge labeled by a substring of </a:t>
            </a:r>
            <a:r>
              <a:rPr lang="en-US" sz="2400" i="1" dirty="0">
                <a:latin typeface="Times" pitchFamily="-111" charset="0"/>
              </a:rPr>
              <a:t>S</a:t>
            </a:r>
            <a:endParaRPr lang="en-US" sz="2400" i="1" dirty="0"/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concatenation of edge labels on path from root to leaf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>
                <a:latin typeface="Times" pitchFamily="-111" charset="0"/>
              </a:rPr>
              <a:t> </a:t>
            </a:r>
            <a:r>
              <a:rPr lang="en-US" sz="2400" dirty="0"/>
              <a:t>is suffix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/>
              <a:t> of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</a:t>
            </a:r>
            <a:r>
              <a:rPr lang="en-US" sz="2400" dirty="0"/>
              <a:t>(we will denote this by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baseline="-6000" dirty="0">
                <a:latin typeface="Times" pitchFamily="-111" charset="0"/>
              </a:rPr>
              <a:t>i...m</a:t>
            </a:r>
            <a:r>
              <a:rPr lang="en-US" sz="2400" dirty="0"/>
              <a:t>)</a:t>
            </a:r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each internal non-root node has at least two children</a:t>
            </a:r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edges out of a node must begin with different characters</a:t>
            </a:r>
          </a:p>
        </p:txBody>
      </p:sp>
      <p:sp>
        <p:nvSpPr>
          <p:cNvPr id="651268" name="AutoShape 4"/>
          <p:cNvSpPr>
            <a:spLocks/>
          </p:cNvSpPr>
          <p:nvPr/>
        </p:nvSpPr>
        <p:spPr bwMode="auto">
          <a:xfrm>
            <a:off x="434975" y="3373438"/>
            <a:ext cx="857250" cy="560387"/>
          </a:xfrm>
          <a:prstGeom prst="rightArrow">
            <a:avLst>
              <a:gd name="adj1" fmla="val 32000"/>
              <a:gd name="adj2" fmla="val 8974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269" name="Rectangle 5"/>
          <p:cNvSpPr>
            <a:spLocks/>
          </p:cNvSpPr>
          <p:nvPr/>
        </p:nvSpPr>
        <p:spPr bwMode="auto">
          <a:xfrm>
            <a:off x="31750" y="3048000"/>
            <a:ext cx="14620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822325" eaLnBrk="1" hangingPunct="1"/>
            <a:r>
              <a:rPr lang="en-US" sz="1700" dirty="0">
                <a:latin typeface="Arial" panose="020B0604020202020204" pitchFamily="34" charset="0"/>
                <a:ea typeface="Gill Sans" pitchFamily="-111" charset="0"/>
                <a:cs typeface="Arial" panose="020B0604020202020204" pitchFamily="34" charset="0"/>
                <a:sym typeface="Gill Sans" pitchFamily="-111" charset="0"/>
              </a:rPr>
              <a:t>key property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 rIns="34290"/>
          <a:lstStyle/>
          <a:p>
            <a:r>
              <a:rPr lang="en-US" sz="4000" dirty="0" smtClean="0"/>
              <a:t>Suffixes</a:t>
            </a:r>
            <a:endParaRPr lang="en-US" sz="4000" dirty="0"/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6858000" cy="4114800"/>
          </a:xfrm>
          <a:ln/>
        </p:spPr>
        <p:txBody>
          <a:bodyPr rIns="34290" anchor="ctr"/>
          <a:lstStyle/>
          <a:p>
            <a:pPr marL="698500" indent="-444500">
              <a:buNone/>
            </a:pP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= “</a:t>
            </a:r>
            <a:r>
              <a:rPr lang="en-US" sz="2400" dirty="0"/>
              <a:t>banana$”</a:t>
            </a:r>
            <a:endParaRPr lang="en-US" sz="2400" dirty="0" smtClean="0"/>
          </a:p>
          <a:p>
            <a:pPr marL="698500" indent="-444500">
              <a:buNone/>
            </a:pPr>
            <a:r>
              <a:rPr lang="en-US" sz="2400" dirty="0"/>
              <a:t>s</a:t>
            </a:r>
            <a:r>
              <a:rPr lang="en-US" sz="2400" dirty="0" smtClean="0"/>
              <a:t>uffixes of </a:t>
            </a:r>
            <a:r>
              <a:rPr lang="en-US" sz="2400" i="1" dirty="0" smtClean="0">
                <a:latin typeface="Times"/>
                <a:cs typeface="Times"/>
              </a:rPr>
              <a:t>S</a:t>
            </a:r>
          </a:p>
          <a:p>
            <a:pPr marL="1498600" lvl="2" indent="-444500">
              <a:buNone/>
            </a:pPr>
            <a:r>
              <a:rPr lang="en-US" dirty="0" smtClean="0"/>
              <a:t>$			(special character)</a:t>
            </a:r>
          </a:p>
          <a:p>
            <a:pPr marL="1498600" lvl="2" indent="-444500">
              <a:buNone/>
            </a:pPr>
            <a:r>
              <a:rPr lang="en-US" dirty="0"/>
              <a:t>a</a:t>
            </a:r>
            <a:r>
              <a:rPr lang="en-US" dirty="0" smtClean="0"/>
              <a:t>$</a:t>
            </a:r>
          </a:p>
          <a:p>
            <a:pPr marL="1498600" lvl="2" indent="-444500">
              <a:buNone/>
            </a:pPr>
            <a:r>
              <a:rPr lang="en-US" dirty="0" err="1"/>
              <a:t>n</a:t>
            </a:r>
            <a:r>
              <a:rPr lang="en-US" dirty="0" err="1" smtClean="0"/>
              <a:t>a</a:t>
            </a:r>
            <a:r>
              <a:rPr lang="en-US" dirty="0" smtClean="0"/>
              <a:t>$</a:t>
            </a:r>
          </a:p>
          <a:p>
            <a:pPr marL="1498600" lvl="2" indent="-444500">
              <a:buNone/>
            </a:pPr>
            <a:r>
              <a:rPr lang="en-US" dirty="0" err="1"/>
              <a:t>a</a:t>
            </a:r>
            <a:r>
              <a:rPr lang="en-US" dirty="0" err="1" smtClean="0"/>
              <a:t>na</a:t>
            </a:r>
            <a:r>
              <a:rPr lang="en-US" dirty="0" smtClean="0"/>
              <a:t>$</a:t>
            </a:r>
          </a:p>
          <a:p>
            <a:pPr marL="1498600" lvl="2" indent="-444500">
              <a:buNone/>
            </a:pPr>
            <a:r>
              <a:rPr lang="en-US" dirty="0"/>
              <a:t>n</a:t>
            </a:r>
            <a:r>
              <a:rPr lang="en-US" dirty="0" smtClean="0"/>
              <a:t>ana$</a:t>
            </a:r>
          </a:p>
          <a:p>
            <a:pPr marL="1498600" lvl="2" indent="-444500">
              <a:buNone/>
            </a:pPr>
            <a:r>
              <a:rPr lang="en-US" dirty="0" err="1"/>
              <a:t>a</a:t>
            </a:r>
            <a:r>
              <a:rPr lang="en-US" dirty="0" err="1" smtClean="0"/>
              <a:t>nana</a:t>
            </a:r>
            <a:r>
              <a:rPr lang="en-US" dirty="0" smtClean="0"/>
              <a:t>$</a:t>
            </a:r>
          </a:p>
          <a:p>
            <a:pPr marL="1498600" lvl="2" indent="-444500">
              <a:buNone/>
            </a:pPr>
            <a:r>
              <a:rPr lang="en-US" dirty="0"/>
              <a:t>b</a:t>
            </a:r>
            <a:r>
              <a:rPr lang="en-US" dirty="0" smtClean="0"/>
              <a:t>anana$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Line 2"/>
          <p:cNvSpPr>
            <a:spLocks noChangeShapeType="1"/>
          </p:cNvSpPr>
          <p:nvPr/>
        </p:nvSpPr>
        <p:spPr bwMode="auto">
          <a:xfrm>
            <a:off x="6294438" y="2782888"/>
            <a:ext cx="593725" cy="1125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1" name="Line 3"/>
          <p:cNvSpPr>
            <a:spLocks noChangeShapeType="1"/>
          </p:cNvSpPr>
          <p:nvPr/>
        </p:nvSpPr>
        <p:spPr bwMode="auto">
          <a:xfrm>
            <a:off x="6270625" y="2830513"/>
            <a:ext cx="7938" cy="2197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Suffix Tree Example</a:t>
            </a: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4800600" cy="4114800"/>
          </a:xfrm>
          <a:ln/>
        </p:spPr>
        <p:txBody>
          <a:bodyPr rIns="34290" anchor="ctr"/>
          <a:lstStyle/>
          <a:p>
            <a:pPr marL="698500" indent="-444500">
              <a:buFont typeface="Times" pitchFamily="-111" charset="0"/>
              <a:buChar char="•"/>
            </a:pP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= “</a:t>
            </a:r>
            <a:r>
              <a:rPr lang="en-US" sz="2400" dirty="0"/>
              <a:t>banana$”</a:t>
            </a:r>
          </a:p>
          <a:p>
            <a:pPr marL="698500" indent="-444500">
              <a:buFont typeface="Times" pitchFamily="-111" charset="0"/>
              <a:buChar char="•"/>
            </a:pPr>
            <a:r>
              <a:rPr lang="en-US" sz="2400" dirty="0" smtClean="0"/>
              <a:t>Add </a:t>
            </a:r>
            <a:r>
              <a:rPr lang="en-US" sz="2400" dirty="0"/>
              <a:t>‘$’ to </a:t>
            </a:r>
            <a:r>
              <a:rPr lang="en-US" sz="2400" dirty="0" smtClean="0"/>
              <a:t>end </a:t>
            </a:r>
            <a:r>
              <a:rPr lang="en-US" sz="2400" dirty="0"/>
              <a:t>so that suffix tree exists (no suffix is a prefix of another suffix)</a:t>
            </a:r>
          </a:p>
        </p:txBody>
      </p:sp>
      <p:sp>
        <p:nvSpPr>
          <p:cNvPr id="652294" name="Line 6"/>
          <p:cNvSpPr>
            <a:spLocks noChangeShapeType="1"/>
          </p:cNvSpPr>
          <p:nvPr/>
        </p:nvSpPr>
        <p:spPr bwMode="auto">
          <a:xfrm flipH="1">
            <a:off x="5794375" y="2836863"/>
            <a:ext cx="422275" cy="392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5" name="Line 7"/>
          <p:cNvSpPr>
            <a:spLocks noChangeShapeType="1"/>
          </p:cNvSpPr>
          <p:nvPr/>
        </p:nvSpPr>
        <p:spPr bwMode="auto">
          <a:xfrm>
            <a:off x="6951663" y="4041775"/>
            <a:ext cx="115887" cy="10334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6" name="Line 8"/>
          <p:cNvSpPr>
            <a:spLocks noChangeShapeType="1"/>
          </p:cNvSpPr>
          <p:nvPr/>
        </p:nvSpPr>
        <p:spPr bwMode="auto">
          <a:xfrm>
            <a:off x="6308725" y="2790825"/>
            <a:ext cx="1963738" cy="14779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7" name="Oval 9"/>
          <p:cNvSpPr>
            <a:spLocks/>
          </p:cNvSpPr>
          <p:nvPr/>
        </p:nvSpPr>
        <p:spPr bwMode="auto">
          <a:xfrm>
            <a:off x="8251825" y="424021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8" name="Oval 10"/>
          <p:cNvSpPr>
            <a:spLocks/>
          </p:cNvSpPr>
          <p:nvPr/>
        </p:nvSpPr>
        <p:spPr bwMode="auto">
          <a:xfrm>
            <a:off x="7646988" y="5051425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9" name="Oval 11"/>
          <p:cNvSpPr>
            <a:spLocks/>
          </p:cNvSpPr>
          <p:nvPr/>
        </p:nvSpPr>
        <p:spPr bwMode="auto">
          <a:xfrm>
            <a:off x="6194425" y="505142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0" name="Line 12"/>
          <p:cNvSpPr>
            <a:spLocks noChangeShapeType="1"/>
          </p:cNvSpPr>
          <p:nvPr/>
        </p:nvSpPr>
        <p:spPr bwMode="auto">
          <a:xfrm>
            <a:off x="6981825" y="3994150"/>
            <a:ext cx="688975" cy="10493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1" name="Oval 13"/>
          <p:cNvSpPr>
            <a:spLocks/>
          </p:cNvSpPr>
          <p:nvPr/>
        </p:nvSpPr>
        <p:spPr bwMode="auto">
          <a:xfrm>
            <a:off x="7018338" y="5086350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2" name="Rectangle 14"/>
          <p:cNvSpPr>
            <a:spLocks/>
          </p:cNvSpPr>
          <p:nvPr/>
        </p:nvSpPr>
        <p:spPr bwMode="auto">
          <a:xfrm>
            <a:off x="7172325" y="34750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03" name="Line 15"/>
          <p:cNvSpPr>
            <a:spLocks noChangeShapeType="1"/>
          </p:cNvSpPr>
          <p:nvPr/>
        </p:nvSpPr>
        <p:spPr bwMode="auto">
          <a:xfrm flipH="1">
            <a:off x="4629150" y="4111625"/>
            <a:ext cx="450850" cy="846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4" name="Line 16"/>
          <p:cNvSpPr>
            <a:spLocks noChangeShapeType="1"/>
          </p:cNvSpPr>
          <p:nvPr/>
        </p:nvSpPr>
        <p:spPr bwMode="auto">
          <a:xfrm>
            <a:off x="5192713" y="4111625"/>
            <a:ext cx="123825" cy="838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5" name="Oval 17"/>
          <p:cNvSpPr>
            <a:spLocks/>
          </p:cNvSpPr>
          <p:nvPr/>
        </p:nvSpPr>
        <p:spPr bwMode="auto">
          <a:xfrm>
            <a:off x="4525963" y="496093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6" name="Oval 18"/>
          <p:cNvSpPr>
            <a:spLocks/>
          </p:cNvSpPr>
          <p:nvPr/>
        </p:nvSpPr>
        <p:spPr bwMode="auto">
          <a:xfrm>
            <a:off x="5246688" y="4960938"/>
            <a:ext cx="147637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7" name="Rectangle 19"/>
          <p:cNvSpPr>
            <a:spLocks/>
          </p:cNvSpPr>
          <p:nvPr/>
        </p:nvSpPr>
        <p:spPr bwMode="auto">
          <a:xfrm>
            <a:off x="6172200" y="52578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1</a:t>
            </a:r>
          </a:p>
        </p:txBody>
      </p:sp>
      <p:sp>
        <p:nvSpPr>
          <p:cNvPr id="652308" name="Oval 20"/>
          <p:cNvSpPr>
            <a:spLocks/>
          </p:cNvSpPr>
          <p:nvPr/>
        </p:nvSpPr>
        <p:spPr bwMode="auto">
          <a:xfrm>
            <a:off x="6194425" y="270827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9" name="Oval 21"/>
          <p:cNvSpPr>
            <a:spLocks/>
          </p:cNvSpPr>
          <p:nvPr/>
        </p:nvSpPr>
        <p:spPr bwMode="auto">
          <a:xfrm>
            <a:off x="5075238" y="3978275"/>
            <a:ext cx="147637" cy="1476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10" name="Rectangle 22"/>
          <p:cNvSpPr>
            <a:spLocks/>
          </p:cNvSpPr>
          <p:nvPr/>
        </p:nvSpPr>
        <p:spPr bwMode="auto">
          <a:xfrm>
            <a:off x="6081713" y="304006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</a:t>
            </a:r>
          </a:p>
        </p:txBody>
      </p:sp>
      <p:sp>
        <p:nvSpPr>
          <p:cNvPr id="652311" name="Rectangle 23"/>
          <p:cNvSpPr>
            <a:spLocks/>
          </p:cNvSpPr>
          <p:nvPr/>
        </p:nvSpPr>
        <p:spPr bwMode="auto">
          <a:xfrm>
            <a:off x="6069013" y="33369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2" name="Rectangle 24"/>
          <p:cNvSpPr>
            <a:spLocks/>
          </p:cNvSpPr>
          <p:nvPr/>
        </p:nvSpPr>
        <p:spPr bwMode="auto">
          <a:xfrm>
            <a:off x="6035675" y="3600450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13" name="Rectangle 25"/>
          <p:cNvSpPr>
            <a:spLocks/>
          </p:cNvSpPr>
          <p:nvPr/>
        </p:nvSpPr>
        <p:spPr bwMode="auto">
          <a:xfrm>
            <a:off x="6046788" y="3783013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4" name="Rectangle 26"/>
          <p:cNvSpPr>
            <a:spLocks/>
          </p:cNvSpPr>
          <p:nvPr/>
        </p:nvSpPr>
        <p:spPr bwMode="auto">
          <a:xfrm>
            <a:off x="6035675" y="406876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15" name="Rectangle 27"/>
          <p:cNvSpPr>
            <a:spLocks/>
          </p:cNvSpPr>
          <p:nvPr/>
        </p:nvSpPr>
        <p:spPr bwMode="auto">
          <a:xfrm>
            <a:off x="6035675" y="43084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6" name="Rectangle 28"/>
          <p:cNvSpPr>
            <a:spLocks/>
          </p:cNvSpPr>
          <p:nvPr/>
        </p:nvSpPr>
        <p:spPr bwMode="auto">
          <a:xfrm>
            <a:off x="5994400" y="46180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17" name="Rectangle 29"/>
          <p:cNvSpPr>
            <a:spLocks/>
          </p:cNvSpPr>
          <p:nvPr/>
        </p:nvSpPr>
        <p:spPr bwMode="auto">
          <a:xfrm>
            <a:off x="6391275" y="310832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18" name="Rectangle 30"/>
          <p:cNvSpPr>
            <a:spLocks/>
          </p:cNvSpPr>
          <p:nvPr/>
        </p:nvSpPr>
        <p:spPr bwMode="auto">
          <a:xfrm>
            <a:off x="6537325" y="336073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9" name="Rectangle 31"/>
          <p:cNvSpPr>
            <a:spLocks/>
          </p:cNvSpPr>
          <p:nvPr/>
        </p:nvSpPr>
        <p:spPr bwMode="auto">
          <a:xfrm>
            <a:off x="6813550" y="406876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20" name="Rectangle 32"/>
          <p:cNvSpPr>
            <a:spLocks/>
          </p:cNvSpPr>
          <p:nvPr/>
        </p:nvSpPr>
        <p:spPr bwMode="auto">
          <a:xfrm>
            <a:off x="6823075" y="433228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21" name="Rectangle 33"/>
          <p:cNvSpPr>
            <a:spLocks/>
          </p:cNvSpPr>
          <p:nvPr/>
        </p:nvSpPr>
        <p:spPr bwMode="auto">
          <a:xfrm>
            <a:off x="7240588" y="4479925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2" name="Rectangle 34"/>
          <p:cNvSpPr>
            <a:spLocks/>
          </p:cNvSpPr>
          <p:nvPr/>
        </p:nvSpPr>
        <p:spPr bwMode="auto">
          <a:xfrm>
            <a:off x="6807200" y="46180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3" name="Rectangle 35"/>
          <p:cNvSpPr>
            <a:spLocks/>
          </p:cNvSpPr>
          <p:nvPr/>
        </p:nvSpPr>
        <p:spPr bwMode="auto">
          <a:xfrm>
            <a:off x="5954713" y="2686050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24" name="Rectangle 36"/>
          <p:cNvSpPr>
            <a:spLocks/>
          </p:cNvSpPr>
          <p:nvPr/>
        </p:nvSpPr>
        <p:spPr bwMode="auto">
          <a:xfrm>
            <a:off x="5407025" y="317817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25" name="Rectangle 37"/>
          <p:cNvSpPr>
            <a:spLocks/>
          </p:cNvSpPr>
          <p:nvPr/>
        </p:nvSpPr>
        <p:spPr bwMode="auto">
          <a:xfrm>
            <a:off x="4824413" y="396557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26" name="Rectangle 38"/>
          <p:cNvSpPr>
            <a:spLocks/>
          </p:cNvSpPr>
          <p:nvPr/>
        </p:nvSpPr>
        <p:spPr bwMode="auto">
          <a:xfrm>
            <a:off x="4732338" y="41941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27" name="Rectangle 39"/>
          <p:cNvSpPr>
            <a:spLocks/>
          </p:cNvSpPr>
          <p:nvPr/>
        </p:nvSpPr>
        <p:spPr bwMode="auto">
          <a:xfrm>
            <a:off x="4543425" y="440055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8" name="Rectangle 40"/>
          <p:cNvSpPr>
            <a:spLocks/>
          </p:cNvSpPr>
          <p:nvPr/>
        </p:nvSpPr>
        <p:spPr bwMode="auto">
          <a:xfrm>
            <a:off x="5068888" y="43322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9" name="Oval 41"/>
          <p:cNvSpPr>
            <a:spLocks/>
          </p:cNvSpPr>
          <p:nvPr/>
        </p:nvSpPr>
        <p:spPr bwMode="auto">
          <a:xfrm>
            <a:off x="6858000" y="389731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0" name="Rectangle 42"/>
          <p:cNvSpPr>
            <a:spLocks/>
          </p:cNvSpPr>
          <p:nvPr/>
        </p:nvSpPr>
        <p:spPr bwMode="auto">
          <a:xfrm>
            <a:off x="4533900" y="51816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 dirty="0">
                <a:ea typeface="Gill Sans" pitchFamily="-111" charset="0"/>
                <a:cs typeface="Gill Sans" pitchFamily="-111" charset="0"/>
              </a:rPr>
              <a:t>2</a:t>
            </a:r>
          </a:p>
        </p:txBody>
      </p:sp>
      <p:sp>
        <p:nvSpPr>
          <p:cNvPr id="652331" name="Rectangle 43"/>
          <p:cNvSpPr>
            <a:spLocks/>
          </p:cNvSpPr>
          <p:nvPr/>
        </p:nvSpPr>
        <p:spPr bwMode="auto">
          <a:xfrm>
            <a:off x="7026275" y="52578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3</a:t>
            </a:r>
          </a:p>
        </p:txBody>
      </p:sp>
      <p:sp>
        <p:nvSpPr>
          <p:cNvPr id="652332" name="Rectangle 44"/>
          <p:cNvSpPr>
            <a:spLocks/>
          </p:cNvSpPr>
          <p:nvPr/>
        </p:nvSpPr>
        <p:spPr bwMode="auto">
          <a:xfrm>
            <a:off x="5251450" y="51816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4</a:t>
            </a:r>
          </a:p>
        </p:txBody>
      </p:sp>
      <p:sp>
        <p:nvSpPr>
          <p:cNvPr id="652333" name="Rectangle 45"/>
          <p:cNvSpPr>
            <a:spLocks/>
          </p:cNvSpPr>
          <p:nvPr/>
        </p:nvSpPr>
        <p:spPr bwMode="auto">
          <a:xfrm>
            <a:off x="7742238" y="525780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5</a:t>
            </a:r>
          </a:p>
        </p:txBody>
      </p:sp>
      <p:sp>
        <p:nvSpPr>
          <p:cNvPr id="652334" name="Oval 46"/>
          <p:cNvSpPr>
            <a:spLocks/>
          </p:cNvSpPr>
          <p:nvPr/>
        </p:nvSpPr>
        <p:spPr bwMode="auto">
          <a:xfrm>
            <a:off x="5622925" y="3235325"/>
            <a:ext cx="149225" cy="1476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5" name="Line 47"/>
          <p:cNvSpPr>
            <a:spLocks noChangeShapeType="1"/>
          </p:cNvSpPr>
          <p:nvPr/>
        </p:nvSpPr>
        <p:spPr bwMode="auto">
          <a:xfrm flipH="1">
            <a:off x="5192713" y="3384550"/>
            <a:ext cx="452437" cy="5873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6" name="Rectangle 48"/>
          <p:cNvSpPr>
            <a:spLocks/>
          </p:cNvSpPr>
          <p:nvPr/>
        </p:nvSpPr>
        <p:spPr bwMode="auto">
          <a:xfrm>
            <a:off x="5257800" y="33940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37" name="Line 49"/>
          <p:cNvSpPr>
            <a:spLocks noChangeShapeType="1"/>
          </p:cNvSpPr>
          <p:nvPr/>
        </p:nvSpPr>
        <p:spPr bwMode="auto">
          <a:xfrm>
            <a:off x="5722938" y="3408363"/>
            <a:ext cx="63500" cy="1587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8" name="Oval 50"/>
          <p:cNvSpPr>
            <a:spLocks/>
          </p:cNvSpPr>
          <p:nvPr/>
        </p:nvSpPr>
        <p:spPr bwMode="auto">
          <a:xfrm>
            <a:off x="5715000" y="501808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9" name="Rectangle 51"/>
          <p:cNvSpPr>
            <a:spLocks/>
          </p:cNvSpPr>
          <p:nvPr/>
        </p:nvSpPr>
        <p:spPr bwMode="auto">
          <a:xfrm>
            <a:off x="5537200" y="388620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40" name="Rectangle 52"/>
          <p:cNvSpPr>
            <a:spLocks/>
          </p:cNvSpPr>
          <p:nvPr/>
        </p:nvSpPr>
        <p:spPr bwMode="auto">
          <a:xfrm>
            <a:off x="5711825" y="52197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6</a:t>
            </a:r>
          </a:p>
        </p:txBody>
      </p:sp>
      <p:sp>
        <p:nvSpPr>
          <p:cNvPr id="652341" name="Rectangle 53"/>
          <p:cNvSpPr>
            <a:spLocks/>
          </p:cNvSpPr>
          <p:nvPr/>
        </p:nvSpPr>
        <p:spPr bwMode="auto">
          <a:xfrm>
            <a:off x="8316913" y="449580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7</a:t>
            </a:r>
          </a:p>
        </p:txBody>
      </p:sp>
      <p:pic>
        <p:nvPicPr>
          <p:cNvPr id="652342" name="Picture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3088" y="1611313"/>
            <a:ext cx="1227137" cy="92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3675"/>
            <a:ext cx="8001000" cy="4022725"/>
          </a:xfrm>
          <a:ln/>
        </p:spPr>
        <p:txBody>
          <a:bodyPr rIns="34290" anchor="ctr"/>
          <a:lstStyle/>
          <a:p>
            <a:pPr marL="698500" indent="-444500"/>
            <a:r>
              <a:rPr lang="en-US" sz="2400" dirty="0" smtClean="0"/>
              <a:t>Assume</a:t>
            </a:r>
            <a:r>
              <a:rPr lang="en-US" sz="2400" i="1" dirty="0" smtClean="0"/>
              <a:t> </a:t>
            </a:r>
            <a:r>
              <a:rPr lang="en-US" sz="2400" dirty="0"/>
              <a:t>we have suffix tree </a:t>
            </a:r>
            <a:r>
              <a:rPr lang="en-US" sz="2400" i="1" dirty="0" smtClean="0">
                <a:latin typeface="Times" pitchFamily="-111" charset="0"/>
              </a:rPr>
              <a:t>T</a:t>
            </a:r>
            <a:r>
              <a:rPr lang="en-US" sz="2400" dirty="0"/>
              <a:t> </a:t>
            </a:r>
            <a:r>
              <a:rPr lang="en-US" sz="2400" dirty="0" smtClean="0"/>
              <a:t>and query string </a:t>
            </a:r>
            <a:r>
              <a:rPr lang="en-US" sz="2400" i="1" dirty="0" smtClean="0">
                <a:latin typeface="Times" pitchFamily="-111" charset="0"/>
              </a:rPr>
              <a:t>Q</a:t>
            </a:r>
            <a:endParaRPr lang="en-US" sz="2400" dirty="0"/>
          </a:p>
          <a:p>
            <a:pPr marL="698500" indent="-444500"/>
            <a:r>
              <a:rPr lang="en-US" sz="2400" dirty="0" err="1"/>
              <a:t>FindMatch</a:t>
            </a:r>
            <a:r>
              <a:rPr lang="en-US" sz="2400" dirty="0"/>
              <a:t>(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i="1" dirty="0"/>
              <a:t>,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i="1" dirty="0"/>
              <a:t>):</a:t>
            </a:r>
          </a:p>
          <a:p>
            <a:pPr marL="1041400" lvl="1" indent="-444500"/>
            <a:r>
              <a:rPr lang="en-US" sz="2400" dirty="0"/>
              <a:t>follow (unique) path down from root of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i="1" dirty="0"/>
              <a:t> </a:t>
            </a:r>
            <a:r>
              <a:rPr lang="en-US" sz="2400" dirty="0"/>
              <a:t>according to characters in </a:t>
            </a:r>
            <a:r>
              <a:rPr lang="en-US" sz="2400" i="1" dirty="0">
                <a:latin typeface="Times" pitchFamily="-111" charset="0"/>
              </a:rPr>
              <a:t>Q</a:t>
            </a:r>
            <a:endParaRPr lang="en-US" sz="2400" dirty="0"/>
          </a:p>
          <a:p>
            <a:pPr marL="1041400" lvl="1" indent="-444500"/>
            <a:r>
              <a:rPr lang="en-US" sz="2400" dirty="0"/>
              <a:t>if all of 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i="1" dirty="0"/>
              <a:t> </a:t>
            </a:r>
            <a:r>
              <a:rPr lang="en-US" sz="2400" dirty="0"/>
              <a:t>is found to be a prefix of such a path</a:t>
            </a:r>
          </a:p>
          <a:p>
            <a:pPr marL="1384300" lvl="2" indent="-444500">
              <a:buFontTx/>
              <a:buNone/>
            </a:pPr>
            <a:r>
              <a:rPr lang="en-US" dirty="0"/>
              <a:t> return label of some leaf below this path</a:t>
            </a:r>
          </a:p>
          <a:p>
            <a:pPr marL="1041400" lvl="1" indent="-444500"/>
            <a:r>
              <a:rPr lang="en-US" sz="2400" dirty="0"/>
              <a:t>else, return no match found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3429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r>
              <a:rPr lang="en-US" sz="4000" kern="0" smtClean="0"/>
              <a:t>Solving the Substring Problem</a:t>
            </a:r>
            <a:endParaRPr lang="en-US" sz="40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sz="4000" dirty="0"/>
              <a:t>Solving the Substring Problem</a:t>
            </a:r>
          </a:p>
        </p:txBody>
      </p:sp>
      <p:sp>
        <p:nvSpPr>
          <p:cNvPr id="654392" name="Line 56"/>
          <p:cNvSpPr>
            <a:spLocks noChangeShapeType="1"/>
          </p:cNvSpPr>
          <p:nvPr/>
        </p:nvSpPr>
        <p:spPr bwMode="auto">
          <a:xfrm>
            <a:off x="2179638" y="2662238"/>
            <a:ext cx="593725" cy="1125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3" name="Line 57"/>
          <p:cNvSpPr>
            <a:spLocks noChangeShapeType="1"/>
          </p:cNvSpPr>
          <p:nvPr/>
        </p:nvSpPr>
        <p:spPr bwMode="auto">
          <a:xfrm>
            <a:off x="2155825" y="2709863"/>
            <a:ext cx="7938" cy="2197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4" name="Line 58"/>
          <p:cNvSpPr>
            <a:spLocks noChangeShapeType="1"/>
          </p:cNvSpPr>
          <p:nvPr/>
        </p:nvSpPr>
        <p:spPr bwMode="auto">
          <a:xfrm flipH="1">
            <a:off x="1679575" y="2716213"/>
            <a:ext cx="422275" cy="392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5" name="Line 59"/>
          <p:cNvSpPr>
            <a:spLocks noChangeShapeType="1"/>
          </p:cNvSpPr>
          <p:nvPr/>
        </p:nvSpPr>
        <p:spPr bwMode="auto">
          <a:xfrm>
            <a:off x="2836863" y="3921125"/>
            <a:ext cx="115887" cy="10334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6" name="Line 60"/>
          <p:cNvSpPr>
            <a:spLocks noChangeShapeType="1"/>
          </p:cNvSpPr>
          <p:nvPr/>
        </p:nvSpPr>
        <p:spPr bwMode="auto">
          <a:xfrm>
            <a:off x="2193925" y="2670175"/>
            <a:ext cx="1963738" cy="14779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7" name="Oval 61"/>
          <p:cNvSpPr>
            <a:spLocks/>
          </p:cNvSpPr>
          <p:nvPr/>
        </p:nvSpPr>
        <p:spPr bwMode="auto">
          <a:xfrm>
            <a:off x="4137025" y="411956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8" name="Oval 62"/>
          <p:cNvSpPr>
            <a:spLocks/>
          </p:cNvSpPr>
          <p:nvPr/>
        </p:nvSpPr>
        <p:spPr bwMode="auto">
          <a:xfrm>
            <a:off x="3532188" y="4930775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9" name="Oval 63"/>
          <p:cNvSpPr>
            <a:spLocks/>
          </p:cNvSpPr>
          <p:nvPr/>
        </p:nvSpPr>
        <p:spPr bwMode="auto">
          <a:xfrm>
            <a:off x="2079625" y="493077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0" name="Line 64"/>
          <p:cNvSpPr>
            <a:spLocks noChangeShapeType="1"/>
          </p:cNvSpPr>
          <p:nvPr/>
        </p:nvSpPr>
        <p:spPr bwMode="auto">
          <a:xfrm>
            <a:off x="2867025" y="3873500"/>
            <a:ext cx="688975" cy="10493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1" name="Oval 65"/>
          <p:cNvSpPr>
            <a:spLocks/>
          </p:cNvSpPr>
          <p:nvPr/>
        </p:nvSpPr>
        <p:spPr bwMode="auto">
          <a:xfrm>
            <a:off x="2903538" y="4965700"/>
            <a:ext cx="147637" cy="1476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2" name="Rectangle 66"/>
          <p:cNvSpPr>
            <a:spLocks/>
          </p:cNvSpPr>
          <p:nvPr/>
        </p:nvSpPr>
        <p:spPr bwMode="auto">
          <a:xfrm>
            <a:off x="3057525" y="3354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03" name="Line 67"/>
          <p:cNvSpPr>
            <a:spLocks noChangeShapeType="1"/>
          </p:cNvSpPr>
          <p:nvPr/>
        </p:nvSpPr>
        <p:spPr bwMode="auto">
          <a:xfrm flipH="1">
            <a:off x="514350" y="3990975"/>
            <a:ext cx="450850" cy="846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4" name="Line 68"/>
          <p:cNvSpPr>
            <a:spLocks noChangeShapeType="1"/>
          </p:cNvSpPr>
          <p:nvPr/>
        </p:nvSpPr>
        <p:spPr bwMode="auto">
          <a:xfrm>
            <a:off x="1077913" y="3990975"/>
            <a:ext cx="123825" cy="8366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5" name="Oval 69"/>
          <p:cNvSpPr>
            <a:spLocks/>
          </p:cNvSpPr>
          <p:nvPr/>
        </p:nvSpPr>
        <p:spPr bwMode="auto">
          <a:xfrm>
            <a:off x="411163" y="484028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6" name="Oval 70"/>
          <p:cNvSpPr>
            <a:spLocks/>
          </p:cNvSpPr>
          <p:nvPr/>
        </p:nvSpPr>
        <p:spPr bwMode="auto">
          <a:xfrm>
            <a:off x="1131888" y="4840288"/>
            <a:ext cx="147637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7" name="Rectangle 71"/>
          <p:cNvSpPr>
            <a:spLocks/>
          </p:cNvSpPr>
          <p:nvPr/>
        </p:nvSpPr>
        <p:spPr bwMode="auto">
          <a:xfrm>
            <a:off x="2073275" y="51244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1</a:t>
            </a:r>
          </a:p>
        </p:txBody>
      </p:sp>
      <p:sp>
        <p:nvSpPr>
          <p:cNvPr id="654408" name="Oval 72"/>
          <p:cNvSpPr>
            <a:spLocks/>
          </p:cNvSpPr>
          <p:nvPr/>
        </p:nvSpPr>
        <p:spPr bwMode="auto">
          <a:xfrm>
            <a:off x="2079625" y="258762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9" name="Oval 73"/>
          <p:cNvSpPr>
            <a:spLocks/>
          </p:cNvSpPr>
          <p:nvPr/>
        </p:nvSpPr>
        <p:spPr bwMode="auto">
          <a:xfrm>
            <a:off x="960438" y="3856038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10" name="Rectangle 74"/>
          <p:cNvSpPr>
            <a:spLocks/>
          </p:cNvSpPr>
          <p:nvPr/>
        </p:nvSpPr>
        <p:spPr bwMode="auto">
          <a:xfrm>
            <a:off x="1966913" y="291941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</a:t>
            </a:r>
          </a:p>
        </p:txBody>
      </p:sp>
      <p:sp>
        <p:nvSpPr>
          <p:cNvPr id="654411" name="Rectangle 75"/>
          <p:cNvSpPr>
            <a:spLocks/>
          </p:cNvSpPr>
          <p:nvPr/>
        </p:nvSpPr>
        <p:spPr bwMode="auto">
          <a:xfrm>
            <a:off x="1954213" y="32162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2" name="Rectangle 76"/>
          <p:cNvSpPr>
            <a:spLocks/>
          </p:cNvSpPr>
          <p:nvPr/>
        </p:nvSpPr>
        <p:spPr bwMode="auto">
          <a:xfrm>
            <a:off x="1920875" y="3479800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13" name="Rectangle 77"/>
          <p:cNvSpPr>
            <a:spLocks/>
          </p:cNvSpPr>
          <p:nvPr/>
        </p:nvSpPr>
        <p:spPr bwMode="auto">
          <a:xfrm>
            <a:off x="1931988" y="3662363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4" name="Rectangle 78"/>
          <p:cNvSpPr>
            <a:spLocks/>
          </p:cNvSpPr>
          <p:nvPr/>
        </p:nvSpPr>
        <p:spPr bwMode="auto">
          <a:xfrm>
            <a:off x="1920875" y="394811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15" name="Rectangle 79"/>
          <p:cNvSpPr>
            <a:spLocks/>
          </p:cNvSpPr>
          <p:nvPr/>
        </p:nvSpPr>
        <p:spPr bwMode="auto">
          <a:xfrm>
            <a:off x="1920875" y="41878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6" name="Rectangle 80"/>
          <p:cNvSpPr>
            <a:spLocks/>
          </p:cNvSpPr>
          <p:nvPr/>
        </p:nvSpPr>
        <p:spPr bwMode="auto">
          <a:xfrm>
            <a:off x="1879600" y="4497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17" name="Rectangle 81"/>
          <p:cNvSpPr>
            <a:spLocks/>
          </p:cNvSpPr>
          <p:nvPr/>
        </p:nvSpPr>
        <p:spPr bwMode="auto">
          <a:xfrm>
            <a:off x="2276475" y="298767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18" name="Rectangle 82"/>
          <p:cNvSpPr>
            <a:spLocks/>
          </p:cNvSpPr>
          <p:nvPr/>
        </p:nvSpPr>
        <p:spPr bwMode="auto">
          <a:xfrm>
            <a:off x="2422525" y="324008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9" name="Rectangle 83"/>
          <p:cNvSpPr>
            <a:spLocks/>
          </p:cNvSpPr>
          <p:nvPr/>
        </p:nvSpPr>
        <p:spPr bwMode="auto">
          <a:xfrm>
            <a:off x="2698750" y="394811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20" name="Rectangle 84"/>
          <p:cNvSpPr>
            <a:spLocks/>
          </p:cNvSpPr>
          <p:nvPr/>
        </p:nvSpPr>
        <p:spPr bwMode="auto">
          <a:xfrm>
            <a:off x="2708275" y="421163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21" name="Rectangle 85"/>
          <p:cNvSpPr>
            <a:spLocks/>
          </p:cNvSpPr>
          <p:nvPr/>
        </p:nvSpPr>
        <p:spPr bwMode="auto">
          <a:xfrm>
            <a:off x="3125788" y="4359275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2" name="Rectangle 86"/>
          <p:cNvSpPr>
            <a:spLocks/>
          </p:cNvSpPr>
          <p:nvPr/>
        </p:nvSpPr>
        <p:spPr bwMode="auto">
          <a:xfrm>
            <a:off x="2692400" y="4497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3" name="Rectangle 87"/>
          <p:cNvSpPr>
            <a:spLocks/>
          </p:cNvSpPr>
          <p:nvPr/>
        </p:nvSpPr>
        <p:spPr bwMode="auto">
          <a:xfrm>
            <a:off x="1839913" y="2565400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24" name="Rectangle 88"/>
          <p:cNvSpPr>
            <a:spLocks/>
          </p:cNvSpPr>
          <p:nvPr/>
        </p:nvSpPr>
        <p:spPr bwMode="auto">
          <a:xfrm>
            <a:off x="1292225" y="3055938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25" name="Rectangle 89"/>
          <p:cNvSpPr>
            <a:spLocks/>
          </p:cNvSpPr>
          <p:nvPr/>
        </p:nvSpPr>
        <p:spPr bwMode="auto">
          <a:xfrm>
            <a:off x="709613" y="384492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26" name="Rectangle 90"/>
          <p:cNvSpPr>
            <a:spLocks/>
          </p:cNvSpPr>
          <p:nvPr/>
        </p:nvSpPr>
        <p:spPr bwMode="auto">
          <a:xfrm>
            <a:off x="617538" y="40735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27" name="Rectangle 91"/>
          <p:cNvSpPr>
            <a:spLocks/>
          </p:cNvSpPr>
          <p:nvPr/>
        </p:nvSpPr>
        <p:spPr bwMode="auto">
          <a:xfrm>
            <a:off x="428625" y="427990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8" name="Rectangle 92"/>
          <p:cNvSpPr>
            <a:spLocks/>
          </p:cNvSpPr>
          <p:nvPr/>
        </p:nvSpPr>
        <p:spPr bwMode="auto">
          <a:xfrm>
            <a:off x="954088" y="42116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9" name="Oval 93"/>
          <p:cNvSpPr>
            <a:spLocks/>
          </p:cNvSpPr>
          <p:nvPr/>
        </p:nvSpPr>
        <p:spPr bwMode="auto">
          <a:xfrm>
            <a:off x="2743200" y="377666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0" name="Rectangle 94"/>
          <p:cNvSpPr>
            <a:spLocks/>
          </p:cNvSpPr>
          <p:nvPr/>
        </p:nvSpPr>
        <p:spPr bwMode="auto">
          <a:xfrm>
            <a:off x="406400" y="5091113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2</a:t>
            </a:r>
          </a:p>
        </p:txBody>
      </p:sp>
      <p:sp>
        <p:nvSpPr>
          <p:cNvPr id="654431" name="Rectangle 95"/>
          <p:cNvSpPr>
            <a:spLocks/>
          </p:cNvSpPr>
          <p:nvPr/>
        </p:nvSpPr>
        <p:spPr bwMode="auto">
          <a:xfrm>
            <a:off x="2911475" y="51752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3</a:t>
            </a:r>
          </a:p>
        </p:txBody>
      </p:sp>
      <p:sp>
        <p:nvSpPr>
          <p:cNvPr id="654432" name="Rectangle 96"/>
          <p:cNvSpPr>
            <a:spLocks/>
          </p:cNvSpPr>
          <p:nvPr/>
        </p:nvSpPr>
        <p:spPr bwMode="auto">
          <a:xfrm>
            <a:off x="1123950" y="50736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4</a:t>
            </a:r>
          </a:p>
        </p:txBody>
      </p:sp>
      <p:sp>
        <p:nvSpPr>
          <p:cNvPr id="654433" name="Rectangle 97"/>
          <p:cNvSpPr>
            <a:spLocks/>
          </p:cNvSpPr>
          <p:nvPr/>
        </p:nvSpPr>
        <p:spPr bwMode="auto">
          <a:xfrm>
            <a:off x="3525838" y="514985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5</a:t>
            </a:r>
          </a:p>
        </p:txBody>
      </p:sp>
      <p:sp>
        <p:nvSpPr>
          <p:cNvPr id="654434" name="Oval 98"/>
          <p:cNvSpPr>
            <a:spLocks/>
          </p:cNvSpPr>
          <p:nvPr/>
        </p:nvSpPr>
        <p:spPr bwMode="auto">
          <a:xfrm>
            <a:off x="1508125" y="3113088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5" name="Line 99"/>
          <p:cNvSpPr>
            <a:spLocks noChangeShapeType="1"/>
          </p:cNvSpPr>
          <p:nvPr/>
        </p:nvSpPr>
        <p:spPr bwMode="auto">
          <a:xfrm flipH="1">
            <a:off x="1077913" y="3263900"/>
            <a:ext cx="452437" cy="5873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6" name="Rectangle 100"/>
          <p:cNvSpPr>
            <a:spLocks/>
          </p:cNvSpPr>
          <p:nvPr/>
        </p:nvSpPr>
        <p:spPr bwMode="auto">
          <a:xfrm>
            <a:off x="1143000" y="32734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37" name="Line 101"/>
          <p:cNvSpPr>
            <a:spLocks noChangeShapeType="1"/>
          </p:cNvSpPr>
          <p:nvPr/>
        </p:nvSpPr>
        <p:spPr bwMode="auto">
          <a:xfrm>
            <a:off x="1608138" y="3287713"/>
            <a:ext cx="63500" cy="1587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8" name="Oval 102"/>
          <p:cNvSpPr>
            <a:spLocks/>
          </p:cNvSpPr>
          <p:nvPr/>
        </p:nvSpPr>
        <p:spPr bwMode="auto">
          <a:xfrm>
            <a:off x="1600200" y="489743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9" name="Rectangle 103"/>
          <p:cNvSpPr>
            <a:spLocks/>
          </p:cNvSpPr>
          <p:nvPr/>
        </p:nvSpPr>
        <p:spPr bwMode="auto">
          <a:xfrm>
            <a:off x="1422400" y="376555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40" name="Rectangle 104"/>
          <p:cNvSpPr>
            <a:spLocks/>
          </p:cNvSpPr>
          <p:nvPr/>
        </p:nvSpPr>
        <p:spPr bwMode="auto">
          <a:xfrm>
            <a:off x="1597025" y="51244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6</a:t>
            </a:r>
          </a:p>
        </p:txBody>
      </p:sp>
      <p:sp>
        <p:nvSpPr>
          <p:cNvPr id="654441" name="Rectangle 105"/>
          <p:cNvSpPr>
            <a:spLocks/>
          </p:cNvSpPr>
          <p:nvPr/>
        </p:nvSpPr>
        <p:spPr bwMode="auto">
          <a:xfrm>
            <a:off x="4141788" y="434975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7</a:t>
            </a:r>
          </a:p>
        </p:txBody>
      </p:sp>
      <p:sp>
        <p:nvSpPr>
          <p:cNvPr id="654442" name="Rectangle 106"/>
          <p:cNvSpPr>
            <a:spLocks/>
          </p:cNvSpPr>
          <p:nvPr/>
        </p:nvSpPr>
        <p:spPr bwMode="auto">
          <a:xfrm>
            <a:off x="1668463" y="1754188"/>
            <a:ext cx="1001712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 i="1">
                <a:latin typeface="Times" pitchFamily="-111" charset="0"/>
                <a:ea typeface="Gill Sans" pitchFamily="-111" charset="0"/>
                <a:cs typeface="Gill Sans" pitchFamily="-111" charset="0"/>
              </a:rPr>
              <a:t>Q</a:t>
            </a:r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 = nan</a:t>
            </a:r>
          </a:p>
        </p:txBody>
      </p:sp>
      <p:sp>
        <p:nvSpPr>
          <p:cNvPr id="654443" name="Line 107"/>
          <p:cNvSpPr>
            <a:spLocks noChangeShapeType="1"/>
          </p:cNvSpPr>
          <p:nvPr/>
        </p:nvSpPr>
        <p:spPr bwMode="auto">
          <a:xfrm rot="10800000">
            <a:off x="2297113" y="2736850"/>
            <a:ext cx="284162" cy="5095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44" name="Line 108"/>
          <p:cNvSpPr>
            <a:spLocks noChangeShapeType="1"/>
          </p:cNvSpPr>
          <p:nvPr/>
        </p:nvSpPr>
        <p:spPr bwMode="auto">
          <a:xfrm rot="10800000">
            <a:off x="2922588" y="3746500"/>
            <a:ext cx="55562" cy="6127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47" name="Rectangle 111"/>
          <p:cNvSpPr>
            <a:spLocks/>
          </p:cNvSpPr>
          <p:nvPr/>
        </p:nvSpPr>
        <p:spPr bwMode="auto">
          <a:xfrm>
            <a:off x="1631950" y="5730875"/>
            <a:ext cx="10509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ea typeface="Gill Sans" pitchFamily="-111" charset="0"/>
                <a:cs typeface="Gill Sans" pitchFamily="-111" charset="0"/>
              </a:rPr>
              <a:t>return 3</a:t>
            </a:r>
          </a:p>
        </p:txBody>
      </p:sp>
      <p:sp>
        <p:nvSpPr>
          <p:cNvPr id="654449" name="Line 113"/>
          <p:cNvSpPr>
            <a:spLocks noChangeShapeType="1"/>
          </p:cNvSpPr>
          <p:nvPr/>
        </p:nvSpPr>
        <p:spPr bwMode="auto">
          <a:xfrm rot="10800000">
            <a:off x="2593975" y="3216275"/>
            <a:ext cx="285750" cy="5111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4935538" y="1798638"/>
            <a:ext cx="3890962" cy="4297362"/>
            <a:chOff x="3109" y="1133"/>
            <a:chExt cx="2451" cy="2707"/>
          </a:xfrm>
        </p:grpSpPr>
        <p:sp>
          <p:nvSpPr>
            <p:cNvPr id="654339" name="Line 3"/>
            <p:cNvSpPr>
              <a:spLocks noChangeShapeType="1"/>
            </p:cNvSpPr>
            <p:nvPr/>
          </p:nvSpPr>
          <p:spPr bwMode="auto">
            <a:xfrm>
              <a:off x="4231" y="1706"/>
              <a:ext cx="374" cy="7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0" name="Line 4"/>
            <p:cNvSpPr>
              <a:spLocks noChangeShapeType="1"/>
            </p:cNvSpPr>
            <p:nvPr/>
          </p:nvSpPr>
          <p:spPr bwMode="auto">
            <a:xfrm>
              <a:off x="4217" y="1736"/>
              <a:ext cx="4" cy="1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1" name="Line 5"/>
            <p:cNvSpPr>
              <a:spLocks noChangeShapeType="1"/>
            </p:cNvSpPr>
            <p:nvPr/>
          </p:nvSpPr>
          <p:spPr bwMode="auto">
            <a:xfrm flipH="1">
              <a:off x="3916" y="1740"/>
              <a:ext cx="266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2" name="Line 6"/>
            <p:cNvSpPr>
              <a:spLocks noChangeShapeType="1"/>
            </p:cNvSpPr>
            <p:nvPr/>
          </p:nvSpPr>
          <p:spPr bwMode="auto">
            <a:xfrm>
              <a:off x="4645" y="2499"/>
              <a:ext cx="74" cy="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3" name="Line 7"/>
            <p:cNvSpPr>
              <a:spLocks noChangeShapeType="1"/>
            </p:cNvSpPr>
            <p:nvPr/>
          </p:nvSpPr>
          <p:spPr bwMode="auto">
            <a:xfrm>
              <a:off x="4241" y="1710"/>
              <a:ext cx="1236" cy="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4" name="Oval 8"/>
            <p:cNvSpPr>
              <a:spLocks/>
            </p:cNvSpPr>
            <p:nvPr/>
          </p:nvSpPr>
          <p:spPr bwMode="auto">
            <a:xfrm>
              <a:off x="5465" y="2624"/>
              <a:ext cx="93" cy="93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5" name="Oval 9"/>
            <p:cNvSpPr>
              <a:spLocks/>
            </p:cNvSpPr>
            <p:nvPr/>
          </p:nvSpPr>
          <p:spPr bwMode="auto">
            <a:xfrm>
              <a:off x="5083" y="3135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6" name="Oval 10"/>
            <p:cNvSpPr>
              <a:spLocks/>
            </p:cNvSpPr>
            <p:nvPr/>
          </p:nvSpPr>
          <p:spPr bwMode="auto">
            <a:xfrm>
              <a:off x="4169" y="3135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7" name="Line 11"/>
            <p:cNvSpPr>
              <a:spLocks noChangeShapeType="1"/>
            </p:cNvSpPr>
            <p:nvPr/>
          </p:nvSpPr>
          <p:spPr bwMode="auto">
            <a:xfrm>
              <a:off x="4665" y="2469"/>
              <a:ext cx="434" cy="6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8" name="Oval 12"/>
            <p:cNvSpPr>
              <a:spLocks/>
            </p:cNvSpPr>
            <p:nvPr/>
          </p:nvSpPr>
          <p:spPr bwMode="auto">
            <a:xfrm>
              <a:off x="4687" y="3157"/>
              <a:ext cx="94" cy="93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9" name="Rectangle 13"/>
            <p:cNvSpPr>
              <a:spLocks/>
            </p:cNvSpPr>
            <p:nvPr/>
          </p:nvSpPr>
          <p:spPr bwMode="auto">
            <a:xfrm>
              <a:off x="4784" y="214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50" name="Line 14"/>
            <p:cNvSpPr>
              <a:spLocks noChangeShapeType="1"/>
            </p:cNvSpPr>
            <p:nvPr/>
          </p:nvSpPr>
          <p:spPr bwMode="auto">
            <a:xfrm flipH="1">
              <a:off x="3182" y="2543"/>
              <a:ext cx="284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1" name="Line 15"/>
            <p:cNvSpPr>
              <a:spLocks noChangeShapeType="1"/>
            </p:cNvSpPr>
            <p:nvPr/>
          </p:nvSpPr>
          <p:spPr bwMode="auto">
            <a:xfrm>
              <a:off x="3537" y="2543"/>
              <a:ext cx="78" cy="5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2" name="Oval 16"/>
            <p:cNvSpPr>
              <a:spLocks/>
            </p:cNvSpPr>
            <p:nvPr/>
          </p:nvSpPr>
          <p:spPr bwMode="auto">
            <a:xfrm>
              <a:off x="3118" y="3077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3" name="Oval 17"/>
            <p:cNvSpPr>
              <a:spLocks/>
            </p:cNvSpPr>
            <p:nvPr/>
          </p:nvSpPr>
          <p:spPr bwMode="auto">
            <a:xfrm>
              <a:off x="3571" y="3077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4" name="Rectangle 18"/>
            <p:cNvSpPr>
              <a:spLocks/>
            </p:cNvSpPr>
            <p:nvPr/>
          </p:nvSpPr>
          <p:spPr bwMode="auto">
            <a:xfrm>
              <a:off x="4165" y="3281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1</a:t>
              </a:r>
            </a:p>
          </p:txBody>
        </p:sp>
        <p:sp>
          <p:nvSpPr>
            <p:cNvPr id="654355" name="Oval 19"/>
            <p:cNvSpPr>
              <a:spLocks/>
            </p:cNvSpPr>
            <p:nvPr/>
          </p:nvSpPr>
          <p:spPr bwMode="auto">
            <a:xfrm>
              <a:off x="4169" y="1659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6" name="Oval 20"/>
            <p:cNvSpPr>
              <a:spLocks/>
            </p:cNvSpPr>
            <p:nvPr/>
          </p:nvSpPr>
          <p:spPr bwMode="auto">
            <a:xfrm>
              <a:off x="3463" y="2458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7" name="Rectangle 21"/>
            <p:cNvSpPr>
              <a:spLocks/>
            </p:cNvSpPr>
            <p:nvPr/>
          </p:nvSpPr>
          <p:spPr bwMode="auto">
            <a:xfrm>
              <a:off x="4098" y="1868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b</a:t>
              </a:r>
            </a:p>
          </p:txBody>
        </p:sp>
        <p:sp>
          <p:nvSpPr>
            <p:cNvPr id="654358" name="Rectangle 22"/>
            <p:cNvSpPr>
              <a:spLocks/>
            </p:cNvSpPr>
            <p:nvPr/>
          </p:nvSpPr>
          <p:spPr bwMode="auto">
            <a:xfrm>
              <a:off x="4090" y="2055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59" name="Rectangle 23"/>
            <p:cNvSpPr>
              <a:spLocks/>
            </p:cNvSpPr>
            <p:nvPr/>
          </p:nvSpPr>
          <p:spPr bwMode="auto">
            <a:xfrm>
              <a:off x="4069" y="2221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0" name="Rectangle 24"/>
            <p:cNvSpPr>
              <a:spLocks/>
            </p:cNvSpPr>
            <p:nvPr/>
          </p:nvSpPr>
          <p:spPr bwMode="auto">
            <a:xfrm>
              <a:off x="4075" y="2336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1" name="Rectangle 25"/>
            <p:cNvSpPr>
              <a:spLocks/>
            </p:cNvSpPr>
            <p:nvPr/>
          </p:nvSpPr>
          <p:spPr bwMode="auto">
            <a:xfrm>
              <a:off x="4069" y="2516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2" name="Rectangle 26"/>
            <p:cNvSpPr>
              <a:spLocks/>
            </p:cNvSpPr>
            <p:nvPr/>
          </p:nvSpPr>
          <p:spPr bwMode="auto">
            <a:xfrm>
              <a:off x="4068" y="2667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3" name="Rectangle 27"/>
            <p:cNvSpPr>
              <a:spLocks/>
            </p:cNvSpPr>
            <p:nvPr/>
          </p:nvSpPr>
          <p:spPr bwMode="auto">
            <a:xfrm>
              <a:off x="4043" y="286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64" name="Rectangle 28"/>
            <p:cNvSpPr>
              <a:spLocks/>
            </p:cNvSpPr>
            <p:nvPr/>
          </p:nvSpPr>
          <p:spPr bwMode="auto">
            <a:xfrm>
              <a:off x="4292" y="1911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5" name="Rectangle 29"/>
            <p:cNvSpPr>
              <a:spLocks/>
            </p:cNvSpPr>
            <p:nvPr/>
          </p:nvSpPr>
          <p:spPr bwMode="auto">
            <a:xfrm>
              <a:off x="4385" y="2069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6" name="Rectangle 30"/>
            <p:cNvSpPr>
              <a:spLocks/>
            </p:cNvSpPr>
            <p:nvPr/>
          </p:nvSpPr>
          <p:spPr bwMode="auto">
            <a:xfrm>
              <a:off x="4558" y="2516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7" name="Rectangle 31"/>
            <p:cNvSpPr>
              <a:spLocks/>
            </p:cNvSpPr>
            <p:nvPr/>
          </p:nvSpPr>
          <p:spPr bwMode="auto">
            <a:xfrm>
              <a:off x="4565" y="2681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8" name="Rectangle 32"/>
            <p:cNvSpPr>
              <a:spLocks/>
            </p:cNvSpPr>
            <p:nvPr/>
          </p:nvSpPr>
          <p:spPr bwMode="auto">
            <a:xfrm>
              <a:off x="4828" y="2775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69" name="Rectangle 33"/>
            <p:cNvSpPr>
              <a:spLocks/>
            </p:cNvSpPr>
            <p:nvPr/>
          </p:nvSpPr>
          <p:spPr bwMode="auto">
            <a:xfrm>
              <a:off x="4554" y="286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70" name="Rectangle 34"/>
            <p:cNvSpPr>
              <a:spLocks/>
            </p:cNvSpPr>
            <p:nvPr/>
          </p:nvSpPr>
          <p:spPr bwMode="auto">
            <a:xfrm>
              <a:off x="4018" y="1645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71" name="Rectangle 35"/>
            <p:cNvSpPr>
              <a:spLocks/>
            </p:cNvSpPr>
            <p:nvPr/>
          </p:nvSpPr>
          <p:spPr bwMode="auto">
            <a:xfrm>
              <a:off x="3673" y="1954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72" name="Rectangle 36"/>
            <p:cNvSpPr>
              <a:spLocks/>
            </p:cNvSpPr>
            <p:nvPr/>
          </p:nvSpPr>
          <p:spPr bwMode="auto">
            <a:xfrm>
              <a:off x="3306" y="2451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73" name="Rectangle 37"/>
            <p:cNvSpPr>
              <a:spLocks/>
            </p:cNvSpPr>
            <p:nvPr/>
          </p:nvSpPr>
          <p:spPr bwMode="auto">
            <a:xfrm>
              <a:off x="3247" y="2595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74" name="Rectangle 38"/>
            <p:cNvSpPr>
              <a:spLocks/>
            </p:cNvSpPr>
            <p:nvPr/>
          </p:nvSpPr>
          <p:spPr bwMode="auto">
            <a:xfrm>
              <a:off x="3128" y="2725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75" name="Rectangle 39"/>
            <p:cNvSpPr>
              <a:spLocks/>
            </p:cNvSpPr>
            <p:nvPr/>
          </p:nvSpPr>
          <p:spPr bwMode="auto">
            <a:xfrm>
              <a:off x="3460" y="268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76" name="Oval 40"/>
            <p:cNvSpPr>
              <a:spLocks/>
            </p:cNvSpPr>
            <p:nvPr/>
          </p:nvSpPr>
          <p:spPr bwMode="auto">
            <a:xfrm>
              <a:off x="4586" y="2408"/>
              <a:ext cx="94" cy="93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77" name="Rectangle 41"/>
            <p:cNvSpPr>
              <a:spLocks/>
            </p:cNvSpPr>
            <p:nvPr/>
          </p:nvSpPr>
          <p:spPr bwMode="auto">
            <a:xfrm>
              <a:off x="3114" y="3215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2</a:t>
              </a:r>
            </a:p>
          </p:txBody>
        </p:sp>
        <p:sp>
          <p:nvSpPr>
            <p:cNvPr id="654378" name="Rectangle 42"/>
            <p:cNvSpPr>
              <a:spLocks/>
            </p:cNvSpPr>
            <p:nvPr/>
          </p:nvSpPr>
          <p:spPr bwMode="auto">
            <a:xfrm>
              <a:off x="4684" y="3296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3</a:t>
              </a:r>
            </a:p>
          </p:txBody>
        </p:sp>
        <p:sp>
          <p:nvSpPr>
            <p:cNvPr id="654379" name="Rectangle 43"/>
            <p:cNvSpPr>
              <a:spLocks/>
            </p:cNvSpPr>
            <p:nvPr/>
          </p:nvSpPr>
          <p:spPr bwMode="auto">
            <a:xfrm>
              <a:off x="3558" y="3224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4</a:t>
              </a:r>
            </a:p>
          </p:txBody>
        </p:sp>
        <p:sp>
          <p:nvSpPr>
            <p:cNvPr id="654380" name="Rectangle 44"/>
            <p:cNvSpPr>
              <a:spLocks/>
            </p:cNvSpPr>
            <p:nvPr/>
          </p:nvSpPr>
          <p:spPr bwMode="auto">
            <a:xfrm>
              <a:off x="5080" y="3288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5</a:t>
              </a:r>
            </a:p>
          </p:txBody>
        </p:sp>
        <p:sp>
          <p:nvSpPr>
            <p:cNvPr id="654381" name="Oval 45"/>
            <p:cNvSpPr>
              <a:spLocks/>
            </p:cNvSpPr>
            <p:nvPr/>
          </p:nvSpPr>
          <p:spPr bwMode="auto">
            <a:xfrm>
              <a:off x="3809" y="1990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2" name="Line 46"/>
            <p:cNvSpPr>
              <a:spLocks noChangeShapeType="1"/>
            </p:cNvSpPr>
            <p:nvPr/>
          </p:nvSpPr>
          <p:spPr bwMode="auto">
            <a:xfrm flipH="1">
              <a:off x="3537" y="2085"/>
              <a:ext cx="285" cy="3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3" name="Rectangle 47"/>
            <p:cNvSpPr>
              <a:spLocks/>
            </p:cNvSpPr>
            <p:nvPr/>
          </p:nvSpPr>
          <p:spPr bwMode="auto">
            <a:xfrm>
              <a:off x="3578" y="2091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84" name="Line 48"/>
            <p:cNvSpPr>
              <a:spLocks noChangeShapeType="1"/>
            </p:cNvSpPr>
            <p:nvPr/>
          </p:nvSpPr>
          <p:spPr bwMode="auto">
            <a:xfrm>
              <a:off x="3872" y="2100"/>
              <a:ext cx="39" cy="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5" name="Oval 49"/>
            <p:cNvSpPr>
              <a:spLocks/>
            </p:cNvSpPr>
            <p:nvPr/>
          </p:nvSpPr>
          <p:spPr bwMode="auto">
            <a:xfrm>
              <a:off x="3866" y="3113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6" name="Rectangle 50"/>
            <p:cNvSpPr>
              <a:spLocks/>
            </p:cNvSpPr>
            <p:nvPr/>
          </p:nvSpPr>
          <p:spPr bwMode="auto">
            <a:xfrm>
              <a:off x="3755" y="240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87" name="Rectangle 51"/>
            <p:cNvSpPr>
              <a:spLocks/>
            </p:cNvSpPr>
            <p:nvPr/>
          </p:nvSpPr>
          <p:spPr bwMode="auto">
            <a:xfrm>
              <a:off x="3864" y="3256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6</a:t>
              </a:r>
            </a:p>
          </p:txBody>
        </p:sp>
        <p:sp>
          <p:nvSpPr>
            <p:cNvPr id="654388" name="Rectangle 52"/>
            <p:cNvSpPr>
              <a:spLocks/>
            </p:cNvSpPr>
            <p:nvPr/>
          </p:nvSpPr>
          <p:spPr bwMode="auto">
            <a:xfrm>
              <a:off x="5471" y="2776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7</a:t>
              </a:r>
            </a:p>
          </p:txBody>
        </p:sp>
        <p:sp>
          <p:nvSpPr>
            <p:cNvPr id="654389" name="Rectangle 53"/>
            <p:cNvSpPr>
              <a:spLocks/>
            </p:cNvSpPr>
            <p:nvPr/>
          </p:nvSpPr>
          <p:spPr bwMode="auto">
            <a:xfrm>
              <a:off x="3871" y="1133"/>
              <a:ext cx="713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 i="1">
                  <a:latin typeface="Times" pitchFamily="-111" charset="0"/>
                  <a:ea typeface="Gill Sans" pitchFamily="-111" charset="0"/>
                  <a:cs typeface="Gill Sans" pitchFamily="-111" charset="0"/>
                </a:rPr>
                <a:t>Q</a:t>
              </a:r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 = anab</a:t>
              </a:r>
            </a:p>
          </p:txBody>
        </p:sp>
        <p:sp>
          <p:nvSpPr>
            <p:cNvPr id="654390" name="Line 54"/>
            <p:cNvSpPr>
              <a:spLocks noChangeShapeType="1"/>
            </p:cNvSpPr>
            <p:nvPr/>
          </p:nvSpPr>
          <p:spPr bwMode="auto">
            <a:xfrm rot="10800000" flipH="1">
              <a:off x="3753" y="1586"/>
              <a:ext cx="359" cy="2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91" name="Line 55"/>
            <p:cNvSpPr>
              <a:spLocks noChangeShapeType="1"/>
            </p:cNvSpPr>
            <p:nvPr/>
          </p:nvSpPr>
          <p:spPr bwMode="auto">
            <a:xfrm rot="10800000" flipH="1">
              <a:off x="3585" y="1879"/>
              <a:ext cx="151" cy="1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445" name="AutoShape 109"/>
            <p:cNvSpPr>
              <a:spLocks/>
            </p:cNvSpPr>
            <p:nvPr/>
          </p:nvSpPr>
          <p:spPr bwMode="auto">
            <a:xfrm rot="-1800000">
              <a:off x="3109" y="2204"/>
              <a:ext cx="360" cy="360"/>
            </a:xfrm>
            <a:custGeom>
              <a:avLst/>
              <a:gdLst>
                <a:gd name="T0" fmla="+- 0 10800 -1671"/>
                <a:gd name="T1" fmla="*/ T0 w 24942"/>
                <a:gd name="T2" fmla="*/ 10800 h 21600"/>
              </a:gdLst>
              <a:ahLst/>
              <a:cxnLst>
                <a:cxn ang="0">
                  <a:pos x="T1" y="T2"/>
                </a:cxn>
              </a:cxnLst>
              <a:rect l="0" t="0" r="r" b="b"/>
              <a:pathLst>
                <a:path w="24942" h="21600">
                  <a:moveTo>
                    <a:pt x="12471" y="0"/>
                  </a:moveTo>
                  <a:lnTo>
                    <a:pt x="23271" y="5400"/>
                  </a:lnTo>
                  <a:lnTo>
                    <a:pt x="23271" y="16200"/>
                  </a:lnTo>
                  <a:lnTo>
                    <a:pt x="12471" y="21600"/>
                  </a:lnTo>
                  <a:lnTo>
                    <a:pt x="1671" y="16200"/>
                  </a:lnTo>
                  <a:lnTo>
                    <a:pt x="1671" y="5400"/>
                  </a:lnTo>
                  <a:lnTo>
                    <a:pt x="12471" y="0"/>
                  </a:lnTo>
                  <a:close/>
                  <a:moveTo>
                    <a:pt x="12471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endParaRPr lang="en-US" sz="27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endParaRPr>
            </a:p>
            <a:p>
              <a:pPr algn="ctr" defTabSz="822325" eaLnBrk="1" hangingPunct="1"/>
              <a:endParaRPr lang="en-US" sz="27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endParaRPr>
            </a:p>
          </p:txBody>
        </p:sp>
        <p:sp>
          <p:nvSpPr>
            <p:cNvPr id="654446" name="Rectangle 110"/>
            <p:cNvSpPr>
              <a:spLocks/>
            </p:cNvSpPr>
            <p:nvPr/>
          </p:nvSpPr>
          <p:spPr bwMode="auto">
            <a:xfrm>
              <a:off x="3145" y="2307"/>
              <a:ext cx="287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1500">
                  <a:solidFill>
                    <a:srgbClr val="FFFFFF"/>
                  </a:solidFill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STOP</a:t>
              </a:r>
            </a:p>
          </p:txBody>
        </p:sp>
        <p:sp>
          <p:nvSpPr>
            <p:cNvPr id="654448" name="Rectangle 112"/>
            <p:cNvSpPr>
              <a:spLocks/>
            </p:cNvSpPr>
            <p:nvPr/>
          </p:nvSpPr>
          <p:spPr bwMode="auto">
            <a:xfrm>
              <a:off x="3286" y="3610"/>
              <a:ext cx="1878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ea typeface="Gill Sans" pitchFamily="-111" charset="0"/>
                  <a:cs typeface="Gill Sans" pitchFamily="-111" charset="0"/>
                </a:rPr>
                <a:t>return no match found</a:t>
              </a:r>
            </a:p>
          </p:txBody>
        </p:sp>
        <p:sp>
          <p:nvSpPr>
            <p:cNvPr id="654450" name="Line 114"/>
            <p:cNvSpPr>
              <a:spLocks noChangeShapeType="1"/>
            </p:cNvSpPr>
            <p:nvPr/>
          </p:nvSpPr>
          <p:spPr bwMode="auto">
            <a:xfrm rot="10800000" flipH="1">
              <a:off x="3412" y="2073"/>
              <a:ext cx="151" cy="1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r>
              <a:rPr lang="en-US" sz="4000" dirty="0" err="1"/>
              <a:t>MUMs</a:t>
            </a:r>
            <a:r>
              <a:rPr lang="en-US" sz="4000" dirty="0"/>
              <a:t> and </a:t>
            </a:r>
            <a:r>
              <a:rPr lang="en-US" sz="4000" i="1" dirty="0"/>
              <a:t>Generalized</a:t>
            </a:r>
            <a:r>
              <a:rPr lang="en-US" sz="4000" dirty="0"/>
              <a:t> Suffix Trees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219200"/>
          </a:xfrm>
        </p:spPr>
        <p:txBody>
          <a:bodyPr/>
          <a:lstStyle/>
          <a:p>
            <a:r>
              <a:rPr lang="en-US" sz="2400" dirty="0" smtClean="0"/>
              <a:t>Build one suffix tree </a:t>
            </a:r>
            <a:r>
              <a:rPr lang="en-US" sz="2400" dirty="0"/>
              <a:t>for both genomes </a:t>
            </a:r>
            <a:r>
              <a:rPr lang="en-US" sz="2400" i="1" dirty="0">
                <a:latin typeface="Times"/>
                <a:cs typeface="Times"/>
              </a:rPr>
              <a:t>A</a:t>
            </a:r>
            <a:r>
              <a:rPr lang="en-US" sz="2400" dirty="0"/>
              <a:t> and </a:t>
            </a:r>
            <a:r>
              <a:rPr lang="en-US" sz="2400" i="1" dirty="0" smtClean="0">
                <a:latin typeface="Times"/>
                <a:cs typeface="Times"/>
              </a:rPr>
              <a:t>B</a:t>
            </a:r>
            <a:endParaRPr lang="en-US" sz="2400" dirty="0" smtClean="0">
              <a:latin typeface="Times"/>
              <a:cs typeface="Times"/>
            </a:endParaRPr>
          </a:p>
          <a:p>
            <a:r>
              <a:rPr lang="en-US" sz="2400" dirty="0"/>
              <a:t>L</a:t>
            </a:r>
            <a:r>
              <a:rPr lang="en-US" sz="2400" dirty="0" smtClean="0"/>
              <a:t>abel </a:t>
            </a:r>
            <a:r>
              <a:rPr lang="en-US" sz="2400" dirty="0"/>
              <a:t>each leaf node with genome it represents</a:t>
            </a:r>
          </a:p>
        </p:txBody>
      </p:sp>
      <p:grpSp>
        <p:nvGrpSpPr>
          <p:cNvPr id="618500" name="Group 4"/>
          <p:cNvGrpSpPr>
            <a:grpSpLocks/>
          </p:cNvGrpSpPr>
          <p:nvPr/>
        </p:nvGrpSpPr>
        <p:grpSpPr bwMode="auto">
          <a:xfrm>
            <a:off x="1600200" y="2819400"/>
            <a:ext cx="6248400" cy="3657600"/>
            <a:chOff x="576" y="1776"/>
            <a:chExt cx="3936" cy="2304"/>
          </a:xfrm>
        </p:grpSpPr>
        <p:sp>
          <p:nvSpPr>
            <p:cNvPr id="618501" name="Line 5"/>
            <p:cNvSpPr>
              <a:spLocks noChangeShapeType="1"/>
            </p:cNvSpPr>
            <p:nvPr/>
          </p:nvSpPr>
          <p:spPr bwMode="auto">
            <a:xfrm>
              <a:off x="1680" y="3360"/>
              <a:ext cx="48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2" name="Line 6"/>
            <p:cNvSpPr>
              <a:spLocks noChangeShapeType="1"/>
            </p:cNvSpPr>
            <p:nvPr/>
          </p:nvSpPr>
          <p:spPr bwMode="auto">
            <a:xfrm flipH="1">
              <a:off x="768" y="1968"/>
              <a:ext cx="17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3" name="Line 7"/>
            <p:cNvSpPr>
              <a:spLocks noChangeShapeType="1"/>
            </p:cNvSpPr>
            <p:nvPr/>
          </p:nvSpPr>
          <p:spPr bwMode="auto">
            <a:xfrm flipH="1">
              <a:off x="1920" y="1968"/>
              <a:ext cx="62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4" name="Line 8"/>
            <p:cNvSpPr>
              <a:spLocks noChangeShapeType="1"/>
            </p:cNvSpPr>
            <p:nvPr/>
          </p:nvSpPr>
          <p:spPr bwMode="auto">
            <a:xfrm>
              <a:off x="2544" y="1968"/>
              <a:ext cx="52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5" name="Line 9"/>
            <p:cNvSpPr>
              <a:spLocks noChangeShapeType="1"/>
            </p:cNvSpPr>
            <p:nvPr/>
          </p:nvSpPr>
          <p:spPr bwMode="auto">
            <a:xfrm>
              <a:off x="2544" y="1968"/>
              <a:ext cx="182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6" name="Line 10"/>
            <p:cNvSpPr>
              <a:spLocks noChangeShapeType="1"/>
            </p:cNvSpPr>
            <p:nvPr/>
          </p:nvSpPr>
          <p:spPr bwMode="auto">
            <a:xfrm flipH="1">
              <a:off x="912" y="2640"/>
              <a:ext cx="100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7" name="Line 11"/>
            <p:cNvSpPr>
              <a:spLocks noChangeShapeType="1"/>
            </p:cNvSpPr>
            <p:nvPr/>
          </p:nvSpPr>
          <p:spPr bwMode="auto">
            <a:xfrm flipH="1">
              <a:off x="1680" y="2640"/>
              <a:ext cx="24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8" name="Line 12"/>
            <p:cNvSpPr>
              <a:spLocks noChangeShapeType="1"/>
            </p:cNvSpPr>
            <p:nvPr/>
          </p:nvSpPr>
          <p:spPr bwMode="auto">
            <a:xfrm>
              <a:off x="1920" y="2640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9" name="Line 13"/>
            <p:cNvSpPr>
              <a:spLocks noChangeShapeType="1"/>
            </p:cNvSpPr>
            <p:nvPr/>
          </p:nvSpPr>
          <p:spPr bwMode="auto">
            <a:xfrm>
              <a:off x="1920" y="2640"/>
              <a:ext cx="124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10" name="Line 14"/>
            <p:cNvSpPr>
              <a:spLocks noChangeShapeType="1"/>
            </p:cNvSpPr>
            <p:nvPr/>
          </p:nvSpPr>
          <p:spPr bwMode="auto">
            <a:xfrm flipH="1">
              <a:off x="1152" y="3360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11" name="Oval 15"/>
            <p:cNvSpPr>
              <a:spLocks noChangeArrowheads="1"/>
            </p:cNvSpPr>
            <p:nvPr/>
          </p:nvSpPr>
          <p:spPr bwMode="auto">
            <a:xfrm>
              <a:off x="2400" y="1776"/>
              <a:ext cx="288" cy="2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8512" name="Group 16"/>
            <p:cNvGrpSpPr>
              <a:grpSpLocks/>
            </p:cNvGrpSpPr>
            <p:nvPr/>
          </p:nvGrpSpPr>
          <p:grpSpPr bwMode="auto">
            <a:xfrm>
              <a:off x="576" y="2432"/>
              <a:ext cx="3936" cy="336"/>
              <a:chOff x="576" y="2352"/>
              <a:chExt cx="3936" cy="336"/>
            </a:xfrm>
          </p:grpSpPr>
          <p:sp>
            <p:nvSpPr>
              <p:cNvPr id="618513" name="Rectangle 17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4" name="Oval 18"/>
              <p:cNvSpPr>
                <a:spLocks noChangeArrowheads="1"/>
              </p:cNvSpPr>
              <p:nvPr/>
            </p:nvSpPr>
            <p:spPr bwMode="auto">
              <a:xfrm>
                <a:off x="1792" y="2352"/>
                <a:ext cx="288" cy="28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5" name="Rectangle 19"/>
              <p:cNvSpPr>
                <a:spLocks noChangeArrowheads="1"/>
              </p:cNvSpPr>
              <p:nvPr/>
            </p:nvSpPr>
            <p:spPr bwMode="auto">
              <a:xfrm>
                <a:off x="2816" y="2400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6" name="Rectangle 20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8517" name="Group 21"/>
            <p:cNvGrpSpPr>
              <a:grpSpLocks/>
            </p:cNvGrpSpPr>
            <p:nvPr/>
          </p:nvGrpSpPr>
          <p:grpSpPr bwMode="auto">
            <a:xfrm>
              <a:off x="768" y="3136"/>
              <a:ext cx="2592" cy="288"/>
              <a:chOff x="960" y="3072"/>
              <a:chExt cx="2592" cy="288"/>
            </a:xfrm>
          </p:grpSpPr>
          <p:sp>
            <p:nvSpPr>
              <p:cNvPr id="618518" name="Oval 22"/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288" cy="28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9" name="Rectangle 23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20" name="Rectangle 24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21" name="Rectangle 25"/>
              <p:cNvSpPr>
                <a:spLocks noChangeArrowheads="1"/>
              </p:cNvSpPr>
              <p:nvPr/>
            </p:nvSpPr>
            <p:spPr bwMode="auto">
              <a:xfrm>
                <a:off x="2304" y="30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8522" name="Group 26"/>
            <p:cNvGrpSpPr>
              <a:grpSpLocks/>
            </p:cNvGrpSpPr>
            <p:nvPr/>
          </p:nvGrpSpPr>
          <p:grpSpPr bwMode="auto">
            <a:xfrm>
              <a:off x="1008" y="3792"/>
              <a:ext cx="1392" cy="288"/>
              <a:chOff x="1584" y="3792"/>
              <a:chExt cx="1392" cy="288"/>
            </a:xfrm>
          </p:grpSpPr>
          <p:sp>
            <p:nvSpPr>
              <p:cNvPr id="618523" name="Rectangle 27"/>
              <p:cNvSpPr>
                <a:spLocks noChangeArrowheads="1"/>
              </p:cNvSpPr>
              <p:nvPr/>
            </p:nvSpPr>
            <p:spPr bwMode="auto">
              <a:xfrm>
                <a:off x="1584" y="379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24" name="Rectangle 28"/>
              <p:cNvSpPr>
                <a:spLocks noChangeArrowheads="1"/>
              </p:cNvSpPr>
              <p:nvPr/>
            </p:nvSpPr>
            <p:spPr bwMode="auto">
              <a:xfrm>
                <a:off x="2496" y="379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18525" name="Text Box 29"/>
          <p:cNvSpPr txBox="1">
            <a:spLocks noChangeArrowheads="1"/>
          </p:cNvSpPr>
          <p:nvPr/>
        </p:nvSpPr>
        <p:spPr bwMode="auto">
          <a:xfrm>
            <a:off x="2286000" y="32766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8526" name="Text Box 30"/>
          <p:cNvSpPr txBox="1">
            <a:spLocks noChangeArrowheads="1"/>
          </p:cNvSpPr>
          <p:nvPr/>
        </p:nvSpPr>
        <p:spPr bwMode="auto">
          <a:xfrm>
            <a:off x="3870325" y="3290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8527" name="Text Box 31"/>
          <p:cNvSpPr txBox="1">
            <a:spLocks noChangeArrowheads="1"/>
          </p:cNvSpPr>
          <p:nvPr/>
        </p:nvSpPr>
        <p:spPr bwMode="auto">
          <a:xfrm>
            <a:off x="5241925" y="3290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8528" name="Text Box 32"/>
          <p:cNvSpPr txBox="1">
            <a:spLocks noChangeArrowheads="1"/>
          </p:cNvSpPr>
          <p:nvPr/>
        </p:nvSpPr>
        <p:spPr bwMode="auto">
          <a:xfrm>
            <a:off x="6324600" y="3200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8529" name="Text Box 33"/>
          <p:cNvSpPr txBox="1">
            <a:spLocks noChangeArrowheads="1"/>
          </p:cNvSpPr>
          <p:nvPr/>
        </p:nvSpPr>
        <p:spPr bwMode="auto">
          <a:xfrm>
            <a:off x="2270125" y="43434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8530" name="Text Box 34"/>
          <p:cNvSpPr txBox="1">
            <a:spLocks noChangeArrowheads="1"/>
          </p:cNvSpPr>
          <p:nvPr/>
        </p:nvSpPr>
        <p:spPr bwMode="auto">
          <a:xfrm>
            <a:off x="3276600" y="4433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8531" name="Text Box 35"/>
          <p:cNvSpPr txBox="1">
            <a:spLocks noChangeArrowheads="1"/>
          </p:cNvSpPr>
          <p:nvPr/>
        </p:nvSpPr>
        <p:spPr bwMode="auto">
          <a:xfrm>
            <a:off x="4175125" y="4433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8532" name="Text Box 36"/>
          <p:cNvSpPr txBox="1">
            <a:spLocks noChangeArrowheads="1"/>
          </p:cNvSpPr>
          <p:nvPr/>
        </p:nvSpPr>
        <p:spPr bwMode="auto">
          <a:xfrm>
            <a:off x="4860925" y="4343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8533" name="Text Box 37"/>
          <p:cNvSpPr txBox="1">
            <a:spLocks noChangeArrowheads="1"/>
          </p:cNvSpPr>
          <p:nvPr/>
        </p:nvSpPr>
        <p:spPr bwMode="auto">
          <a:xfrm>
            <a:off x="2057400" y="55626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8534" name="Text Box 38"/>
          <p:cNvSpPr txBox="1">
            <a:spLocks noChangeArrowheads="1"/>
          </p:cNvSpPr>
          <p:nvPr/>
        </p:nvSpPr>
        <p:spPr bwMode="auto">
          <a:xfrm>
            <a:off x="3946525" y="5576888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8535" name="Text Box 39"/>
          <p:cNvSpPr txBox="1">
            <a:spLocks noChangeArrowheads="1"/>
          </p:cNvSpPr>
          <p:nvPr/>
        </p:nvSpPr>
        <p:spPr bwMode="auto">
          <a:xfrm>
            <a:off x="1660525" y="39004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3</a:t>
            </a:r>
          </a:p>
        </p:txBody>
      </p:sp>
      <p:sp>
        <p:nvSpPr>
          <p:cNvPr id="618536" name="Text Box 40"/>
          <p:cNvSpPr txBox="1">
            <a:spLocks noChangeArrowheads="1"/>
          </p:cNvSpPr>
          <p:nvPr/>
        </p:nvSpPr>
        <p:spPr bwMode="auto">
          <a:xfrm>
            <a:off x="1968500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2</a:t>
            </a:r>
          </a:p>
        </p:txBody>
      </p:sp>
      <p:sp>
        <p:nvSpPr>
          <p:cNvPr id="618537" name="Text Box 41"/>
          <p:cNvSpPr txBox="1">
            <a:spLocks noChangeArrowheads="1"/>
          </p:cNvSpPr>
          <p:nvPr/>
        </p:nvSpPr>
        <p:spPr bwMode="auto">
          <a:xfrm>
            <a:off x="2346325" y="60340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1</a:t>
            </a:r>
          </a:p>
        </p:txBody>
      </p:sp>
      <p:sp>
        <p:nvSpPr>
          <p:cNvPr id="618538" name="Text Box 42"/>
          <p:cNvSpPr txBox="1">
            <a:spLocks noChangeArrowheads="1"/>
          </p:cNvSpPr>
          <p:nvPr/>
        </p:nvSpPr>
        <p:spPr bwMode="auto">
          <a:xfrm>
            <a:off x="4098925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4</a:t>
            </a:r>
          </a:p>
        </p:txBody>
      </p:sp>
      <p:sp>
        <p:nvSpPr>
          <p:cNvPr id="618539" name="Text Box 43"/>
          <p:cNvSpPr txBox="1">
            <a:spLocks noChangeArrowheads="1"/>
          </p:cNvSpPr>
          <p:nvPr/>
        </p:nvSpPr>
        <p:spPr bwMode="auto">
          <a:xfrm>
            <a:off x="3794125" y="60340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1</a:t>
            </a:r>
          </a:p>
        </p:txBody>
      </p:sp>
      <p:sp>
        <p:nvSpPr>
          <p:cNvPr id="618540" name="Text Box 44"/>
          <p:cNvSpPr txBox="1">
            <a:spLocks noChangeArrowheads="1"/>
          </p:cNvSpPr>
          <p:nvPr/>
        </p:nvSpPr>
        <p:spPr bwMode="auto">
          <a:xfrm>
            <a:off x="5318125" y="49672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2</a:t>
            </a:r>
          </a:p>
        </p:txBody>
      </p:sp>
      <p:sp>
        <p:nvSpPr>
          <p:cNvPr id="618541" name="Text Box 45"/>
          <p:cNvSpPr txBox="1">
            <a:spLocks noChangeArrowheads="1"/>
          </p:cNvSpPr>
          <p:nvPr/>
        </p:nvSpPr>
        <p:spPr bwMode="auto">
          <a:xfrm>
            <a:off x="7146925" y="3870325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3</a:t>
            </a:r>
          </a:p>
        </p:txBody>
      </p:sp>
      <p:sp>
        <p:nvSpPr>
          <p:cNvPr id="618542" name="Text Box 46"/>
          <p:cNvSpPr txBox="1">
            <a:spLocks noChangeArrowheads="1"/>
          </p:cNvSpPr>
          <p:nvPr/>
        </p:nvSpPr>
        <p:spPr bwMode="auto">
          <a:xfrm>
            <a:off x="5241925" y="39766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5</a:t>
            </a:r>
          </a:p>
        </p:txBody>
      </p:sp>
      <p:sp>
        <p:nvSpPr>
          <p:cNvPr id="618543" name="Text Box 47"/>
          <p:cNvSpPr txBox="1">
            <a:spLocks noChangeArrowheads="1"/>
          </p:cNvSpPr>
          <p:nvPr/>
        </p:nvSpPr>
        <p:spPr bwMode="auto">
          <a:xfrm>
            <a:off x="914400" y="2284413"/>
            <a:ext cx="22082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Genome A:  </a:t>
            </a:r>
            <a:r>
              <a:rPr lang="en-US" sz="2000" b="1" dirty="0" err="1">
                <a:solidFill>
                  <a:srgbClr val="006600"/>
                </a:solidFill>
              </a:rPr>
              <a:t>ccacg</a:t>
            </a:r>
            <a:r>
              <a:rPr lang="en-US" sz="2000" b="1" dirty="0">
                <a:solidFill>
                  <a:srgbClr val="006600"/>
                </a:solidFill>
              </a:rPr>
              <a:t>#</a:t>
            </a:r>
          </a:p>
        </p:txBody>
      </p:sp>
      <p:sp>
        <p:nvSpPr>
          <p:cNvPr id="618544" name="Text Box 48"/>
          <p:cNvSpPr txBox="1">
            <a:spLocks noChangeArrowheads="1"/>
          </p:cNvSpPr>
          <p:nvPr/>
        </p:nvSpPr>
        <p:spPr bwMode="auto">
          <a:xfrm>
            <a:off x="914400" y="2879725"/>
            <a:ext cx="19129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Genome B:  </a:t>
            </a:r>
            <a:r>
              <a:rPr lang="en-US" sz="2000" b="1">
                <a:solidFill>
                  <a:schemeClr val="tx2"/>
                </a:solidFill>
              </a:rPr>
              <a:t>cct$</a:t>
            </a:r>
          </a:p>
        </p:txBody>
      </p:sp>
      <p:sp>
        <p:nvSpPr>
          <p:cNvPr id="618545" name="Text Box 49"/>
          <p:cNvSpPr txBox="1">
            <a:spLocks noChangeArrowheads="1"/>
          </p:cNvSpPr>
          <p:nvPr/>
        </p:nvSpPr>
        <p:spPr bwMode="auto">
          <a:xfrm>
            <a:off x="5562600" y="2209800"/>
            <a:ext cx="3578148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each internal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node represents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a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repeated sequence</a:t>
            </a:r>
          </a:p>
        </p:txBody>
      </p:sp>
      <p:sp>
        <p:nvSpPr>
          <p:cNvPr id="618546" name="Text Box 50"/>
          <p:cNvSpPr txBox="1">
            <a:spLocks noChangeArrowheads="1"/>
          </p:cNvSpPr>
          <p:nvPr/>
        </p:nvSpPr>
        <p:spPr bwMode="auto">
          <a:xfrm>
            <a:off x="5715000" y="6156325"/>
            <a:ext cx="339067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each leaf represents a suffix</a:t>
            </a:r>
          </a:p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and its position in sequence</a:t>
            </a:r>
          </a:p>
        </p:txBody>
      </p:sp>
      <p:cxnSp>
        <p:nvCxnSpPr>
          <p:cNvPr id="618548" name="AutoShape 52"/>
          <p:cNvCxnSpPr>
            <a:cxnSpLocks noChangeShapeType="1"/>
            <a:stCxn id="618545" idx="1"/>
            <a:endCxn id="618514" idx="6"/>
          </p:cNvCxnSpPr>
          <p:nvPr/>
        </p:nvCxnSpPr>
        <p:spPr bwMode="auto">
          <a:xfrm rot="10800000" flipV="1">
            <a:off x="3987800" y="2563742"/>
            <a:ext cx="1574800" cy="152565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none" w="lg" len="sm"/>
            <a:tailEnd type="triangle" w="lg" len="sm"/>
          </a:ln>
          <a:effectLst/>
        </p:spPr>
      </p:cxnSp>
      <p:cxnSp>
        <p:nvCxnSpPr>
          <p:cNvPr id="618549" name="AutoShape 53"/>
          <p:cNvCxnSpPr>
            <a:cxnSpLocks noChangeShapeType="1"/>
            <a:stCxn id="618546" idx="1"/>
            <a:endCxn id="618524" idx="3"/>
          </p:cNvCxnSpPr>
          <p:nvPr/>
        </p:nvCxnSpPr>
        <p:spPr bwMode="auto">
          <a:xfrm rot="10800000">
            <a:off x="4495800" y="6248400"/>
            <a:ext cx="1219200" cy="261868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none" w="lg" len="sm"/>
            <a:tailEnd type="triangle" w="lg" len="sm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524000" y="6553200"/>
            <a:ext cx="1905000" cy="457200"/>
          </a:xfrm>
        </p:spPr>
        <p:txBody>
          <a:bodyPr/>
          <a:lstStyle/>
          <a:p>
            <a:fld id="{7E647C6E-D3E3-A742-B5AC-82224CF04B4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MUMs and Suffix Trees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 smtClean="0"/>
              <a:t>Unique </a:t>
            </a:r>
            <a:r>
              <a:rPr lang="en-US" sz="2400" u="sng" dirty="0"/>
              <a:t>match</a:t>
            </a:r>
            <a:r>
              <a:rPr lang="en-US" sz="2400" dirty="0"/>
              <a:t>: internal node with 2 children, leaf nodes from different genomes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But </a:t>
            </a:r>
            <a:r>
              <a:rPr lang="en-US" sz="2400" dirty="0"/>
              <a:t>these matches are not necessarily maximal</a:t>
            </a:r>
          </a:p>
        </p:txBody>
      </p:sp>
      <p:sp>
        <p:nvSpPr>
          <p:cNvPr id="619524" name="Line 4"/>
          <p:cNvSpPr>
            <a:spLocks noChangeShapeType="1"/>
          </p:cNvSpPr>
          <p:nvPr/>
        </p:nvSpPr>
        <p:spPr bwMode="auto">
          <a:xfrm>
            <a:off x="3352800" y="533400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5" name="Line 5"/>
          <p:cNvSpPr>
            <a:spLocks noChangeShapeType="1"/>
          </p:cNvSpPr>
          <p:nvPr/>
        </p:nvSpPr>
        <p:spPr bwMode="auto">
          <a:xfrm flipH="1">
            <a:off x="1905000" y="3124200"/>
            <a:ext cx="2743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6" name="Line 6"/>
          <p:cNvSpPr>
            <a:spLocks noChangeShapeType="1"/>
          </p:cNvSpPr>
          <p:nvPr/>
        </p:nvSpPr>
        <p:spPr bwMode="auto">
          <a:xfrm flipH="1">
            <a:off x="3733800" y="312420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7" name="Line 7"/>
          <p:cNvSpPr>
            <a:spLocks noChangeShapeType="1"/>
          </p:cNvSpPr>
          <p:nvPr/>
        </p:nvSpPr>
        <p:spPr bwMode="auto">
          <a:xfrm>
            <a:off x="4724400" y="31242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8" name="Line 8"/>
          <p:cNvSpPr>
            <a:spLocks noChangeShapeType="1"/>
          </p:cNvSpPr>
          <p:nvPr/>
        </p:nvSpPr>
        <p:spPr bwMode="auto">
          <a:xfrm>
            <a:off x="4724400" y="3124200"/>
            <a:ext cx="2895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9" name="Line 9"/>
          <p:cNvSpPr>
            <a:spLocks noChangeShapeType="1"/>
          </p:cNvSpPr>
          <p:nvPr/>
        </p:nvSpPr>
        <p:spPr bwMode="auto">
          <a:xfrm flipH="1">
            <a:off x="2133600" y="4191000"/>
            <a:ext cx="1600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0" name="Line 10"/>
          <p:cNvSpPr>
            <a:spLocks noChangeShapeType="1"/>
          </p:cNvSpPr>
          <p:nvPr/>
        </p:nvSpPr>
        <p:spPr bwMode="auto">
          <a:xfrm flipH="1">
            <a:off x="3352800" y="4191000"/>
            <a:ext cx="381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1" name="Line 11"/>
          <p:cNvSpPr>
            <a:spLocks noChangeShapeType="1"/>
          </p:cNvSpPr>
          <p:nvPr/>
        </p:nvSpPr>
        <p:spPr bwMode="auto">
          <a:xfrm>
            <a:off x="3733800" y="4191000"/>
            <a:ext cx="685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2" name="Line 12"/>
          <p:cNvSpPr>
            <a:spLocks noChangeShapeType="1"/>
          </p:cNvSpPr>
          <p:nvPr/>
        </p:nvSpPr>
        <p:spPr bwMode="auto">
          <a:xfrm>
            <a:off x="3733800" y="4191000"/>
            <a:ext cx="1981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3" name="Line 13"/>
          <p:cNvSpPr>
            <a:spLocks noChangeShapeType="1"/>
          </p:cNvSpPr>
          <p:nvPr/>
        </p:nvSpPr>
        <p:spPr bwMode="auto">
          <a:xfrm flipH="1">
            <a:off x="2514600" y="5334000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4" name="Oval 14"/>
          <p:cNvSpPr>
            <a:spLocks noChangeArrowheads="1"/>
          </p:cNvSpPr>
          <p:nvPr/>
        </p:nvSpPr>
        <p:spPr bwMode="auto">
          <a:xfrm>
            <a:off x="4495800" y="2819400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1600200" y="3860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6" name="Oval 16"/>
          <p:cNvSpPr>
            <a:spLocks noChangeArrowheads="1"/>
          </p:cNvSpPr>
          <p:nvPr/>
        </p:nvSpPr>
        <p:spPr bwMode="auto">
          <a:xfrm>
            <a:off x="3530600" y="3860800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5156200" y="39370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8" name="Rectangle 18"/>
          <p:cNvSpPr>
            <a:spLocks noChangeArrowheads="1"/>
          </p:cNvSpPr>
          <p:nvPr/>
        </p:nvSpPr>
        <p:spPr bwMode="auto">
          <a:xfrm>
            <a:off x="7086600" y="3860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9" name="Oval 19"/>
          <p:cNvSpPr>
            <a:spLocks noChangeArrowheads="1"/>
          </p:cNvSpPr>
          <p:nvPr/>
        </p:nvSpPr>
        <p:spPr bwMode="auto">
          <a:xfrm>
            <a:off x="3124200" y="4978400"/>
            <a:ext cx="457200" cy="4572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0" name="Rectangle 20"/>
          <p:cNvSpPr>
            <a:spLocks noChangeArrowheads="1"/>
          </p:cNvSpPr>
          <p:nvPr/>
        </p:nvSpPr>
        <p:spPr bwMode="auto">
          <a:xfrm>
            <a:off x="1905000" y="49784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5257800" y="49784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2" name="Rectangle 22"/>
          <p:cNvSpPr>
            <a:spLocks noChangeArrowheads="1"/>
          </p:cNvSpPr>
          <p:nvPr/>
        </p:nvSpPr>
        <p:spPr bwMode="auto">
          <a:xfrm>
            <a:off x="4038600" y="49784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3" name="Rectangle 23"/>
          <p:cNvSpPr>
            <a:spLocks noChangeArrowheads="1"/>
          </p:cNvSpPr>
          <p:nvPr/>
        </p:nvSpPr>
        <p:spPr bwMode="auto">
          <a:xfrm>
            <a:off x="2286000" y="6019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3733800" y="6019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5" name="Text Box 25"/>
          <p:cNvSpPr txBox="1">
            <a:spLocks noChangeArrowheads="1"/>
          </p:cNvSpPr>
          <p:nvPr/>
        </p:nvSpPr>
        <p:spPr bwMode="auto">
          <a:xfrm>
            <a:off x="2362200" y="32766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9546" name="Text Box 26"/>
          <p:cNvSpPr txBox="1">
            <a:spLocks noChangeArrowheads="1"/>
          </p:cNvSpPr>
          <p:nvPr/>
        </p:nvSpPr>
        <p:spPr bwMode="auto">
          <a:xfrm>
            <a:off x="3870325" y="3290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9547" name="Text Box 27"/>
          <p:cNvSpPr txBox="1">
            <a:spLocks noChangeArrowheads="1"/>
          </p:cNvSpPr>
          <p:nvPr/>
        </p:nvSpPr>
        <p:spPr bwMode="auto">
          <a:xfrm>
            <a:off x="5241925" y="3290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9548" name="Text Box 28"/>
          <p:cNvSpPr txBox="1">
            <a:spLocks noChangeArrowheads="1"/>
          </p:cNvSpPr>
          <p:nvPr/>
        </p:nvSpPr>
        <p:spPr bwMode="auto">
          <a:xfrm>
            <a:off x="6324600" y="3200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9549" name="Text Box 29"/>
          <p:cNvSpPr txBox="1">
            <a:spLocks noChangeArrowheads="1"/>
          </p:cNvSpPr>
          <p:nvPr/>
        </p:nvSpPr>
        <p:spPr bwMode="auto">
          <a:xfrm>
            <a:off x="2209800" y="43434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9550" name="Text Box 30"/>
          <p:cNvSpPr txBox="1">
            <a:spLocks noChangeArrowheads="1"/>
          </p:cNvSpPr>
          <p:nvPr/>
        </p:nvSpPr>
        <p:spPr bwMode="auto">
          <a:xfrm>
            <a:off x="3276600" y="4433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9551" name="Text Box 31"/>
          <p:cNvSpPr txBox="1">
            <a:spLocks noChangeArrowheads="1"/>
          </p:cNvSpPr>
          <p:nvPr/>
        </p:nvSpPr>
        <p:spPr bwMode="auto">
          <a:xfrm>
            <a:off x="4175125" y="4433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9552" name="Text Box 32"/>
          <p:cNvSpPr txBox="1">
            <a:spLocks noChangeArrowheads="1"/>
          </p:cNvSpPr>
          <p:nvPr/>
        </p:nvSpPr>
        <p:spPr bwMode="auto">
          <a:xfrm>
            <a:off x="4860925" y="4343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9553" name="Text Box 33"/>
          <p:cNvSpPr txBox="1">
            <a:spLocks noChangeArrowheads="1"/>
          </p:cNvSpPr>
          <p:nvPr/>
        </p:nvSpPr>
        <p:spPr bwMode="auto">
          <a:xfrm>
            <a:off x="2133600" y="5576888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9554" name="Text Box 34"/>
          <p:cNvSpPr txBox="1">
            <a:spLocks noChangeArrowheads="1"/>
          </p:cNvSpPr>
          <p:nvPr/>
        </p:nvSpPr>
        <p:spPr bwMode="auto">
          <a:xfrm>
            <a:off x="3946525" y="5576888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9555" name="Text Box 35"/>
          <p:cNvSpPr txBox="1">
            <a:spLocks noChangeArrowheads="1"/>
          </p:cNvSpPr>
          <p:nvPr/>
        </p:nvSpPr>
        <p:spPr bwMode="auto">
          <a:xfrm>
            <a:off x="1660525" y="39004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3</a:t>
            </a:r>
          </a:p>
        </p:txBody>
      </p:sp>
      <p:sp>
        <p:nvSpPr>
          <p:cNvPr id="619556" name="Text Box 36"/>
          <p:cNvSpPr txBox="1">
            <a:spLocks noChangeArrowheads="1"/>
          </p:cNvSpPr>
          <p:nvPr/>
        </p:nvSpPr>
        <p:spPr bwMode="auto">
          <a:xfrm>
            <a:off x="1968500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2</a:t>
            </a:r>
          </a:p>
        </p:txBody>
      </p:sp>
      <p:sp>
        <p:nvSpPr>
          <p:cNvPr id="619557" name="Text Box 37"/>
          <p:cNvSpPr txBox="1">
            <a:spLocks noChangeArrowheads="1"/>
          </p:cNvSpPr>
          <p:nvPr/>
        </p:nvSpPr>
        <p:spPr bwMode="auto">
          <a:xfrm>
            <a:off x="2346325" y="60340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1</a:t>
            </a:r>
          </a:p>
        </p:txBody>
      </p:sp>
      <p:sp>
        <p:nvSpPr>
          <p:cNvPr id="619558" name="Text Box 38"/>
          <p:cNvSpPr txBox="1">
            <a:spLocks noChangeArrowheads="1"/>
          </p:cNvSpPr>
          <p:nvPr/>
        </p:nvSpPr>
        <p:spPr bwMode="auto">
          <a:xfrm>
            <a:off x="4098925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4</a:t>
            </a:r>
          </a:p>
        </p:txBody>
      </p:sp>
      <p:sp>
        <p:nvSpPr>
          <p:cNvPr id="619559" name="Text Box 39"/>
          <p:cNvSpPr txBox="1">
            <a:spLocks noChangeArrowheads="1"/>
          </p:cNvSpPr>
          <p:nvPr/>
        </p:nvSpPr>
        <p:spPr bwMode="auto">
          <a:xfrm>
            <a:off x="3794125" y="60340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1</a:t>
            </a:r>
          </a:p>
        </p:txBody>
      </p:sp>
      <p:sp>
        <p:nvSpPr>
          <p:cNvPr id="619560" name="Text Box 40"/>
          <p:cNvSpPr txBox="1">
            <a:spLocks noChangeArrowheads="1"/>
          </p:cNvSpPr>
          <p:nvPr/>
        </p:nvSpPr>
        <p:spPr bwMode="auto">
          <a:xfrm>
            <a:off x="5318125" y="49672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2</a:t>
            </a:r>
          </a:p>
        </p:txBody>
      </p:sp>
      <p:sp>
        <p:nvSpPr>
          <p:cNvPr id="619561" name="Text Box 41"/>
          <p:cNvSpPr txBox="1">
            <a:spLocks noChangeArrowheads="1"/>
          </p:cNvSpPr>
          <p:nvPr/>
        </p:nvSpPr>
        <p:spPr bwMode="auto">
          <a:xfrm>
            <a:off x="7146925" y="3870325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3</a:t>
            </a:r>
          </a:p>
        </p:txBody>
      </p:sp>
      <p:sp>
        <p:nvSpPr>
          <p:cNvPr id="619562" name="Text Box 42"/>
          <p:cNvSpPr txBox="1">
            <a:spLocks noChangeArrowheads="1"/>
          </p:cNvSpPr>
          <p:nvPr/>
        </p:nvSpPr>
        <p:spPr bwMode="auto">
          <a:xfrm>
            <a:off x="5241925" y="39766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5</a:t>
            </a:r>
          </a:p>
        </p:txBody>
      </p:sp>
      <p:sp>
        <p:nvSpPr>
          <p:cNvPr id="619563" name="Text Box 43"/>
          <p:cNvSpPr txBox="1">
            <a:spLocks noChangeArrowheads="1"/>
          </p:cNvSpPr>
          <p:nvPr/>
        </p:nvSpPr>
        <p:spPr bwMode="auto">
          <a:xfrm>
            <a:off x="914400" y="2498725"/>
            <a:ext cx="22082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Genome A:  </a:t>
            </a:r>
            <a:r>
              <a:rPr lang="en-US" sz="2000" b="1">
                <a:solidFill>
                  <a:srgbClr val="006600"/>
                </a:solidFill>
              </a:rPr>
              <a:t>ccacg#</a:t>
            </a:r>
          </a:p>
        </p:txBody>
      </p:sp>
      <p:sp>
        <p:nvSpPr>
          <p:cNvPr id="619564" name="Text Box 44"/>
          <p:cNvSpPr txBox="1">
            <a:spLocks noChangeArrowheads="1"/>
          </p:cNvSpPr>
          <p:nvPr/>
        </p:nvSpPr>
        <p:spPr bwMode="auto">
          <a:xfrm>
            <a:off x="914400" y="2879725"/>
            <a:ext cx="19129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Genome B:  </a:t>
            </a:r>
            <a:r>
              <a:rPr lang="en-US" sz="2000" b="1">
                <a:solidFill>
                  <a:schemeClr val="tx2"/>
                </a:solidFill>
              </a:rPr>
              <a:t>cct$</a:t>
            </a:r>
          </a:p>
        </p:txBody>
      </p:sp>
      <p:sp>
        <p:nvSpPr>
          <p:cNvPr id="619565" name="Text Box 45"/>
          <p:cNvSpPr txBox="1">
            <a:spLocks noChangeArrowheads="1"/>
          </p:cNvSpPr>
          <p:nvPr/>
        </p:nvSpPr>
        <p:spPr bwMode="auto">
          <a:xfrm>
            <a:off x="5013325" y="5851525"/>
            <a:ext cx="3007579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represents unique match</a:t>
            </a:r>
          </a:p>
        </p:txBody>
      </p:sp>
      <p:sp>
        <p:nvSpPr>
          <p:cNvPr id="619566" name="Line 46"/>
          <p:cNvSpPr>
            <a:spLocks noChangeShapeType="1"/>
          </p:cNvSpPr>
          <p:nvPr/>
        </p:nvSpPr>
        <p:spPr bwMode="auto">
          <a:xfrm flipH="1" flipV="1">
            <a:off x="3657600" y="5410200"/>
            <a:ext cx="1371600" cy="60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 err="1"/>
              <a:t>MUMs</a:t>
            </a:r>
            <a:r>
              <a:rPr lang="en-US" sz="4000"/>
              <a:t> and Suffix Trees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219200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identify </a:t>
            </a:r>
            <a:r>
              <a:rPr lang="en-US" sz="2400" u="sng" dirty="0"/>
              <a:t>maximal</a:t>
            </a:r>
            <a:r>
              <a:rPr lang="en-US" sz="2400" dirty="0"/>
              <a:t> matches, can compare suffixes following unique match nodes </a:t>
            </a:r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906463" y="2193925"/>
            <a:ext cx="20669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Genome A:  </a:t>
            </a:r>
            <a:r>
              <a:rPr lang="en-US" sz="2000" b="1">
                <a:solidFill>
                  <a:srgbClr val="006600"/>
                </a:solidFill>
              </a:rPr>
              <a:t>acat#</a:t>
            </a:r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906463" y="2438400"/>
            <a:ext cx="20955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Genome B:  </a:t>
            </a:r>
            <a:r>
              <a:rPr lang="en-US" sz="2000" b="1" dirty="0" err="1">
                <a:solidFill>
                  <a:schemeClr val="tx2"/>
                </a:solidFill>
              </a:rPr>
              <a:t>acaa</a:t>
            </a:r>
            <a:r>
              <a:rPr lang="en-US" sz="2000" b="1" dirty="0">
                <a:solidFill>
                  <a:schemeClr val="tx2"/>
                </a:solidFill>
              </a:rPr>
              <a:t>$</a:t>
            </a:r>
          </a:p>
        </p:txBody>
      </p:sp>
      <p:grpSp>
        <p:nvGrpSpPr>
          <p:cNvPr id="620550" name="Group 6"/>
          <p:cNvGrpSpPr>
            <a:grpSpLocks/>
          </p:cNvGrpSpPr>
          <p:nvPr/>
        </p:nvGrpSpPr>
        <p:grpSpPr bwMode="auto">
          <a:xfrm>
            <a:off x="838200" y="2514600"/>
            <a:ext cx="7772400" cy="3795713"/>
            <a:chOff x="245" y="1488"/>
            <a:chExt cx="4896" cy="2391"/>
          </a:xfrm>
        </p:grpSpPr>
        <p:sp>
          <p:nvSpPr>
            <p:cNvPr id="620551" name="Line 7"/>
            <p:cNvSpPr>
              <a:spLocks noChangeShapeType="1"/>
            </p:cNvSpPr>
            <p:nvPr/>
          </p:nvSpPr>
          <p:spPr bwMode="auto">
            <a:xfrm>
              <a:off x="1339" y="2352"/>
              <a:ext cx="2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2" name="Line 8"/>
            <p:cNvSpPr>
              <a:spLocks noChangeShapeType="1"/>
            </p:cNvSpPr>
            <p:nvPr/>
          </p:nvSpPr>
          <p:spPr bwMode="auto">
            <a:xfrm flipH="1">
              <a:off x="1291" y="3024"/>
              <a:ext cx="33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3" name="Line 9"/>
            <p:cNvSpPr>
              <a:spLocks noChangeShapeType="1"/>
            </p:cNvSpPr>
            <p:nvPr/>
          </p:nvSpPr>
          <p:spPr bwMode="auto">
            <a:xfrm>
              <a:off x="1675" y="3024"/>
              <a:ext cx="67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4" name="Line 10"/>
            <p:cNvSpPr>
              <a:spLocks noChangeShapeType="1"/>
            </p:cNvSpPr>
            <p:nvPr/>
          </p:nvSpPr>
          <p:spPr bwMode="auto">
            <a:xfrm>
              <a:off x="3067" y="2256"/>
              <a:ext cx="4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5" name="Line 11"/>
            <p:cNvSpPr>
              <a:spLocks noChangeShapeType="1"/>
            </p:cNvSpPr>
            <p:nvPr/>
          </p:nvSpPr>
          <p:spPr bwMode="auto">
            <a:xfrm>
              <a:off x="3067" y="2256"/>
              <a:ext cx="72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6" name="Line 12"/>
            <p:cNvSpPr>
              <a:spLocks noChangeShapeType="1"/>
            </p:cNvSpPr>
            <p:nvPr/>
          </p:nvSpPr>
          <p:spPr bwMode="auto">
            <a:xfrm>
              <a:off x="1339" y="2304"/>
              <a:ext cx="91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7" name="Line 13"/>
            <p:cNvSpPr>
              <a:spLocks noChangeShapeType="1"/>
            </p:cNvSpPr>
            <p:nvPr/>
          </p:nvSpPr>
          <p:spPr bwMode="auto">
            <a:xfrm>
              <a:off x="3067" y="168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8" name="Line 14"/>
            <p:cNvSpPr>
              <a:spLocks noChangeShapeType="1"/>
            </p:cNvSpPr>
            <p:nvPr/>
          </p:nvSpPr>
          <p:spPr bwMode="auto">
            <a:xfrm flipH="1">
              <a:off x="1291" y="1680"/>
              <a:ext cx="17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9" name="Line 15"/>
            <p:cNvSpPr>
              <a:spLocks noChangeShapeType="1"/>
            </p:cNvSpPr>
            <p:nvPr/>
          </p:nvSpPr>
          <p:spPr bwMode="auto">
            <a:xfrm>
              <a:off x="3067" y="1680"/>
              <a:ext cx="182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0" name="Line 16"/>
            <p:cNvSpPr>
              <a:spLocks noChangeShapeType="1"/>
            </p:cNvSpPr>
            <p:nvPr/>
          </p:nvSpPr>
          <p:spPr bwMode="auto">
            <a:xfrm flipH="1">
              <a:off x="283" y="2352"/>
              <a:ext cx="100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1" name="Line 17"/>
            <p:cNvSpPr>
              <a:spLocks noChangeShapeType="1"/>
            </p:cNvSpPr>
            <p:nvPr/>
          </p:nvSpPr>
          <p:spPr bwMode="auto">
            <a:xfrm flipH="1">
              <a:off x="1051" y="2352"/>
              <a:ext cx="24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2" name="Oval 18"/>
            <p:cNvSpPr>
              <a:spLocks noChangeArrowheads="1"/>
            </p:cNvSpPr>
            <p:nvPr/>
          </p:nvSpPr>
          <p:spPr bwMode="auto">
            <a:xfrm>
              <a:off x="2947" y="1488"/>
              <a:ext cx="288" cy="2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3" name="Oval 19"/>
            <p:cNvSpPr>
              <a:spLocks noChangeArrowheads="1"/>
            </p:cNvSpPr>
            <p:nvPr/>
          </p:nvSpPr>
          <p:spPr bwMode="auto">
            <a:xfrm>
              <a:off x="2947" y="2112"/>
              <a:ext cx="288" cy="2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4" name="Oval 20"/>
            <p:cNvSpPr>
              <a:spLocks noChangeArrowheads="1"/>
            </p:cNvSpPr>
            <p:nvPr/>
          </p:nvSpPr>
          <p:spPr bwMode="auto">
            <a:xfrm>
              <a:off x="1531" y="2832"/>
              <a:ext cx="288" cy="2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5" name="Rectangle 21"/>
            <p:cNvSpPr>
              <a:spLocks noChangeArrowheads="1"/>
            </p:cNvSpPr>
            <p:nvPr/>
          </p:nvSpPr>
          <p:spPr bwMode="auto">
            <a:xfrm>
              <a:off x="2923" y="281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6" name="Rectangle 22"/>
            <p:cNvSpPr>
              <a:spLocks noChangeArrowheads="1"/>
            </p:cNvSpPr>
            <p:nvPr/>
          </p:nvSpPr>
          <p:spPr bwMode="auto">
            <a:xfrm>
              <a:off x="245" y="2839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7" name="Rectangle 23"/>
            <p:cNvSpPr>
              <a:spLocks noChangeArrowheads="1"/>
            </p:cNvSpPr>
            <p:nvPr/>
          </p:nvSpPr>
          <p:spPr bwMode="auto">
            <a:xfrm>
              <a:off x="4661" y="2119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8" name="Rectangle 24"/>
            <p:cNvSpPr>
              <a:spLocks noChangeArrowheads="1"/>
            </p:cNvSpPr>
            <p:nvPr/>
          </p:nvSpPr>
          <p:spPr bwMode="auto">
            <a:xfrm>
              <a:off x="2011" y="281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9" name="Rectangle 25"/>
            <p:cNvSpPr>
              <a:spLocks noChangeArrowheads="1"/>
            </p:cNvSpPr>
            <p:nvPr/>
          </p:nvSpPr>
          <p:spPr bwMode="auto">
            <a:xfrm>
              <a:off x="1061" y="3591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70" name="Text Box 26"/>
            <p:cNvSpPr txBox="1">
              <a:spLocks noChangeArrowheads="1"/>
            </p:cNvSpPr>
            <p:nvPr/>
          </p:nvSpPr>
          <p:spPr bwMode="auto">
            <a:xfrm>
              <a:off x="1617" y="177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20571" name="Text Box 27"/>
            <p:cNvSpPr txBox="1">
              <a:spLocks noChangeArrowheads="1"/>
            </p:cNvSpPr>
            <p:nvPr/>
          </p:nvSpPr>
          <p:spPr bwMode="auto">
            <a:xfrm>
              <a:off x="3024" y="1824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ca</a:t>
              </a:r>
            </a:p>
          </p:txBody>
        </p:sp>
        <p:sp>
          <p:nvSpPr>
            <p:cNvPr id="620572" name="Text Box 28"/>
            <p:cNvSpPr txBox="1">
              <a:spLocks noChangeArrowheads="1"/>
            </p:cNvSpPr>
            <p:nvPr/>
          </p:nvSpPr>
          <p:spPr bwMode="auto">
            <a:xfrm>
              <a:off x="4075" y="1728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3" name="Text Box 29"/>
            <p:cNvSpPr txBox="1">
              <a:spLocks noChangeArrowheads="1"/>
            </p:cNvSpPr>
            <p:nvPr/>
          </p:nvSpPr>
          <p:spPr bwMode="auto">
            <a:xfrm>
              <a:off x="1531" y="2496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ca</a:t>
              </a:r>
            </a:p>
          </p:txBody>
        </p:sp>
        <p:sp>
          <p:nvSpPr>
            <p:cNvPr id="620574" name="Text Box 30"/>
            <p:cNvSpPr txBox="1">
              <a:spLocks noChangeArrowheads="1"/>
            </p:cNvSpPr>
            <p:nvPr/>
          </p:nvSpPr>
          <p:spPr bwMode="auto">
            <a:xfrm>
              <a:off x="2779" y="2496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5" name="Text Box 31"/>
            <p:cNvSpPr txBox="1">
              <a:spLocks noChangeArrowheads="1"/>
            </p:cNvSpPr>
            <p:nvPr/>
          </p:nvSpPr>
          <p:spPr bwMode="auto">
            <a:xfrm>
              <a:off x="2059" y="2496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6" name="Text Box 32"/>
            <p:cNvSpPr txBox="1">
              <a:spLocks noChangeArrowheads="1"/>
            </p:cNvSpPr>
            <p:nvPr/>
          </p:nvSpPr>
          <p:spPr bwMode="auto">
            <a:xfrm>
              <a:off x="2155" y="3264"/>
              <a:ext cx="26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a$</a:t>
              </a:r>
            </a:p>
          </p:txBody>
        </p:sp>
        <p:sp>
          <p:nvSpPr>
            <p:cNvPr id="620577" name="Text Box 33"/>
            <p:cNvSpPr txBox="1">
              <a:spLocks noChangeArrowheads="1"/>
            </p:cNvSpPr>
            <p:nvPr/>
          </p:nvSpPr>
          <p:spPr bwMode="auto">
            <a:xfrm>
              <a:off x="1099" y="3264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8" name="Text Box 34"/>
            <p:cNvSpPr txBox="1">
              <a:spLocks noChangeArrowheads="1"/>
            </p:cNvSpPr>
            <p:nvPr/>
          </p:nvSpPr>
          <p:spPr bwMode="auto">
            <a:xfrm>
              <a:off x="2923" y="2832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2</a:t>
              </a:r>
            </a:p>
          </p:txBody>
        </p:sp>
        <p:sp>
          <p:nvSpPr>
            <p:cNvPr id="620579" name="Text Box 35"/>
            <p:cNvSpPr txBox="1">
              <a:spLocks noChangeArrowheads="1"/>
            </p:cNvSpPr>
            <p:nvPr/>
          </p:nvSpPr>
          <p:spPr bwMode="auto">
            <a:xfrm>
              <a:off x="2059" y="2851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3</a:t>
              </a:r>
            </a:p>
          </p:txBody>
        </p:sp>
        <p:sp>
          <p:nvSpPr>
            <p:cNvPr id="620580" name="Text Box 36"/>
            <p:cNvSpPr txBox="1">
              <a:spLocks noChangeArrowheads="1"/>
            </p:cNvSpPr>
            <p:nvPr/>
          </p:nvSpPr>
          <p:spPr bwMode="auto">
            <a:xfrm>
              <a:off x="4699" y="2112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4</a:t>
              </a:r>
            </a:p>
          </p:txBody>
        </p:sp>
        <p:sp>
          <p:nvSpPr>
            <p:cNvPr id="620581" name="Text Box 37"/>
            <p:cNvSpPr txBox="1">
              <a:spLocks noChangeArrowheads="1"/>
            </p:cNvSpPr>
            <p:nvPr/>
          </p:nvSpPr>
          <p:spPr bwMode="auto">
            <a:xfrm>
              <a:off x="1099" y="3600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1</a:t>
              </a:r>
            </a:p>
          </p:txBody>
        </p:sp>
        <p:sp>
          <p:nvSpPr>
            <p:cNvPr id="620582" name="Text Box 38"/>
            <p:cNvSpPr txBox="1">
              <a:spLocks noChangeArrowheads="1"/>
            </p:cNvSpPr>
            <p:nvPr/>
          </p:nvSpPr>
          <p:spPr bwMode="auto">
            <a:xfrm>
              <a:off x="283" y="2851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4</a:t>
              </a:r>
            </a:p>
          </p:txBody>
        </p:sp>
        <p:sp>
          <p:nvSpPr>
            <p:cNvPr id="620583" name="Oval 39"/>
            <p:cNvSpPr>
              <a:spLocks noChangeArrowheads="1"/>
            </p:cNvSpPr>
            <p:nvPr/>
          </p:nvSpPr>
          <p:spPr bwMode="auto">
            <a:xfrm>
              <a:off x="1147" y="2112"/>
              <a:ext cx="288" cy="2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84" name="Text Box 40"/>
            <p:cNvSpPr txBox="1">
              <a:spLocks noChangeArrowheads="1"/>
            </p:cNvSpPr>
            <p:nvPr/>
          </p:nvSpPr>
          <p:spPr bwMode="auto">
            <a:xfrm>
              <a:off x="427" y="2496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$</a:t>
              </a:r>
            </a:p>
          </p:txBody>
        </p:sp>
        <p:sp>
          <p:nvSpPr>
            <p:cNvPr id="620585" name="Text Box 41"/>
            <p:cNvSpPr txBox="1">
              <a:spLocks noChangeArrowheads="1"/>
            </p:cNvSpPr>
            <p:nvPr/>
          </p:nvSpPr>
          <p:spPr bwMode="auto">
            <a:xfrm>
              <a:off x="907" y="2496"/>
              <a:ext cx="26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a$</a:t>
              </a:r>
            </a:p>
          </p:txBody>
        </p:sp>
        <p:sp>
          <p:nvSpPr>
            <p:cNvPr id="620586" name="Rectangle 42"/>
            <p:cNvSpPr>
              <a:spLocks noChangeArrowheads="1"/>
            </p:cNvSpPr>
            <p:nvPr/>
          </p:nvSpPr>
          <p:spPr bwMode="auto">
            <a:xfrm>
              <a:off x="869" y="2839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87" name="Text Box 43"/>
            <p:cNvSpPr txBox="1">
              <a:spLocks noChangeArrowheads="1"/>
            </p:cNvSpPr>
            <p:nvPr/>
          </p:nvSpPr>
          <p:spPr bwMode="auto">
            <a:xfrm>
              <a:off x="907" y="2851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3</a:t>
              </a:r>
            </a:p>
          </p:txBody>
        </p:sp>
        <p:sp>
          <p:nvSpPr>
            <p:cNvPr id="620588" name="Rectangle 44"/>
            <p:cNvSpPr>
              <a:spLocks noChangeArrowheads="1"/>
            </p:cNvSpPr>
            <p:nvPr/>
          </p:nvSpPr>
          <p:spPr bwMode="auto">
            <a:xfrm>
              <a:off x="3507" y="2811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89" name="Text Box 45"/>
            <p:cNvSpPr txBox="1">
              <a:spLocks noChangeArrowheads="1"/>
            </p:cNvSpPr>
            <p:nvPr/>
          </p:nvSpPr>
          <p:spPr bwMode="auto">
            <a:xfrm>
              <a:off x="3547" y="2832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2</a:t>
              </a:r>
            </a:p>
          </p:txBody>
        </p:sp>
        <p:sp>
          <p:nvSpPr>
            <p:cNvPr id="620590" name="Text Box 46"/>
            <p:cNvSpPr txBox="1">
              <a:spLocks noChangeArrowheads="1"/>
            </p:cNvSpPr>
            <p:nvPr/>
          </p:nvSpPr>
          <p:spPr bwMode="auto">
            <a:xfrm>
              <a:off x="3547" y="2448"/>
              <a:ext cx="26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a$</a:t>
              </a:r>
            </a:p>
          </p:txBody>
        </p:sp>
        <p:sp>
          <p:nvSpPr>
            <p:cNvPr id="620591" name="Rectangle 47"/>
            <p:cNvSpPr>
              <a:spLocks noChangeArrowheads="1"/>
            </p:cNvSpPr>
            <p:nvPr/>
          </p:nvSpPr>
          <p:spPr bwMode="auto">
            <a:xfrm>
              <a:off x="2021" y="3591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92" name="Text Box 48"/>
            <p:cNvSpPr txBox="1">
              <a:spLocks noChangeArrowheads="1"/>
            </p:cNvSpPr>
            <p:nvPr/>
          </p:nvSpPr>
          <p:spPr bwMode="auto">
            <a:xfrm>
              <a:off x="2059" y="3600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1</a:t>
              </a:r>
            </a:p>
          </p:txBody>
        </p:sp>
      </p:grpSp>
      <p:sp>
        <p:nvSpPr>
          <p:cNvPr id="620593" name="Freeform 49"/>
          <p:cNvSpPr>
            <a:spLocks/>
          </p:cNvSpPr>
          <p:nvPr/>
        </p:nvSpPr>
        <p:spPr bwMode="auto">
          <a:xfrm>
            <a:off x="3200400" y="5334000"/>
            <a:ext cx="2590800" cy="13843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1248" y="672"/>
              </a:cxn>
              <a:cxn ang="0">
                <a:pos x="1632" y="0"/>
              </a:cxn>
            </a:cxnLst>
            <a:rect l="0" t="0" r="r" b="b"/>
            <a:pathLst>
              <a:path w="1632" h="776">
                <a:moveTo>
                  <a:pt x="0" y="624"/>
                </a:moveTo>
                <a:cubicBezTo>
                  <a:pt x="488" y="700"/>
                  <a:pt x="976" y="776"/>
                  <a:pt x="1248" y="672"/>
                </a:cubicBezTo>
                <a:cubicBezTo>
                  <a:pt x="1520" y="568"/>
                  <a:pt x="1568" y="112"/>
                  <a:pt x="1632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triangle" w="lg" len="sm"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594" name="Text Box 50"/>
          <p:cNvSpPr txBox="1">
            <a:spLocks noChangeArrowheads="1"/>
          </p:cNvSpPr>
          <p:nvPr/>
        </p:nvSpPr>
        <p:spPr bwMode="auto">
          <a:xfrm>
            <a:off x="5867400" y="5257800"/>
            <a:ext cx="3429000" cy="163121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the suffixes following</a:t>
            </a:r>
          </a:p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these two match nodes </a:t>
            </a:r>
          </a:p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are the same; the left one represents a longer match (</a:t>
            </a:r>
            <a:r>
              <a:rPr lang="en-US" sz="2000" b="1" dirty="0" err="1">
                <a:solidFill>
                  <a:schemeClr val="tx2"/>
                </a:solidFill>
                <a:latin typeface="Times"/>
                <a:cs typeface="Times"/>
              </a:rPr>
              <a:t>aca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rIns="34290"/>
          <a:lstStyle/>
          <a:p>
            <a:r>
              <a:rPr lang="en-US" dirty="0" smtClean="0"/>
              <a:t>Using Suffix Trees to Find </a:t>
            </a:r>
            <a:r>
              <a:rPr lang="en-US" dirty="0" err="1" smtClean="0"/>
              <a:t>MUMs</a:t>
            </a:r>
            <a:endParaRPr lang="en-US" dirty="0"/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114800"/>
          </a:xfrm>
          <a:ln/>
        </p:spPr>
        <p:txBody>
          <a:bodyPr rIns="34290" anchor="ctr"/>
          <a:lstStyle/>
          <a:p>
            <a:pPr marL="711200" indent="-457200">
              <a:buFont typeface="Times" pitchFamily="-111" charset="0"/>
              <a:buChar char="•"/>
            </a:pP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time to construct suffix tree for both sequences (of lengths</a:t>
            </a:r>
            <a:r>
              <a:rPr lang="en-US" sz="2400" dirty="0" smtClean="0"/>
              <a:t> ≤ 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</a:t>
            </a:r>
          </a:p>
          <a:p>
            <a:pPr marL="711200" indent="-457200">
              <a:buFont typeface="Times" pitchFamily="-111" charset="0"/>
              <a:buChar char="•"/>
            </a:pP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time to find </a:t>
            </a:r>
            <a:r>
              <a:rPr lang="en-US" sz="2400" dirty="0" err="1"/>
              <a:t>MUMs</a:t>
            </a:r>
            <a:r>
              <a:rPr lang="en-US" sz="2400" dirty="0"/>
              <a:t> - one scan of the tree (which is </a:t>
            </a: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in size)</a:t>
            </a:r>
          </a:p>
          <a:p>
            <a:pPr marL="711200" indent="-457200">
              <a:buFont typeface="Times" pitchFamily="-111" charset="0"/>
              <a:buChar char="•"/>
            </a:pP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possible </a:t>
            </a:r>
            <a:r>
              <a:rPr lang="en-US" sz="2400" dirty="0" err="1"/>
              <a:t>MUMs</a:t>
            </a:r>
            <a:r>
              <a:rPr lang="en-US" sz="2400" dirty="0"/>
              <a:t> in contrast to O(</a:t>
            </a:r>
            <a:r>
              <a:rPr lang="en-US" sz="2400" i="1" dirty="0">
                <a:latin typeface="Times"/>
                <a:cs typeface="Times"/>
              </a:rPr>
              <a:t>n</a:t>
            </a:r>
            <a:r>
              <a:rPr lang="en-US" sz="2400" baseline="32000" dirty="0"/>
              <a:t>2</a:t>
            </a:r>
            <a:r>
              <a:rPr lang="en-US" sz="2400" dirty="0"/>
              <a:t>) possible exact </a:t>
            </a:r>
            <a:r>
              <a:rPr lang="en-US" sz="2400" dirty="0" smtClean="0"/>
              <a:t>matches</a:t>
            </a:r>
          </a:p>
          <a:p>
            <a:pPr marL="711200" indent="-457200">
              <a:buFont typeface="Times" pitchFamily="-111" charset="0"/>
              <a:buChar char="•"/>
            </a:pPr>
            <a:endParaRPr lang="en-US" sz="2400" dirty="0" smtClean="0"/>
          </a:p>
          <a:p>
            <a:pPr marL="711200" indent="-457200">
              <a:buFont typeface="Times" pitchFamily="-111" charset="0"/>
              <a:buChar char="•"/>
            </a:pPr>
            <a:r>
              <a:rPr lang="en-US" sz="2400" dirty="0" smtClean="0"/>
              <a:t>Main parameter of approach: length of shortest MUM that should be identified (20 – 50 bases)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 smtClean="0"/>
              <a:t>Step 2: Chaining in </a:t>
            </a:r>
            <a:r>
              <a:rPr lang="en-US" sz="4000" dirty="0" err="1" smtClean="0"/>
              <a:t>MUMmer</a:t>
            </a:r>
            <a:endParaRPr lang="en-US" sz="4000" dirty="0"/>
          </a:p>
        </p:txBody>
      </p:sp>
      <p:pic>
        <p:nvPicPr>
          <p:cNvPr id="622595" name="Picture 3" descr="al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8343900" cy="2781300"/>
          </a:xfrm>
          <a:prstGeom prst="rect">
            <a:avLst/>
          </a:prstGeom>
          <a:noFill/>
        </p:spPr>
      </p:pic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400050" y="6324600"/>
            <a:ext cx="45735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</a:t>
            </a:r>
            <a:r>
              <a:rPr lang="en-US" sz="1400" dirty="0" err="1">
                <a:solidFill>
                  <a:schemeClr val="tx2"/>
                </a:solidFill>
              </a:rPr>
              <a:t>Delcher</a:t>
            </a:r>
            <a:r>
              <a:rPr lang="en-US" sz="1400" dirty="0">
                <a:solidFill>
                  <a:schemeClr val="tx2"/>
                </a:solidFill>
              </a:rPr>
              <a:t> et al.,  </a:t>
            </a:r>
            <a:r>
              <a:rPr lang="en-US" sz="1400" i="1" dirty="0">
                <a:solidFill>
                  <a:schemeClr val="tx2"/>
                </a:solidFill>
              </a:rPr>
              <a:t>Nucleic Acids Research</a:t>
            </a:r>
            <a:r>
              <a:rPr lang="en-US" sz="1400" dirty="0">
                <a:solidFill>
                  <a:schemeClr val="tx2"/>
                </a:solidFill>
              </a:rPr>
              <a:t> 27, 1999</a:t>
            </a:r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z="2400" dirty="0" smtClean="0"/>
              <a:t>Sort </a:t>
            </a:r>
            <a:r>
              <a:rPr lang="en-US" sz="2400" dirty="0"/>
              <a:t>MUMs according to position in genome </a:t>
            </a:r>
            <a:r>
              <a:rPr lang="en-US" sz="2400" dirty="0">
                <a:latin typeface="Times"/>
                <a:cs typeface="Times"/>
              </a:rPr>
              <a:t>A</a:t>
            </a:r>
          </a:p>
          <a:p>
            <a:r>
              <a:rPr lang="en-US" sz="2400" dirty="0" smtClean="0"/>
              <a:t>Solve </a:t>
            </a:r>
            <a:r>
              <a:rPr lang="en-US" sz="2400" dirty="0"/>
              <a:t>variation of </a:t>
            </a:r>
            <a:r>
              <a:rPr lang="en-US" sz="2400" i="1" dirty="0"/>
              <a:t>Longest Increasing Subsequence</a:t>
            </a:r>
            <a:r>
              <a:rPr lang="en-US" sz="2400" dirty="0"/>
              <a:t> (LIS) problem to find sequences in ascending order in both genomes</a:t>
            </a:r>
          </a:p>
        </p:txBody>
      </p:sp>
      <p:sp>
        <p:nvSpPr>
          <p:cNvPr id="622598" name="Rectangle 6"/>
          <p:cNvSpPr>
            <a:spLocks noChangeArrowheads="1"/>
          </p:cNvSpPr>
          <p:nvPr/>
        </p:nvSpPr>
        <p:spPr bwMode="auto">
          <a:xfrm>
            <a:off x="2209800" y="5562600"/>
            <a:ext cx="5334000" cy="533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smtClean="0"/>
              <a:t>Goals for Lecture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Key concepts</a:t>
            </a:r>
          </a:p>
          <a:p>
            <a:r>
              <a:rPr lang="en-US" sz="2400" dirty="0" smtClean="0"/>
              <a:t>how large-scale alignment differs from the simple case</a:t>
            </a:r>
          </a:p>
          <a:p>
            <a:r>
              <a:rPr lang="en-US" sz="2400" dirty="0" smtClean="0"/>
              <a:t>the canonical three step approach of large-scale aligners</a:t>
            </a:r>
          </a:p>
          <a:p>
            <a:r>
              <a:rPr lang="en-US" sz="2400" dirty="0" smtClean="0"/>
              <a:t>using suffix trees to find </a:t>
            </a:r>
            <a:r>
              <a:rPr lang="en-US" sz="2400" dirty="0"/>
              <a:t>maximal unique matching subsequences (</a:t>
            </a:r>
            <a:r>
              <a:rPr lang="en-US" sz="2400" dirty="0" smtClean="0"/>
              <a:t>MUMs</a:t>
            </a:r>
            <a:r>
              <a:rPr lang="en-US" sz="2400" dirty="0"/>
              <a:t>)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time permits</a:t>
            </a:r>
          </a:p>
          <a:p>
            <a:r>
              <a:rPr lang="en-US" sz="2400" dirty="0" smtClean="0"/>
              <a:t>using tries and threaded tries to find alignment seeds</a:t>
            </a:r>
          </a:p>
          <a:p>
            <a:r>
              <a:rPr lang="en-US" sz="2400" dirty="0" smtClean="0"/>
              <a:t>constrained dynamic programming to align between/around anchors</a:t>
            </a:r>
          </a:p>
          <a:p>
            <a:r>
              <a:rPr lang="en-US" sz="2400" dirty="0" smtClean="0"/>
              <a:t>using sparse dynamic programming (DP) to find a chain of local alignments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/>
              <a:t>Finding Longest Subsequence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en-US" sz="2400" dirty="0"/>
              <a:t>U</a:t>
            </a:r>
            <a:r>
              <a:rPr lang="en-US" sz="2400" dirty="0" smtClean="0"/>
              <a:t>nlike </a:t>
            </a:r>
            <a:r>
              <a:rPr lang="en-US" sz="2400" dirty="0"/>
              <a:t>ordinary LIS problems, </a:t>
            </a:r>
            <a:r>
              <a:rPr lang="en-US" sz="2400" dirty="0" err="1"/>
              <a:t>MUMmer</a:t>
            </a:r>
            <a:r>
              <a:rPr lang="en-US" sz="2400" dirty="0"/>
              <a:t> takes into account</a:t>
            </a:r>
          </a:p>
          <a:p>
            <a:pPr lvl="1"/>
            <a:r>
              <a:rPr lang="en-US" sz="2400" dirty="0"/>
              <a:t>lengths of sequences represented by </a:t>
            </a:r>
            <a:r>
              <a:rPr lang="en-US" sz="2400" dirty="0" err="1"/>
              <a:t>MUMs</a:t>
            </a:r>
            <a:endParaRPr lang="en-US" sz="2400" dirty="0"/>
          </a:p>
          <a:p>
            <a:pPr lvl="1"/>
            <a:r>
              <a:rPr lang="en-US" sz="2400" dirty="0"/>
              <a:t>overlaps</a:t>
            </a:r>
          </a:p>
          <a:p>
            <a:r>
              <a:rPr lang="en-US" sz="2400" dirty="0" smtClean="0"/>
              <a:t>Requires                  time </a:t>
            </a:r>
            <a:r>
              <a:rPr lang="en-US" sz="2400" dirty="0"/>
              <a:t>where </a:t>
            </a:r>
            <a:r>
              <a:rPr lang="en-US" sz="2400" i="1" dirty="0">
                <a:latin typeface="Times"/>
                <a:cs typeface="Times"/>
              </a:rPr>
              <a:t>k</a:t>
            </a:r>
            <a:r>
              <a:rPr lang="en-US" sz="2400" dirty="0"/>
              <a:t> is number of MUMs</a:t>
            </a:r>
          </a:p>
          <a:p>
            <a:pPr>
              <a:buFontTx/>
              <a:buNone/>
            </a:pPr>
            <a:endParaRPr lang="en-US" sz="2400" dirty="0"/>
          </a:p>
        </p:txBody>
      </p:sp>
      <p:graphicFrame>
        <p:nvGraphicFramePr>
          <p:cNvPr id="623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64319"/>
              </p:ext>
            </p:extLst>
          </p:nvPr>
        </p:nvGraphicFramePr>
        <p:xfrm>
          <a:off x="2342744" y="3495472"/>
          <a:ext cx="1371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13" name="Equation" r:id="rId4" imgW="660240" imgH="203040" progId="Equation.3">
                  <p:embed/>
                </p:oleObj>
              </mc:Choice>
              <mc:Fallback>
                <p:oleObj name="Equation" r:id="rId4" imgW="6602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744" y="3495472"/>
                        <a:ext cx="13716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 smtClean="0"/>
              <a:t>Recall: Three Main Steps of Large-Scale Alignment</a:t>
            </a:r>
            <a:endParaRPr lang="en-US" sz="4000" dirty="0"/>
          </a:p>
        </p:txBody>
      </p:sp>
      <p:pic>
        <p:nvPicPr>
          <p:cNvPr id="628741" name="Picture 5" descr="alignment-oveview"/>
          <p:cNvPicPr>
            <a:picLocks noChangeAspect="1" noChangeArrowheads="1"/>
          </p:cNvPicPr>
          <p:nvPr/>
        </p:nvPicPr>
        <p:blipFill>
          <a:blip r:embed="rId3"/>
          <a:srcRect l="52438" r="4878" b="50104"/>
          <a:stretch>
            <a:fillRect/>
          </a:stretch>
        </p:blipFill>
        <p:spPr bwMode="auto">
          <a:xfrm>
            <a:off x="951688" y="1295400"/>
            <a:ext cx="2667000" cy="2286000"/>
          </a:xfrm>
          <a:prstGeom prst="rect">
            <a:avLst/>
          </a:prstGeom>
          <a:noFill/>
        </p:spPr>
      </p:pic>
      <p:sp>
        <p:nvSpPr>
          <p:cNvPr id="628747" name="Text Box 11"/>
          <p:cNvSpPr txBox="1">
            <a:spLocks noChangeArrowheads="1"/>
          </p:cNvSpPr>
          <p:nvPr/>
        </p:nvSpPr>
        <p:spPr bwMode="auto">
          <a:xfrm>
            <a:off x="951688" y="3937337"/>
            <a:ext cx="2667000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 smtClean="0">
                <a:latin typeface="Arial"/>
              </a:rPr>
              <a:t>Pattern </a:t>
            </a:r>
            <a:r>
              <a:rPr lang="en-US" sz="2000" dirty="0">
                <a:latin typeface="Arial"/>
              </a:rPr>
              <a:t>matching to find seeds for global alignment</a:t>
            </a:r>
          </a:p>
        </p:txBody>
      </p:sp>
      <p:pic>
        <p:nvPicPr>
          <p:cNvPr id="628744" name="Picture 8" descr="alignment-oveview"/>
          <p:cNvPicPr>
            <a:picLocks noChangeAspect="1" noChangeArrowheads="1"/>
          </p:cNvPicPr>
          <p:nvPr/>
        </p:nvPicPr>
        <p:blipFill>
          <a:blip r:embed="rId3"/>
          <a:srcRect t="49896" r="59756"/>
          <a:stretch>
            <a:fillRect/>
          </a:stretch>
        </p:blipFill>
        <p:spPr bwMode="auto">
          <a:xfrm>
            <a:off x="3771088" y="1219200"/>
            <a:ext cx="2514600" cy="2295525"/>
          </a:xfrm>
          <a:prstGeom prst="rect">
            <a:avLst/>
          </a:prstGeom>
          <a:noFill/>
        </p:spPr>
      </p:pic>
      <p:sp>
        <p:nvSpPr>
          <p:cNvPr id="628748" name="Text Box 12"/>
          <p:cNvSpPr txBox="1">
            <a:spLocks noChangeArrowheads="1"/>
          </p:cNvSpPr>
          <p:nvPr/>
        </p:nvSpPr>
        <p:spPr bwMode="auto">
          <a:xfrm>
            <a:off x="3602813" y="3937337"/>
            <a:ext cx="2759075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 smtClean="0">
                <a:latin typeface="Arial"/>
              </a:rPr>
              <a:t>Find </a:t>
            </a:r>
            <a:r>
              <a:rPr lang="en-US" sz="2000" dirty="0">
                <a:latin typeface="Arial"/>
              </a:rPr>
              <a:t>a good chain of anchors</a:t>
            </a:r>
          </a:p>
        </p:txBody>
      </p:sp>
      <p:pic>
        <p:nvPicPr>
          <p:cNvPr id="628745" name="Picture 9" descr="alignment-oveview"/>
          <p:cNvPicPr>
            <a:picLocks noChangeAspect="1" noChangeArrowheads="1"/>
          </p:cNvPicPr>
          <p:nvPr/>
        </p:nvPicPr>
        <p:blipFill>
          <a:blip r:embed="rId3"/>
          <a:srcRect l="53659" t="49896" r="4878"/>
          <a:stretch>
            <a:fillRect/>
          </a:stretch>
        </p:blipFill>
        <p:spPr bwMode="auto">
          <a:xfrm>
            <a:off x="6361888" y="1219200"/>
            <a:ext cx="2590800" cy="2295525"/>
          </a:xfrm>
          <a:prstGeom prst="rect">
            <a:avLst/>
          </a:prstGeom>
          <a:noFill/>
        </p:spPr>
      </p:pic>
      <p:sp>
        <p:nvSpPr>
          <p:cNvPr id="628749" name="Text Box 13"/>
          <p:cNvSpPr txBox="1">
            <a:spLocks noChangeArrowheads="1"/>
          </p:cNvSpPr>
          <p:nvPr/>
        </p:nvSpPr>
        <p:spPr bwMode="auto">
          <a:xfrm>
            <a:off x="6346013" y="3937337"/>
            <a:ext cx="281893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 smtClean="0">
                <a:latin typeface="Arial"/>
              </a:rPr>
              <a:t>Fill </a:t>
            </a:r>
            <a:r>
              <a:rPr lang="en-US" sz="2000" dirty="0">
                <a:latin typeface="Arial"/>
              </a:rPr>
              <a:t>in </a:t>
            </a:r>
            <a:r>
              <a:rPr lang="en-US" sz="2000" dirty="0" smtClean="0">
                <a:latin typeface="Arial"/>
              </a:rPr>
              <a:t>with </a:t>
            </a:r>
            <a:r>
              <a:rPr lang="en-US" sz="2000" dirty="0">
                <a:latin typeface="Arial"/>
              </a:rPr>
              <a:t>standard but constrained </a:t>
            </a:r>
            <a:r>
              <a:rPr lang="en-US" sz="2000" dirty="0" smtClean="0">
                <a:latin typeface="Arial"/>
              </a:rPr>
              <a:t>alignment</a:t>
            </a:r>
            <a:endParaRPr lang="en-US" sz="2000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 rot="16200000">
            <a:off x="7529047" y="2242520"/>
            <a:ext cx="2964017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Brudno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et al.  </a:t>
            </a:r>
            <a:r>
              <a:rPr lang="en-US" sz="1400" i="1" dirty="0">
                <a:solidFill>
                  <a:schemeClr val="tx2"/>
                </a:solidFill>
              </a:rPr>
              <a:t>Genome Research</a:t>
            </a:r>
            <a:r>
              <a:rPr lang="en-US" sz="1400" dirty="0">
                <a:solidFill>
                  <a:schemeClr val="tx2"/>
                </a:solidFill>
              </a:rPr>
              <a:t>, 2003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51688" y="5410200"/>
            <a:ext cx="2667000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Arial"/>
              </a:rPr>
              <a:t>Suffix trees to obtain MUMs</a:t>
            </a:r>
            <a:endParaRPr lang="en-US" sz="2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02813" y="5410200"/>
            <a:ext cx="2759075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 smtClean="0">
                <a:solidFill>
                  <a:schemeClr val="tx2"/>
                </a:solidFill>
                <a:latin typeface="Arial"/>
              </a:rPr>
              <a:t>LIS to find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</a:rPr>
              <a:t>colinear</a:t>
            </a:r>
            <a:r>
              <a:rPr lang="en-US" sz="2000" dirty="0" smtClean="0">
                <a:solidFill>
                  <a:schemeClr val="tx2"/>
                </a:solidFill>
                <a:latin typeface="Arial"/>
              </a:rPr>
              <a:t> MUMs</a:t>
            </a:r>
            <a:endParaRPr lang="en-US" sz="2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346013" y="5410200"/>
            <a:ext cx="2759075" cy="1323439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 smtClean="0">
                <a:solidFill>
                  <a:schemeClr val="tx2"/>
                </a:solidFill>
                <a:latin typeface="Arial"/>
              </a:rPr>
              <a:t>Smith-Waterman and recursive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</a:rPr>
              <a:t>MUMmer</a:t>
            </a:r>
            <a:r>
              <a:rPr lang="en-US" sz="2000" dirty="0" smtClean="0">
                <a:solidFill>
                  <a:schemeClr val="tx2"/>
                </a:solidFill>
                <a:latin typeface="Arial"/>
              </a:rPr>
              <a:t> for gap filling</a:t>
            </a:r>
            <a:endParaRPr lang="en-US" sz="2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-38912" y="356229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Arial"/>
              </a:rPr>
              <a:t>General</a:t>
            </a:r>
            <a:endParaRPr lang="en-US" sz="2000" b="1" dirty="0">
              <a:latin typeface="Arial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-38912" y="502920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  <a:latin typeface="Arial"/>
              </a:rPr>
              <a:t>MUMmer</a:t>
            </a:r>
            <a:endParaRPr lang="en-US" sz="2000" b="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9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43" name="Picture 3" descr="ga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58875"/>
            <a:ext cx="7086600" cy="5394325"/>
          </a:xfrm>
          <a:prstGeom prst="rect">
            <a:avLst/>
          </a:prstGeom>
          <a:noFill/>
        </p:spPr>
      </p:pic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990600"/>
          </a:xfrm>
        </p:spPr>
        <p:txBody>
          <a:bodyPr/>
          <a:lstStyle/>
          <a:p>
            <a:r>
              <a:rPr lang="en-US" sz="4000" dirty="0"/>
              <a:t>Types of Gaps in a </a:t>
            </a:r>
            <a:r>
              <a:rPr lang="en-US" sz="4000" dirty="0" err="1"/>
              <a:t>MUMmer</a:t>
            </a:r>
            <a:r>
              <a:rPr lang="en-US" sz="4000" dirty="0"/>
              <a:t> Alignment</a:t>
            </a: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3829050" y="6477000"/>
            <a:ext cx="45735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Delcher et al.,  </a:t>
            </a:r>
            <a:r>
              <a:rPr lang="en-US" sz="1400" i="1">
                <a:solidFill>
                  <a:schemeClr val="tx2"/>
                </a:solidFill>
              </a:rPr>
              <a:t>Nucleic Acids Research</a:t>
            </a:r>
            <a:r>
              <a:rPr lang="en-US" sz="1400">
                <a:solidFill>
                  <a:schemeClr val="tx2"/>
                </a:solidFill>
              </a:rPr>
              <a:t> 27, 1999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838200"/>
          </a:xfrm>
        </p:spPr>
        <p:txBody>
          <a:bodyPr/>
          <a:lstStyle/>
          <a:p>
            <a:r>
              <a:rPr lang="en-US" sz="4000"/>
              <a:t>Step 3: Close the Gaps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dirty="0"/>
              <a:t>SNPs:</a:t>
            </a:r>
          </a:p>
          <a:p>
            <a:pPr lvl="1"/>
            <a:r>
              <a:rPr lang="en-US" sz="2400" dirty="0"/>
              <a:t>between MUMs: trivial to detect</a:t>
            </a:r>
          </a:p>
          <a:p>
            <a:pPr lvl="1"/>
            <a:r>
              <a:rPr lang="en-US" sz="2400" dirty="0"/>
              <a:t>otherwise: handle like repeats</a:t>
            </a:r>
          </a:p>
          <a:p>
            <a:r>
              <a:rPr lang="en-US" sz="2400" dirty="0" smtClean="0"/>
              <a:t>Insertions</a:t>
            </a:r>
            <a:endParaRPr lang="en-US" sz="2400" dirty="0"/>
          </a:p>
          <a:p>
            <a:pPr lvl="1"/>
            <a:r>
              <a:rPr lang="en-US" sz="2400" dirty="0"/>
              <a:t>simple insertions: trivial to detect</a:t>
            </a:r>
          </a:p>
          <a:p>
            <a:pPr lvl="1"/>
            <a:r>
              <a:rPr lang="en-US" sz="2400" dirty="0" smtClean="0"/>
              <a:t>transpositions </a:t>
            </a:r>
            <a:r>
              <a:rPr lang="en-US" sz="2400" dirty="0"/>
              <a:t>(subsequences that were deleted from one location and inserted elsewhere): look for out-of-sequence </a:t>
            </a:r>
            <a:r>
              <a:rPr lang="en-US" sz="2400" dirty="0" smtClean="0"/>
              <a:t>MUMs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4000"/>
              <a:t>Step 3: Close the Gaps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olymorphic </a:t>
            </a:r>
            <a:r>
              <a:rPr lang="en-US" sz="2400" dirty="0"/>
              <a:t>regions</a:t>
            </a:r>
          </a:p>
          <a:p>
            <a:pPr lvl="1"/>
            <a:r>
              <a:rPr lang="en-US" sz="2400" dirty="0"/>
              <a:t>short ones: align them with dynamic programming method</a:t>
            </a:r>
          </a:p>
          <a:p>
            <a:pPr lvl="1"/>
            <a:r>
              <a:rPr lang="en-US" sz="2400" dirty="0"/>
              <a:t>long ones: call </a:t>
            </a:r>
            <a:r>
              <a:rPr lang="en-US" sz="2400" dirty="0" err="1"/>
              <a:t>MUMmer</a:t>
            </a:r>
            <a:r>
              <a:rPr lang="en-US" sz="2400" dirty="0"/>
              <a:t> recursively </a:t>
            </a:r>
            <a:r>
              <a:rPr lang="en-US" sz="2400" dirty="0" smtClean="0"/>
              <a:t>with </a:t>
            </a:r>
            <a:r>
              <a:rPr lang="en-US" sz="2400" dirty="0"/>
              <a:t>reduced </a:t>
            </a:r>
            <a:r>
              <a:rPr lang="en-US" sz="2400" dirty="0" smtClean="0"/>
              <a:t>minimum </a:t>
            </a:r>
            <a:r>
              <a:rPr lang="en-US" sz="2400" dirty="0"/>
              <a:t>MUM length</a:t>
            </a:r>
          </a:p>
          <a:p>
            <a:r>
              <a:rPr lang="en-US" sz="2400" dirty="0" smtClean="0"/>
              <a:t>Repeats</a:t>
            </a:r>
            <a:endParaRPr lang="en-US" sz="2400" dirty="0"/>
          </a:p>
          <a:p>
            <a:pPr lvl="1"/>
            <a:r>
              <a:rPr lang="en-US" sz="2400" dirty="0"/>
              <a:t>detected by overlapping MUMs</a:t>
            </a:r>
          </a:p>
        </p:txBody>
      </p:sp>
      <p:pic>
        <p:nvPicPr>
          <p:cNvPr id="626692" name="Picture 4" descr="repea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724400"/>
            <a:ext cx="5581650" cy="1481138"/>
          </a:xfrm>
          <a:prstGeom prst="rect">
            <a:avLst/>
          </a:prstGeom>
          <a:noFill/>
        </p:spPr>
      </p:pic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2057400" y="6324600"/>
            <a:ext cx="45481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</a:t>
            </a:r>
            <a:r>
              <a:rPr lang="en-US" sz="1400" dirty="0" err="1">
                <a:solidFill>
                  <a:schemeClr val="tx2"/>
                </a:solidFill>
              </a:rPr>
              <a:t>Delcher</a:t>
            </a:r>
            <a:r>
              <a:rPr lang="en-US" sz="1400" dirty="0">
                <a:solidFill>
                  <a:schemeClr val="tx2"/>
                </a:solidFill>
              </a:rPr>
              <a:t> et al.  Nucleic Acids Research 27, 1999</a:t>
            </a: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4724400" y="4800600"/>
            <a:ext cx="2362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3200400" y="4724400"/>
            <a:ext cx="2133600" cy="381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696" name="Rectangle 8"/>
          <p:cNvSpPr>
            <a:spLocks noChangeArrowheads="1"/>
          </p:cNvSpPr>
          <p:nvPr/>
        </p:nvSpPr>
        <p:spPr bwMode="auto">
          <a:xfrm>
            <a:off x="3200400" y="5181600"/>
            <a:ext cx="2133600" cy="381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697" name="Rectangle 9"/>
          <p:cNvSpPr>
            <a:spLocks noChangeArrowheads="1"/>
          </p:cNvSpPr>
          <p:nvPr/>
        </p:nvSpPr>
        <p:spPr bwMode="auto">
          <a:xfrm>
            <a:off x="4114800" y="5181600"/>
            <a:ext cx="29718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 err="1" smtClean="0"/>
              <a:t>MUMmer</a:t>
            </a:r>
            <a:r>
              <a:rPr lang="en-US" sz="4000" dirty="0" smtClean="0"/>
              <a:t> Performance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33335" y="6400800"/>
            <a:ext cx="45481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Delcher et al.  Nucleic Acids Research 27, 1999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22" y="3970931"/>
            <a:ext cx="6520815" cy="2360295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" y="1524000"/>
            <a:ext cx="1828800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Arial"/>
              </a:rPr>
              <a:t>FASTA on 1000 base pair segments</a:t>
            </a:r>
            <a:endParaRPr lang="en-US" sz="2000" dirty="0">
              <a:latin typeface="Arial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478" y="403860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Arial"/>
              </a:rPr>
              <a:t>MUMmer</a:t>
            </a:r>
            <a:endParaRPr lang="en-US" sz="20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1524000"/>
            <a:ext cx="65151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 err="1" smtClean="0"/>
              <a:t>MUMmer</a:t>
            </a:r>
            <a:r>
              <a:rPr lang="en-US" sz="4000" dirty="0" smtClean="0"/>
              <a:t> Performance</a:t>
            </a:r>
            <a:endParaRPr lang="en-US" sz="4000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724400" cy="4114800"/>
          </a:xfrm>
        </p:spPr>
        <p:txBody>
          <a:bodyPr/>
          <a:lstStyle/>
          <a:p>
            <a:r>
              <a:rPr lang="en-US" sz="2400" i="1" dirty="0" smtClean="0"/>
              <a:t>Mycoplasma </a:t>
            </a:r>
            <a:r>
              <a:rPr lang="en-US" sz="2400" dirty="0" smtClean="0"/>
              <a:t>test case</a:t>
            </a:r>
          </a:p>
          <a:p>
            <a:r>
              <a:rPr lang="en-US" sz="2400" dirty="0" smtClean="0"/>
              <a:t>Suffix tree: 6.5s</a:t>
            </a:r>
          </a:p>
          <a:p>
            <a:r>
              <a:rPr lang="en-US" sz="2400" dirty="0" smtClean="0"/>
              <a:t>LIS: 0.02s</a:t>
            </a:r>
          </a:p>
          <a:p>
            <a:r>
              <a:rPr lang="en-US" sz="2400" dirty="0" smtClean="0"/>
              <a:t>Smith-Waterman: 116s</a:t>
            </a:r>
          </a:p>
          <a:p>
            <a:endParaRPr lang="en-US" sz="2400" dirty="0"/>
          </a:p>
          <a:p>
            <a:r>
              <a:rPr lang="en-US" sz="2400" dirty="0" smtClean="0"/>
              <a:t>FASTA baseline: many hours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62235" y="6093023"/>
            <a:ext cx="2353529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hlinkClick r:id="rId3"/>
              </a:rPr>
              <a:t>Centre for Computing History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688130" name="Picture 2" descr="http://www.computinghistory.org.uk/userdata/images/large/PRODPIC-7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07" y="1882973"/>
            <a:ext cx="2707386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72199" y="1601700"/>
            <a:ext cx="21336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Arial"/>
              </a:rPr>
              <a:t>DEC Alpha 4100</a:t>
            </a:r>
          </a:p>
        </p:txBody>
      </p:sp>
    </p:spTree>
    <p:extLst>
      <p:ext uri="{BB962C8B-B14F-4D97-AF65-F5344CB8AC3E}">
        <p14:creationId xmlns:p14="http://schemas.microsoft.com/office/powerpoint/2010/main" val="2367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332" y="1074516"/>
            <a:ext cx="7134668" cy="4724400"/>
          </a:xfrm>
          <a:prstGeom prst="rect">
            <a:avLst/>
          </a:prstGeom>
        </p:spPr>
      </p:pic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 smtClean="0"/>
              <a:t>Longevity of </a:t>
            </a:r>
            <a:r>
              <a:rPr lang="en-US" sz="4000" dirty="0" err="1" smtClean="0"/>
              <a:t>MUMmer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3200400" cy="4114800"/>
          </a:xfrm>
        </p:spPr>
        <p:txBody>
          <a:bodyPr/>
          <a:lstStyle/>
          <a:p>
            <a:r>
              <a:rPr lang="en-US" sz="2400" dirty="0"/>
              <a:t>Antimicrobial Resistance Identification </a:t>
            </a:r>
            <a:r>
              <a:rPr lang="en-US" sz="2400" dirty="0" smtClean="0"/>
              <a:t>By Assembly (</a:t>
            </a:r>
            <a:r>
              <a:rPr lang="en-US" sz="2400" dirty="0" smtClean="0">
                <a:hlinkClick r:id="rId4"/>
              </a:rPr>
              <a:t>ARIBA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Identify antimicrobial resistance genes from Illumina reads</a:t>
            </a:r>
            <a:endParaRPr lang="en-US" sz="2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33900" y="5999020"/>
            <a:ext cx="2920992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</a:t>
            </a:r>
            <a:r>
              <a:rPr lang="en-US" sz="1400" dirty="0" smtClean="0">
                <a:solidFill>
                  <a:schemeClr val="tx2"/>
                </a:solidFill>
              </a:rPr>
              <a:t>Hunt et </a:t>
            </a:r>
            <a:r>
              <a:rPr lang="en-US" sz="1400" dirty="0">
                <a:solidFill>
                  <a:schemeClr val="tx2"/>
                </a:solidFill>
              </a:rPr>
              <a:t>al. </a:t>
            </a:r>
            <a:r>
              <a:rPr lang="en-US" sz="1400" dirty="0" err="1" smtClean="0">
                <a:solidFill>
                  <a:schemeClr val="tx2"/>
                </a:solidFill>
              </a:rPr>
              <a:t>bioRxiv</a:t>
            </a:r>
            <a:r>
              <a:rPr lang="en-US" sz="1400" dirty="0" smtClean="0">
                <a:solidFill>
                  <a:schemeClr val="tx2"/>
                </a:solidFill>
              </a:rPr>
              <a:t> 2017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259975" y="2971800"/>
            <a:ext cx="822960" cy="0"/>
          </a:xfrm>
          <a:prstGeom prst="line">
            <a:avLst/>
          </a:prstGeom>
          <a:ln w="57150">
            <a:solidFill>
              <a:schemeClr val="tx2"/>
            </a:solidFill>
            <a:headEnd type="none" w="lg" len="sm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5246225" y="5456500"/>
            <a:ext cx="1005840" cy="0"/>
          </a:xfrm>
          <a:prstGeom prst="line">
            <a:avLst/>
          </a:prstGeom>
          <a:ln w="57150">
            <a:solidFill>
              <a:schemeClr val="tx2"/>
            </a:solidFill>
            <a:headEnd type="none" w="lg" len="sm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 smtClean="0"/>
              <a:t>Longevity of </a:t>
            </a:r>
            <a:r>
              <a:rPr lang="en-US" sz="4000" dirty="0" err="1" smtClean="0"/>
              <a:t>MUMmer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096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2800" kern="0" dirty="0" smtClean="0"/>
              <a:t>Whole genome alignment still an active area of research</a:t>
            </a:r>
          </a:p>
          <a:p>
            <a:pPr lvl="1"/>
            <a:r>
              <a:rPr lang="en-US" sz="2400" kern="0" dirty="0" smtClean="0">
                <a:cs typeface="Arial"/>
                <a:hlinkClick r:id="rId3"/>
              </a:rPr>
              <a:t>Jain et al. 2018</a:t>
            </a:r>
            <a:r>
              <a:rPr lang="en-US" sz="2400" kern="0" dirty="0" smtClean="0">
                <a:cs typeface="Arial"/>
              </a:rPr>
              <a:t> </a:t>
            </a:r>
            <a:r>
              <a:rPr lang="en-US" sz="2400" kern="0" dirty="0">
                <a:cs typeface="Arial"/>
              </a:rPr>
              <a:t>(Mashmap2): “we were able to map an error-corrected whole-genome NA12878 human assembly to the hg38 human reference genome in about </a:t>
            </a:r>
            <a:r>
              <a:rPr lang="en-US" sz="2400" b="1" kern="0" dirty="0" smtClean="0">
                <a:cs typeface="Arial"/>
              </a:rPr>
              <a:t>one minute total execution time </a:t>
            </a:r>
            <a:r>
              <a:rPr lang="en-US" sz="2400" kern="0" dirty="0" smtClean="0">
                <a:cs typeface="Arial"/>
              </a:rPr>
              <a:t>and </a:t>
            </a:r>
            <a:r>
              <a:rPr lang="en-US" sz="2400" b="1" kern="0" dirty="0">
                <a:cs typeface="Arial"/>
              </a:rPr>
              <a:t>&lt; 4 GB memory </a:t>
            </a:r>
            <a:r>
              <a:rPr lang="en-US" sz="2400" kern="0" dirty="0">
                <a:cs typeface="Arial"/>
              </a:rPr>
              <a:t>using 8 CPU </a:t>
            </a:r>
            <a:r>
              <a:rPr lang="en-US" sz="2400" kern="0" dirty="0" smtClean="0">
                <a:cs typeface="Arial"/>
              </a:rPr>
              <a:t>threads”</a:t>
            </a:r>
          </a:p>
          <a:p>
            <a:pPr lvl="1"/>
            <a:r>
              <a:rPr lang="en-US" sz="2400" kern="0" dirty="0" smtClean="0">
                <a:cs typeface="Arial"/>
              </a:rPr>
              <a:t>Uses </a:t>
            </a:r>
            <a:r>
              <a:rPr lang="en-US" sz="2400" kern="0" dirty="0" err="1" smtClean="0">
                <a:cs typeface="Arial"/>
              </a:rPr>
              <a:t>MUMmer</a:t>
            </a:r>
            <a:r>
              <a:rPr lang="en-US" sz="2400" kern="0" dirty="0" smtClean="0">
                <a:cs typeface="Arial"/>
              </a:rPr>
              <a:t> as ground truth in evaluation</a:t>
            </a: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1175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sz="4000" dirty="0" smtClean="0"/>
              <a:t>Limitations of </a:t>
            </a:r>
            <a:r>
              <a:rPr lang="en-US" sz="4000" dirty="0" err="1" smtClean="0"/>
              <a:t>MUMmer</a:t>
            </a:r>
            <a:endParaRPr lang="en-US" sz="4000" dirty="0"/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724400"/>
          </a:xfrm>
        </p:spPr>
        <p:txBody>
          <a:bodyPr/>
          <a:lstStyle/>
          <a:p>
            <a:r>
              <a:rPr lang="en-US" sz="2800" dirty="0" smtClean="0"/>
              <a:t>MUMs are perfect matches, typically ≥ 20-50 base pairs</a:t>
            </a:r>
            <a:endParaRPr lang="en-US" sz="2800" b="1" dirty="0" smtClean="0">
              <a:solidFill>
                <a:srgbClr val="006600"/>
              </a:solidFill>
              <a:cs typeface="Arial"/>
            </a:endParaRPr>
          </a:p>
          <a:p>
            <a:endParaRPr lang="en-US" sz="2800" dirty="0" smtClean="0"/>
          </a:p>
          <a:p>
            <a:r>
              <a:rPr lang="en-US" sz="2800" dirty="0" smtClean="0"/>
              <a:t>Evolutionarily distant may not have sufficient MUMs to anchor global alignment</a:t>
            </a:r>
            <a:endParaRPr lang="en-US" sz="2800" b="1" dirty="0">
              <a:solidFill>
                <a:srgbClr val="006600"/>
              </a:solidFill>
              <a:cs typeface="Arial"/>
            </a:endParaRP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How can we tolerate minor variation in the seeds?</a:t>
            </a:r>
            <a:endParaRPr lang="en-US" sz="2800" b="1" dirty="0">
              <a:solidFill>
                <a:srgbClr val="006600"/>
              </a:solidFill>
              <a:cs typeface="Arial"/>
            </a:endParaRP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sz="4000" dirty="0" err="1"/>
              <a:t>Pairwise</a:t>
            </a:r>
            <a:r>
              <a:rPr lang="en-US" sz="4000" dirty="0" smtClean="0"/>
              <a:t> Large-Scale Alignment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Task Definition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1" dirty="0"/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pair of</a:t>
            </a:r>
            <a:r>
              <a:rPr lang="en-US" sz="2400" dirty="0" smtClean="0"/>
              <a:t> large</a:t>
            </a:r>
            <a:r>
              <a:rPr lang="en-US" sz="2400" dirty="0"/>
              <a:t>-scale </a:t>
            </a:r>
            <a:r>
              <a:rPr lang="en-US" sz="2400" dirty="0" smtClean="0"/>
              <a:t>sequences (e.g. chromosomes)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method for scoring </a:t>
            </a:r>
            <a:r>
              <a:rPr lang="en-US" sz="2400" dirty="0" smtClean="0"/>
              <a:t>the alignment (e.g. substitution matrices, insertion/deletion parameters)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Do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construct global alignment: identify </a:t>
            </a:r>
            <a:r>
              <a:rPr lang="en-US" sz="2400" dirty="0" smtClean="0"/>
              <a:t>all matching positions between the two sequences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 smtClean="0"/>
              <a:t>LAGAN: Three Main Steps</a:t>
            </a:r>
            <a:endParaRPr lang="en-US" sz="4000" dirty="0"/>
          </a:p>
        </p:txBody>
      </p:sp>
      <p:pic>
        <p:nvPicPr>
          <p:cNvPr id="628741" name="Picture 5" descr="alignment-oveview"/>
          <p:cNvPicPr>
            <a:picLocks noChangeAspect="1" noChangeArrowheads="1"/>
          </p:cNvPicPr>
          <p:nvPr/>
        </p:nvPicPr>
        <p:blipFill>
          <a:blip r:embed="rId3"/>
          <a:srcRect l="52438" r="4878" b="50104"/>
          <a:stretch>
            <a:fillRect/>
          </a:stretch>
        </p:blipFill>
        <p:spPr bwMode="auto">
          <a:xfrm>
            <a:off x="951688" y="1295400"/>
            <a:ext cx="2667000" cy="2286000"/>
          </a:xfrm>
          <a:prstGeom prst="rect">
            <a:avLst/>
          </a:prstGeom>
          <a:noFill/>
        </p:spPr>
      </p:pic>
      <p:sp>
        <p:nvSpPr>
          <p:cNvPr id="628747" name="Text Box 11"/>
          <p:cNvSpPr txBox="1">
            <a:spLocks noChangeArrowheads="1"/>
          </p:cNvSpPr>
          <p:nvPr/>
        </p:nvSpPr>
        <p:spPr bwMode="auto">
          <a:xfrm>
            <a:off x="951688" y="3937337"/>
            <a:ext cx="2667000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 smtClean="0">
                <a:latin typeface="Arial"/>
              </a:rPr>
              <a:t>Pattern </a:t>
            </a:r>
            <a:r>
              <a:rPr lang="en-US" sz="2000" dirty="0">
                <a:latin typeface="Arial"/>
              </a:rPr>
              <a:t>matching to find seeds for global alignment</a:t>
            </a:r>
          </a:p>
        </p:txBody>
      </p:sp>
      <p:pic>
        <p:nvPicPr>
          <p:cNvPr id="628744" name="Picture 8" descr="alignment-oveview"/>
          <p:cNvPicPr>
            <a:picLocks noChangeAspect="1" noChangeArrowheads="1"/>
          </p:cNvPicPr>
          <p:nvPr/>
        </p:nvPicPr>
        <p:blipFill>
          <a:blip r:embed="rId3"/>
          <a:srcRect t="49896" r="59756"/>
          <a:stretch>
            <a:fillRect/>
          </a:stretch>
        </p:blipFill>
        <p:spPr bwMode="auto">
          <a:xfrm>
            <a:off x="3771088" y="1219200"/>
            <a:ext cx="2514600" cy="2295525"/>
          </a:xfrm>
          <a:prstGeom prst="rect">
            <a:avLst/>
          </a:prstGeom>
          <a:noFill/>
        </p:spPr>
      </p:pic>
      <p:sp>
        <p:nvSpPr>
          <p:cNvPr id="628748" name="Text Box 12"/>
          <p:cNvSpPr txBox="1">
            <a:spLocks noChangeArrowheads="1"/>
          </p:cNvSpPr>
          <p:nvPr/>
        </p:nvSpPr>
        <p:spPr bwMode="auto">
          <a:xfrm>
            <a:off x="3602813" y="3937337"/>
            <a:ext cx="2759075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 smtClean="0">
                <a:latin typeface="Arial"/>
              </a:rPr>
              <a:t>Find </a:t>
            </a:r>
            <a:r>
              <a:rPr lang="en-US" sz="2000" dirty="0">
                <a:latin typeface="Arial"/>
              </a:rPr>
              <a:t>a good chain of anchors</a:t>
            </a:r>
          </a:p>
        </p:txBody>
      </p:sp>
      <p:pic>
        <p:nvPicPr>
          <p:cNvPr id="628745" name="Picture 9" descr="alignment-oveview"/>
          <p:cNvPicPr>
            <a:picLocks noChangeAspect="1" noChangeArrowheads="1"/>
          </p:cNvPicPr>
          <p:nvPr/>
        </p:nvPicPr>
        <p:blipFill>
          <a:blip r:embed="rId3"/>
          <a:srcRect l="53659" t="49896" r="4878"/>
          <a:stretch>
            <a:fillRect/>
          </a:stretch>
        </p:blipFill>
        <p:spPr bwMode="auto">
          <a:xfrm>
            <a:off x="6361888" y="1219200"/>
            <a:ext cx="2590800" cy="2295525"/>
          </a:xfrm>
          <a:prstGeom prst="rect">
            <a:avLst/>
          </a:prstGeom>
          <a:noFill/>
        </p:spPr>
      </p:pic>
      <p:sp>
        <p:nvSpPr>
          <p:cNvPr id="628749" name="Text Box 13"/>
          <p:cNvSpPr txBox="1">
            <a:spLocks noChangeArrowheads="1"/>
          </p:cNvSpPr>
          <p:nvPr/>
        </p:nvSpPr>
        <p:spPr bwMode="auto">
          <a:xfrm>
            <a:off x="6346013" y="3937337"/>
            <a:ext cx="281893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 smtClean="0">
                <a:latin typeface="Arial"/>
              </a:rPr>
              <a:t>Fill </a:t>
            </a:r>
            <a:r>
              <a:rPr lang="en-US" sz="2000" dirty="0">
                <a:latin typeface="Arial"/>
              </a:rPr>
              <a:t>in </a:t>
            </a:r>
            <a:r>
              <a:rPr lang="en-US" sz="2000" dirty="0" smtClean="0">
                <a:latin typeface="Arial"/>
              </a:rPr>
              <a:t>with </a:t>
            </a:r>
            <a:r>
              <a:rPr lang="en-US" sz="2000" dirty="0">
                <a:latin typeface="Arial"/>
              </a:rPr>
              <a:t>standard but constrained </a:t>
            </a:r>
            <a:r>
              <a:rPr lang="en-US" sz="2000" dirty="0" smtClean="0">
                <a:latin typeface="Arial"/>
              </a:rPr>
              <a:t>alignment</a:t>
            </a:r>
            <a:endParaRPr lang="en-US" sz="2000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 rot="16200000">
            <a:off x="7529047" y="2242520"/>
            <a:ext cx="2964017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Brudno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et al.  </a:t>
            </a:r>
            <a:r>
              <a:rPr lang="en-US" sz="1400" i="1" dirty="0">
                <a:solidFill>
                  <a:schemeClr val="tx2"/>
                </a:solidFill>
              </a:rPr>
              <a:t>Genome Research</a:t>
            </a:r>
            <a:r>
              <a:rPr lang="en-US" sz="1400" dirty="0">
                <a:solidFill>
                  <a:schemeClr val="tx2"/>
                </a:solidFill>
              </a:rPr>
              <a:t>, 2003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51688" y="5410200"/>
            <a:ext cx="2667000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Threaded </a:t>
            </a:r>
            <a:r>
              <a:rPr lang="en-US" sz="2000" dirty="0" smtClean="0">
                <a:solidFill>
                  <a:schemeClr val="tx2"/>
                </a:solidFill>
                <a:latin typeface="Arial"/>
              </a:rPr>
              <a:t>tries to obtain seeds</a:t>
            </a:r>
            <a:endParaRPr lang="en-US" sz="2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02813" y="5410200"/>
            <a:ext cx="2759075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 smtClean="0">
                <a:solidFill>
                  <a:schemeClr val="tx2"/>
                </a:solidFill>
                <a:latin typeface="Arial"/>
              </a:rPr>
              <a:t>Sparse dynamic programming for chaining</a:t>
            </a:r>
            <a:endParaRPr lang="en-US" sz="2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346013" y="5410200"/>
            <a:ext cx="2759075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 smtClean="0">
                <a:solidFill>
                  <a:schemeClr val="tx2"/>
                </a:solidFill>
                <a:latin typeface="Arial"/>
              </a:rPr>
              <a:t>Dynamic programming for gap filling</a:t>
            </a:r>
            <a:endParaRPr lang="en-US" sz="2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-38912" y="356229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Arial"/>
              </a:rPr>
              <a:t>General</a:t>
            </a:r>
            <a:endParaRPr lang="en-US" sz="2000" b="1" dirty="0">
              <a:latin typeface="Arial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-38912" y="502920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</a:rPr>
              <a:t>LAGAN</a:t>
            </a:r>
            <a:endParaRPr lang="en-US" sz="20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618688" y="5410200"/>
            <a:ext cx="5238479" cy="1015663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round/>
            <a:headEnd type="none" w="lg" len="sm"/>
            <a:tailEnd type="none" w="lg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sz="4000" dirty="0" smtClean="0"/>
              <a:t>Step 1: Finding Seeds in LAGAN</a:t>
            </a:r>
            <a:endParaRPr lang="en-US" sz="4000" dirty="0"/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1828800"/>
          </a:xfrm>
        </p:spPr>
        <p:txBody>
          <a:bodyPr/>
          <a:lstStyle/>
          <a:p>
            <a:r>
              <a:rPr lang="en-US" sz="2800" i="1" dirty="0" smtClean="0"/>
              <a:t>Degenerate k-</a:t>
            </a:r>
            <a:r>
              <a:rPr lang="en-US" sz="2800" i="1" dirty="0" err="1" smtClean="0"/>
              <a:t>mers</a:t>
            </a:r>
            <a:r>
              <a:rPr lang="en-US" sz="2800" dirty="0" smtClean="0"/>
              <a:t>: matching </a:t>
            </a:r>
            <a:r>
              <a:rPr lang="en-US" sz="2800" i="1" dirty="0" smtClean="0"/>
              <a:t>k</a:t>
            </a:r>
            <a:r>
              <a:rPr lang="en-US" sz="2800" dirty="0" smtClean="0"/>
              <a:t>-long sequences with a small number of mismatches allowed </a:t>
            </a:r>
          </a:p>
          <a:p>
            <a:r>
              <a:rPr lang="en-US" sz="2800" dirty="0" smtClean="0">
                <a:cs typeface="Arial"/>
              </a:rPr>
              <a:t>By default, LAGAN uses 10-mers and allows 1 mismatch</a:t>
            </a:r>
            <a:endParaRPr lang="en-US" sz="2800" b="1" dirty="0" smtClean="0">
              <a:solidFill>
                <a:srgbClr val="006600"/>
              </a:solidFill>
              <a:cs typeface="Arial"/>
            </a:endParaRPr>
          </a:p>
          <a:p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90480" y="3962400"/>
            <a:ext cx="2839239" cy="838200"/>
            <a:chOff x="2895600" y="4495800"/>
            <a:chExt cx="2839239" cy="838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191000" y="4572000"/>
              <a:ext cx="152400" cy="762000"/>
            </a:xfrm>
            <a:prstGeom prst="rect">
              <a:avLst/>
            </a:prstGeom>
            <a:solidFill>
              <a:srgbClr val="FFFF00">
                <a:alpha val="12000"/>
              </a:srgbClr>
            </a:solidFill>
            <a:ln w="12700" cap="flat" cmpd="sng" algn="ctr">
              <a:noFill/>
              <a:prstDash val="solid"/>
              <a:round/>
              <a:headEnd type="none" w="lg" len="sm"/>
              <a:tailEnd type="none" w="lg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600" y="4495800"/>
              <a:ext cx="28392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6600"/>
                  </a:solidFill>
                </a:rPr>
                <a:t>cacg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cgcgctacat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acct</a:t>
              </a:r>
            </a:p>
            <a:p>
              <a:r>
                <a:rPr lang="en-US" sz="2400" b="1" dirty="0" err="1" smtClean="0">
                  <a:solidFill>
                    <a:schemeClr val="tx2"/>
                  </a:solidFill>
                </a:rPr>
                <a:t>acta</a:t>
              </a:r>
              <a:r>
                <a:rPr lang="en-US" sz="24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2"/>
                  </a:solidFill>
                </a:rPr>
                <a:t>cgcggtacat</a:t>
              </a:r>
              <a:r>
                <a:rPr lang="en-US" sz="24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2"/>
                  </a:solidFill>
                </a:rPr>
                <a:t>cgta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581400" y="4572000"/>
              <a:ext cx="1447800" cy="762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lg" len="sm"/>
              <a:tailEnd type="none" w="lg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 dirty="0" smtClean="0"/>
              <a:t>Finding Seeds in LAGAN</a:t>
            </a:r>
            <a:endParaRPr lang="en-US" sz="4000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1143000"/>
          </a:xfrm>
        </p:spPr>
        <p:txBody>
          <a:bodyPr/>
          <a:lstStyle/>
          <a:p>
            <a:r>
              <a:rPr lang="en-US" sz="2400" dirty="0" smtClean="0"/>
              <a:t>Example: a</a:t>
            </a:r>
            <a:r>
              <a:rPr lang="en-US" sz="2400" i="1" dirty="0" smtClean="0"/>
              <a:t> </a:t>
            </a:r>
            <a:r>
              <a:rPr lang="en-US" sz="2400" i="1" dirty="0" err="1"/>
              <a:t>trie</a:t>
            </a:r>
            <a:r>
              <a:rPr lang="en-US" sz="2400" dirty="0"/>
              <a:t> to represent all 3-mers of the sequence </a:t>
            </a:r>
            <a:r>
              <a:rPr lang="en-US" sz="2400" b="1" dirty="0" err="1">
                <a:solidFill>
                  <a:srgbClr val="006600"/>
                </a:solidFill>
              </a:rPr>
              <a:t>gaaccgacct</a:t>
            </a:r>
            <a:endParaRPr lang="en-US" sz="2400" b="1" dirty="0">
              <a:solidFill>
                <a:srgbClr val="006600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643173" name="Group 101"/>
          <p:cNvGrpSpPr>
            <a:grpSpLocks/>
          </p:cNvGrpSpPr>
          <p:nvPr/>
        </p:nvGrpSpPr>
        <p:grpSpPr bwMode="auto">
          <a:xfrm>
            <a:off x="304800" y="1462088"/>
            <a:ext cx="8229600" cy="3871912"/>
            <a:chOff x="192" y="921"/>
            <a:chExt cx="5184" cy="2439"/>
          </a:xfrm>
        </p:grpSpPr>
        <p:sp>
          <p:nvSpPr>
            <p:cNvPr id="643083" name="Line 11"/>
            <p:cNvSpPr>
              <a:spLocks noChangeShapeType="1"/>
            </p:cNvSpPr>
            <p:nvPr/>
          </p:nvSpPr>
          <p:spPr bwMode="auto">
            <a:xfrm>
              <a:off x="2784" y="111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084" name="Line 12"/>
            <p:cNvSpPr>
              <a:spLocks noChangeShapeType="1"/>
            </p:cNvSpPr>
            <p:nvPr/>
          </p:nvSpPr>
          <p:spPr bwMode="auto">
            <a:xfrm flipH="1">
              <a:off x="1056" y="1113"/>
              <a:ext cx="1632" cy="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085" name="Line 13"/>
            <p:cNvSpPr>
              <a:spLocks noChangeShapeType="1"/>
            </p:cNvSpPr>
            <p:nvPr/>
          </p:nvSpPr>
          <p:spPr bwMode="auto">
            <a:xfrm>
              <a:off x="2736" y="1113"/>
              <a:ext cx="1776" cy="7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088" name="Oval 16"/>
            <p:cNvSpPr>
              <a:spLocks noChangeArrowheads="1"/>
            </p:cNvSpPr>
            <p:nvPr/>
          </p:nvSpPr>
          <p:spPr bwMode="auto">
            <a:xfrm>
              <a:off x="2640" y="921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096" name="Text Box 24"/>
            <p:cNvSpPr txBox="1">
              <a:spLocks noChangeArrowheads="1"/>
            </p:cNvSpPr>
            <p:nvPr/>
          </p:nvSpPr>
          <p:spPr bwMode="auto">
            <a:xfrm>
              <a:off x="1632" y="1200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3097" name="Text Box 25"/>
            <p:cNvSpPr txBox="1">
              <a:spLocks noChangeArrowheads="1"/>
            </p:cNvSpPr>
            <p:nvPr/>
          </p:nvSpPr>
          <p:spPr bwMode="auto">
            <a:xfrm>
              <a:off x="2789" y="1200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3098" name="Text Box 26"/>
            <p:cNvSpPr txBox="1">
              <a:spLocks noChangeArrowheads="1"/>
            </p:cNvSpPr>
            <p:nvPr/>
          </p:nvSpPr>
          <p:spPr bwMode="auto">
            <a:xfrm>
              <a:off x="3691" y="1200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3140" name="Line 68"/>
            <p:cNvSpPr>
              <a:spLocks noChangeShapeType="1"/>
            </p:cNvSpPr>
            <p:nvPr/>
          </p:nvSpPr>
          <p:spPr bwMode="auto">
            <a:xfrm flipH="1">
              <a:off x="432" y="1824"/>
              <a:ext cx="62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1" name="Line 69"/>
            <p:cNvSpPr>
              <a:spLocks noChangeShapeType="1"/>
            </p:cNvSpPr>
            <p:nvPr/>
          </p:nvSpPr>
          <p:spPr bwMode="auto">
            <a:xfrm>
              <a:off x="1056" y="1824"/>
              <a:ext cx="62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2" name="Line 70"/>
            <p:cNvSpPr>
              <a:spLocks noChangeShapeType="1"/>
            </p:cNvSpPr>
            <p:nvPr/>
          </p:nvSpPr>
          <p:spPr bwMode="auto">
            <a:xfrm>
              <a:off x="2784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3" name="Line 71"/>
            <p:cNvSpPr>
              <a:spLocks noChangeShapeType="1"/>
            </p:cNvSpPr>
            <p:nvPr/>
          </p:nvSpPr>
          <p:spPr bwMode="auto">
            <a:xfrm>
              <a:off x="2784" y="1776"/>
              <a:ext cx="120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4" name="Line 72"/>
            <p:cNvSpPr>
              <a:spLocks noChangeShapeType="1"/>
            </p:cNvSpPr>
            <p:nvPr/>
          </p:nvSpPr>
          <p:spPr bwMode="auto">
            <a:xfrm>
              <a:off x="4512" y="1776"/>
              <a:ext cx="62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5" name="Line 73"/>
            <p:cNvSpPr>
              <a:spLocks noChangeShapeType="1"/>
            </p:cNvSpPr>
            <p:nvPr/>
          </p:nvSpPr>
          <p:spPr bwMode="auto">
            <a:xfrm flipH="1">
              <a:off x="384" y="2496"/>
              <a:ext cx="4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6" name="Line 74"/>
            <p:cNvSpPr>
              <a:spLocks noChangeShapeType="1"/>
            </p:cNvSpPr>
            <p:nvPr/>
          </p:nvSpPr>
          <p:spPr bwMode="auto">
            <a:xfrm flipH="1">
              <a:off x="1152" y="2496"/>
              <a:ext cx="48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7" name="Line 75"/>
            <p:cNvSpPr>
              <a:spLocks noChangeShapeType="1"/>
            </p:cNvSpPr>
            <p:nvPr/>
          </p:nvSpPr>
          <p:spPr bwMode="auto">
            <a:xfrm flipH="1">
              <a:off x="1920" y="2496"/>
              <a:ext cx="86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8" name="Line 76"/>
            <p:cNvSpPr>
              <a:spLocks noChangeShapeType="1"/>
            </p:cNvSpPr>
            <p:nvPr/>
          </p:nvSpPr>
          <p:spPr bwMode="auto">
            <a:xfrm>
              <a:off x="2784" y="249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9" name="Line 77"/>
            <p:cNvSpPr>
              <a:spLocks noChangeShapeType="1"/>
            </p:cNvSpPr>
            <p:nvPr/>
          </p:nvSpPr>
          <p:spPr bwMode="auto">
            <a:xfrm flipH="1">
              <a:off x="3552" y="2544"/>
              <a:ext cx="38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50" name="Line 78"/>
            <p:cNvSpPr>
              <a:spLocks noChangeShapeType="1"/>
            </p:cNvSpPr>
            <p:nvPr/>
          </p:nvSpPr>
          <p:spPr bwMode="auto">
            <a:xfrm flipH="1">
              <a:off x="4320" y="2496"/>
              <a:ext cx="76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51" name="Line 79"/>
            <p:cNvSpPr>
              <a:spLocks noChangeShapeType="1"/>
            </p:cNvSpPr>
            <p:nvPr/>
          </p:nvSpPr>
          <p:spPr bwMode="auto">
            <a:xfrm>
              <a:off x="5088" y="249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3139" name="Group 67"/>
            <p:cNvGrpSpPr>
              <a:grpSpLocks/>
            </p:cNvGrpSpPr>
            <p:nvPr/>
          </p:nvGrpSpPr>
          <p:grpSpPr bwMode="auto">
            <a:xfrm>
              <a:off x="936" y="1638"/>
              <a:ext cx="3696" cy="288"/>
              <a:chOff x="768" y="1872"/>
              <a:chExt cx="3696" cy="288"/>
            </a:xfrm>
          </p:grpSpPr>
          <p:sp>
            <p:nvSpPr>
              <p:cNvPr id="643109" name="Oval 3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19" name="Oval 47"/>
              <p:cNvSpPr>
                <a:spLocks noChangeArrowheads="1"/>
              </p:cNvSpPr>
              <p:nvPr/>
            </p:nvSpPr>
            <p:spPr bwMode="auto">
              <a:xfrm>
                <a:off x="2472" y="187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20" name="Oval 48"/>
              <p:cNvSpPr>
                <a:spLocks noChangeArrowheads="1"/>
              </p:cNvSpPr>
              <p:nvPr/>
            </p:nvSpPr>
            <p:spPr bwMode="auto">
              <a:xfrm>
                <a:off x="4176" y="187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3138" name="Group 66"/>
            <p:cNvGrpSpPr>
              <a:grpSpLocks/>
            </p:cNvGrpSpPr>
            <p:nvPr/>
          </p:nvGrpSpPr>
          <p:grpSpPr bwMode="auto">
            <a:xfrm>
              <a:off x="312" y="2355"/>
              <a:ext cx="4944" cy="288"/>
              <a:chOff x="288" y="2688"/>
              <a:chExt cx="4944" cy="288"/>
            </a:xfrm>
          </p:grpSpPr>
          <p:sp>
            <p:nvSpPr>
              <p:cNvPr id="643121" name="Oval 49"/>
              <p:cNvSpPr>
                <a:spLocks noChangeArrowheads="1"/>
              </p:cNvSpPr>
              <p:nvPr/>
            </p:nvSpPr>
            <p:spPr bwMode="auto">
              <a:xfrm>
                <a:off x="288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22" name="Oval 50"/>
              <p:cNvSpPr>
                <a:spLocks noChangeArrowheads="1"/>
              </p:cNvSpPr>
              <p:nvPr/>
            </p:nvSpPr>
            <p:spPr bwMode="auto">
              <a:xfrm>
                <a:off x="1452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23" name="Oval 51"/>
              <p:cNvSpPr>
                <a:spLocks noChangeArrowheads="1"/>
              </p:cNvSpPr>
              <p:nvPr/>
            </p:nvSpPr>
            <p:spPr bwMode="auto">
              <a:xfrm>
                <a:off x="2616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24" name="Oval 52"/>
              <p:cNvSpPr>
                <a:spLocks noChangeArrowheads="1"/>
              </p:cNvSpPr>
              <p:nvPr/>
            </p:nvSpPr>
            <p:spPr bwMode="auto">
              <a:xfrm>
                <a:off x="378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25" name="Oval 53"/>
              <p:cNvSpPr>
                <a:spLocks noChangeArrowheads="1"/>
              </p:cNvSpPr>
              <p:nvPr/>
            </p:nvSpPr>
            <p:spPr bwMode="auto">
              <a:xfrm>
                <a:off x="4944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3137" name="Group 65"/>
            <p:cNvGrpSpPr>
              <a:grpSpLocks/>
            </p:cNvGrpSpPr>
            <p:nvPr/>
          </p:nvGrpSpPr>
          <p:grpSpPr bwMode="auto">
            <a:xfrm>
              <a:off x="192" y="3072"/>
              <a:ext cx="5184" cy="288"/>
              <a:chOff x="192" y="3552"/>
              <a:chExt cx="5184" cy="288"/>
            </a:xfrm>
          </p:grpSpPr>
          <p:sp>
            <p:nvSpPr>
              <p:cNvPr id="643093" name="Rectangle 21"/>
              <p:cNvSpPr>
                <a:spLocks noChangeArrowheads="1"/>
              </p:cNvSpPr>
              <p:nvPr/>
            </p:nvSpPr>
            <p:spPr bwMode="auto">
              <a:xfrm>
                <a:off x="192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1" name="Rectangle 59"/>
              <p:cNvSpPr>
                <a:spLocks noChangeArrowheads="1"/>
              </p:cNvSpPr>
              <p:nvPr/>
            </p:nvSpPr>
            <p:spPr bwMode="auto">
              <a:xfrm>
                <a:off x="976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2" name="Rectangle 60"/>
              <p:cNvSpPr>
                <a:spLocks noChangeArrowheads="1"/>
              </p:cNvSpPr>
              <p:nvPr/>
            </p:nvSpPr>
            <p:spPr bwMode="auto">
              <a:xfrm>
                <a:off x="1760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3" name="Rectangle 61"/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4" name="Rectangle 62"/>
              <p:cNvSpPr>
                <a:spLocks noChangeArrowheads="1"/>
              </p:cNvSpPr>
              <p:nvPr/>
            </p:nvSpPr>
            <p:spPr bwMode="auto">
              <a:xfrm>
                <a:off x="3328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5" name="Rectangle 63"/>
              <p:cNvSpPr>
                <a:spLocks noChangeArrowheads="1"/>
              </p:cNvSpPr>
              <p:nvPr/>
            </p:nvSpPr>
            <p:spPr bwMode="auto">
              <a:xfrm>
                <a:off x="4112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6" name="Rectangle 64"/>
              <p:cNvSpPr>
                <a:spLocks noChangeArrowheads="1"/>
              </p:cNvSpPr>
              <p:nvPr/>
            </p:nvSpPr>
            <p:spPr bwMode="auto">
              <a:xfrm>
                <a:off x="4896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3106" name="Text Box 34"/>
            <p:cNvSpPr txBox="1">
              <a:spLocks noChangeArrowheads="1"/>
            </p:cNvSpPr>
            <p:nvPr/>
          </p:nvSpPr>
          <p:spPr bwMode="auto">
            <a:xfrm>
              <a:off x="1036" y="3072"/>
              <a:ext cx="35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3, 7</a:t>
              </a:r>
            </a:p>
          </p:txBody>
        </p:sp>
        <p:sp>
          <p:nvSpPr>
            <p:cNvPr id="643153" name="Text Box 81"/>
            <p:cNvSpPr txBox="1">
              <a:spLocks noChangeArrowheads="1"/>
            </p:cNvSpPr>
            <p:nvPr/>
          </p:nvSpPr>
          <p:spPr bwMode="auto">
            <a:xfrm>
              <a:off x="332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2</a:t>
              </a:r>
            </a:p>
          </p:txBody>
        </p:sp>
        <p:sp>
          <p:nvSpPr>
            <p:cNvPr id="643154" name="Text Box 82"/>
            <p:cNvSpPr txBox="1">
              <a:spLocks noChangeArrowheads="1"/>
            </p:cNvSpPr>
            <p:nvPr/>
          </p:nvSpPr>
          <p:spPr bwMode="auto">
            <a:xfrm>
              <a:off x="1920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4</a:t>
              </a:r>
            </a:p>
          </p:txBody>
        </p:sp>
        <p:sp>
          <p:nvSpPr>
            <p:cNvPr id="643155" name="Text Box 83"/>
            <p:cNvSpPr txBox="1">
              <a:spLocks noChangeArrowheads="1"/>
            </p:cNvSpPr>
            <p:nvPr/>
          </p:nvSpPr>
          <p:spPr bwMode="auto">
            <a:xfrm>
              <a:off x="3456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5</a:t>
              </a:r>
            </a:p>
          </p:txBody>
        </p:sp>
        <p:sp>
          <p:nvSpPr>
            <p:cNvPr id="643156" name="Text Box 84"/>
            <p:cNvSpPr txBox="1">
              <a:spLocks noChangeArrowheads="1"/>
            </p:cNvSpPr>
            <p:nvPr/>
          </p:nvSpPr>
          <p:spPr bwMode="auto">
            <a:xfrm>
              <a:off x="2688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8</a:t>
              </a:r>
            </a:p>
          </p:txBody>
        </p:sp>
        <p:sp>
          <p:nvSpPr>
            <p:cNvPr id="643157" name="Text Box 85"/>
            <p:cNvSpPr txBox="1">
              <a:spLocks noChangeArrowheads="1"/>
            </p:cNvSpPr>
            <p:nvPr/>
          </p:nvSpPr>
          <p:spPr bwMode="auto">
            <a:xfrm>
              <a:off x="4268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643158" name="Text Box 86"/>
            <p:cNvSpPr txBox="1">
              <a:spLocks noChangeArrowheads="1"/>
            </p:cNvSpPr>
            <p:nvPr/>
          </p:nvSpPr>
          <p:spPr bwMode="auto">
            <a:xfrm>
              <a:off x="5036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6</a:t>
              </a:r>
            </a:p>
          </p:txBody>
        </p:sp>
        <p:sp>
          <p:nvSpPr>
            <p:cNvPr id="643159" name="Text Box 87"/>
            <p:cNvSpPr txBox="1">
              <a:spLocks noChangeArrowheads="1"/>
            </p:cNvSpPr>
            <p:nvPr/>
          </p:nvSpPr>
          <p:spPr bwMode="auto">
            <a:xfrm>
              <a:off x="485" y="199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3160" name="Text Box 88"/>
            <p:cNvSpPr txBox="1">
              <a:spLocks noChangeArrowheads="1"/>
            </p:cNvSpPr>
            <p:nvPr/>
          </p:nvSpPr>
          <p:spPr bwMode="auto">
            <a:xfrm>
              <a:off x="1440" y="199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3161" name="Text Box 89"/>
            <p:cNvSpPr txBox="1">
              <a:spLocks noChangeArrowheads="1"/>
            </p:cNvSpPr>
            <p:nvPr/>
          </p:nvSpPr>
          <p:spPr bwMode="auto">
            <a:xfrm>
              <a:off x="2544" y="199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3162" name="Text Box 90"/>
            <p:cNvSpPr txBox="1">
              <a:spLocks noChangeArrowheads="1"/>
            </p:cNvSpPr>
            <p:nvPr/>
          </p:nvSpPr>
          <p:spPr bwMode="auto">
            <a:xfrm>
              <a:off x="3600" y="1996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3163" name="Text Box 91"/>
            <p:cNvSpPr txBox="1">
              <a:spLocks noChangeArrowheads="1"/>
            </p:cNvSpPr>
            <p:nvPr/>
          </p:nvSpPr>
          <p:spPr bwMode="auto">
            <a:xfrm>
              <a:off x="4512" y="199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3164" name="Text Box 92"/>
            <p:cNvSpPr txBox="1">
              <a:spLocks noChangeArrowheads="1"/>
            </p:cNvSpPr>
            <p:nvPr/>
          </p:nvSpPr>
          <p:spPr bwMode="auto">
            <a:xfrm>
              <a:off x="432" y="2774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3165" name="Text Box 93"/>
            <p:cNvSpPr txBox="1">
              <a:spLocks noChangeArrowheads="1"/>
            </p:cNvSpPr>
            <p:nvPr/>
          </p:nvSpPr>
          <p:spPr bwMode="auto">
            <a:xfrm>
              <a:off x="1056" y="2784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3166" name="Text Box 94"/>
            <p:cNvSpPr txBox="1">
              <a:spLocks noChangeArrowheads="1"/>
            </p:cNvSpPr>
            <p:nvPr/>
          </p:nvSpPr>
          <p:spPr bwMode="auto">
            <a:xfrm>
              <a:off x="1925" y="2794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3167" name="Text Box 95"/>
            <p:cNvSpPr txBox="1">
              <a:spLocks noChangeArrowheads="1"/>
            </p:cNvSpPr>
            <p:nvPr/>
          </p:nvSpPr>
          <p:spPr bwMode="auto">
            <a:xfrm>
              <a:off x="2828" y="2784"/>
              <a:ext cx="16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643168" name="Text Box 96"/>
            <p:cNvSpPr txBox="1">
              <a:spLocks noChangeArrowheads="1"/>
            </p:cNvSpPr>
            <p:nvPr/>
          </p:nvSpPr>
          <p:spPr bwMode="auto">
            <a:xfrm>
              <a:off x="4272" y="2784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3169" name="Text Box 97"/>
            <p:cNvSpPr txBox="1">
              <a:spLocks noChangeArrowheads="1"/>
            </p:cNvSpPr>
            <p:nvPr/>
          </p:nvSpPr>
          <p:spPr bwMode="auto">
            <a:xfrm>
              <a:off x="3440" y="2774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3170" name="Text Box 98"/>
            <p:cNvSpPr txBox="1">
              <a:spLocks noChangeArrowheads="1"/>
            </p:cNvSpPr>
            <p:nvPr/>
          </p:nvSpPr>
          <p:spPr bwMode="auto">
            <a:xfrm>
              <a:off x="5184" y="2784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</p:grpSp>
      <p:sp>
        <p:nvSpPr>
          <p:cNvPr id="643172" name="Rectangle 100"/>
          <p:cNvSpPr>
            <a:spLocks noChangeArrowheads="1"/>
          </p:cNvSpPr>
          <p:nvPr/>
        </p:nvSpPr>
        <p:spPr bwMode="auto">
          <a:xfrm>
            <a:off x="457200" y="5486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/>
                <a:cs typeface="Arial"/>
              </a:rPr>
              <a:t>One </a:t>
            </a:r>
            <a:r>
              <a:rPr lang="en-US" sz="2400" dirty="0">
                <a:latin typeface="Arial"/>
                <a:cs typeface="Arial"/>
              </a:rPr>
              <a:t>sequence is used to build the </a:t>
            </a:r>
            <a:r>
              <a:rPr lang="en-US" sz="2400" dirty="0" err="1">
                <a:latin typeface="Arial"/>
                <a:cs typeface="Arial"/>
              </a:rPr>
              <a:t>trie</a:t>
            </a: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other sequence (the query) is “walked” through to find matching </a:t>
            </a:r>
            <a:r>
              <a:rPr lang="en-US" sz="2400" i="1" dirty="0">
                <a:latin typeface="Arial"/>
                <a:cs typeface="Arial"/>
              </a:rPr>
              <a:t>k</a:t>
            </a:r>
            <a:r>
              <a:rPr lang="en-US" sz="2400" dirty="0">
                <a:latin typeface="Arial"/>
                <a:cs typeface="Arial"/>
              </a:rPr>
              <a:t>-</a:t>
            </a:r>
            <a:r>
              <a:rPr lang="en-US" sz="2400" dirty="0" err="1">
                <a:latin typeface="Arial"/>
                <a:cs typeface="Arial"/>
              </a:rPr>
              <a:t>mers</a:t>
            </a:r>
            <a:r>
              <a:rPr lang="en-US" sz="2400" dirty="0">
                <a:latin typeface="Arial"/>
                <a:cs typeface="Arial"/>
              </a:rPr>
              <a:t> </a:t>
            </a:r>
            <a:endParaRPr lang="en-US" sz="2400" dirty="0">
              <a:solidFill>
                <a:srgbClr val="006600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4000" dirty="0"/>
              <a:t>Allowing Degenerate Matches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1143000"/>
          </a:xfrm>
        </p:spPr>
        <p:txBody>
          <a:bodyPr/>
          <a:lstStyle/>
          <a:p>
            <a:r>
              <a:rPr lang="en-US" sz="2400" dirty="0" smtClean="0"/>
              <a:t>Suppose </a:t>
            </a:r>
            <a:r>
              <a:rPr lang="en-US" sz="2400" dirty="0"/>
              <a:t>we’re </a:t>
            </a:r>
            <a:r>
              <a:rPr lang="en-US" sz="2400" dirty="0" smtClean="0"/>
              <a:t>allowing </a:t>
            </a:r>
            <a:r>
              <a:rPr lang="en-US" sz="2400" dirty="0"/>
              <a:t>1 base to mismatch in looking for matches to the 3-mer </a:t>
            </a:r>
            <a:r>
              <a:rPr lang="en-US" sz="2400" b="1" dirty="0" err="1">
                <a:solidFill>
                  <a:srgbClr val="006600"/>
                </a:solidFill>
              </a:rPr>
              <a:t>acc</a:t>
            </a:r>
            <a:r>
              <a:rPr lang="en-US" sz="2400" dirty="0"/>
              <a:t>; need to explore green nodes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48196" name="Line 4"/>
          <p:cNvSpPr>
            <a:spLocks noChangeShapeType="1"/>
          </p:cNvSpPr>
          <p:nvPr/>
        </p:nvSpPr>
        <p:spPr bwMode="auto">
          <a:xfrm>
            <a:off x="4419600" y="2147888"/>
            <a:ext cx="0" cy="914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197" name="Line 5"/>
          <p:cNvSpPr>
            <a:spLocks noChangeShapeType="1"/>
          </p:cNvSpPr>
          <p:nvPr/>
        </p:nvSpPr>
        <p:spPr bwMode="auto">
          <a:xfrm flipH="1">
            <a:off x="1676400" y="2147888"/>
            <a:ext cx="2590800" cy="105251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198" name="Line 6"/>
          <p:cNvSpPr>
            <a:spLocks noChangeShapeType="1"/>
          </p:cNvSpPr>
          <p:nvPr/>
        </p:nvSpPr>
        <p:spPr bwMode="auto">
          <a:xfrm>
            <a:off x="4343400" y="2147888"/>
            <a:ext cx="2819400" cy="112871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199" name="Oval 7"/>
          <p:cNvSpPr>
            <a:spLocks noChangeArrowheads="1"/>
          </p:cNvSpPr>
          <p:nvPr/>
        </p:nvSpPr>
        <p:spPr bwMode="auto">
          <a:xfrm>
            <a:off x="4191000" y="176053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0" name="Text Box 8"/>
          <p:cNvSpPr txBox="1">
            <a:spLocks noChangeArrowheads="1"/>
          </p:cNvSpPr>
          <p:nvPr/>
        </p:nvSpPr>
        <p:spPr bwMode="auto">
          <a:xfrm>
            <a:off x="2590800" y="22860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8201" name="Text Box 9"/>
          <p:cNvSpPr txBox="1">
            <a:spLocks noChangeArrowheads="1"/>
          </p:cNvSpPr>
          <p:nvPr/>
        </p:nvSpPr>
        <p:spPr bwMode="auto">
          <a:xfrm>
            <a:off x="4427538" y="2286000"/>
            <a:ext cx="296862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8202" name="Text Box 10"/>
          <p:cNvSpPr txBox="1">
            <a:spLocks noChangeArrowheads="1"/>
          </p:cNvSpPr>
          <p:nvPr/>
        </p:nvSpPr>
        <p:spPr bwMode="auto">
          <a:xfrm>
            <a:off x="5859463" y="22860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8203" name="Line 11"/>
          <p:cNvSpPr>
            <a:spLocks noChangeShapeType="1"/>
          </p:cNvSpPr>
          <p:nvPr/>
        </p:nvSpPr>
        <p:spPr bwMode="auto">
          <a:xfrm flipH="1">
            <a:off x="685800" y="3276600"/>
            <a:ext cx="990600" cy="1143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4" name="Line 12"/>
          <p:cNvSpPr>
            <a:spLocks noChangeShapeType="1"/>
          </p:cNvSpPr>
          <p:nvPr/>
        </p:nvSpPr>
        <p:spPr bwMode="auto">
          <a:xfrm>
            <a:off x="1676400" y="3276600"/>
            <a:ext cx="990600" cy="1143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5" name="Line 13"/>
          <p:cNvSpPr>
            <a:spLocks noChangeShapeType="1"/>
          </p:cNvSpPr>
          <p:nvPr/>
        </p:nvSpPr>
        <p:spPr bwMode="auto">
          <a:xfrm>
            <a:off x="4419600" y="3276600"/>
            <a:ext cx="0" cy="1143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6" name="Line 14"/>
          <p:cNvSpPr>
            <a:spLocks noChangeShapeType="1"/>
          </p:cNvSpPr>
          <p:nvPr/>
        </p:nvSpPr>
        <p:spPr bwMode="auto">
          <a:xfrm>
            <a:off x="4419600" y="3200400"/>
            <a:ext cx="1905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>
            <a:off x="7162800" y="3200400"/>
            <a:ext cx="990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8" name="Line 16"/>
          <p:cNvSpPr>
            <a:spLocks noChangeShapeType="1"/>
          </p:cNvSpPr>
          <p:nvPr/>
        </p:nvSpPr>
        <p:spPr bwMode="auto">
          <a:xfrm flipH="1">
            <a:off x="609600" y="4343400"/>
            <a:ext cx="76200" cy="1143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9" name="Line 17"/>
          <p:cNvSpPr>
            <a:spLocks noChangeShapeType="1"/>
          </p:cNvSpPr>
          <p:nvPr/>
        </p:nvSpPr>
        <p:spPr bwMode="auto">
          <a:xfrm flipH="1">
            <a:off x="1828800" y="4343400"/>
            <a:ext cx="762000" cy="1219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0" name="Line 18"/>
          <p:cNvSpPr>
            <a:spLocks noChangeShapeType="1"/>
          </p:cNvSpPr>
          <p:nvPr/>
        </p:nvSpPr>
        <p:spPr bwMode="auto">
          <a:xfrm flipH="1">
            <a:off x="3048000" y="4343400"/>
            <a:ext cx="1371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1" name="Line 19"/>
          <p:cNvSpPr>
            <a:spLocks noChangeShapeType="1"/>
          </p:cNvSpPr>
          <p:nvPr/>
        </p:nvSpPr>
        <p:spPr bwMode="auto">
          <a:xfrm>
            <a:off x="4419600" y="4343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2" name="Line 20"/>
          <p:cNvSpPr>
            <a:spLocks noChangeShapeType="1"/>
          </p:cNvSpPr>
          <p:nvPr/>
        </p:nvSpPr>
        <p:spPr bwMode="auto">
          <a:xfrm flipH="1">
            <a:off x="5638800" y="4419600"/>
            <a:ext cx="609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3" name="Line 21"/>
          <p:cNvSpPr>
            <a:spLocks noChangeShapeType="1"/>
          </p:cNvSpPr>
          <p:nvPr/>
        </p:nvSpPr>
        <p:spPr bwMode="auto">
          <a:xfrm flipH="1">
            <a:off x="6858000" y="4343400"/>
            <a:ext cx="1219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4" name="Line 22"/>
          <p:cNvSpPr>
            <a:spLocks noChangeShapeType="1"/>
          </p:cNvSpPr>
          <p:nvPr/>
        </p:nvSpPr>
        <p:spPr bwMode="auto">
          <a:xfrm>
            <a:off x="8077200" y="4343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6" name="Oval 24"/>
          <p:cNvSpPr>
            <a:spLocks noChangeArrowheads="1"/>
          </p:cNvSpPr>
          <p:nvPr/>
        </p:nvSpPr>
        <p:spPr bwMode="auto">
          <a:xfrm>
            <a:off x="1447800" y="30527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7" name="Oval 25"/>
          <p:cNvSpPr>
            <a:spLocks noChangeArrowheads="1"/>
          </p:cNvSpPr>
          <p:nvPr/>
        </p:nvSpPr>
        <p:spPr bwMode="auto">
          <a:xfrm>
            <a:off x="4191000" y="298132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8" name="Oval 26"/>
          <p:cNvSpPr>
            <a:spLocks noChangeArrowheads="1"/>
          </p:cNvSpPr>
          <p:nvPr/>
        </p:nvSpPr>
        <p:spPr bwMode="auto">
          <a:xfrm>
            <a:off x="6896100" y="298132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0" name="Oval 28"/>
          <p:cNvSpPr>
            <a:spLocks noChangeArrowheads="1"/>
          </p:cNvSpPr>
          <p:nvPr/>
        </p:nvSpPr>
        <p:spPr bwMode="auto">
          <a:xfrm>
            <a:off x="495300" y="41195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1" name="Oval 29"/>
          <p:cNvSpPr>
            <a:spLocks noChangeArrowheads="1"/>
          </p:cNvSpPr>
          <p:nvPr/>
        </p:nvSpPr>
        <p:spPr bwMode="auto">
          <a:xfrm>
            <a:off x="2352675" y="41544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2" name="Oval 30"/>
          <p:cNvSpPr>
            <a:spLocks noChangeArrowheads="1"/>
          </p:cNvSpPr>
          <p:nvPr/>
        </p:nvSpPr>
        <p:spPr bwMode="auto">
          <a:xfrm>
            <a:off x="4191000" y="41195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3" name="Oval 31"/>
          <p:cNvSpPr>
            <a:spLocks noChangeArrowheads="1"/>
          </p:cNvSpPr>
          <p:nvPr/>
        </p:nvSpPr>
        <p:spPr bwMode="auto">
          <a:xfrm>
            <a:off x="6038850" y="41195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4" name="Oval 32"/>
          <p:cNvSpPr>
            <a:spLocks noChangeArrowheads="1"/>
          </p:cNvSpPr>
          <p:nvPr/>
        </p:nvSpPr>
        <p:spPr bwMode="auto">
          <a:xfrm>
            <a:off x="7886700" y="41195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6" name="Rectangle 34"/>
          <p:cNvSpPr>
            <a:spLocks noChangeArrowheads="1"/>
          </p:cNvSpPr>
          <p:nvPr/>
        </p:nvSpPr>
        <p:spPr bwMode="auto">
          <a:xfrm>
            <a:off x="3048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7" name="Rectangle 35"/>
          <p:cNvSpPr>
            <a:spLocks noChangeArrowheads="1"/>
          </p:cNvSpPr>
          <p:nvPr/>
        </p:nvSpPr>
        <p:spPr bwMode="auto">
          <a:xfrm>
            <a:off x="15494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8" name="Rectangle 36"/>
          <p:cNvSpPr>
            <a:spLocks noChangeArrowheads="1"/>
          </p:cNvSpPr>
          <p:nvPr/>
        </p:nvSpPr>
        <p:spPr bwMode="auto">
          <a:xfrm>
            <a:off x="27940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9" name="Rectangle 37"/>
          <p:cNvSpPr>
            <a:spLocks noChangeArrowheads="1"/>
          </p:cNvSpPr>
          <p:nvPr/>
        </p:nvSpPr>
        <p:spPr bwMode="auto">
          <a:xfrm>
            <a:off x="40386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30" name="Rectangle 38"/>
          <p:cNvSpPr>
            <a:spLocks noChangeArrowheads="1"/>
          </p:cNvSpPr>
          <p:nvPr/>
        </p:nvSpPr>
        <p:spPr bwMode="auto">
          <a:xfrm>
            <a:off x="52832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31" name="Rectangle 39"/>
          <p:cNvSpPr>
            <a:spLocks noChangeArrowheads="1"/>
          </p:cNvSpPr>
          <p:nvPr/>
        </p:nvSpPr>
        <p:spPr bwMode="auto">
          <a:xfrm>
            <a:off x="65278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32" name="Rectangle 40"/>
          <p:cNvSpPr>
            <a:spLocks noChangeArrowheads="1"/>
          </p:cNvSpPr>
          <p:nvPr/>
        </p:nvSpPr>
        <p:spPr bwMode="auto">
          <a:xfrm>
            <a:off x="77724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33" name="Text Box 41"/>
          <p:cNvSpPr txBox="1">
            <a:spLocks noChangeArrowheads="1"/>
          </p:cNvSpPr>
          <p:nvPr/>
        </p:nvSpPr>
        <p:spPr bwMode="auto">
          <a:xfrm>
            <a:off x="1644650" y="5257800"/>
            <a:ext cx="565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3, 7</a:t>
            </a:r>
          </a:p>
        </p:txBody>
      </p:sp>
      <p:sp>
        <p:nvSpPr>
          <p:cNvPr id="648234" name="Text Box 42"/>
          <p:cNvSpPr txBox="1">
            <a:spLocks noChangeArrowheads="1"/>
          </p:cNvSpPr>
          <p:nvPr/>
        </p:nvSpPr>
        <p:spPr bwMode="auto">
          <a:xfrm>
            <a:off x="52705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48235" name="Text Box 43"/>
          <p:cNvSpPr txBox="1">
            <a:spLocks noChangeArrowheads="1"/>
          </p:cNvSpPr>
          <p:nvPr/>
        </p:nvSpPr>
        <p:spPr bwMode="auto">
          <a:xfrm>
            <a:off x="304800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648236" name="Text Box 44"/>
          <p:cNvSpPr txBox="1">
            <a:spLocks noChangeArrowheads="1"/>
          </p:cNvSpPr>
          <p:nvPr/>
        </p:nvSpPr>
        <p:spPr bwMode="auto">
          <a:xfrm>
            <a:off x="548640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648237" name="Text Box 45"/>
          <p:cNvSpPr txBox="1">
            <a:spLocks noChangeArrowheads="1"/>
          </p:cNvSpPr>
          <p:nvPr/>
        </p:nvSpPr>
        <p:spPr bwMode="auto">
          <a:xfrm>
            <a:off x="426720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8</a:t>
            </a:r>
          </a:p>
        </p:txBody>
      </p:sp>
      <p:sp>
        <p:nvSpPr>
          <p:cNvPr id="648238" name="Text Box 46"/>
          <p:cNvSpPr txBox="1">
            <a:spLocks noChangeArrowheads="1"/>
          </p:cNvSpPr>
          <p:nvPr/>
        </p:nvSpPr>
        <p:spPr bwMode="auto">
          <a:xfrm>
            <a:off x="677545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48239" name="Text Box 47"/>
          <p:cNvSpPr txBox="1">
            <a:spLocks noChangeArrowheads="1"/>
          </p:cNvSpPr>
          <p:nvPr/>
        </p:nvSpPr>
        <p:spPr bwMode="auto">
          <a:xfrm>
            <a:off x="799465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648240" name="Text Box 48"/>
          <p:cNvSpPr txBox="1">
            <a:spLocks noChangeArrowheads="1"/>
          </p:cNvSpPr>
          <p:nvPr/>
        </p:nvSpPr>
        <p:spPr bwMode="auto">
          <a:xfrm>
            <a:off x="769938" y="3549650"/>
            <a:ext cx="296862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8241" name="Text Box 49"/>
          <p:cNvSpPr txBox="1">
            <a:spLocks noChangeArrowheads="1"/>
          </p:cNvSpPr>
          <p:nvPr/>
        </p:nvSpPr>
        <p:spPr bwMode="auto">
          <a:xfrm>
            <a:off x="2286000" y="35496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8242" name="Text Box 50"/>
          <p:cNvSpPr txBox="1">
            <a:spLocks noChangeArrowheads="1"/>
          </p:cNvSpPr>
          <p:nvPr/>
        </p:nvSpPr>
        <p:spPr bwMode="auto">
          <a:xfrm>
            <a:off x="4038600" y="35496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8243" name="Text Box 51"/>
          <p:cNvSpPr txBox="1">
            <a:spLocks noChangeArrowheads="1"/>
          </p:cNvSpPr>
          <p:nvPr/>
        </p:nvSpPr>
        <p:spPr bwMode="auto">
          <a:xfrm>
            <a:off x="5715000" y="354965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8244" name="Text Box 52"/>
          <p:cNvSpPr txBox="1">
            <a:spLocks noChangeArrowheads="1"/>
          </p:cNvSpPr>
          <p:nvPr/>
        </p:nvSpPr>
        <p:spPr bwMode="auto">
          <a:xfrm>
            <a:off x="7162800" y="35496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8245" name="Text Box 53"/>
          <p:cNvSpPr txBox="1">
            <a:spLocks noChangeArrowheads="1"/>
          </p:cNvSpPr>
          <p:nvPr/>
        </p:nvSpPr>
        <p:spPr bwMode="auto">
          <a:xfrm>
            <a:off x="685800" y="4784725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8246" name="Text Box 54"/>
          <p:cNvSpPr txBox="1">
            <a:spLocks noChangeArrowheads="1"/>
          </p:cNvSpPr>
          <p:nvPr/>
        </p:nvSpPr>
        <p:spPr bwMode="auto">
          <a:xfrm>
            <a:off x="1676400" y="48006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8247" name="Text Box 55"/>
          <p:cNvSpPr txBox="1">
            <a:spLocks noChangeArrowheads="1"/>
          </p:cNvSpPr>
          <p:nvPr/>
        </p:nvSpPr>
        <p:spPr bwMode="auto">
          <a:xfrm>
            <a:off x="3055938" y="4816475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8248" name="Text Box 56"/>
          <p:cNvSpPr txBox="1">
            <a:spLocks noChangeArrowheads="1"/>
          </p:cNvSpPr>
          <p:nvPr/>
        </p:nvSpPr>
        <p:spPr bwMode="auto">
          <a:xfrm>
            <a:off x="4489450" y="4800600"/>
            <a:ext cx="254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648249" name="Text Box 57"/>
          <p:cNvSpPr txBox="1">
            <a:spLocks noChangeArrowheads="1"/>
          </p:cNvSpPr>
          <p:nvPr/>
        </p:nvSpPr>
        <p:spPr bwMode="auto">
          <a:xfrm>
            <a:off x="6781800" y="48006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8250" name="Text Box 58"/>
          <p:cNvSpPr txBox="1">
            <a:spLocks noChangeArrowheads="1"/>
          </p:cNvSpPr>
          <p:nvPr/>
        </p:nvSpPr>
        <p:spPr bwMode="auto">
          <a:xfrm>
            <a:off x="5461000" y="4784725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8251" name="Text Box 59"/>
          <p:cNvSpPr txBox="1">
            <a:spLocks noChangeArrowheads="1"/>
          </p:cNvSpPr>
          <p:nvPr/>
        </p:nvSpPr>
        <p:spPr bwMode="auto">
          <a:xfrm>
            <a:off x="8229600" y="48006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4000" dirty="0"/>
              <a:t>LAGAN Uses Threaded Tries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1143000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a </a:t>
            </a:r>
            <a:r>
              <a:rPr lang="en-US" sz="2400" i="1" dirty="0"/>
              <a:t>threaded </a:t>
            </a:r>
            <a:r>
              <a:rPr lang="en-US" sz="2400" i="1" dirty="0" err="1"/>
              <a:t>trie</a:t>
            </a:r>
            <a:r>
              <a:rPr lang="en-US" sz="2400" i="1" dirty="0"/>
              <a:t>,</a:t>
            </a:r>
            <a:r>
              <a:rPr lang="en-US" sz="2400" dirty="0"/>
              <a:t> each leaf for word </a:t>
            </a:r>
            <a:r>
              <a:rPr lang="en-US" sz="2800" i="1" dirty="0"/>
              <a:t>w</a:t>
            </a:r>
            <a:r>
              <a:rPr lang="en-US" sz="2800" i="1" baseline="-25000" dirty="0"/>
              <a:t>1</a:t>
            </a:r>
            <a:r>
              <a:rPr lang="en-US" sz="2800" dirty="0"/>
              <a:t>...</a:t>
            </a:r>
            <a:r>
              <a:rPr lang="en-US" sz="2800" i="1" dirty="0" err="1" smtClean="0"/>
              <a:t>w</a:t>
            </a:r>
            <a:r>
              <a:rPr lang="en-US" sz="2800" i="1" baseline="-250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has a back pointer to the node for </a:t>
            </a:r>
            <a:r>
              <a:rPr lang="en-US" sz="2800" i="1" dirty="0"/>
              <a:t>w</a:t>
            </a:r>
            <a:r>
              <a:rPr lang="en-US" sz="2800" i="1" baseline="-25000" dirty="0"/>
              <a:t>2</a:t>
            </a:r>
            <a:r>
              <a:rPr lang="en-US" sz="2800" dirty="0"/>
              <a:t>...</a:t>
            </a:r>
            <a:r>
              <a:rPr lang="en-US" sz="2800" i="1" dirty="0" err="1" smtClean="0"/>
              <a:t>w</a:t>
            </a:r>
            <a:r>
              <a:rPr lang="en-US" sz="2800" i="1" baseline="-25000" dirty="0" err="1" smtClean="0"/>
              <a:t>k</a:t>
            </a:r>
            <a:endParaRPr lang="en-US" sz="2800" i="1" baseline="-25000" dirty="0"/>
          </a:p>
          <a:p>
            <a:endParaRPr lang="en-US" sz="2400" dirty="0"/>
          </a:p>
        </p:txBody>
      </p:sp>
      <p:sp>
        <p:nvSpPr>
          <p:cNvPr id="644100" name="Line 4"/>
          <p:cNvSpPr>
            <a:spLocks noChangeShapeType="1"/>
          </p:cNvSpPr>
          <p:nvPr/>
        </p:nvSpPr>
        <p:spPr bwMode="auto">
          <a:xfrm>
            <a:off x="4419600" y="23002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1" name="Line 5"/>
          <p:cNvSpPr>
            <a:spLocks noChangeShapeType="1"/>
          </p:cNvSpPr>
          <p:nvPr/>
        </p:nvSpPr>
        <p:spPr bwMode="auto">
          <a:xfrm flipH="1">
            <a:off x="1676400" y="2300288"/>
            <a:ext cx="2590800" cy="1052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2" name="Line 6"/>
          <p:cNvSpPr>
            <a:spLocks noChangeShapeType="1"/>
          </p:cNvSpPr>
          <p:nvPr/>
        </p:nvSpPr>
        <p:spPr bwMode="auto">
          <a:xfrm>
            <a:off x="4343400" y="2300288"/>
            <a:ext cx="2819400" cy="1128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3" name="Oval 7"/>
          <p:cNvSpPr>
            <a:spLocks noChangeArrowheads="1"/>
          </p:cNvSpPr>
          <p:nvPr/>
        </p:nvSpPr>
        <p:spPr bwMode="auto">
          <a:xfrm>
            <a:off x="4191000" y="19954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4" name="Text Box 8"/>
          <p:cNvSpPr txBox="1">
            <a:spLocks noChangeArrowheads="1"/>
          </p:cNvSpPr>
          <p:nvPr/>
        </p:nvSpPr>
        <p:spPr bwMode="auto">
          <a:xfrm>
            <a:off x="2590800" y="24384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4427538" y="2438400"/>
            <a:ext cx="296862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5859463" y="24384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4107" name="Line 11"/>
          <p:cNvSpPr>
            <a:spLocks noChangeShapeType="1"/>
          </p:cNvSpPr>
          <p:nvPr/>
        </p:nvSpPr>
        <p:spPr bwMode="auto">
          <a:xfrm flipH="1">
            <a:off x="685800" y="3429000"/>
            <a:ext cx="990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8" name="Line 12"/>
          <p:cNvSpPr>
            <a:spLocks noChangeShapeType="1"/>
          </p:cNvSpPr>
          <p:nvPr/>
        </p:nvSpPr>
        <p:spPr bwMode="auto">
          <a:xfrm>
            <a:off x="1676400" y="3429000"/>
            <a:ext cx="990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9" name="Line 13"/>
          <p:cNvSpPr>
            <a:spLocks noChangeShapeType="1"/>
          </p:cNvSpPr>
          <p:nvPr/>
        </p:nvSpPr>
        <p:spPr bwMode="auto">
          <a:xfrm>
            <a:off x="4419600" y="3429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0" name="Line 14"/>
          <p:cNvSpPr>
            <a:spLocks noChangeShapeType="1"/>
          </p:cNvSpPr>
          <p:nvPr/>
        </p:nvSpPr>
        <p:spPr bwMode="auto">
          <a:xfrm>
            <a:off x="4419600" y="3352800"/>
            <a:ext cx="1905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1" name="Line 15"/>
          <p:cNvSpPr>
            <a:spLocks noChangeShapeType="1"/>
          </p:cNvSpPr>
          <p:nvPr/>
        </p:nvSpPr>
        <p:spPr bwMode="auto">
          <a:xfrm>
            <a:off x="7162800" y="3352800"/>
            <a:ext cx="990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2" name="Line 16"/>
          <p:cNvSpPr>
            <a:spLocks noChangeShapeType="1"/>
          </p:cNvSpPr>
          <p:nvPr/>
        </p:nvSpPr>
        <p:spPr bwMode="auto">
          <a:xfrm flipH="1">
            <a:off x="609600" y="4495800"/>
            <a:ext cx="762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3" name="Line 17"/>
          <p:cNvSpPr>
            <a:spLocks noChangeShapeType="1"/>
          </p:cNvSpPr>
          <p:nvPr/>
        </p:nvSpPr>
        <p:spPr bwMode="auto">
          <a:xfrm flipH="1">
            <a:off x="1828800" y="4495800"/>
            <a:ext cx="762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4" name="Line 18"/>
          <p:cNvSpPr>
            <a:spLocks noChangeShapeType="1"/>
          </p:cNvSpPr>
          <p:nvPr/>
        </p:nvSpPr>
        <p:spPr bwMode="auto">
          <a:xfrm flipH="1">
            <a:off x="3048000" y="4495800"/>
            <a:ext cx="1371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5" name="Line 19"/>
          <p:cNvSpPr>
            <a:spLocks noChangeShapeType="1"/>
          </p:cNvSpPr>
          <p:nvPr/>
        </p:nvSpPr>
        <p:spPr bwMode="auto">
          <a:xfrm>
            <a:off x="4419600" y="44958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6" name="Line 20"/>
          <p:cNvSpPr>
            <a:spLocks noChangeShapeType="1"/>
          </p:cNvSpPr>
          <p:nvPr/>
        </p:nvSpPr>
        <p:spPr bwMode="auto">
          <a:xfrm flipH="1">
            <a:off x="5638800" y="4572000"/>
            <a:ext cx="609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7" name="Line 21"/>
          <p:cNvSpPr>
            <a:spLocks noChangeShapeType="1"/>
          </p:cNvSpPr>
          <p:nvPr/>
        </p:nvSpPr>
        <p:spPr bwMode="auto">
          <a:xfrm flipH="1">
            <a:off x="6858000" y="4495800"/>
            <a:ext cx="1219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8" name="Line 22"/>
          <p:cNvSpPr>
            <a:spLocks noChangeShapeType="1"/>
          </p:cNvSpPr>
          <p:nvPr/>
        </p:nvSpPr>
        <p:spPr bwMode="auto">
          <a:xfrm>
            <a:off x="8077200" y="44958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4119" name="Group 23"/>
          <p:cNvGrpSpPr>
            <a:grpSpLocks/>
          </p:cNvGrpSpPr>
          <p:nvPr/>
        </p:nvGrpSpPr>
        <p:grpSpPr bwMode="auto">
          <a:xfrm>
            <a:off x="1485900" y="3133725"/>
            <a:ext cx="5867400" cy="457200"/>
            <a:chOff x="768" y="1872"/>
            <a:chExt cx="3696" cy="288"/>
          </a:xfrm>
        </p:grpSpPr>
        <p:sp>
          <p:nvSpPr>
            <p:cNvPr id="644120" name="Oval 24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1" name="Oval 25"/>
            <p:cNvSpPr>
              <a:spLocks noChangeArrowheads="1"/>
            </p:cNvSpPr>
            <p:nvPr/>
          </p:nvSpPr>
          <p:spPr bwMode="auto">
            <a:xfrm>
              <a:off x="2472" y="187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2" name="Oval 26"/>
            <p:cNvSpPr>
              <a:spLocks noChangeArrowheads="1"/>
            </p:cNvSpPr>
            <p:nvPr/>
          </p:nvSpPr>
          <p:spPr bwMode="auto">
            <a:xfrm>
              <a:off x="4176" y="187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4123" name="Group 27"/>
          <p:cNvGrpSpPr>
            <a:grpSpLocks/>
          </p:cNvGrpSpPr>
          <p:nvPr/>
        </p:nvGrpSpPr>
        <p:grpSpPr bwMode="auto">
          <a:xfrm>
            <a:off x="495300" y="4271963"/>
            <a:ext cx="7848600" cy="457200"/>
            <a:chOff x="288" y="2688"/>
            <a:chExt cx="4944" cy="288"/>
          </a:xfrm>
        </p:grpSpPr>
        <p:sp>
          <p:nvSpPr>
            <p:cNvPr id="644124" name="Oval 28"/>
            <p:cNvSpPr>
              <a:spLocks noChangeArrowheads="1"/>
            </p:cNvSpPr>
            <p:nvPr/>
          </p:nvSpPr>
          <p:spPr bwMode="auto">
            <a:xfrm>
              <a:off x="288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5" name="Oval 29"/>
            <p:cNvSpPr>
              <a:spLocks noChangeArrowheads="1"/>
            </p:cNvSpPr>
            <p:nvPr/>
          </p:nvSpPr>
          <p:spPr bwMode="auto">
            <a:xfrm>
              <a:off x="1452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6" name="Oval 30"/>
            <p:cNvSpPr>
              <a:spLocks noChangeArrowheads="1"/>
            </p:cNvSpPr>
            <p:nvPr/>
          </p:nvSpPr>
          <p:spPr bwMode="auto">
            <a:xfrm>
              <a:off x="2616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7" name="Oval 31"/>
            <p:cNvSpPr>
              <a:spLocks noChangeArrowheads="1"/>
            </p:cNvSpPr>
            <p:nvPr/>
          </p:nvSpPr>
          <p:spPr bwMode="auto">
            <a:xfrm>
              <a:off x="378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8" name="Oval 32"/>
            <p:cNvSpPr>
              <a:spLocks noChangeArrowheads="1"/>
            </p:cNvSpPr>
            <p:nvPr/>
          </p:nvSpPr>
          <p:spPr bwMode="auto">
            <a:xfrm>
              <a:off x="4944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4129" name="Group 33"/>
          <p:cNvGrpSpPr>
            <a:grpSpLocks/>
          </p:cNvGrpSpPr>
          <p:nvPr/>
        </p:nvGrpSpPr>
        <p:grpSpPr bwMode="auto">
          <a:xfrm>
            <a:off x="304800" y="5410200"/>
            <a:ext cx="8229600" cy="457200"/>
            <a:chOff x="192" y="3552"/>
            <a:chExt cx="5184" cy="288"/>
          </a:xfrm>
        </p:grpSpPr>
        <p:sp>
          <p:nvSpPr>
            <p:cNvPr id="644130" name="Rectangle 34"/>
            <p:cNvSpPr>
              <a:spLocks noChangeArrowheads="1"/>
            </p:cNvSpPr>
            <p:nvPr/>
          </p:nvSpPr>
          <p:spPr bwMode="auto">
            <a:xfrm>
              <a:off x="192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1" name="Rectangle 35"/>
            <p:cNvSpPr>
              <a:spLocks noChangeArrowheads="1"/>
            </p:cNvSpPr>
            <p:nvPr/>
          </p:nvSpPr>
          <p:spPr bwMode="auto">
            <a:xfrm>
              <a:off x="976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2" name="Rectangle 36"/>
            <p:cNvSpPr>
              <a:spLocks noChangeArrowheads="1"/>
            </p:cNvSpPr>
            <p:nvPr/>
          </p:nvSpPr>
          <p:spPr bwMode="auto">
            <a:xfrm>
              <a:off x="1760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3" name="Rectangle 37"/>
            <p:cNvSpPr>
              <a:spLocks noChangeArrowheads="1"/>
            </p:cNvSpPr>
            <p:nvPr/>
          </p:nvSpPr>
          <p:spPr bwMode="auto">
            <a:xfrm>
              <a:off x="2544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4" name="Rectangle 38"/>
            <p:cNvSpPr>
              <a:spLocks noChangeArrowheads="1"/>
            </p:cNvSpPr>
            <p:nvPr/>
          </p:nvSpPr>
          <p:spPr bwMode="auto">
            <a:xfrm>
              <a:off x="3328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5" name="Rectangle 39"/>
            <p:cNvSpPr>
              <a:spLocks noChangeArrowheads="1"/>
            </p:cNvSpPr>
            <p:nvPr/>
          </p:nvSpPr>
          <p:spPr bwMode="auto">
            <a:xfrm>
              <a:off x="4112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6" name="Rectangle 40"/>
            <p:cNvSpPr>
              <a:spLocks noChangeArrowheads="1"/>
            </p:cNvSpPr>
            <p:nvPr/>
          </p:nvSpPr>
          <p:spPr bwMode="auto">
            <a:xfrm>
              <a:off x="4896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4137" name="Text Box 41"/>
          <p:cNvSpPr txBox="1">
            <a:spLocks noChangeArrowheads="1"/>
          </p:cNvSpPr>
          <p:nvPr/>
        </p:nvSpPr>
        <p:spPr bwMode="auto">
          <a:xfrm>
            <a:off x="1644650" y="5410200"/>
            <a:ext cx="565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3, 7</a:t>
            </a:r>
          </a:p>
        </p:txBody>
      </p:sp>
      <p:sp>
        <p:nvSpPr>
          <p:cNvPr id="644138" name="Text Box 42"/>
          <p:cNvSpPr txBox="1">
            <a:spLocks noChangeArrowheads="1"/>
          </p:cNvSpPr>
          <p:nvPr/>
        </p:nvSpPr>
        <p:spPr bwMode="auto">
          <a:xfrm>
            <a:off x="52705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44139" name="Text Box 43"/>
          <p:cNvSpPr txBox="1">
            <a:spLocks noChangeArrowheads="1"/>
          </p:cNvSpPr>
          <p:nvPr/>
        </p:nvSpPr>
        <p:spPr bwMode="auto">
          <a:xfrm>
            <a:off x="304800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644140" name="Text Box 44"/>
          <p:cNvSpPr txBox="1">
            <a:spLocks noChangeArrowheads="1"/>
          </p:cNvSpPr>
          <p:nvPr/>
        </p:nvSpPr>
        <p:spPr bwMode="auto">
          <a:xfrm>
            <a:off x="548640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644141" name="Text Box 45"/>
          <p:cNvSpPr txBox="1">
            <a:spLocks noChangeArrowheads="1"/>
          </p:cNvSpPr>
          <p:nvPr/>
        </p:nvSpPr>
        <p:spPr bwMode="auto">
          <a:xfrm>
            <a:off x="426720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8</a:t>
            </a:r>
          </a:p>
        </p:txBody>
      </p:sp>
      <p:sp>
        <p:nvSpPr>
          <p:cNvPr id="644142" name="Text Box 46"/>
          <p:cNvSpPr txBox="1">
            <a:spLocks noChangeArrowheads="1"/>
          </p:cNvSpPr>
          <p:nvPr/>
        </p:nvSpPr>
        <p:spPr bwMode="auto">
          <a:xfrm>
            <a:off x="677545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44143" name="Text Box 47"/>
          <p:cNvSpPr txBox="1">
            <a:spLocks noChangeArrowheads="1"/>
          </p:cNvSpPr>
          <p:nvPr/>
        </p:nvSpPr>
        <p:spPr bwMode="auto">
          <a:xfrm>
            <a:off x="799465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644144" name="Text Box 48"/>
          <p:cNvSpPr txBox="1">
            <a:spLocks noChangeArrowheads="1"/>
          </p:cNvSpPr>
          <p:nvPr/>
        </p:nvSpPr>
        <p:spPr bwMode="auto">
          <a:xfrm>
            <a:off x="769938" y="3702050"/>
            <a:ext cx="296862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4145" name="Text Box 49"/>
          <p:cNvSpPr txBox="1">
            <a:spLocks noChangeArrowheads="1"/>
          </p:cNvSpPr>
          <p:nvPr/>
        </p:nvSpPr>
        <p:spPr bwMode="auto">
          <a:xfrm>
            <a:off x="2286000" y="37020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4146" name="Text Box 50"/>
          <p:cNvSpPr txBox="1">
            <a:spLocks noChangeArrowheads="1"/>
          </p:cNvSpPr>
          <p:nvPr/>
        </p:nvSpPr>
        <p:spPr bwMode="auto">
          <a:xfrm>
            <a:off x="4038600" y="37020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4147" name="Text Box 51"/>
          <p:cNvSpPr txBox="1">
            <a:spLocks noChangeArrowheads="1"/>
          </p:cNvSpPr>
          <p:nvPr/>
        </p:nvSpPr>
        <p:spPr bwMode="auto">
          <a:xfrm>
            <a:off x="5715000" y="370205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4148" name="Text Box 52"/>
          <p:cNvSpPr txBox="1">
            <a:spLocks noChangeArrowheads="1"/>
          </p:cNvSpPr>
          <p:nvPr/>
        </p:nvSpPr>
        <p:spPr bwMode="auto">
          <a:xfrm>
            <a:off x="7162800" y="37020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4149" name="Text Box 53"/>
          <p:cNvSpPr txBox="1">
            <a:spLocks noChangeArrowheads="1"/>
          </p:cNvSpPr>
          <p:nvPr/>
        </p:nvSpPr>
        <p:spPr bwMode="auto">
          <a:xfrm>
            <a:off x="685800" y="4937125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4150" name="Text Box 54"/>
          <p:cNvSpPr txBox="1">
            <a:spLocks noChangeArrowheads="1"/>
          </p:cNvSpPr>
          <p:nvPr/>
        </p:nvSpPr>
        <p:spPr bwMode="auto">
          <a:xfrm>
            <a:off x="1676400" y="49530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4151" name="Text Box 55"/>
          <p:cNvSpPr txBox="1">
            <a:spLocks noChangeArrowheads="1"/>
          </p:cNvSpPr>
          <p:nvPr/>
        </p:nvSpPr>
        <p:spPr bwMode="auto">
          <a:xfrm>
            <a:off x="3055938" y="4968875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4152" name="Text Box 56"/>
          <p:cNvSpPr txBox="1">
            <a:spLocks noChangeArrowheads="1"/>
          </p:cNvSpPr>
          <p:nvPr/>
        </p:nvSpPr>
        <p:spPr bwMode="auto">
          <a:xfrm>
            <a:off x="4489450" y="4953000"/>
            <a:ext cx="254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644153" name="Text Box 57"/>
          <p:cNvSpPr txBox="1">
            <a:spLocks noChangeArrowheads="1"/>
          </p:cNvSpPr>
          <p:nvPr/>
        </p:nvSpPr>
        <p:spPr bwMode="auto">
          <a:xfrm>
            <a:off x="6781800" y="49530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4154" name="Text Box 58"/>
          <p:cNvSpPr txBox="1">
            <a:spLocks noChangeArrowheads="1"/>
          </p:cNvSpPr>
          <p:nvPr/>
        </p:nvSpPr>
        <p:spPr bwMode="auto">
          <a:xfrm>
            <a:off x="5461000" y="4937125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8229600" y="49530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cxnSp>
        <p:nvCxnSpPr>
          <p:cNvPr id="644157" name="AutoShape 61"/>
          <p:cNvCxnSpPr>
            <a:cxnSpLocks noChangeShapeType="1"/>
            <a:stCxn id="644130" idx="3"/>
            <a:endCxn id="644125" idx="2"/>
          </p:cNvCxnSpPr>
          <p:nvPr/>
        </p:nvCxnSpPr>
        <p:spPr bwMode="auto">
          <a:xfrm flipV="1">
            <a:off x="1081088" y="4500563"/>
            <a:ext cx="1247775" cy="1138237"/>
          </a:xfrm>
          <a:prstGeom prst="curvedConnector3">
            <a:avLst>
              <a:gd name="adj1" fmla="val 28116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cxnSp>
        <p:nvCxnSpPr>
          <p:cNvPr id="644158" name="AutoShape 62"/>
          <p:cNvCxnSpPr>
            <a:cxnSpLocks noChangeShapeType="1"/>
            <a:stCxn id="644131" idx="3"/>
            <a:endCxn id="644126" idx="2"/>
          </p:cNvCxnSpPr>
          <p:nvPr/>
        </p:nvCxnSpPr>
        <p:spPr bwMode="auto">
          <a:xfrm flipV="1">
            <a:off x="2325688" y="4500563"/>
            <a:ext cx="1851025" cy="1138237"/>
          </a:xfrm>
          <a:prstGeom prst="curvedConnector3">
            <a:avLst>
              <a:gd name="adj1" fmla="val 21782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cxnSp>
        <p:nvCxnSpPr>
          <p:cNvPr id="644159" name="AutoShape 63"/>
          <p:cNvCxnSpPr>
            <a:cxnSpLocks noChangeShapeType="1"/>
            <a:stCxn id="644132" idx="3"/>
            <a:endCxn id="644127" idx="2"/>
          </p:cNvCxnSpPr>
          <p:nvPr/>
        </p:nvCxnSpPr>
        <p:spPr bwMode="auto">
          <a:xfrm flipV="1">
            <a:off x="3570288" y="4500563"/>
            <a:ext cx="2454275" cy="1138237"/>
          </a:xfrm>
          <a:prstGeom prst="curvedConnector3">
            <a:avLst>
              <a:gd name="adj1" fmla="val 21407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cxnSp>
        <p:nvCxnSpPr>
          <p:cNvPr id="644162" name="AutoShape 66"/>
          <p:cNvCxnSpPr>
            <a:cxnSpLocks noChangeShapeType="1"/>
            <a:stCxn id="644134" idx="3"/>
            <a:endCxn id="644128" idx="2"/>
          </p:cNvCxnSpPr>
          <p:nvPr/>
        </p:nvCxnSpPr>
        <p:spPr bwMode="auto">
          <a:xfrm flipV="1">
            <a:off x="6059488" y="4500563"/>
            <a:ext cx="1812925" cy="1138237"/>
          </a:xfrm>
          <a:prstGeom prst="curvedConnector3">
            <a:avLst>
              <a:gd name="adj1" fmla="val 27056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cxnSp>
        <p:nvCxnSpPr>
          <p:cNvPr id="644163" name="AutoShape 67"/>
          <p:cNvCxnSpPr>
            <a:cxnSpLocks noChangeShapeType="1"/>
            <a:stCxn id="644135" idx="2"/>
            <a:endCxn id="644124" idx="2"/>
          </p:cNvCxnSpPr>
          <p:nvPr/>
        </p:nvCxnSpPr>
        <p:spPr bwMode="auto">
          <a:xfrm rot="16200000" flipV="1">
            <a:off x="3004344" y="1977232"/>
            <a:ext cx="1381125" cy="6427787"/>
          </a:xfrm>
          <a:prstGeom prst="curvedConnector4">
            <a:avLst>
              <a:gd name="adj1" fmla="val -61153"/>
              <a:gd name="adj2" fmla="val 106097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cxnSp>
        <p:nvCxnSpPr>
          <p:cNvPr id="644164" name="AutoShape 68"/>
          <p:cNvCxnSpPr>
            <a:cxnSpLocks noChangeShapeType="1"/>
            <a:stCxn id="644136" idx="3"/>
            <a:endCxn id="644125" idx="7"/>
          </p:cNvCxnSpPr>
          <p:nvPr/>
        </p:nvCxnSpPr>
        <p:spPr bwMode="auto">
          <a:xfrm flipH="1" flipV="1">
            <a:off x="2733675" y="4324350"/>
            <a:ext cx="5815013" cy="1314450"/>
          </a:xfrm>
          <a:prstGeom prst="curvedConnector4">
            <a:avLst>
              <a:gd name="adj1" fmla="val -3685"/>
              <a:gd name="adj2" fmla="val 152898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4000"/>
              <a:t>Traversing a Threaded Trie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1143000"/>
          </a:xfrm>
        </p:spPr>
        <p:txBody>
          <a:bodyPr/>
          <a:lstStyle/>
          <a:p>
            <a:r>
              <a:rPr lang="en-US" sz="2400" dirty="0" smtClean="0"/>
              <a:t>Consider </a:t>
            </a:r>
            <a:r>
              <a:rPr lang="en-US" sz="2400" dirty="0"/>
              <a:t>traversing the </a:t>
            </a:r>
            <a:r>
              <a:rPr lang="en-US" sz="2400" dirty="0" err="1"/>
              <a:t>trie</a:t>
            </a:r>
            <a:r>
              <a:rPr lang="en-US" sz="2400" dirty="0"/>
              <a:t> to find 3-mer matches for the query sequence: </a:t>
            </a:r>
            <a:r>
              <a:rPr lang="en-US" sz="2400" b="1" dirty="0" err="1">
                <a:solidFill>
                  <a:srgbClr val="006600"/>
                </a:solidFill>
              </a:rPr>
              <a:t>accgt</a:t>
            </a:r>
            <a:endParaRPr lang="en-US" sz="2800" b="1" i="1" baseline="-25000" dirty="0">
              <a:solidFill>
                <a:srgbClr val="006600"/>
              </a:solidFill>
            </a:endParaRPr>
          </a:p>
          <a:p>
            <a:endParaRPr lang="en-US" sz="2400" b="1" dirty="0">
              <a:solidFill>
                <a:srgbClr val="006600"/>
              </a:solidFill>
            </a:endParaRPr>
          </a:p>
        </p:txBody>
      </p:sp>
      <p:grpSp>
        <p:nvGrpSpPr>
          <p:cNvPr id="645187" name="Group 67"/>
          <p:cNvGrpSpPr>
            <a:grpSpLocks/>
          </p:cNvGrpSpPr>
          <p:nvPr/>
        </p:nvGrpSpPr>
        <p:grpSpPr bwMode="auto">
          <a:xfrm>
            <a:off x="366713" y="1600200"/>
            <a:ext cx="8243887" cy="3886200"/>
            <a:chOff x="192" y="1104"/>
            <a:chExt cx="5193" cy="2448"/>
          </a:xfrm>
        </p:grpSpPr>
        <p:sp>
          <p:nvSpPr>
            <p:cNvPr id="645124" name="Line 4"/>
            <p:cNvSpPr>
              <a:spLocks noChangeShapeType="1"/>
            </p:cNvSpPr>
            <p:nvPr/>
          </p:nvSpPr>
          <p:spPr bwMode="auto">
            <a:xfrm>
              <a:off x="2784" y="129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25" name="Line 5"/>
            <p:cNvSpPr>
              <a:spLocks noChangeShapeType="1"/>
            </p:cNvSpPr>
            <p:nvPr/>
          </p:nvSpPr>
          <p:spPr bwMode="auto">
            <a:xfrm flipH="1">
              <a:off x="1056" y="1296"/>
              <a:ext cx="1632" cy="66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26" name="Line 6"/>
            <p:cNvSpPr>
              <a:spLocks noChangeShapeType="1"/>
            </p:cNvSpPr>
            <p:nvPr/>
          </p:nvSpPr>
          <p:spPr bwMode="auto">
            <a:xfrm>
              <a:off x="2736" y="1296"/>
              <a:ext cx="1776" cy="7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27" name="Oval 7"/>
            <p:cNvSpPr>
              <a:spLocks noChangeArrowheads="1"/>
            </p:cNvSpPr>
            <p:nvPr/>
          </p:nvSpPr>
          <p:spPr bwMode="auto">
            <a:xfrm>
              <a:off x="2640" y="1104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28" name="Text Box 8"/>
            <p:cNvSpPr txBox="1">
              <a:spLocks noChangeArrowheads="1"/>
            </p:cNvSpPr>
            <p:nvPr/>
          </p:nvSpPr>
          <p:spPr bwMode="auto">
            <a:xfrm>
              <a:off x="1632" y="1383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5129" name="Text Box 9"/>
            <p:cNvSpPr txBox="1">
              <a:spLocks noChangeArrowheads="1"/>
            </p:cNvSpPr>
            <p:nvPr/>
          </p:nvSpPr>
          <p:spPr bwMode="auto">
            <a:xfrm>
              <a:off x="2789" y="1383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5130" name="Text Box 10"/>
            <p:cNvSpPr txBox="1">
              <a:spLocks noChangeArrowheads="1"/>
            </p:cNvSpPr>
            <p:nvPr/>
          </p:nvSpPr>
          <p:spPr bwMode="auto">
            <a:xfrm>
              <a:off x="3691" y="1383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5131" name="Line 11"/>
            <p:cNvSpPr>
              <a:spLocks noChangeShapeType="1"/>
            </p:cNvSpPr>
            <p:nvPr/>
          </p:nvSpPr>
          <p:spPr bwMode="auto">
            <a:xfrm flipH="1">
              <a:off x="432" y="2007"/>
              <a:ext cx="62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2" name="Line 12"/>
            <p:cNvSpPr>
              <a:spLocks noChangeShapeType="1"/>
            </p:cNvSpPr>
            <p:nvPr/>
          </p:nvSpPr>
          <p:spPr bwMode="auto">
            <a:xfrm>
              <a:off x="1056" y="2007"/>
              <a:ext cx="624" cy="72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3" name="Line 13"/>
            <p:cNvSpPr>
              <a:spLocks noChangeShapeType="1"/>
            </p:cNvSpPr>
            <p:nvPr/>
          </p:nvSpPr>
          <p:spPr bwMode="auto">
            <a:xfrm>
              <a:off x="2784" y="2007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4" name="Line 14"/>
            <p:cNvSpPr>
              <a:spLocks noChangeShapeType="1"/>
            </p:cNvSpPr>
            <p:nvPr/>
          </p:nvSpPr>
          <p:spPr bwMode="auto">
            <a:xfrm>
              <a:off x="2784" y="1959"/>
              <a:ext cx="120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5" name="Line 15"/>
            <p:cNvSpPr>
              <a:spLocks noChangeShapeType="1"/>
            </p:cNvSpPr>
            <p:nvPr/>
          </p:nvSpPr>
          <p:spPr bwMode="auto">
            <a:xfrm>
              <a:off x="4512" y="1959"/>
              <a:ext cx="62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6" name="Line 16"/>
            <p:cNvSpPr>
              <a:spLocks noChangeShapeType="1"/>
            </p:cNvSpPr>
            <p:nvPr/>
          </p:nvSpPr>
          <p:spPr bwMode="auto">
            <a:xfrm flipH="1">
              <a:off x="384" y="2679"/>
              <a:ext cx="4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7" name="Line 17"/>
            <p:cNvSpPr>
              <a:spLocks noChangeShapeType="1"/>
            </p:cNvSpPr>
            <p:nvPr/>
          </p:nvSpPr>
          <p:spPr bwMode="auto">
            <a:xfrm flipH="1">
              <a:off x="1152" y="2679"/>
              <a:ext cx="480" cy="76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8" name="Line 18"/>
            <p:cNvSpPr>
              <a:spLocks noChangeShapeType="1"/>
            </p:cNvSpPr>
            <p:nvPr/>
          </p:nvSpPr>
          <p:spPr bwMode="auto">
            <a:xfrm flipH="1">
              <a:off x="1920" y="2679"/>
              <a:ext cx="864" cy="72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9" name="Line 19"/>
            <p:cNvSpPr>
              <a:spLocks noChangeShapeType="1"/>
            </p:cNvSpPr>
            <p:nvPr/>
          </p:nvSpPr>
          <p:spPr bwMode="auto">
            <a:xfrm>
              <a:off x="2784" y="2679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0" name="Line 20"/>
            <p:cNvSpPr>
              <a:spLocks noChangeShapeType="1"/>
            </p:cNvSpPr>
            <p:nvPr/>
          </p:nvSpPr>
          <p:spPr bwMode="auto">
            <a:xfrm flipH="1">
              <a:off x="3552" y="2727"/>
              <a:ext cx="38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1" name="Line 21"/>
            <p:cNvSpPr>
              <a:spLocks noChangeShapeType="1"/>
            </p:cNvSpPr>
            <p:nvPr/>
          </p:nvSpPr>
          <p:spPr bwMode="auto">
            <a:xfrm flipH="1">
              <a:off x="4320" y="2679"/>
              <a:ext cx="76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2" name="Line 22"/>
            <p:cNvSpPr>
              <a:spLocks noChangeShapeType="1"/>
            </p:cNvSpPr>
            <p:nvPr/>
          </p:nvSpPr>
          <p:spPr bwMode="auto">
            <a:xfrm>
              <a:off x="5088" y="2679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4" name="Oval 24"/>
            <p:cNvSpPr>
              <a:spLocks noChangeArrowheads="1"/>
            </p:cNvSpPr>
            <p:nvPr/>
          </p:nvSpPr>
          <p:spPr bwMode="auto">
            <a:xfrm>
              <a:off x="936" y="1821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5" name="Oval 25"/>
            <p:cNvSpPr>
              <a:spLocks noChangeArrowheads="1"/>
            </p:cNvSpPr>
            <p:nvPr/>
          </p:nvSpPr>
          <p:spPr bwMode="auto">
            <a:xfrm>
              <a:off x="2640" y="1821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6" name="Oval 26"/>
            <p:cNvSpPr>
              <a:spLocks noChangeArrowheads="1"/>
            </p:cNvSpPr>
            <p:nvPr/>
          </p:nvSpPr>
          <p:spPr bwMode="auto">
            <a:xfrm>
              <a:off x="4344" y="1821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8" name="Oval 28"/>
            <p:cNvSpPr>
              <a:spLocks noChangeArrowheads="1"/>
            </p:cNvSpPr>
            <p:nvPr/>
          </p:nvSpPr>
          <p:spPr bwMode="auto">
            <a:xfrm>
              <a:off x="312" y="253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9" name="Oval 29"/>
            <p:cNvSpPr>
              <a:spLocks noChangeArrowheads="1"/>
            </p:cNvSpPr>
            <p:nvPr/>
          </p:nvSpPr>
          <p:spPr bwMode="auto">
            <a:xfrm>
              <a:off x="1476" y="253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0" name="Oval 30"/>
            <p:cNvSpPr>
              <a:spLocks noChangeArrowheads="1"/>
            </p:cNvSpPr>
            <p:nvPr/>
          </p:nvSpPr>
          <p:spPr bwMode="auto">
            <a:xfrm>
              <a:off x="2640" y="253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1" name="Oval 31"/>
            <p:cNvSpPr>
              <a:spLocks noChangeArrowheads="1"/>
            </p:cNvSpPr>
            <p:nvPr/>
          </p:nvSpPr>
          <p:spPr bwMode="auto">
            <a:xfrm>
              <a:off x="3804" y="253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2" name="Oval 32"/>
            <p:cNvSpPr>
              <a:spLocks noChangeArrowheads="1"/>
            </p:cNvSpPr>
            <p:nvPr/>
          </p:nvSpPr>
          <p:spPr bwMode="auto">
            <a:xfrm>
              <a:off x="4968" y="253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4" name="Rectangle 34"/>
            <p:cNvSpPr>
              <a:spLocks noChangeArrowheads="1"/>
            </p:cNvSpPr>
            <p:nvPr/>
          </p:nvSpPr>
          <p:spPr bwMode="auto">
            <a:xfrm>
              <a:off x="192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5" name="Rectangle 35"/>
            <p:cNvSpPr>
              <a:spLocks noChangeArrowheads="1"/>
            </p:cNvSpPr>
            <p:nvPr/>
          </p:nvSpPr>
          <p:spPr bwMode="auto">
            <a:xfrm>
              <a:off x="976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6" name="Rectangle 36"/>
            <p:cNvSpPr>
              <a:spLocks noChangeArrowheads="1"/>
            </p:cNvSpPr>
            <p:nvPr/>
          </p:nvSpPr>
          <p:spPr bwMode="auto">
            <a:xfrm>
              <a:off x="1760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7" name="Rectangle 37"/>
            <p:cNvSpPr>
              <a:spLocks noChangeArrowheads="1"/>
            </p:cNvSpPr>
            <p:nvPr/>
          </p:nvSpPr>
          <p:spPr bwMode="auto">
            <a:xfrm>
              <a:off x="2544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8" name="Rectangle 38"/>
            <p:cNvSpPr>
              <a:spLocks noChangeArrowheads="1"/>
            </p:cNvSpPr>
            <p:nvPr/>
          </p:nvSpPr>
          <p:spPr bwMode="auto">
            <a:xfrm>
              <a:off x="3328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9" name="Rectangle 39"/>
            <p:cNvSpPr>
              <a:spLocks noChangeArrowheads="1"/>
            </p:cNvSpPr>
            <p:nvPr/>
          </p:nvSpPr>
          <p:spPr bwMode="auto">
            <a:xfrm>
              <a:off x="4112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60" name="Rectangle 40"/>
            <p:cNvSpPr>
              <a:spLocks noChangeArrowheads="1"/>
            </p:cNvSpPr>
            <p:nvPr/>
          </p:nvSpPr>
          <p:spPr bwMode="auto">
            <a:xfrm>
              <a:off x="4896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61" name="Text Box 41"/>
            <p:cNvSpPr txBox="1">
              <a:spLocks noChangeArrowheads="1"/>
            </p:cNvSpPr>
            <p:nvPr/>
          </p:nvSpPr>
          <p:spPr bwMode="auto">
            <a:xfrm>
              <a:off x="1036" y="3255"/>
              <a:ext cx="35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3, 7</a:t>
              </a:r>
            </a:p>
          </p:txBody>
        </p:sp>
        <p:sp>
          <p:nvSpPr>
            <p:cNvPr id="645162" name="Text Box 42"/>
            <p:cNvSpPr txBox="1">
              <a:spLocks noChangeArrowheads="1"/>
            </p:cNvSpPr>
            <p:nvPr/>
          </p:nvSpPr>
          <p:spPr bwMode="auto">
            <a:xfrm>
              <a:off x="332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2</a:t>
              </a:r>
            </a:p>
          </p:txBody>
        </p:sp>
        <p:sp>
          <p:nvSpPr>
            <p:cNvPr id="645163" name="Text Box 43"/>
            <p:cNvSpPr txBox="1">
              <a:spLocks noChangeArrowheads="1"/>
            </p:cNvSpPr>
            <p:nvPr/>
          </p:nvSpPr>
          <p:spPr bwMode="auto">
            <a:xfrm>
              <a:off x="1920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4</a:t>
              </a:r>
            </a:p>
          </p:txBody>
        </p:sp>
        <p:sp>
          <p:nvSpPr>
            <p:cNvPr id="645164" name="Text Box 44"/>
            <p:cNvSpPr txBox="1">
              <a:spLocks noChangeArrowheads="1"/>
            </p:cNvSpPr>
            <p:nvPr/>
          </p:nvSpPr>
          <p:spPr bwMode="auto">
            <a:xfrm>
              <a:off x="3456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5</a:t>
              </a:r>
            </a:p>
          </p:txBody>
        </p:sp>
        <p:sp>
          <p:nvSpPr>
            <p:cNvPr id="645165" name="Text Box 45"/>
            <p:cNvSpPr txBox="1">
              <a:spLocks noChangeArrowheads="1"/>
            </p:cNvSpPr>
            <p:nvPr/>
          </p:nvSpPr>
          <p:spPr bwMode="auto">
            <a:xfrm>
              <a:off x="2688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8</a:t>
              </a:r>
            </a:p>
          </p:txBody>
        </p:sp>
        <p:sp>
          <p:nvSpPr>
            <p:cNvPr id="645166" name="Text Box 46"/>
            <p:cNvSpPr txBox="1">
              <a:spLocks noChangeArrowheads="1"/>
            </p:cNvSpPr>
            <p:nvPr/>
          </p:nvSpPr>
          <p:spPr bwMode="auto">
            <a:xfrm>
              <a:off x="4268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645167" name="Text Box 47"/>
            <p:cNvSpPr txBox="1">
              <a:spLocks noChangeArrowheads="1"/>
            </p:cNvSpPr>
            <p:nvPr/>
          </p:nvSpPr>
          <p:spPr bwMode="auto">
            <a:xfrm>
              <a:off x="5036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6</a:t>
              </a:r>
            </a:p>
          </p:txBody>
        </p:sp>
        <p:sp>
          <p:nvSpPr>
            <p:cNvPr id="645168" name="Text Box 48"/>
            <p:cNvSpPr txBox="1">
              <a:spLocks noChangeArrowheads="1"/>
            </p:cNvSpPr>
            <p:nvPr/>
          </p:nvSpPr>
          <p:spPr bwMode="auto">
            <a:xfrm>
              <a:off x="485" y="2179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5169" name="Text Box 49"/>
            <p:cNvSpPr txBox="1">
              <a:spLocks noChangeArrowheads="1"/>
            </p:cNvSpPr>
            <p:nvPr/>
          </p:nvSpPr>
          <p:spPr bwMode="auto">
            <a:xfrm>
              <a:off x="1440" y="2179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5170" name="Text Box 50"/>
            <p:cNvSpPr txBox="1">
              <a:spLocks noChangeArrowheads="1"/>
            </p:cNvSpPr>
            <p:nvPr/>
          </p:nvSpPr>
          <p:spPr bwMode="auto">
            <a:xfrm>
              <a:off x="2544" y="2179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5171" name="Text Box 51"/>
            <p:cNvSpPr txBox="1">
              <a:spLocks noChangeArrowheads="1"/>
            </p:cNvSpPr>
            <p:nvPr/>
          </p:nvSpPr>
          <p:spPr bwMode="auto">
            <a:xfrm>
              <a:off x="3600" y="2179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5172" name="Text Box 52"/>
            <p:cNvSpPr txBox="1">
              <a:spLocks noChangeArrowheads="1"/>
            </p:cNvSpPr>
            <p:nvPr/>
          </p:nvSpPr>
          <p:spPr bwMode="auto">
            <a:xfrm>
              <a:off x="4512" y="2179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5173" name="Text Box 53"/>
            <p:cNvSpPr txBox="1">
              <a:spLocks noChangeArrowheads="1"/>
            </p:cNvSpPr>
            <p:nvPr/>
          </p:nvSpPr>
          <p:spPr bwMode="auto">
            <a:xfrm>
              <a:off x="432" y="2957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5174" name="Text Box 54"/>
            <p:cNvSpPr txBox="1">
              <a:spLocks noChangeArrowheads="1"/>
            </p:cNvSpPr>
            <p:nvPr/>
          </p:nvSpPr>
          <p:spPr bwMode="auto">
            <a:xfrm>
              <a:off x="1056" y="2967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5175" name="Text Box 55"/>
            <p:cNvSpPr txBox="1">
              <a:spLocks noChangeArrowheads="1"/>
            </p:cNvSpPr>
            <p:nvPr/>
          </p:nvSpPr>
          <p:spPr bwMode="auto">
            <a:xfrm>
              <a:off x="1925" y="2977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5176" name="Text Box 56"/>
            <p:cNvSpPr txBox="1">
              <a:spLocks noChangeArrowheads="1"/>
            </p:cNvSpPr>
            <p:nvPr/>
          </p:nvSpPr>
          <p:spPr bwMode="auto">
            <a:xfrm>
              <a:off x="2828" y="2967"/>
              <a:ext cx="16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645177" name="Text Box 57"/>
            <p:cNvSpPr txBox="1">
              <a:spLocks noChangeArrowheads="1"/>
            </p:cNvSpPr>
            <p:nvPr/>
          </p:nvSpPr>
          <p:spPr bwMode="auto">
            <a:xfrm>
              <a:off x="4272" y="2967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5178" name="Text Box 58"/>
            <p:cNvSpPr txBox="1">
              <a:spLocks noChangeArrowheads="1"/>
            </p:cNvSpPr>
            <p:nvPr/>
          </p:nvSpPr>
          <p:spPr bwMode="auto">
            <a:xfrm>
              <a:off x="3440" y="2957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5179" name="Text Box 59"/>
            <p:cNvSpPr txBox="1">
              <a:spLocks noChangeArrowheads="1"/>
            </p:cNvSpPr>
            <p:nvPr/>
          </p:nvSpPr>
          <p:spPr bwMode="auto">
            <a:xfrm>
              <a:off x="5184" y="2967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cxnSp>
          <p:nvCxnSpPr>
            <p:cNvPr id="645180" name="AutoShape 60"/>
            <p:cNvCxnSpPr>
              <a:cxnSpLocks noChangeShapeType="1"/>
              <a:stCxn id="645154" idx="3"/>
              <a:endCxn id="645149" idx="2"/>
            </p:cNvCxnSpPr>
            <p:nvPr/>
          </p:nvCxnSpPr>
          <p:spPr bwMode="auto">
            <a:xfrm flipV="1">
              <a:off x="681" y="2682"/>
              <a:ext cx="786" cy="71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sm"/>
            </a:ln>
            <a:effectLst/>
          </p:spPr>
        </p:cxnSp>
        <p:cxnSp>
          <p:nvCxnSpPr>
            <p:cNvPr id="645181" name="AutoShape 61"/>
            <p:cNvCxnSpPr>
              <a:cxnSpLocks noChangeShapeType="1"/>
              <a:stCxn id="645155" idx="3"/>
              <a:endCxn id="645150" idx="2"/>
            </p:cNvCxnSpPr>
            <p:nvPr/>
          </p:nvCxnSpPr>
          <p:spPr bwMode="auto">
            <a:xfrm flipV="1">
              <a:off x="1465" y="2682"/>
              <a:ext cx="1166" cy="71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lg" len="sm"/>
            </a:ln>
            <a:effectLst/>
          </p:spPr>
        </p:cxnSp>
        <p:cxnSp>
          <p:nvCxnSpPr>
            <p:cNvPr id="645182" name="AutoShape 62"/>
            <p:cNvCxnSpPr>
              <a:cxnSpLocks noChangeShapeType="1"/>
              <a:stCxn id="645156" idx="3"/>
              <a:endCxn id="645151" idx="2"/>
            </p:cNvCxnSpPr>
            <p:nvPr/>
          </p:nvCxnSpPr>
          <p:spPr bwMode="auto">
            <a:xfrm flipV="1">
              <a:off x="2249" y="2682"/>
              <a:ext cx="1546" cy="717"/>
            </a:xfrm>
            <a:prstGeom prst="curvedConnector3">
              <a:avLst>
                <a:gd name="adj1" fmla="val 22444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lg" len="sm"/>
            </a:ln>
            <a:effectLst/>
          </p:spPr>
        </p:cxnSp>
        <p:cxnSp>
          <p:nvCxnSpPr>
            <p:cNvPr id="645183" name="AutoShape 63"/>
            <p:cNvCxnSpPr>
              <a:cxnSpLocks noChangeShapeType="1"/>
              <a:stCxn id="645158" idx="3"/>
              <a:endCxn id="645152" idx="2"/>
            </p:cNvCxnSpPr>
            <p:nvPr/>
          </p:nvCxnSpPr>
          <p:spPr bwMode="auto">
            <a:xfrm flipV="1">
              <a:off x="3817" y="2682"/>
              <a:ext cx="1142" cy="71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sm"/>
            </a:ln>
            <a:effectLst/>
          </p:spPr>
        </p:cxnSp>
        <p:cxnSp>
          <p:nvCxnSpPr>
            <p:cNvPr id="645184" name="AutoShape 64"/>
            <p:cNvCxnSpPr>
              <a:cxnSpLocks noChangeShapeType="1"/>
              <a:stCxn id="645159" idx="2"/>
              <a:endCxn id="645148" idx="2"/>
            </p:cNvCxnSpPr>
            <p:nvPr/>
          </p:nvCxnSpPr>
          <p:spPr bwMode="auto">
            <a:xfrm rot="16200000" flipV="1">
              <a:off x="1893" y="1092"/>
              <a:ext cx="870" cy="4049"/>
            </a:xfrm>
            <a:prstGeom prst="curvedConnector4">
              <a:avLst>
                <a:gd name="adj1" fmla="val -15519"/>
                <a:gd name="adj2" fmla="val 103333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sm"/>
            </a:ln>
            <a:effectLst/>
          </p:spPr>
        </p:cxnSp>
        <p:cxnSp>
          <p:nvCxnSpPr>
            <p:cNvPr id="645185" name="AutoShape 65"/>
            <p:cNvCxnSpPr>
              <a:cxnSpLocks noChangeShapeType="1"/>
              <a:stCxn id="645160" idx="3"/>
              <a:endCxn id="645149" idx="7"/>
            </p:cNvCxnSpPr>
            <p:nvPr/>
          </p:nvCxnSpPr>
          <p:spPr bwMode="auto">
            <a:xfrm flipH="1" flipV="1">
              <a:off x="1722" y="2571"/>
              <a:ext cx="3663" cy="828"/>
            </a:xfrm>
            <a:prstGeom prst="curvedConnector4">
              <a:avLst>
                <a:gd name="adj1" fmla="val -3685"/>
                <a:gd name="adj2" fmla="val 121375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sm"/>
            </a:ln>
            <a:effectLst/>
          </p:spPr>
        </p:cxnSp>
      </p:grpSp>
      <p:sp>
        <p:nvSpPr>
          <p:cNvPr id="645186" name="Rectangle 66"/>
          <p:cNvSpPr>
            <a:spLocks noChangeArrowheads="1"/>
          </p:cNvSpPr>
          <p:nvPr/>
        </p:nvSpPr>
        <p:spPr bwMode="auto">
          <a:xfrm>
            <a:off x="304800" y="5791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/>
                <a:cs typeface="Arial"/>
              </a:rPr>
              <a:t>Usually </a:t>
            </a:r>
            <a:r>
              <a:rPr lang="en-US" sz="2400" dirty="0">
                <a:latin typeface="Arial"/>
                <a:cs typeface="Arial"/>
              </a:rPr>
              <a:t>requires following only two pointers to match against the next </a:t>
            </a:r>
            <a:r>
              <a:rPr lang="en-US" sz="2400" i="1" dirty="0">
                <a:latin typeface="Arial"/>
                <a:cs typeface="Arial"/>
              </a:rPr>
              <a:t>k</a:t>
            </a:r>
            <a:r>
              <a:rPr lang="en-US" sz="2400" dirty="0">
                <a:latin typeface="Arial"/>
                <a:cs typeface="Arial"/>
              </a:rPr>
              <a:t>-</a:t>
            </a:r>
            <a:r>
              <a:rPr lang="en-US" sz="2400" dirty="0" err="1">
                <a:latin typeface="Arial"/>
                <a:cs typeface="Arial"/>
              </a:rPr>
              <a:t>mer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smtClean="0">
                <a:latin typeface="Arial"/>
                <a:cs typeface="Arial"/>
              </a:rPr>
              <a:t>instead </a:t>
            </a:r>
            <a:r>
              <a:rPr lang="en-US" sz="2400" dirty="0">
                <a:latin typeface="Arial"/>
                <a:cs typeface="Arial"/>
              </a:rPr>
              <a:t>of traversing tree from root for each</a:t>
            </a:r>
            <a:endParaRPr lang="en-US" sz="24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 smtClean="0"/>
              <a:t>Comparing </a:t>
            </a:r>
            <a:r>
              <a:rPr lang="en-US" sz="4000" dirty="0" err="1" smtClean="0"/>
              <a:t>MUMmer</a:t>
            </a:r>
            <a:r>
              <a:rPr lang="en-US" sz="4000" dirty="0" smtClean="0"/>
              <a:t> and LAGAN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5661"/>
              </p:ext>
            </p:extLst>
          </p:nvPr>
        </p:nvGraphicFramePr>
        <p:xfrm>
          <a:off x="0" y="1174830"/>
          <a:ext cx="9144000" cy="525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627380"/>
                <a:gridCol w="627380"/>
                <a:gridCol w="627380"/>
                <a:gridCol w="627380"/>
                <a:gridCol w="627380"/>
                <a:gridCol w="627380"/>
                <a:gridCol w="627380"/>
                <a:gridCol w="627380"/>
                <a:gridCol w="500380"/>
                <a:gridCol w="500380"/>
                <a:gridCol w="627380"/>
                <a:gridCol w="744220"/>
              </a:tblGrid>
              <a:tr h="142240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Baboon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Chimpanzee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Zebrafish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Fugu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</a:tr>
              <a:tr h="90805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MUMmer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 human exons covered by ≥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90% alignment)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LAGAN (% human exons covered by ≥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90% alignment)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3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 smtClean="0"/>
              <a:t>Comparing </a:t>
            </a:r>
            <a:r>
              <a:rPr lang="en-US" sz="4000" dirty="0" err="1" smtClean="0"/>
              <a:t>MUMmer</a:t>
            </a:r>
            <a:r>
              <a:rPr lang="en-US" sz="4000" dirty="0" smtClean="0"/>
              <a:t> and LAGAN</a:t>
            </a:r>
            <a:endParaRPr lang="en-US" sz="4000" dirty="0"/>
          </a:p>
        </p:txBody>
      </p:sp>
      <p:pic>
        <p:nvPicPr>
          <p:cNvPr id="628741" name="Picture 5" descr="alignment-oveview"/>
          <p:cNvPicPr>
            <a:picLocks noChangeAspect="1" noChangeArrowheads="1"/>
          </p:cNvPicPr>
          <p:nvPr/>
        </p:nvPicPr>
        <p:blipFill>
          <a:blip r:embed="rId3"/>
          <a:srcRect l="52438" r="4878" b="50104"/>
          <a:stretch>
            <a:fillRect/>
          </a:stretch>
        </p:blipFill>
        <p:spPr bwMode="auto">
          <a:xfrm>
            <a:off x="951688" y="1295400"/>
            <a:ext cx="2667000" cy="2286000"/>
          </a:xfrm>
          <a:prstGeom prst="rect">
            <a:avLst/>
          </a:prstGeom>
          <a:noFill/>
        </p:spPr>
      </p:pic>
      <p:pic>
        <p:nvPicPr>
          <p:cNvPr id="628744" name="Picture 8" descr="alignment-oveview"/>
          <p:cNvPicPr>
            <a:picLocks noChangeAspect="1" noChangeArrowheads="1"/>
          </p:cNvPicPr>
          <p:nvPr/>
        </p:nvPicPr>
        <p:blipFill>
          <a:blip r:embed="rId3"/>
          <a:srcRect t="49896" r="59756"/>
          <a:stretch>
            <a:fillRect/>
          </a:stretch>
        </p:blipFill>
        <p:spPr bwMode="auto">
          <a:xfrm>
            <a:off x="3771088" y="1219200"/>
            <a:ext cx="2514600" cy="2295525"/>
          </a:xfrm>
          <a:prstGeom prst="rect">
            <a:avLst/>
          </a:prstGeom>
          <a:noFill/>
        </p:spPr>
      </p:pic>
      <p:pic>
        <p:nvPicPr>
          <p:cNvPr id="628745" name="Picture 9" descr="alignment-oveview"/>
          <p:cNvPicPr>
            <a:picLocks noChangeAspect="1" noChangeArrowheads="1"/>
          </p:cNvPicPr>
          <p:nvPr/>
        </p:nvPicPr>
        <p:blipFill>
          <a:blip r:embed="rId3"/>
          <a:srcRect l="53659" t="49896" r="4878"/>
          <a:stretch>
            <a:fillRect/>
          </a:stretch>
        </p:blipFill>
        <p:spPr bwMode="auto">
          <a:xfrm>
            <a:off x="6361888" y="1219200"/>
            <a:ext cx="2590800" cy="229552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951688" y="3632537"/>
            <a:ext cx="8213256" cy="1015663"/>
            <a:chOff x="951688" y="3937337"/>
            <a:chExt cx="8213256" cy="1015663"/>
          </a:xfrm>
        </p:grpSpPr>
        <p:sp>
          <p:nvSpPr>
            <p:cNvPr id="628747" name="Text Box 11"/>
            <p:cNvSpPr txBox="1">
              <a:spLocks noChangeArrowheads="1"/>
            </p:cNvSpPr>
            <p:nvPr/>
          </p:nvSpPr>
          <p:spPr bwMode="auto">
            <a:xfrm>
              <a:off x="951688" y="3937337"/>
              <a:ext cx="2667000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2000" dirty="0" smtClean="0">
                  <a:latin typeface="Arial"/>
                </a:rPr>
                <a:t>Pattern </a:t>
              </a:r>
              <a:r>
                <a:rPr lang="en-US" sz="2000" dirty="0">
                  <a:latin typeface="Arial"/>
                </a:rPr>
                <a:t>matching to find seeds for global alignment</a:t>
              </a:r>
            </a:p>
          </p:txBody>
        </p:sp>
        <p:sp>
          <p:nvSpPr>
            <p:cNvPr id="628748" name="Text Box 12"/>
            <p:cNvSpPr txBox="1">
              <a:spLocks noChangeArrowheads="1"/>
            </p:cNvSpPr>
            <p:nvPr/>
          </p:nvSpPr>
          <p:spPr bwMode="auto">
            <a:xfrm>
              <a:off x="3602813" y="3937337"/>
              <a:ext cx="2759075" cy="701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2"/>
              </a:pPr>
              <a:r>
                <a:rPr lang="en-US" sz="2000" dirty="0" smtClean="0">
                  <a:latin typeface="Arial"/>
                </a:rPr>
                <a:t>Find </a:t>
              </a:r>
              <a:r>
                <a:rPr lang="en-US" sz="2000" dirty="0">
                  <a:latin typeface="Arial"/>
                </a:rPr>
                <a:t>a good chain of anchors</a:t>
              </a:r>
            </a:p>
          </p:txBody>
        </p:sp>
        <p:sp>
          <p:nvSpPr>
            <p:cNvPr id="628749" name="Text Box 13"/>
            <p:cNvSpPr txBox="1">
              <a:spLocks noChangeArrowheads="1"/>
            </p:cNvSpPr>
            <p:nvPr/>
          </p:nvSpPr>
          <p:spPr bwMode="auto">
            <a:xfrm>
              <a:off x="6346013" y="3937337"/>
              <a:ext cx="2818931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3"/>
              </a:pPr>
              <a:r>
                <a:rPr lang="en-US" sz="2000" dirty="0" smtClean="0">
                  <a:latin typeface="Arial"/>
                </a:rPr>
                <a:t>Fill </a:t>
              </a:r>
              <a:r>
                <a:rPr lang="en-US" sz="2000" dirty="0">
                  <a:latin typeface="Arial"/>
                </a:rPr>
                <a:t>in </a:t>
              </a:r>
              <a:r>
                <a:rPr lang="en-US" sz="2000" dirty="0" smtClean="0">
                  <a:latin typeface="Arial"/>
                </a:rPr>
                <a:t>with </a:t>
              </a:r>
              <a:r>
                <a:rPr lang="en-US" sz="2000" dirty="0">
                  <a:latin typeface="Arial"/>
                </a:rPr>
                <a:t>standard but constrained </a:t>
              </a:r>
              <a:r>
                <a:rPr lang="en-US" sz="2000" dirty="0" smtClean="0">
                  <a:latin typeface="Arial"/>
                </a:rPr>
                <a:t>alignment</a:t>
              </a:r>
              <a:endParaRPr lang="en-US" sz="2000" dirty="0">
                <a:latin typeface="Arial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 rot="16200000">
            <a:off x="7529047" y="1937720"/>
            <a:ext cx="2964017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Brudno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et al.  </a:t>
            </a:r>
            <a:r>
              <a:rPr lang="en-US" sz="1400" i="1" dirty="0">
                <a:solidFill>
                  <a:schemeClr val="tx2"/>
                </a:solidFill>
              </a:rPr>
              <a:t>Genome Research</a:t>
            </a:r>
            <a:r>
              <a:rPr lang="en-US" sz="1400" dirty="0">
                <a:solidFill>
                  <a:schemeClr val="tx2"/>
                </a:solidFill>
              </a:rPr>
              <a:t>, 2003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8912" y="4495800"/>
            <a:ext cx="9144000" cy="1396663"/>
            <a:chOff x="-38912" y="5029200"/>
            <a:chExt cx="9144000" cy="1396663"/>
          </a:xfrm>
        </p:grpSpPr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951688" y="5410200"/>
              <a:ext cx="2667000" cy="7078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2000" dirty="0" smtClean="0">
                  <a:solidFill>
                    <a:schemeClr val="tx2"/>
                  </a:solidFill>
                  <a:latin typeface="Arial"/>
                </a:rPr>
                <a:t>Suffix trees to obtain MUMs</a:t>
              </a:r>
              <a:endParaRPr lang="en-US" sz="2000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602813" y="5410200"/>
              <a:ext cx="2759075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2"/>
              </a:pPr>
              <a:r>
                <a:rPr lang="en-US" sz="2000" dirty="0">
                  <a:solidFill>
                    <a:schemeClr val="tx2"/>
                  </a:solidFill>
                  <a:latin typeface="Arial"/>
                </a:rPr>
                <a:t>Longest Increasing </a:t>
              </a:r>
              <a:r>
                <a:rPr lang="en-US" sz="2000" dirty="0" smtClean="0">
                  <a:solidFill>
                    <a:schemeClr val="tx2"/>
                  </a:solidFill>
                  <a:latin typeface="Arial"/>
                </a:rPr>
                <a:t>Subsequence</a:t>
              </a:r>
              <a:endParaRPr lang="en-US" sz="2000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6346013" y="5410200"/>
              <a:ext cx="2759075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3"/>
              </a:pPr>
              <a:r>
                <a:rPr lang="en-US" sz="2000" dirty="0" smtClean="0">
                  <a:solidFill>
                    <a:schemeClr val="tx2"/>
                  </a:solidFill>
                  <a:latin typeface="Arial"/>
                </a:rPr>
                <a:t>Smith-Waterman, recursive </a:t>
              </a:r>
              <a:r>
                <a:rPr lang="en-US" sz="2000" dirty="0" err="1" smtClean="0">
                  <a:solidFill>
                    <a:schemeClr val="tx2"/>
                  </a:solidFill>
                  <a:latin typeface="Arial"/>
                </a:rPr>
                <a:t>MUMmer</a:t>
              </a:r>
              <a:endParaRPr lang="en-US" sz="2000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-38912" y="5029200"/>
              <a:ext cx="1828800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 smtClean="0">
                  <a:solidFill>
                    <a:schemeClr val="tx2"/>
                  </a:solidFill>
                  <a:latin typeface="Arial"/>
                </a:rPr>
                <a:t>MUMmer</a:t>
              </a:r>
              <a:endParaRPr lang="en-US" sz="2000" b="1" dirty="0">
                <a:solidFill>
                  <a:schemeClr val="tx2"/>
                </a:solidFill>
                <a:latin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34725" y="5631982"/>
            <a:ext cx="9144000" cy="1088886"/>
            <a:chOff x="-34725" y="6144161"/>
            <a:chExt cx="9144000" cy="1088886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955875" y="6525161"/>
              <a:ext cx="2667000" cy="7078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2000" dirty="0" smtClean="0">
                  <a:solidFill>
                    <a:schemeClr val="tx2"/>
                  </a:solidFill>
                  <a:latin typeface="Arial"/>
                </a:rPr>
                <a:t>k-</a:t>
              </a:r>
              <a:r>
                <a:rPr lang="en-US" sz="2000" dirty="0" err="1" smtClean="0">
                  <a:solidFill>
                    <a:schemeClr val="tx2"/>
                  </a:solidFill>
                  <a:latin typeface="Arial"/>
                </a:rPr>
                <a:t>mer</a:t>
              </a:r>
              <a:r>
                <a:rPr lang="en-US" sz="2000" dirty="0" smtClean="0">
                  <a:solidFill>
                    <a:schemeClr val="tx2"/>
                  </a:solidFill>
                  <a:latin typeface="Arial"/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  <a:latin typeface="Arial"/>
                </a:rPr>
                <a:t>trie</a:t>
              </a:r>
              <a:r>
                <a:rPr lang="en-US" sz="2000" dirty="0" smtClean="0">
                  <a:solidFill>
                    <a:schemeClr val="tx2"/>
                  </a:solidFill>
                  <a:latin typeface="Arial"/>
                </a:rPr>
                <a:t> to obtain seeds</a:t>
              </a:r>
              <a:endParaRPr lang="en-US" sz="2000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607000" y="6525161"/>
              <a:ext cx="2759075" cy="7078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2"/>
              </a:pPr>
              <a:r>
                <a:rPr lang="en-US" sz="2000" dirty="0" smtClean="0">
                  <a:solidFill>
                    <a:schemeClr val="tx2"/>
                  </a:solidFill>
                  <a:latin typeface="Arial"/>
                </a:rPr>
                <a:t>Spare dynamic programming</a:t>
              </a:r>
              <a:endParaRPr lang="en-US" sz="2000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6350200" y="6525161"/>
              <a:ext cx="2759075" cy="7078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3"/>
              </a:pPr>
              <a:r>
                <a:rPr lang="en-US" sz="2000" dirty="0" smtClean="0">
                  <a:solidFill>
                    <a:schemeClr val="tx2"/>
                  </a:solidFill>
                  <a:latin typeface="Arial"/>
                </a:rPr>
                <a:t>Dynamic programming</a:t>
              </a:r>
              <a:endParaRPr lang="en-US" sz="2000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-34725" y="6144161"/>
              <a:ext cx="1828800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Arial"/>
                </a:rPr>
                <a:t>LAGAN</a:t>
              </a:r>
              <a:endParaRPr lang="en-US" sz="2000" b="1" dirty="0">
                <a:solidFill>
                  <a:schemeClr val="tx2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4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sz="4000" i="1" dirty="0"/>
              <a:t>Multiple</a:t>
            </a:r>
            <a:r>
              <a:rPr lang="en-US" sz="4000" dirty="0"/>
              <a:t> Whole Genome Alignment:</a:t>
            </a:r>
            <a:br>
              <a:rPr lang="en-US" sz="4000" dirty="0"/>
            </a:br>
            <a:r>
              <a:rPr lang="en-US" sz="4000" dirty="0"/>
              <a:t>Task Definition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8392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1" dirty="0"/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set of </a:t>
            </a:r>
            <a:r>
              <a:rPr lang="en-US" sz="2400" i="1" dirty="0"/>
              <a:t>n</a:t>
            </a:r>
            <a:r>
              <a:rPr lang="en-US" sz="2400" dirty="0"/>
              <a:t> &gt; 2 genomes (or other large-scale sequences)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Do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Identify all corresponding positions between all genomes, allowing for substitutions, insertions/deletions, and </a:t>
            </a:r>
            <a:r>
              <a:rPr lang="en-US" sz="2400" i="1" dirty="0" smtClean="0"/>
              <a:t>rearrangements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4000"/>
              <a:t>Progressive Alignment</a:t>
            </a:r>
          </a:p>
        </p:txBody>
      </p:sp>
      <p:pic>
        <p:nvPicPr>
          <p:cNvPr id="660485" name="Picture 5" descr="progressive-alignment"/>
          <p:cNvPicPr>
            <a:picLocks noChangeAspect="1" noChangeArrowheads="1"/>
          </p:cNvPicPr>
          <p:nvPr/>
        </p:nvPicPr>
        <p:blipFill>
          <a:blip r:embed="rId3"/>
          <a:srcRect b="3868"/>
          <a:stretch>
            <a:fillRect/>
          </a:stretch>
        </p:blipFill>
        <p:spPr bwMode="auto">
          <a:xfrm>
            <a:off x="3989388" y="1447800"/>
            <a:ext cx="4697412" cy="4953000"/>
          </a:xfrm>
          <a:prstGeom prst="rect">
            <a:avLst/>
          </a:prstGeom>
          <a:noFill/>
        </p:spPr>
      </p:pic>
      <p:sp>
        <p:nvSpPr>
          <p:cNvPr id="66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5029200" cy="4114800"/>
          </a:xfrm>
          <a:noFill/>
          <a:ln/>
        </p:spPr>
        <p:txBody>
          <a:bodyPr/>
          <a:lstStyle/>
          <a:p>
            <a:r>
              <a:rPr lang="en-US" sz="2400" dirty="0" smtClean="0"/>
              <a:t>Given </a:t>
            </a:r>
            <a:r>
              <a:rPr lang="en-US" sz="2400" dirty="0"/>
              <a:t>a </a:t>
            </a:r>
            <a:r>
              <a:rPr lang="en-US" sz="2400" i="1" dirty="0"/>
              <a:t>guide tree</a:t>
            </a:r>
            <a:r>
              <a:rPr lang="en-US" sz="2400" dirty="0"/>
              <a:t> relating </a:t>
            </a:r>
            <a:r>
              <a:rPr lang="en-US" sz="2400" i="1" dirty="0"/>
              <a:t>n</a:t>
            </a:r>
            <a:r>
              <a:rPr lang="en-US" sz="2400" dirty="0"/>
              <a:t> genomes</a:t>
            </a:r>
          </a:p>
          <a:p>
            <a:r>
              <a:rPr lang="en-US" sz="2400" dirty="0" smtClean="0"/>
              <a:t>Construct </a:t>
            </a:r>
            <a:r>
              <a:rPr lang="en-US" sz="2400" dirty="0"/>
              <a:t>multiple alignment by performing </a:t>
            </a:r>
            <a:r>
              <a:rPr lang="en-US" sz="2400" i="1" dirty="0"/>
              <a:t>n</a:t>
            </a:r>
            <a:r>
              <a:rPr lang="en-US" sz="2400" dirty="0"/>
              <a:t>-1 pairwise alignments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06" y="1041817"/>
            <a:ext cx="6609794" cy="4648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387608"/>
            <a:ext cx="1219200" cy="1470392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sz="4000" dirty="0" smtClean="0"/>
              <a:t>Large Scale Alignment Example</a:t>
            </a:r>
            <a:br>
              <a:rPr lang="en-US" sz="4000" dirty="0" smtClean="0"/>
            </a:br>
            <a:r>
              <a:rPr lang="en-US" sz="2800" dirty="0" smtClean="0"/>
              <a:t>Mouse Chr6 vs. Human Chr12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634" y="6503576"/>
            <a:ext cx="45735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</a:t>
            </a:r>
            <a:r>
              <a:rPr lang="en-US" sz="1400" dirty="0" err="1">
                <a:solidFill>
                  <a:schemeClr val="tx2"/>
                </a:solidFill>
              </a:rPr>
              <a:t>Delcher</a:t>
            </a:r>
            <a:r>
              <a:rPr lang="en-US" sz="1400" dirty="0">
                <a:solidFill>
                  <a:schemeClr val="tx2"/>
                </a:solidFill>
              </a:rPr>
              <a:t> et al.,  </a:t>
            </a:r>
            <a:r>
              <a:rPr lang="en-US" sz="1400" i="1" dirty="0">
                <a:solidFill>
                  <a:schemeClr val="tx2"/>
                </a:solidFill>
              </a:rPr>
              <a:t>Nucleic Acids Research</a:t>
            </a:r>
            <a:r>
              <a:rPr lang="en-US" sz="1400" dirty="0">
                <a:solidFill>
                  <a:schemeClr val="tx2"/>
                </a:solidFill>
              </a:rPr>
              <a:t> 27, 1999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519" name="Group 15"/>
          <p:cNvGrpSpPr>
            <a:grpSpLocks/>
          </p:cNvGrpSpPr>
          <p:nvPr/>
        </p:nvGrpSpPr>
        <p:grpSpPr bwMode="auto">
          <a:xfrm>
            <a:off x="2760663" y="2566988"/>
            <a:ext cx="2805113" cy="633412"/>
            <a:chOff x="672" y="1329"/>
            <a:chExt cx="1767" cy="399"/>
          </a:xfrm>
        </p:grpSpPr>
        <p:sp>
          <p:nvSpPr>
            <p:cNvPr id="661510" name="AutoShape 6"/>
            <p:cNvSpPr>
              <a:spLocks/>
            </p:cNvSpPr>
            <p:nvPr/>
          </p:nvSpPr>
          <p:spPr bwMode="auto">
            <a:xfrm rot="16200000">
              <a:off x="1320" y="1176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61511" name="Text Box 7"/>
            <p:cNvSpPr txBox="1">
              <a:spLocks noChangeArrowheads="1"/>
            </p:cNvSpPr>
            <p:nvPr/>
          </p:nvSpPr>
          <p:spPr bwMode="auto">
            <a:xfrm>
              <a:off x="672" y="1329"/>
              <a:ext cx="610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human</a:t>
              </a:r>
            </a:p>
          </p:txBody>
        </p:sp>
        <p:sp>
          <p:nvSpPr>
            <p:cNvPr id="661512" name="Text Box 8"/>
            <p:cNvSpPr txBox="1">
              <a:spLocks noChangeArrowheads="1"/>
            </p:cNvSpPr>
            <p:nvPr/>
          </p:nvSpPr>
          <p:spPr bwMode="auto">
            <a:xfrm>
              <a:off x="1452" y="1329"/>
              <a:ext cx="987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chimpanzee</a:t>
              </a:r>
            </a:p>
          </p:txBody>
        </p:sp>
      </p:grpSp>
      <p:grpSp>
        <p:nvGrpSpPr>
          <p:cNvPr id="661520" name="Group 16"/>
          <p:cNvGrpSpPr>
            <a:grpSpLocks/>
          </p:cNvGrpSpPr>
          <p:nvPr/>
        </p:nvGrpSpPr>
        <p:grpSpPr bwMode="auto">
          <a:xfrm>
            <a:off x="5656263" y="2581275"/>
            <a:ext cx="2160587" cy="619125"/>
            <a:chOff x="2496" y="1338"/>
            <a:chExt cx="1361" cy="390"/>
          </a:xfrm>
        </p:grpSpPr>
        <p:sp>
          <p:nvSpPr>
            <p:cNvPr id="661513" name="Text Box 9"/>
            <p:cNvSpPr txBox="1">
              <a:spLocks noChangeArrowheads="1"/>
            </p:cNvSpPr>
            <p:nvPr/>
          </p:nvSpPr>
          <p:spPr bwMode="auto">
            <a:xfrm>
              <a:off x="2496" y="1338"/>
              <a:ext cx="601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mouse</a:t>
              </a:r>
            </a:p>
          </p:txBody>
        </p:sp>
        <p:sp>
          <p:nvSpPr>
            <p:cNvPr id="661514" name="Text Box 10"/>
            <p:cNvSpPr txBox="1">
              <a:spLocks noChangeArrowheads="1"/>
            </p:cNvSpPr>
            <p:nvPr/>
          </p:nvSpPr>
          <p:spPr bwMode="auto">
            <a:xfrm>
              <a:off x="3552" y="1338"/>
              <a:ext cx="305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rat</a:t>
              </a:r>
            </a:p>
          </p:txBody>
        </p:sp>
        <p:sp>
          <p:nvSpPr>
            <p:cNvPr id="661516" name="AutoShape 12"/>
            <p:cNvSpPr>
              <a:spLocks/>
            </p:cNvSpPr>
            <p:nvPr/>
          </p:nvSpPr>
          <p:spPr bwMode="auto">
            <a:xfrm rot="16200000">
              <a:off x="3144" y="1176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61522" name="Text Box 18"/>
          <p:cNvSpPr txBox="1">
            <a:spLocks noChangeArrowheads="1"/>
          </p:cNvSpPr>
          <p:nvPr/>
        </p:nvSpPr>
        <p:spPr bwMode="auto">
          <a:xfrm>
            <a:off x="304800" y="2667000"/>
            <a:ext cx="1710399" cy="707886"/>
          </a:xfrm>
          <a:prstGeom prst="rect">
            <a:avLst/>
          </a:prstGeom>
          <a:noFill/>
          <a:ln w="12700">
            <a:noFill/>
            <a:miter lim="800000"/>
            <a:headEnd type="none" w="lg" len="sm"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align pairs</a:t>
            </a:r>
          </a:p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of sequences</a:t>
            </a:r>
          </a:p>
        </p:txBody>
      </p:sp>
      <p:grpSp>
        <p:nvGrpSpPr>
          <p:cNvPr id="661525" name="Group 21"/>
          <p:cNvGrpSpPr>
            <a:grpSpLocks/>
          </p:cNvGrpSpPr>
          <p:nvPr/>
        </p:nvGrpSpPr>
        <p:grpSpPr bwMode="auto">
          <a:xfrm>
            <a:off x="304800" y="3505200"/>
            <a:ext cx="6494463" cy="708025"/>
            <a:chOff x="192" y="2208"/>
            <a:chExt cx="4091" cy="446"/>
          </a:xfrm>
        </p:grpSpPr>
        <p:sp>
          <p:nvSpPr>
            <p:cNvPr id="661517" name="AutoShape 13"/>
            <p:cNvSpPr>
              <a:spLocks/>
            </p:cNvSpPr>
            <p:nvPr/>
          </p:nvSpPr>
          <p:spPr bwMode="auto">
            <a:xfrm rot="16200000">
              <a:off x="3299" y="1560"/>
              <a:ext cx="144" cy="1824"/>
            </a:xfrm>
            <a:prstGeom prst="leftBrace">
              <a:avLst>
                <a:gd name="adj1" fmla="val 10555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61523" name="Text Box 19"/>
            <p:cNvSpPr txBox="1">
              <a:spLocks noChangeArrowheads="1"/>
            </p:cNvSpPr>
            <p:nvPr/>
          </p:nvSpPr>
          <p:spPr bwMode="auto">
            <a:xfrm>
              <a:off x="192" y="2208"/>
              <a:ext cx="1679" cy="446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sm"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latin typeface="Arial"/>
                  <a:cs typeface="Arial"/>
                </a:rPr>
                <a:t>align multi-sequences</a:t>
              </a:r>
            </a:p>
            <a:p>
              <a:r>
                <a:rPr lang="en-US" sz="2000">
                  <a:solidFill>
                    <a:schemeClr val="tx2"/>
                  </a:solidFill>
                  <a:latin typeface="Arial"/>
                  <a:cs typeface="Arial"/>
                </a:rPr>
                <a:t>(alignments)</a:t>
              </a:r>
            </a:p>
          </p:txBody>
        </p:sp>
      </p:grpSp>
      <p:grpSp>
        <p:nvGrpSpPr>
          <p:cNvPr id="661526" name="Group 22"/>
          <p:cNvGrpSpPr>
            <a:grpSpLocks/>
          </p:cNvGrpSpPr>
          <p:nvPr/>
        </p:nvGrpSpPr>
        <p:grpSpPr bwMode="auto">
          <a:xfrm>
            <a:off x="304800" y="4257675"/>
            <a:ext cx="8539163" cy="793750"/>
            <a:chOff x="192" y="2682"/>
            <a:chExt cx="5379" cy="500"/>
          </a:xfrm>
        </p:grpSpPr>
        <p:grpSp>
          <p:nvGrpSpPr>
            <p:cNvPr id="661521" name="Group 17"/>
            <p:cNvGrpSpPr>
              <a:grpSpLocks/>
            </p:cNvGrpSpPr>
            <p:nvPr/>
          </p:nvGrpSpPr>
          <p:grpSpPr bwMode="auto">
            <a:xfrm>
              <a:off x="3371" y="2682"/>
              <a:ext cx="2200" cy="390"/>
              <a:chOff x="2304" y="2010"/>
              <a:chExt cx="2200" cy="390"/>
            </a:xfrm>
          </p:grpSpPr>
          <p:sp>
            <p:nvSpPr>
              <p:cNvPr id="661515" name="Text Box 11"/>
              <p:cNvSpPr txBox="1">
                <a:spLocks noChangeArrowheads="1"/>
              </p:cNvSpPr>
              <p:nvPr/>
            </p:nvSpPr>
            <p:spPr bwMode="auto">
              <a:xfrm>
                <a:off x="3840" y="2010"/>
                <a:ext cx="664" cy="2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Arial"/>
                    <a:cs typeface="Arial"/>
                  </a:rPr>
                  <a:t>chicken</a:t>
                </a:r>
              </a:p>
            </p:txBody>
          </p:sp>
          <p:sp>
            <p:nvSpPr>
              <p:cNvPr id="661518" name="AutoShape 14"/>
              <p:cNvSpPr>
                <a:spLocks/>
              </p:cNvSpPr>
              <p:nvPr/>
            </p:nvSpPr>
            <p:spPr bwMode="auto">
              <a:xfrm rot="16200000">
                <a:off x="3144" y="1416"/>
                <a:ext cx="144" cy="1824"/>
              </a:xfrm>
              <a:prstGeom prst="leftBrace">
                <a:avLst>
                  <a:gd name="adj1" fmla="val 105556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61524" name="Text Box 20"/>
            <p:cNvSpPr txBox="1">
              <a:spLocks noChangeArrowheads="1"/>
            </p:cNvSpPr>
            <p:nvPr/>
          </p:nvSpPr>
          <p:spPr bwMode="auto">
            <a:xfrm>
              <a:off x="192" y="2736"/>
              <a:ext cx="1606" cy="446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sm"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latin typeface="Arial"/>
                  <a:cs typeface="Arial"/>
                </a:rPr>
                <a:t>align multi-sequence</a:t>
              </a:r>
            </a:p>
            <a:p>
              <a:r>
                <a:rPr lang="en-US" sz="2000">
                  <a:solidFill>
                    <a:schemeClr val="tx2"/>
                  </a:solidFill>
                  <a:latin typeface="Arial"/>
                  <a:cs typeface="Arial"/>
                </a:rPr>
                <a:t>with sequence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9pPr>
          </a:lstStyle>
          <a:p>
            <a:r>
              <a:rPr lang="en-US" sz="4000" kern="0" smtClean="0"/>
              <a:t>Progressive Alignment:</a:t>
            </a:r>
            <a:br>
              <a:rPr lang="en-US" sz="4000" kern="0" smtClean="0"/>
            </a:br>
            <a:r>
              <a:rPr lang="en-US" sz="4000" kern="0" smtClean="0"/>
              <a:t>MLAGAN Example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15230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000" dirty="0"/>
              <a:t>Progressive Alignment:</a:t>
            </a:r>
            <a:br>
              <a:rPr lang="en-US" sz="4000" dirty="0"/>
            </a:br>
            <a:r>
              <a:rPr lang="en-US" sz="4000" dirty="0"/>
              <a:t>MLAGAN Example</a:t>
            </a:r>
          </a:p>
        </p:txBody>
      </p:sp>
      <p:pic>
        <p:nvPicPr>
          <p:cNvPr id="662543" name="Picture 15" descr="MLAGAN-anch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461909"/>
            <a:ext cx="4953000" cy="3467404"/>
          </a:xfrm>
          <a:prstGeom prst="rect">
            <a:avLst/>
          </a:prstGeom>
          <a:noFill/>
        </p:spPr>
      </p:pic>
      <p:sp>
        <p:nvSpPr>
          <p:cNvPr id="662544" name="Text Box 16"/>
          <p:cNvSpPr txBox="1">
            <a:spLocks noChangeArrowheads="1"/>
          </p:cNvSpPr>
          <p:nvPr/>
        </p:nvSpPr>
        <p:spPr bwMode="auto">
          <a:xfrm>
            <a:off x="4495800" y="6248400"/>
            <a:ext cx="38877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Brudno et al.  </a:t>
            </a:r>
            <a:r>
              <a:rPr lang="en-US" sz="1400" i="1">
                <a:solidFill>
                  <a:schemeClr val="tx2"/>
                </a:solidFill>
              </a:rPr>
              <a:t>Genome Research</a:t>
            </a:r>
            <a:r>
              <a:rPr lang="en-US" sz="1400">
                <a:solidFill>
                  <a:schemeClr val="tx2"/>
                </a:solidFill>
              </a:rPr>
              <a:t>, 2003</a:t>
            </a:r>
          </a:p>
        </p:txBody>
      </p:sp>
      <p:sp>
        <p:nvSpPr>
          <p:cNvPr id="66254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4038600" cy="4114800"/>
          </a:xfrm>
          <a:noFill/>
          <a:ln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/>
              <a:t>anchors from X-Z and </a:t>
            </a:r>
            <a:r>
              <a:rPr lang="en-US" sz="2000" dirty="0" smtClean="0"/>
              <a:t>Y-Z </a:t>
            </a:r>
            <a:r>
              <a:rPr lang="en-US" sz="2000" dirty="0"/>
              <a:t>become anchors for X/Y-Z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overlapping anchors are reweighted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LIS algorithm is used to chain anchors</a:t>
            </a:r>
          </a:p>
        </p:txBody>
      </p:sp>
      <p:sp>
        <p:nvSpPr>
          <p:cNvPr id="662546" name="Rectangle 18"/>
          <p:cNvSpPr>
            <a:spLocks noChangeArrowheads="1"/>
          </p:cNvSpPr>
          <p:nvPr/>
        </p:nvSpPr>
        <p:spPr bwMode="auto">
          <a:xfrm>
            <a:off x="152400" y="16764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Arial"/>
                <a:cs typeface="Arial"/>
              </a:rPr>
              <a:t>Suppose </a:t>
            </a:r>
            <a:r>
              <a:rPr lang="en-US" sz="2400" dirty="0">
                <a:latin typeface="Arial"/>
                <a:cs typeface="Arial"/>
              </a:rPr>
              <a:t>we’re aligning the multi-sequence X/Y with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533400" y="1524000"/>
            <a:ext cx="3429000" cy="76200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noFill/>
            <a:prstDash val="solid"/>
            <a:round/>
            <a:headEnd type="none" w="lg" len="sm"/>
            <a:tailEnd type="none" w="lg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43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953000" y="1371600"/>
            <a:ext cx="3505200" cy="137160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noFill/>
            <a:prstDash val="solid"/>
            <a:round/>
            <a:headEnd type="none" w="lg" len="sm"/>
            <a:tailEnd type="none" w="lg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43" charset="0"/>
            </a:endParaRPr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Genome Rearrangements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1524000"/>
            <a:ext cx="3282950" cy="541338"/>
            <a:chOff x="384" y="2137"/>
            <a:chExt cx="2068" cy="341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4" y="2352"/>
              <a:ext cx="2064" cy="126"/>
              <a:chOff x="384" y="2352"/>
              <a:chExt cx="2352" cy="144"/>
            </a:xfrm>
          </p:grpSpPr>
          <p:sp>
            <p:nvSpPr>
              <p:cNvPr id="629765" name="AutoShape 5"/>
              <p:cNvSpPr>
                <a:spLocks noChangeArrowheads="1"/>
              </p:cNvSpPr>
              <p:nvPr/>
            </p:nvSpPr>
            <p:spPr bwMode="auto">
              <a:xfrm>
                <a:off x="384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66" name="AutoShape 6"/>
              <p:cNvSpPr>
                <a:spLocks noChangeArrowheads="1"/>
              </p:cNvSpPr>
              <p:nvPr/>
            </p:nvSpPr>
            <p:spPr bwMode="auto">
              <a:xfrm>
                <a:off x="1632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67" name="Oval 7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9768" name="Text Box 8"/>
            <p:cNvSpPr txBox="1">
              <a:spLocks noChangeArrowheads="1"/>
            </p:cNvSpPr>
            <p:nvPr/>
          </p:nvSpPr>
          <p:spPr bwMode="auto">
            <a:xfrm>
              <a:off x="1536" y="2137"/>
              <a:ext cx="91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 Unicode MS" pitchFamily="-111" charset="0"/>
                </a:rPr>
                <a:t>a  b  c  d  e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9600" y="2981325"/>
            <a:ext cx="3359150" cy="541338"/>
            <a:chOff x="384" y="2137"/>
            <a:chExt cx="2116" cy="34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4" y="2352"/>
              <a:ext cx="2064" cy="126"/>
              <a:chOff x="384" y="2352"/>
              <a:chExt cx="2352" cy="144"/>
            </a:xfrm>
          </p:grpSpPr>
          <p:sp>
            <p:nvSpPr>
              <p:cNvPr id="629773" name="AutoShape 13"/>
              <p:cNvSpPr>
                <a:spLocks noChangeArrowheads="1"/>
              </p:cNvSpPr>
              <p:nvPr/>
            </p:nvSpPr>
            <p:spPr bwMode="auto">
              <a:xfrm>
                <a:off x="384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74" name="AutoShape 14"/>
              <p:cNvSpPr>
                <a:spLocks noChangeArrowheads="1"/>
              </p:cNvSpPr>
              <p:nvPr/>
            </p:nvSpPr>
            <p:spPr bwMode="auto">
              <a:xfrm>
                <a:off x="1632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75" name="Oval 15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9776" name="Text Box 16"/>
            <p:cNvSpPr txBox="1">
              <a:spLocks noChangeArrowheads="1"/>
            </p:cNvSpPr>
            <p:nvPr/>
          </p:nvSpPr>
          <p:spPr bwMode="auto">
            <a:xfrm>
              <a:off x="1536" y="2137"/>
              <a:ext cx="96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 Unicode MS" pitchFamily="-111" charset="0"/>
                </a:rPr>
                <a:t>a  </a:t>
              </a:r>
              <a:r>
                <a:rPr lang="en-US" dirty="0" err="1">
                  <a:solidFill>
                    <a:srgbClr val="FF6600"/>
                  </a:solidFill>
                  <a:latin typeface="Arial Unicode MS" pitchFamily="-111" charset="0"/>
                </a:rPr>
                <a:t>d</a:t>
              </a:r>
              <a:r>
                <a:rPr lang="en-US" dirty="0">
                  <a:solidFill>
                    <a:srgbClr val="FF6600"/>
                  </a:solidFill>
                  <a:latin typeface="Arial Unicode MS" pitchFamily="-111" charset="0"/>
                </a:rPr>
                <a:t>  </a:t>
              </a:r>
              <a:r>
                <a:rPr lang="en-US" dirty="0" err="1">
                  <a:solidFill>
                    <a:srgbClr val="FF6600"/>
                  </a:solidFill>
                  <a:latin typeface="Arial Unicode MS" pitchFamily="-111" charset="0"/>
                </a:rPr>
                <a:t>c</a:t>
              </a:r>
              <a:r>
                <a:rPr lang="en-US" dirty="0">
                  <a:solidFill>
                    <a:srgbClr val="FF6600"/>
                  </a:solidFill>
                  <a:latin typeface="Arial Unicode MS" pitchFamily="-111" charset="0"/>
                </a:rPr>
                <a:t>  </a:t>
              </a:r>
              <a:r>
                <a:rPr lang="en-US" dirty="0" err="1">
                  <a:solidFill>
                    <a:srgbClr val="FF6600"/>
                  </a:solidFill>
                  <a:latin typeface="Arial Unicode MS" pitchFamily="-111" charset="0"/>
                </a:rPr>
                <a:t>b</a:t>
              </a:r>
              <a:r>
                <a:rPr lang="en-US" dirty="0">
                  <a:latin typeface="Arial Unicode MS" pitchFamily="-111" charset="0"/>
                </a:rPr>
                <a:t>   </a:t>
              </a:r>
              <a:r>
                <a:rPr lang="en-US" dirty="0" err="1">
                  <a:latin typeface="Arial Unicode MS" pitchFamily="-111" charset="0"/>
                </a:rPr>
                <a:t>e</a:t>
              </a:r>
              <a:endParaRPr lang="en-US" dirty="0">
                <a:latin typeface="Arial Unicode MS" pitchFamily="-111" charset="0"/>
              </a:endParaRPr>
            </a:p>
          </p:txBody>
        </p:sp>
      </p:grpSp>
      <p:sp>
        <p:nvSpPr>
          <p:cNvPr id="629814" name="Text Box 54"/>
          <p:cNvSpPr txBox="1">
            <a:spLocks noChangeArrowheads="1"/>
          </p:cNvSpPr>
          <p:nvPr/>
        </p:nvSpPr>
        <p:spPr bwMode="auto">
          <a:xfrm>
            <a:off x="1600200" y="3638550"/>
            <a:ext cx="1211263" cy="4000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</a:rPr>
              <a:t>inversion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5029200" y="1371600"/>
            <a:ext cx="3282950" cy="1150938"/>
            <a:chOff x="2976" y="1296"/>
            <a:chExt cx="2068" cy="725"/>
          </a:xfrm>
        </p:grpSpPr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3552" y="1296"/>
              <a:ext cx="1488" cy="341"/>
              <a:chOff x="3552" y="1296"/>
              <a:chExt cx="1488" cy="341"/>
            </a:xfrm>
          </p:grpSpPr>
          <p:sp>
            <p:nvSpPr>
              <p:cNvPr id="629783" name="AutoShape 23"/>
              <p:cNvSpPr>
                <a:spLocks noChangeArrowheads="1"/>
              </p:cNvSpPr>
              <p:nvPr/>
            </p:nvSpPr>
            <p:spPr bwMode="auto">
              <a:xfrm>
                <a:off x="3600" y="1532"/>
                <a:ext cx="345" cy="75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84" name="AutoShape 24"/>
              <p:cNvSpPr>
                <a:spLocks noChangeArrowheads="1"/>
              </p:cNvSpPr>
              <p:nvPr/>
            </p:nvSpPr>
            <p:spPr bwMode="auto">
              <a:xfrm>
                <a:off x="4071" y="1532"/>
                <a:ext cx="969" cy="84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85" name="Oval 25"/>
              <p:cNvSpPr>
                <a:spLocks noChangeArrowheads="1"/>
              </p:cNvSpPr>
              <p:nvPr/>
            </p:nvSpPr>
            <p:spPr bwMode="auto">
              <a:xfrm>
                <a:off x="3945" y="1511"/>
                <a:ext cx="126" cy="126"/>
              </a:xfrm>
              <a:prstGeom prst="ellipse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86" name="Text Box 26"/>
              <p:cNvSpPr txBox="1">
                <a:spLocks noChangeArrowheads="1"/>
              </p:cNvSpPr>
              <p:nvPr/>
            </p:nvSpPr>
            <p:spPr bwMode="auto">
              <a:xfrm>
                <a:off x="3552" y="1296"/>
                <a:ext cx="371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6600"/>
                    </a:solidFill>
                    <a:latin typeface="Arial Unicode MS" pitchFamily="-111" charset="0"/>
                  </a:rPr>
                  <a:t>x  y</a:t>
                </a:r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976" y="1680"/>
              <a:ext cx="2068" cy="341"/>
              <a:chOff x="2976" y="1680"/>
              <a:chExt cx="2068" cy="341"/>
            </a:xfrm>
          </p:grpSpPr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976" y="1895"/>
                <a:ext cx="2064" cy="126"/>
                <a:chOff x="384" y="2352"/>
                <a:chExt cx="2352" cy="144"/>
              </a:xfrm>
            </p:grpSpPr>
            <p:sp>
              <p:nvSpPr>
                <p:cNvPr id="629789" name="AutoShape 29"/>
                <p:cNvSpPr>
                  <a:spLocks noChangeArrowheads="1"/>
                </p:cNvSpPr>
                <p:nvPr/>
              </p:nvSpPr>
              <p:spPr bwMode="auto">
                <a:xfrm>
                  <a:off x="384" y="2376"/>
                  <a:ext cx="110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>
                  <a:noFill/>
                  <a:round/>
                  <a:headEnd/>
                  <a:tailEnd type="none" w="lg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9790" name="AutoShape 30"/>
                <p:cNvSpPr>
                  <a:spLocks noChangeArrowheads="1"/>
                </p:cNvSpPr>
                <p:nvPr/>
              </p:nvSpPr>
              <p:spPr bwMode="auto">
                <a:xfrm>
                  <a:off x="1632" y="2376"/>
                  <a:ext cx="110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>
                  <a:noFill/>
                  <a:round/>
                  <a:headEnd/>
                  <a:tailEnd type="none" w="lg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9791" name="Oval 31"/>
                <p:cNvSpPr>
                  <a:spLocks noChangeArrowheads="1"/>
                </p:cNvSpPr>
                <p:nvPr/>
              </p:nvSpPr>
              <p:spPr bwMode="auto">
                <a:xfrm>
                  <a:off x="1488" y="2352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9792" name="Text Box 32"/>
              <p:cNvSpPr txBox="1">
                <a:spLocks noChangeArrowheads="1"/>
              </p:cNvSpPr>
              <p:nvPr/>
            </p:nvSpPr>
            <p:spPr bwMode="auto">
              <a:xfrm>
                <a:off x="4128" y="1680"/>
                <a:ext cx="916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Unicode MS" pitchFamily="-111" charset="0"/>
                  </a:rPr>
                  <a:t>a  b  c  d  e</a:t>
                </a:r>
              </a:p>
            </p:txBody>
          </p:sp>
        </p:grp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5029200" y="3554413"/>
            <a:ext cx="3276600" cy="1150938"/>
            <a:chOff x="2976" y="2251"/>
            <a:chExt cx="2064" cy="725"/>
          </a:xfrm>
        </p:grpSpPr>
        <p:sp>
          <p:nvSpPr>
            <p:cNvPr id="629800" name="AutoShape 40"/>
            <p:cNvSpPr>
              <a:spLocks noChangeArrowheads="1"/>
            </p:cNvSpPr>
            <p:nvPr/>
          </p:nvSpPr>
          <p:spPr bwMode="auto">
            <a:xfrm>
              <a:off x="3600" y="2487"/>
              <a:ext cx="345" cy="7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>
              <a:noFill/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801" name="AutoShape 41"/>
            <p:cNvSpPr>
              <a:spLocks noChangeArrowheads="1"/>
            </p:cNvSpPr>
            <p:nvPr/>
          </p:nvSpPr>
          <p:spPr bwMode="auto">
            <a:xfrm>
              <a:off x="4071" y="2487"/>
              <a:ext cx="969" cy="84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19050">
              <a:noFill/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802" name="Oval 42"/>
            <p:cNvSpPr>
              <a:spLocks noChangeArrowheads="1"/>
            </p:cNvSpPr>
            <p:nvPr/>
          </p:nvSpPr>
          <p:spPr bwMode="auto">
            <a:xfrm>
              <a:off x="3945" y="2466"/>
              <a:ext cx="126" cy="126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803" name="Text Box 43"/>
            <p:cNvSpPr txBox="1">
              <a:spLocks noChangeArrowheads="1"/>
            </p:cNvSpPr>
            <p:nvPr/>
          </p:nvSpPr>
          <p:spPr bwMode="auto">
            <a:xfrm>
              <a:off x="3552" y="2251"/>
              <a:ext cx="38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 Unicode MS" pitchFamily="-111" charset="0"/>
                </a:rPr>
                <a:t>d  e</a:t>
              </a:r>
            </a:p>
          </p:txBody>
        </p: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2976" y="2850"/>
              <a:ext cx="2064" cy="126"/>
              <a:chOff x="384" y="2352"/>
              <a:chExt cx="2352" cy="144"/>
            </a:xfrm>
          </p:grpSpPr>
          <p:sp>
            <p:nvSpPr>
              <p:cNvPr id="629806" name="AutoShape 46"/>
              <p:cNvSpPr>
                <a:spLocks noChangeArrowheads="1"/>
              </p:cNvSpPr>
              <p:nvPr/>
            </p:nvSpPr>
            <p:spPr bwMode="auto">
              <a:xfrm>
                <a:off x="384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07" name="AutoShape 47"/>
              <p:cNvSpPr>
                <a:spLocks noChangeArrowheads="1"/>
              </p:cNvSpPr>
              <p:nvPr/>
            </p:nvSpPr>
            <p:spPr bwMode="auto">
              <a:xfrm>
                <a:off x="1632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08" name="Oval 48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9809" name="Text Box 49"/>
            <p:cNvSpPr txBox="1">
              <a:spLocks noChangeArrowheads="1"/>
            </p:cNvSpPr>
            <p:nvPr/>
          </p:nvSpPr>
          <p:spPr bwMode="auto">
            <a:xfrm>
              <a:off x="4128" y="2635"/>
              <a:ext cx="905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 Unicode MS" pitchFamily="-111" charset="0"/>
                </a:rPr>
                <a:t>a  b  c  </a:t>
              </a:r>
              <a:r>
                <a:rPr lang="en-US">
                  <a:solidFill>
                    <a:srgbClr val="FF6600"/>
                  </a:solidFill>
                  <a:latin typeface="Arial Unicode MS" pitchFamily="-111" charset="0"/>
                </a:rPr>
                <a:t>x  y</a:t>
              </a:r>
            </a:p>
          </p:txBody>
        </p:sp>
        <p:sp>
          <p:nvSpPr>
            <p:cNvPr id="629810" name="AutoShape 50"/>
            <p:cNvSpPr>
              <a:spLocks noChangeArrowheads="1"/>
            </p:cNvSpPr>
            <p:nvPr/>
          </p:nvSpPr>
          <p:spPr bwMode="auto">
            <a:xfrm>
              <a:off x="4695" y="2876"/>
              <a:ext cx="345" cy="75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19050">
              <a:noFill/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9813" name="AutoShape 53"/>
          <p:cNvSpPr>
            <a:spLocks noChangeArrowheads="1"/>
          </p:cNvSpPr>
          <p:nvPr/>
        </p:nvSpPr>
        <p:spPr bwMode="auto">
          <a:xfrm>
            <a:off x="6400800" y="28194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815" name="Text Box 55"/>
          <p:cNvSpPr txBox="1">
            <a:spLocks noChangeArrowheads="1"/>
          </p:cNvSpPr>
          <p:nvPr/>
        </p:nvSpPr>
        <p:spPr bwMode="auto">
          <a:xfrm>
            <a:off x="5791200" y="4857750"/>
            <a:ext cx="1638300" cy="4000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translocation</a:t>
            </a:r>
          </a:p>
        </p:txBody>
      </p:sp>
      <p:sp>
        <p:nvSpPr>
          <p:cNvPr id="49" name="AutoShape 53"/>
          <p:cNvSpPr>
            <a:spLocks noChangeArrowheads="1"/>
          </p:cNvSpPr>
          <p:nvPr/>
        </p:nvSpPr>
        <p:spPr bwMode="auto">
          <a:xfrm>
            <a:off x="2057400" y="25146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818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304800" y="5410200"/>
            <a:ext cx="8534400" cy="1143000"/>
          </a:xfrm>
          <a:noFill/>
          <a:ln/>
        </p:spPr>
        <p:txBody>
          <a:bodyPr/>
          <a:lstStyle/>
          <a:p>
            <a:r>
              <a:rPr lang="en-US" sz="2400" dirty="0" smtClean="0"/>
              <a:t>Can </a:t>
            </a:r>
            <a:r>
              <a:rPr lang="en-US" sz="2400" dirty="0"/>
              <a:t>occur within a chromosome or across chromosomes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have combinations of these events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228600" y="1168400"/>
            <a:ext cx="1172116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Arial"/>
              </a:rPr>
              <a:t>ancestor</a:t>
            </a:r>
            <a:endParaRPr lang="en-US" sz="2000" dirty="0">
              <a:latin typeface="Arial"/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652763" y="990600"/>
            <a:ext cx="1172116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Arial"/>
              </a:rPr>
              <a:t>ancestor</a:t>
            </a:r>
            <a:endParaRPr lang="en-US" sz="2000" dirty="0">
              <a:latin typeface="Arial"/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228600" y="2844800"/>
            <a:ext cx="1824237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Arial"/>
              </a:rPr>
              <a:t>extant species</a:t>
            </a:r>
            <a:endParaRPr lang="en-US" sz="2000" dirty="0">
              <a:latin typeface="Arial"/>
            </a:endParaRP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4652763" y="3181350"/>
            <a:ext cx="1824237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Arial"/>
              </a:rPr>
              <a:t>extant species</a:t>
            </a:r>
            <a:endParaRPr lang="en-US" sz="2000" dirty="0">
              <a:latin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81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AutoShape 2"/>
          <p:cNvSpPr>
            <a:spLocks/>
          </p:cNvSpPr>
          <p:nvPr/>
        </p:nvSpPr>
        <p:spPr bwMode="auto">
          <a:xfrm>
            <a:off x="411163" y="2936875"/>
            <a:ext cx="8218487" cy="241300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39" name="AutoShape 3"/>
          <p:cNvSpPr>
            <a:spLocks/>
          </p:cNvSpPr>
          <p:nvPr/>
        </p:nvSpPr>
        <p:spPr bwMode="auto">
          <a:xfrm>
            <a:off x="411163" y="3806825"/>
            <a:ext cx="8218487" cy="23971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40" name="AutoShape 4"/>
          <p:cNvSpPr>
            <a:spLocks/>
          </p:cNvSpPr>
          <p:nvPr/>
        </p:nvSpPr>
        <p:spPr bwMode="auto">
          <a:xfrm>
            <a:off x="411163" y="4697413"/>
            <a:ext cx="8218487" cy="239712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6741" name="Group 5"/>
          <p:cNvGrpSpPr>
            <a:grpSpLocks/>
          </p:cNvGrpSpPr>
          <p:nvPr/>
        </p:nvGrpSpPr>
        <p:grpSpPr bwMode="auto">
          <a:xfrm>
            <a:off x="731838" y="2936875"/>
            <a:ext cx="7566025" cy="2000250"/>
            <a:chOff x="0" y="0"/>
            <a:chExt cx="5296" cy="1400"/>
          </a:xfrm>
        </p:grpSpPr>
        <p:sp>
          <p:nvSpPr>
            <p:cNvPr id="756742" name="AutoShape 6"/>
            <p:cNvSpPr>
              <a:spLocks/>
            </p:cNvSpPr>
            <p:nvPr/>
          </p:nvSpPr>
          <p:spPr bwMode="auto">
            <a:xfrm>
              <a:off x="328" y="0"/>
              <a:ext cx="696" cy="168"/>
            </a:xfrm>
            <a:prstGeom prst="roundRect">
              <a:avLst>
                <a:gd name="adj" fmla="val 50000"/>
              </a:avLst>
            </a:prstGeom>
            <a:solidFill>
              <a:srgbClr val="F7EB6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3" name="AutoShape 7"/>
            <p:cNvSpPr>
              <a:spLocks/>
            </p:cNvSpPr>
            <p:nvPr/>
          </p:nvSpPr>
          <p:spPr bwMode="auto">
            <a:xfrm>
              <a:off x="4416" y="608"/>
              <a:ext cx="800" cy="168"/>
            </a:xfrm>
            <a:prstGeom prst="roundRect">
              <a:avLst>
                <a:gd name="adj" fmla="val 50000"/>
              </a:avLst>
            </a:prstGeom>
            <a:solidFill>
              <a:srgbClr val="F7EB6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4" name="AutoShape 8"/>
            <p:cNvSpPr>
              <a:spLocks/>
            </p:cNvSpPr>
            <p:nvPr/>
          </p:nvSpPr>
          <p:spPr bwMode="auto">
            <a:xfrm>
              <a:off x="4496" y="1232"/>
              <a:ext cx="800" cy="168"/>
            </a:xfrm>
            <a:prstGeom prst="roundRect">
              <a:avLst>
                <a:gd name="adj" fmla="val 50000"/>
              </a:avLst>
            </a:prstGeom>
            <a:solidFill>
              <a:srgbClr val="F7EB6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5" name="AutoShape 9"/>
            <p:cNvSpPr>
              <a:spLocks/>
            </p:cNvSpPr>
            <p:nvPr/>
          </p:nvSpPr>
          <p:spPr bwMode="auto">
            <a:xfrm>
              <a:off x="3544" y="0"/>
              <a:ext cx="1264" cy="168"/>
            </a:xfrm>
            <a:prstGeom prst="roundRect">
              <a:avLst>
                <a:gd name="adj" fmla="val 50000"/>
              </a:avLst>
            </a:prstGeom>
            <a:solidFill>
              <a:srgbClr val="6AA0F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6" name="AutoShape 10"/>
            <p:cNvSpPr>
              <a:spLocks/>
            </p:cNvSpPr>
            <p:nvPr/>
          </p:nvSpPr>
          <p:spPr bwMode="auto">
            <a:xfrm>
              <a:off x="1904" y="1232"/>
              <a:ext cx="1152" cy="168"/>
            </a:xfrm>
            <a:prstGeom prst="roundRect">
              <a:avLst>
                <a:gd name="adj" fmla="val 50000"/>
              </a:avLst>
            </a:prstGeom>
            <a:solidFill>
              <a:srgbClr val="6AA0F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7" name="AutoShape 11"/>
            <p:cNvSpPr>
              <a:spLocks/>
            </p:cNvSpPr>
            <p:nvPr/>
          </p:nvSpPr>
          <p:spPr bwMode="auto">
            <a:xfrm>
              <a:off x="0" y="608"/>
              <a:ext cx="1504" cy="168"/>
            </a:xfrm>
            <a:prstGeom prst="roundRect">
              <a:avLst>
                <a:gd name="adj" fmla="val 50000"/>
              </a:avLst>
            </a:prstGeom>
            <a:solidFill>
              <a:srgbClr val="6AA0F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8" name="AutoShape 12"/>
            <p:cNvSpPr>
              <a:spLocks/>
            </p:cNvSpPr>
            <p:nvPr/>
          </p:nvSpPr>
          <p:spPr bwMode="auto">
            <a:xfrm>
              <a:off x="0" y="1232"/>
              <a:ext cx="1560" cy="168"/>
            </a:xfrm>
            <a:prstGeom prst="roundRect">
              <a:avLst>
                <a:gd name="adj" fmla="val 50000"/>
              </a:avLst>
            </a:prstGeom>
            <a:solidFill>
              <a:srgbClr val="F7520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9" name="AutoShape 13"/>
            <p:cNvSpPr>
              <a:spLocks/>
            </p:cNvSpPr>
            <p:nvPr/>
          </p:nvSpPr>
          <p:spPr bwMode="auto">
            <a:xfrm>
              <a:off x="1760" y="608"/>
              <a:ext cx="1504" cy="168"/>
            </a:xfrm>
            <a:prstGeom prst="roundRect">
              <a:avLst>
                <a:gd name="adj" fmla="val 50000"/>
              </a:avLst>
            </a:prstGeom>
            <a:solidFill>
              <a:srgbClr val="F7520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50" name="AutoShape 14"/>
            <p:cNvSpPr>
              <a:spLocks/>
            </p:cNvSpPr>
            <p:nvPr/>
          </p:nvSpPr>
          <p:spPr bwMode="auto">
            <a:xfrm>
              <a:off x="2080" y="0"/>
              <a:ext cx="1184" cy="168"/>
            </a:xfrm>
            <a:prstGeom prst="roundRect">
              <a:avLst>
                <a:gd name="adj" fmla="val 50000"/>
              </a:avLst>
            </a:prstGeom>
            <a:solidFill>
              <a:srgbClr val="F7520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6751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ln/>
        </p:spPr>
        <p:txBody>
          <a:bodyPr rIns="34290"/>
          <a:lstStyle/>
          <a:p>
            <a:r>
              <a:rPr lang="en-US" sz="4000" dirty="0" smtClean="0"/>
              <a:t>Mercator: Rough </a:t>
            </a:r>
            <a:r>
              <a:rPr lang="en-US" sz="4000" dirty="0" err="1"/>
              <a:t>Orthology</a:t>
            </a:r>
            <a:r>
              <a:rPr lang="en-US" sz="4000" dirty="0"/>
              <a:t> Map</a:t>
            </a:r>
          </a:p>
        </p:txBody>
      </p:sp>
      <p:sp>
        <p:nvSpPr>
          <p:cNvPr id="756752" name="AutoShape 16"/>
          <p:cNvSpPr>
            <a:spLocks/>
          </p:cNvSpPr>
          <p:nvPr/>
        </p:nvSpPr>
        <p:spPr bwMode="auto">
          <a:xfrm>
            <a:off x="868363" y="3806825"/>
            <a:ext cx="252412" cy="23971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3" name="Oval 17"/>
          <p:cNvSpPr>
            <a:spLocks/>
          </p:cNvSpPr>
          <p:nvPr/>
        </p:nvSpPr>
        <p:spPr bwMode="auto">
          <a:xfrm>
            <a:off x="3611563" y="4697413"/>
            <a:ext cx="239712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4" name="Oval 18"/>
          <p:cNvSpPr>
            <a:spLocks/>
          </p:cNvSpPr>
          <p:nvPr/>
        </p:nvSpPr>
        <p:spPr bwMode="auto">
          <a:xfrm>
            <a:off x="4137025" y="4697413"/>
            <a:ext cx="241300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5" name="Oval 19"/>
          <p:cNvSpPr>
            <a:spLocks/>
          </p:cNvSpPr>
          <p:nvPr/>
        </p:nvSpPr>
        <p:spPr bwMode="auto">
          <a:xfrm>
            <a:off x="4664075" y="4697413"/>
            <a:ext cx="239713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6" name="Oval 20"/>
          <p:cNvSpPr>
            <a:spLocks/>
          </p:cNvSpPr>
          <p:nvPr/>
        </p:nvSpPr>
        <p:spPr bwMode="auto">
          <a:xfrm>
            <a:off x="5189538" y="4697413"/>
            <a:ext cx="239712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7" name="Oval 21"/>
          <p:cNvSpPr>
            <a:spLocks/>
          </p:cNvSpPr>
          <p:nvPr/>
        </p:nvSpPr>
        <p:spPr bwMode="auto">
          <a:xfrm>
            <a:off x="5715000" y="4697413"/>
            <a:ext cx="239713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8" name="Oval 22"/>
          <p:cNvSpPr>
            <a:spLocks/>
          </p:cNvSpPr>
          <p:nvPr/>
        </p:nvSpPr>
        <p:spPr bwMode="auto">
          <a:xfrm>
            <a:off x="6240463" y="4697413"/>
            <a:ext cx="239712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9" name="Oval 23"/>
          <p:cNvSpPr>
            <a:spLocks/>
          </p:cNvSpPr>
          <p:nvPr/>
        </p:nvSpPr>
        <p:spPr bwMode="auto">
          <a:xfrm>
            <a:off x="6765925" y="4697413"/>
            <a:ext cx="241300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0" name="Oval 24"/>
          <p:cNvSpPr>
            <a:spLocks/>
          </p:cNvSpPr>
          <p:nvPr/>
        </p:nvSpPr>
        <p:spPr bwMode="auto">
          <a:xfrm>
            <a:off x="7292975" y="4697413"/>
            <a:ext cx="239713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1" name="Oval 25"/>
          <p:cNvSpPr>
            <a:spLocks/>
          </p:cNvSpPr>
          <p:nvPr/>
        </p:nvSpPr>
        <p:spPr bwMode="auto">
          <a:xfrm>
            <a:off x="7818438" y="4697413"/>
            <a:ext cx="239712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2" name="Oval 26"/>
          <p:cNvSpPr>
            <a:spLocks/>
          </p:cNvSpPr>
          <p:nvPr/>
        </p:nvSpPr>
        <p:spPr bwMode="auto">
          <a:xfrm>
            <a:off x="879475" y="4697413"/>
            <a:ext cx="241300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3" name="Oval 27"/>
          <p:cNvSpPr>
            <a:spLocks/>
          </p:cNvSpPr>
          <p:nvPr/>
        </p:nvSpPr>
        <p:spPr bwMode="auto">
          <a:xfrm>
            <a:off x="1749425" y="4697413"/>
            <a:ext cx="239713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4" name="Oval 28"/>
          <p:cNvSpPr>
            <a:spLocks/>
          </p:cNvSpPr>
          <p:nvPr/>
        </p:nvSpPr>
        <p:spPr bwMode="auto">
          <a:xfrm>
            <a:off x="2560638" y="4697413"/>
            <a:ext cx="239712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5" name="Oval 29"/>
          <p:cNvSpPr>
            <a:spLocks/>
          </p:cNvSpPr>
          <p:nvPr/>
        </p:nvSpPr>
        <p:spPr bwMode="auto">
          <a:xfrm>
            <a:off x="1749425" y="3806825"/>
            <a:ext cx="239713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6" name="Oval 30"/>
          <p:cNvSpPr>
            <a:spLocks/>
          </p:cNvSpPr>
          <p:nvPr/>
        </p:nvSpPr>
        <p:spPr bwMode="auto">
          <a:xfrm>
            <a:off x="3349625" y="3806825"/>
            <a:ext cx="239713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7" name="Oval 31"/>
          <p:cNvSpPr>
            <a:spLocks/>
          </p:cNvSpPr>
          <p:nvPr/>
        </p:nvSpPr>
        <p:spPr bwMode="auto">
          <a:xfrm>
            <a:off x="2560638" y="3806825"/>
            <a:ext cx="239712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8" name="Oval 32"/>
          <p:cNvSpPr>
            <a:spLocks/>
          </p:cNvSpPr>
          <p:nvPr/>
        </p:nvSpPr>
        <p:spPr bwMode="auto">
          <a:xfrm>
            <a:off x="4264025" y="3806825"/>
            <a:ext cx="239713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9" name="Oval 33"/>
          <p:cNvSpPr>
            <a:spLocks/>
          </p:cNvSpPr>
          <p:nvPr/>
        </p:nvSpPr>
        <p:spPr bwMode="auto">
          <a:xfrm>
            <a:off x="5589588" y="3806825"/>
            <a:ext cx="239712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0" name="Oval 34"/>
          <p:cNvSpPr>
            <a:spLocks/>
          </p:cNvSpPr>
          <p:nvPr/>
        </p:nvSpPr>
        <p:spPr bwMode="auto">
          <a:xfrm>
            <a:off x="4926013" y="3806825"/>
            <a:ext cx="239712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1" name="Oval 35"/>
          <p:cNvSpPr>
            <a:spLocks/>
          </p:cNvSpPr>
          <p:nvPr/>
        </p:nvSpPr>
        <p:spPr bwMode="auto">
          <a:xfrm>
            <a:off x="6103938" y="3806825"/>
            <a:ext cx="239712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2" name="Oval 36"/>
          <p:cNvSpPr>
            <a:spLocks/>
          </p:cNvSpPr>
          <p:nvPr/>
        </p:nvSpPr>
        <p:spPr bwMode="auto">
          <a:xfrm>
            <a:off x="7292975" y="3806825"/>
            <a:ext cx="239713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3" name="Oval 37"/>
          <p:cNvSpPr>
            <a:spLocks/>
          </p:cNvSpPr>
          <p:nvPr/>
        </p:nvSpPr>
        <p:spPr bwMode="auto">
          <a:xfrm>
            <a:off x="7680325" y="3806825"/>
            <a:ext cx="241300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4" name="Oval 38"/>
          <p:cNvSpPr>
            <a:spLocks/>
          </p:cNvSpPr>
          <p:nvPr/>
        </p:nvSpPr>
        <p:spPr bwMode="auto">
          <a:xfrm>
            <a:off x="1279525" y="2936875"/>
            <a:ext cx="241300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5" name="Oval 39"/>
          <p:cNvSpPr>
            <a:spLocks/>
          </p:cNvSpPr>
          <p:nvPr/>
        </p:nvSpPr>
        <p:spPr bwMode="auto">
          <a:xfrm>
            <a:off x="1749425" y="2936875"/>
            <a:ext cx="239713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6" name="Oval 40"/>
          <p:cNvSpPr>
            <a:spLocks/>
          </p:cNvSpPr>
          <p:nvPr/>
        </p:nvSpPr>
        <p:spPr bwMode="auto">
          <a:xfrm>
            <a:off x="2297113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7" name="Oval 41"/>
          <p:cNvSpPr>
            <a:spLocks/>
          </p:cNvSpPr>
          <p:nvPr/>
        </p:nvSpPr>
        <p:spPr bwMode="auto">
          <a:xfrm>
            <a:off x="3875088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8" name="Oval 42"/>
          <p:cNvSpPr>
            <a:spLocks/>
          </p:cNvSpPr>
          <p:nvPr/>
        </p:nvSpPr>
        <p:spPr bwMode="auto">
          <a:xfrm>
            <a:off x="7943850" y="2936875"/>
            <a:ext cx="239713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9" name="Oval 43"/>
          <p:cNvSpPr>
            <a:spLocks/>
          </p:cNvSpPr>
          <p:nvPr/>
        </p:nvSpPr>
        <p:spPr bwMode="auto">
          <a:xfrm>
            <a:off x="5064125" y="2936875"/>
            <a:ext cx="239713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0" name="Oval 44"/>
          <p:cNvSpPr>
            <a:spLocks/>
          </p:cNvSpPr>
          <p:nvPr/>
        </p:nvSpPr>
        <p:spPr bwMode="auto">
          <a:xfrm>
            <a:off x="6103938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1" name="Oval 45"/>
          <p:cNvSpPr>
            <a:spLocks/>
          </p:cNvSpPr>
          <p:nvPr/>
        </p:nvSpPr>
        <p:spPr bwMode="auto">
          <a:xfrm>
            <a:off x="4240213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2" name="Oval 46"/>
          <p:cNvSpPr>
            <a:spLocks/>
          </p:cNvSpPr>
          <p:nvPr/>
        </p:nvSpPr>
        <p:spPr bwMode="auto">
          <a:xfrm>
            <a:off x="7154863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3" name="Oval 47"/>
          <p:cNvSpPr>
            <a:spLocks/>
          </p:cNvSpPr>
          <p:nvPr/>
        </p:nvSpPr>
        <p:spPr bwMode="auto">
          <a:xfrm>
            <a:off x="6640513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4" name="Oval 48"/>
          <p:cNvSpPr>
            <a:spLocks/>
          </p:cNvSpPr>
          <p:nvPr/>
        </p:nvSpPr>
        <p:spPr bwMode="auto">
          <a:xfrm>
            <a:off x="3086100" y="2936875"/>
            <a:ext cx="239713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5" name="Line 49"/>
          <p:cNvSpPr>
            <a:spLocks noChangeShapeType="1"/>
          </p:cNvSpPr>
          <p:nvPr/>
        </p:nvSpPr>
        <p:spPr bwMode="auto">
          <a:xfrm flipH="1">
            <a:off x="5046663" y="3194050"/>
            <a:ext cx="136525" cy="6127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6" name="Line 50"/>
          <p:cNvSpPr>
            <a:spLocks noChangeShapeType="1"/>
          </p:cNvSpPr>
          <p:nvPr/>
        </p:nvSpPr>
        <p:spPr bwMode="auto">
          <a:xfrm>
            <a:off x="4351338" y="3165475"/>
            <a:ext cx="28575" cy="6556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7" name="Line 51"/>
          <p:cNvSpPr>
            <a:spLocks noChangeShapeType="1"/>
          </p:cNvSpPr>
          <p:nvPr/>
        </p:nvSpPr>
        <p:spPr bwMode="auto">
          <a:xfrm flipH="1">
            <a:off x="3533775" y="3165475"/>
            <a:ext cx="434975" cy="6556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8" name="Line 52"/>
          <p:cNvSpPr>
            <a:spLocks noChangeShapeType="1"/>
          </p:cNvSpPr>
          <p:nvPr/>
        </p:nvSpPr>
        <p:spPr bwMode="auto">
          <a:xfrm>
            <a:off x="1874838" y="3211513"/>
            <a:ext cx="5467350" cy="5969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9" name="Line 53"/>
          <p:cNvSpPr>
            <a:spLocks noChangeShapeType="1"/>
          </p:cNvSpPr>
          <p:nvPr/>
        </p:nvSpPr>
        <p:spPr bwMode="auto">
          <a:xfrm>
            <a:off x="1531938" y="3178175"/>
            <a:ext cx="6242050" cy="6143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0" name="Line 54"/>
          <p:cNvSpPr>
            <a:spLocks noChangeShapeType="1"/>
          </p:cNvSpPr>
          <p:nvPr/>
        </p:nvSpPr>
        <p:spPr bwMode="auto">
          <a:xfrm rot="10800000">
            <a:off x="1023938" y="4065588"/>
            <a:ext cx="3803650" cy="6302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1" name="Line 55"/>
          <p:cNvSpPr>
            <a:spLocks noChangeShapeType="1"/>
          </p:cNvSpPr>
          <p:nvPr/>
        </p:nvSpPr>
        <p:spPr bwMode="auto">
          <a:xfrm flipH="1">
            <a:off x="1882775" y="4024313"/>
            <a:ext cx="2468563" cy="6556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2" name="Line 56"/>
          <p:cNvSpPr>
            <a:spLocks noChangeShapeType="1"/>
          </p:cNvSpPr>
          <p:nvPr/>
        </p:nvSpPr>
        <p:spPr bwMode="auto">
          <a:xfrm rot="10800000">
            <a:off x="2695575" y="4049713"/>
            <a:ext cx="1030288" cy="627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3" name="Line 57"/>
          <p:cNvSpPr>
            <a:spLocks noChangeShapeType="1"/>
          </p:cNvSpPr>
          <p:nvPr/>
        </p:nvSpPr>
        <p:spPr bwMode="auto">
          <a:xfrm rot="10800000">
            <a:off x="1908175" y="4049713"/>
            <a:ext cx="2343150" cy="636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4" name="Line 58"/>
          <p:cNvSpPr>
            <a:spLocks noChangeShapeType="1"/>
          </p:cNvSpPr>
          <p:nvPr/>
        </p:nvSpPr>
        <p:spPr bwMode="auto">
          <a:xfrm flipH="1">
            <a:off x="1030288" y="4051300"/>
            <a:ext cx="2420937" cy="635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5" name="Line 59"/>
          <p:cNvSpPr>
            <a:spLocks noChangeShapeType="1"/>
          </p:cNvSpPr>
          <p:nvPr/>
        </p:nvSpPr>
        <p:spPr bwMode="auto">
          <a:xfrm flipH="1">
            <a:off x="2687638" y="4029075"/>
            <a:ext cx="2362200" cy="6635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6" name="Line 60"/>
          <p:cNvSpPr>
            <a:spLocks noChangeShapeType="1"/>
          </p:cNvSpPr>
          <p:nvPr/>
        </p:nvSpPr>
        <p:spPr bwMode="auto">
          <a:xfrm flipH="1">
            <a:off x="7405688" y="4059238"/>
            <a:ext cx="17462" cy="647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7" name="Line 61"/>
          <p:cNvSpPr>
            <a:spLocks noChangeShapeType="1"/>
          </p:cNvSpPr>
          <p:nvPr/>
        </p:nvSpPr>
        <p:spPr bwMode="auto">
          <a:xfrm>
            <a:off x="7842250" y="4059238"/>
            <a:ext cx="101600" cy="6508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8" name="Line 62"/>
          <p:cNvSpPr>
            <a:spLocks noChangeShapeType="1"/>
          </p:cNvSpPr>
          <p:nvPr/>
        </p:nvSpPr>
        <p:spPr bwMode="auto">
          <a:xfrm flipH="1">
            <a:off x="1878013" y="3206750"/>
            <a:ext cx="4859337" cy="5794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9" name="Line 63"/>
          <p:cNvSpPr>
            <a:spLocks noChangeShapeType="1"/>
          </p:cNvSpPr>
          <p:nvPr/>
        </p:nvSpPr>
        <p:spPr bwMode="auto">
          <a:xfrm flipH="1">
            <a:off x="979488" y="3194050"/>
            <a:ext cx="6275387" cy="592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0" name="Line 64"/>
          <p:cNvSpPr>
            <a:spLocks noChangeShapeType="1"/>
          </p:cNvSpPr>
          <p:nvPr/>
        </p:nvSpPr>
        <p:spPr bwMode="auto">
          <a:xfrm flipH="1">
            <a:off x="2665413" y="3194050"/>
            <a:ext cx="3554412" cy="6032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1" name="Line 65"/>
          <p:cNvSpPr>
            <a:spLocks noChangeShapeType="1"/>
          </p:cNvSpPr>
          <p:nvPr/>
        </p:nvSpPr>
        <p:spPr bwMode="auto">
          <a:xfrm flipH="1">
            <a:off x="4271963" y="3170238"/>
            <a:ext cx="2493962" cy="1506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2" name="Line 66"/>
          <p:cNvSpPr>
            <a:spLocks noChangeShapeType="1"/>
          </p:cNvSpPr>
          <p:nvPr/>
        </p:nvSpPr>
        <p:spPr bwMode="auto">
          <a:xfrm flipH="1">
            <a:off x="4795838" y="3194050"/>
            <a:ext cx="2473325" cy="14922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3" name="Line 67"/>
          <p:cNvSpPr>
            <a:spLocks noChangeShapeType="1"/>
          </p:cNvSpPr>
          <p:nvPr/>
        </p:nvSpPr>
        <p:spPr bwMode="auto">
          <a:xfrm flipH="1">
            <a:off x="3751263" y="3165475"/>
            <a:ext cx="2478087" cy="15001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4" name="Line 68"/>
          <p:cNvSpPr>
            <a:spLocks noChangeShapeType="1"/>
          </p:cNvSpPr>
          <p:nvPr/>
        </p:nvSpPr>
        <p:spPr bwMode="auto">
          <a:xfrm>
            <a:off x="1406525" y="3179763"/>
            <a:ext cx="6542088" cy="1506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5" name="Line 69"/>
          <p:cNvSpPr>
            <a:spLocks noChangeShapeType="1"/>
          </p:cNvSpPr>
          <p:nvPr/>
        </p:nvSpPr>
        <p:spPr bwMode="auto">
          <a:xfrm rot="10800000">
            <a:off x="1924050" y="3179763"/>
            <a:ext cx="5457825" cy="1506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6" name="Line 70"/>
          <p:cNvSpPr>
            <a:spLocks noChangeShapeType="1"/>
          </p:cNvSpPr>
          <p:nvPr/>
        </p:nvSpPr>
        <p:spPr bwMode="auto">
          <a:xfrm rot="10800000" flipH="1">
            <a:off x="2714625" y="3151188"/>
            <a:ext cx="2439988" cy="15287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7" name="Line 71"/>
          <p:cNvSpPr>
            <a:spLocks noChangeShapeType="1"/>
          </p:cNvSpPr>
          <p:nvPr/>
        </p:nvSpPr>
        <p:spPr bwMode="auto">
          <a:xfrm flipH="1">
            <a:off x="1870075" y="3179763"/>
            <a:ext cx="2495550" cy="15001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8" name="Line 72"/>
          <p:cNvSpPr>
            <a:spLocks noChangeShapeType="1"/>
          </p:cNvSpPr>
          <p:nvPr/>
        </p:nvSpPr>
        <p:spPr bwMode="auto">
          <a:xfrm flipH="1">
            <a:off x="1019175" y="3179763"/>
            <a:ext cx="2949575" cy="151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9" name="Rectangle 73"/>
          <p:cNvSpPr>
            <a:spLocks/>
          </p:cNvSpPr>
          <p:nvPr/>
        </p:nvSpPr>
        <p:spPr bwMode="auto">
          <a:xfrm>
            <a:off x="2363788" y="1560513"/>
            <a:ext cx="4411662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822325" eaLnBrk="1" hangingPunct="1"/>
            <a:r>
              <a:rPr lang="en-US" sz="2300" i="1" dirty="0">
                <a:latin typeface="Gill Sans" pitchFamily="43" charset="0"/>
                <a:ea typeface="Gill Sans" pitchFamily="43" charset="0"/>
                <a:cs typeface="Gill Sans" pitchFamily="43" charset="0"/>
                <a:sym typeface="Gill Sans" pitchFamily="43" charset="0"/>
              </a:rPr>
              <a:t>k</a:t>
            </a:r>
            <a:r>
              <a:rPr lang="en-US" sz="2300" dirty="0">
                <a:latin typeface="Gill Sans" pitchFamily="43" charset="0"/>
                <a:ea typeface="Gill Sans" pitchFamily="43" charset="0"/>
                <a:cs typeface="Gill Sans" pitchFamily="43" charset="0"/>
                <a:sym typeface="Gill Sans" pitchFamily="43" charset="0"/>
              </a:rPr>
              <a:t>-partite graph with edge weights</a:t>
            </a:r>
          </a:p>
        </p:txBody>
      </p:sp>
      <p:sp>
        <p:nvSpPr>
          <p:cNvPr id="756810" name="Rectangle 74"/>
          <p:cNvSpPr>
            <a:spLocks/>
          </p:cNvSpPr>
          <p:nvPr/>
        </p:nvSpPr>
        <p:spPr bwMode="auto">
          <a:xfrm>
            <a:off x="1425575" y="2154238"/>
            <a:ext cx="6275388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822325" eaLnBrk="1" hangingPunct="1"/>
            <a:r>
              <a:rPr lang="en-US" sz="2300">
                <a:latin typeface="Gill Sans" pitchFamily="43" charset="0"/>
                <a:ea typeface="Gill Sans" pitchFamily="43" charset="0"/>
                <a:cs typeface="Gill Sans" pitchFamily="43" charset="0"/>
                <a:sym typeface="Gill Sans" pitchFamily="43" charset="0"/>
              </a:rPr>
              <a:t>vertices = anchors, edges = sequence similarity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75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AutoShape 2"/>
          <p:cNvSpPr>
            <a:spLocks/>
          </p:cNvSpPr>
          <p:nvPr/>
        </p:nvSpPr>
        <p:spPr bwMode="auto">
          <a:xfrm>
            <a:off x="411163" y="2936875"/>
            <a:ext cx="8218487" cy="241300"/>
          </a:xfrm>
          <a:prstGeom prst="roundRect">
            <a:avLst>
              <a:gd name="adj" fmla="val 50000"/>
            </a:avLst>
          </a:prstGeom>
          <a:solidFill>
            <a:srgbClr val="E3E3E3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3" name="AutoShape 3"/>
          <p:cNvSpPr>
            <a:spLocks/>
          </p:cNvSpPr>
          <p:nvPr/>
        </p:nvSpPr>
        <p:spPr bwMode="auto">
          <a:xfrm>
            <a:off x="411163" y="3806825"/>
            <a:ext cx="8218487" cy="239713"/>
          </a:xfrm>
          <a:prstGeom prst="roundRect">
            <a:avLst>
              <a:gd name="adj" fmla="val 50000"/>
            </a:avLst>
          </a:prstGeom>
          <a:solidFill>
            <a:srgbClr val="E3E3E3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4" name="AutoShape 4"/>
          <p:cNvSpPr>
            <a:spLocks/>
          </p:cNvSpPr>
          <p:nvPr/>
        </p:nvSpPr>
        <p:spPr bwMode="auto">
          <a:xfrm>
            <a:off x="411163" y="4697413"/>
            <a:ext cx="8218487" cy="239712"/>
          </a:xfrm>
          <a:prstGeom prst="roundRect">
            <a:avLst>
              <a:gd name="adj" fmla="val 50000"/>
            </a:avLst>
          </a:prstGeom>
          <a:solidFill>
            <a:srgbClr val="E3E3E3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5" name="AutoShape 5"/>
          <p:cNvSpPr>
            <a:spLocks/>
          </p:cNvSpPr>
          <p:nvPr/>
        </p:nvSpPr>
        <p:spPr bwMode="auto">
          <a:xfrm>
            <a:off x="1200150" y="2936875"/>
            <a:ext cx="993775" cy="241300"/>
          </a:xfrm>
          <a:prstGeom prst="roundRect">
            <a:avLst>
              <a:gd name="adj" fmla="val 50000"/>
            </a:avLst>
          </a:prstGeom>
          <a:solidFill>
            <a:srgbClr val="F7EB6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6" name="AutoShape 6"/>
          <p:cNvSpPr>
            <a:spLocks/>
          </p:cNvSpPr>
          <p:nvPr/>
        </p:nvSpPr>
        <p:spPr bwMode="auto">
          <a:xfrm>
            <a:off x="7040563" y="3806825"/>
            <a:ext cx="1143000" cy="239713"/>
          </a:xfrm>
          <a:prstGeom prst="roundRect">
            <a:avLst>
              <a:gd name="adj" fmla="val 50000"/>
            </a:avLst>
          </a:prstGeom>
          <a:solidFill>
            <a:srgbClr val="F7EB6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7" name="AutoShape 7"/>
          <p:cNvSpPr>
            <a:spLocks/>
          </p:cNvSpPr>
          <p:nvPr/>
        </p:nvSpPr>
        <p:spPr bwMode="auto">
          <a:xfrm>
            <a:off x="7154863" y="4697413"/>
            <a:ext cx="1143000" cy="239712"/>
          </a:xfrm>
          <a:prstGeom prst="roundRect">
            <a:avLst>
              <a:gd name="adj" fmla="val 50000"/>
            </a:avLst>
          </a:prstGeom>
          <a:solidFill>
            <a:srgbClr val="F7EB6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8" name="AutoShape 8"/>
          <p:cNvSpPr>
            <a:spLocks/>
          </p:cNvSpPr>
          <p:nvPr/>
        </p:nvSpPr>
        <p:spPr bwMode="auto">
          <a:xfrm>
            <a:off x="5794375" y="2936875"/>
            <a:ext cx="1806575" cy="241300"/>
          </a:xfrm>
          <a:prstGeom prst="roundRect">
            <a:avLst>
              <a:gd name="adj" fmla="val 50000"/>
            </a:avLst>
          </a:prstGeom>
          <a:solidFill>
            <a:srgbClr val="6AA0F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9" name="AutoShape 9"/>
          <p:cNvSpPr>
            <a:spLocks/>
          </p:cNvSpPr>
          <p:nvPr/>
        </p:nvSpPr>
        <p:spPr bwMode="auto">
          <a:xfrm>
            <a:off x="3451225" y="4697413"/>
            <a:ext cx="1646238" cy="239712"/>
          </a:xfrm>
          <a:prstGeom prst="roundRect">
            <a:avLst>
              <a:gd name="adj" fmla="val 50000"/>
            </a:avLst>
          </a:prstGeom>
          <a:solidFill>
            <a:srgbClr val="6AA0F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90" name="AutoShape 10"/>
          <p:cNvSpPr>
            <a:spLocks/>
          </p:cNvSpPr>
          <p:nvPr/>
        </p:nvSpPr>
        <p:spPr bwMode="auto">
          <a:xfrm>
            <a:off x="731838" y="3806825"/>
            <a:ext cx="2147887" cy="239713"/>
          </a:xfrm>
          <a:prstGeom prst="roundRect">
            <a:avLst>
              <a:gd name="adj" fmla="val 50000"/>
            </a:avLst>
          </a:prstGeom>
          <a:solidFill>
            <a:srgbClr val="6AA0F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91" name="AutoShape 11"/>
          <p:cNvSpPr>
            <a:spLocks/>
          </p:cNvSpPr>
          <p:nvPr/>
        </p:nvSpPr>
        <p:spPr bwMode="auto">
          <a:xfrm>
            <a:off x="731838" y="4697413"/>
            <a:ext cx="2228850" cy="239712"/>
          </a:xfrm>
          <a:prstGeom prst="roundRect">
            <a:avLst>
              <a:gd name="adj" fmla="val 50000"/>
            </a:avLst>
          </a:prstGeom>
          <a:solidFill>
            <a:srgbClr val="F7520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92" name="AutoShape 12"/>
          <p:cNvSpPr>
            <a:spLocks/>
          </p:cNvSpPr>
          <p:nvPr/>
        </p:nvSpPr>
        <p:spPr bwMode="auto">
          <a:xfrm>
            <a:off x="3246438" y="3806825"/>
            <a:ext cx="2147887" cy="239713"/>
          </a:xfrm>
          <a:prstGeom prst="roundRect">
            <a:avLst>
              <a:gd name="adj" fmla="val 50000"/>
            </a:avLst>
          </a:prstGeom>
          <a:solidFill>
            <a:srgbClr val="F7520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93" name="AutoShape 13"/>
          <p:cNvSpPr>
            <a:spLocks/>
          </p:cNvSpPr>
          <p:nvPr/>
        </p:nvSpPr>
        <p:spPr bwMode="auto">
          <a:xfrm>
            <a:off x="3703638" y="2936875"/>
            <a:ext cx="1690687" cy="241300"/>
          </a:xfrm>
          <a:prstGeom prst="roundRect">
            <a:avLst>
              <a:gd name="adj" fmla="val 50000"/>
            </a:avLst>
          </a:prstGeom>
          <a:solidFill>
            <a:srgbClr val="F7520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94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  <a:ln/>
        </p:spPr>
        <p:txBody>
          <a:bodyPr rIns="34290"/>
          <a:lstStyle/>
          <a:p>
            <a:r>
              <a:rPr lang="en-US" sz="4000" dirty="0"/>
              <a:t>Refining the Map: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Finding </a:t>
            </a:r>
            <a:r>
              <a:rPr lang="en-US" sz="4000" dirty="0"/>
              <a:t>Breakpoints</a:t>
            </a:r>
          </a:p>
        </p:txBody>
      </p:sp>
      <p:grpSp>
        <p:nvGrpSpPr>
          <p:cNvPr id="762895" name="Group 15"/>
          <p:cNvGrpSpPr>
            <a:grpSpLocks/>
          </p:cNvGrpSpPr>
          <p:nvPr/>
        </p:nvGrpSpPr>
        <p:grpSpPr bwMode="auto">
          <a:xfrm>
            <a:off x="527050" y="2719388"/>
            <a:ext cx="7943850" cy="2473325"/>
            <a:chOff x="0" y="0"/>
            <a:chExt cx="5560" cy="1730"/>
          </a:xfrm>
        </p:grpSpPr>
        <p:sp>
          <p:nvSpPr>
            <p:cNvPr id="762896" name="Line 16"/>
            <p:cNvSpPr>
              <a:spLocks noChangeShapeType="1"/>
            </p:cNvSpPr>
            <p:nvPr/>
          </p:nvSpPr>
          <p:spPr bwMode="auto">
            <a:xfrm flipH="1">
              <a:off x="1560" y="0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897" name="Line 17"/>
            <p:cNvSpPr>
              <a:spLocks noChangeShapeType="1"/>
            </p:cNvSpPr>
            <p:nvPr/>
          </p:nvSpPr>
          <p:spPr bwMode="auto">
            <a:xfrm flipH="1">
              <a:off x="3552" y="0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898" name="Line 18"/>
            <p:cNvSpPr>
              <a:spLocks noChangeShapeType="1"/>
            </p:cNvSpPr>
            <p:nvPr/>
          </p:nvSpPr>
          <p:spPr bwMode="auto">
            <a:xfrm flipH="1">
              <a:off x="5424" y="0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899" name="Line 19"/>
            <p:cNvSpPr>
              <a:spLocks noChangeShapeType="1"/>
            </p:cNvSpPr>
            <p:nvPr/>
          </p:nvSpPr>
          <p:spPr bwMode="auto">
            <a:xfrm flipH="1">
              <a:off x="96" y="0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0" name="Line 20"/>
            <p:cNvSpPr>
              <a:spLocks noChangeShapeType="1"/>
            </p:cNvSpPr>
            <p:nvPr/>
          </p:nvSpPr>
          <p:spPr bwMode="auto">
            <a:xfrm flipH="1">
              <a:off x="1776" y="608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1" name="Line 21"/>
            <p:cNvSpPr>
              <a:spLocks noChangeShapeType="1"/>
            </p:cNvSpPr>
            <p:nvPr/>
          </p:nvSpPr>
          <p:spPr bwMode="auto">
            <a:xfrm flipH="1">
              <a:off x="4232" y="608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2" name="Line 22"/>
            <p:cNvSpPr>
              <a:spLocks noChangeShapeType="1"/>
            </p:cNvSpPr>
            <p:nvPr/>
          </p:nvSpPr>
          <p:spPr bwMode="auto">
            <a:xfrm flipH="1">
              <a:off x="1896" y="1232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3" name="Line 23"/>
            <p:cNvSpPr>
              <a:spLocks noChangeShapeType="1"/>
            </p:cNvSpPr>
            <p:nvPr/>
          </p:nvSpPr>
          <p:spPr bwMode="auto">
            <a:xfrm flipH="1">
              <a:off x="3648" y="1232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4" name="Line 24"/>
            <p:cNvSpPr>
              <a:spLocks noChangeShapeType="1"/>
            </p:cNvSpPr>
            <p:nvPr/>
          </p:nvSpPr>
          <p:spPr bwMode="auto">
            <a:xfrm flipH="1">
              <a:off x="0" y="1232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5" name="Line 25"/>
            <p:cNvSpPr>
              <a:spLocks noChangeShapeType="1"/>
            </p:cNvSpPr>
            <p:nvPr/>
          </p:nvSpPr>
          <p:spPr bwMode="auto">
            <a:xfrm flipH="1">
              <a:off x="32" y="608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6" name="Line 26"/>
            <p:cNvSpPr>
              <a:spLocks noChangeShapeType="1"/>
            </p:cNvSpPr>
            <p:nvPr/>
          </p:nvSpPr>
          <p:spPr bwMode="auto">
            <a:xfrm flipH="1">
              <a:off x="5560" y="1232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7" name="Line 27"/>
            <p:cNvSpPr>
              <a:spLocks noChangeShapeType="1"/>
            </p:cNvSpPr>
            <p:nvPr/>
          </p:nvSpPr>
          <p:spPr bwMode="auto">
            <a:xfrm flipH="1">
              <a:off x="5528" y="608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2908" name="Group 28"/>
          <p:cNvGrpSpPr>
            <a:grpSpLocks/>
          </p:cNvGrpSpPr>
          <p:nvPr/>
        </p:nvGrpSpPr>
        <p:grpSpPr bwMode="auto">
          <a:xfrm>
            <a:off x="536575" y="2936875"/>
            <a:ext cx="7921625" cy="2000250"/>
            <a:chOff x="0" y="0"/>
            <a:chExt cx="5544" cy="1400"/>
          </a:xfrm>
        </p:grpSpPr>
        <p:sp>
          <p:nvSpPr>
            <p:cNvPr id="762909" name="Rectangle 29"/>
            <p:cNvSpPr>
              <a:spLocks/>
            </p:cNvSpPr>
            <p:nvPr/>
          </p:nvSpPr>
          <p:spPr bwMode="auto">
            <a:xfrm>
              <a:off x="1520" y="0"/>
              <a:ext cx="2024" cy="168"/>
            </a:xfrm>
            <a:prstGeom prst="rect">
              <a:avLst/>
            </a:prstGeom>
            <a:solidFill>
              <a:srgbClr val="DF561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0" name="Rectangle 30"/>
            <p:cNvSpPr>
              <a:spLocks/>
            </p:cNvSpPr>
            <p:nvPr/>
          </p:nvSpPr>
          <p:spPr bwMode="auto">
            <a:xfrm>
              <a:off x="3544" y="0"/>
              <a:ext cx="1880" cy="168"/>
            </a:xfrm>
            <a:prstGeom prst="rect">
              <a:avLst/>
            </a:prstGeom>
            <a:solidFill>
              <a:srgbClr val="729F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1" name="Rectangle 31"/>
            <p:cNvSpPr>
              <a:spLocks/>
            </p:cNvSpPr>
            <p:nvPr/>
          </p:nvSpPr>
          <p:spPr bwMode="auto">
            <a:xfrm>
              <a:off x="88" y="0"/>
              <a:ext cx="1472" cy="168"/>
            </a:xfrm>
            <a:prstGeom prst="rect">
              <a:avLst/>
            </a:prstGeom>
            <a:solidFill>
              <a:srgbClr val="F5EB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2" name="Rectangle 32"/>
            <p:cNvSpPr>
              <a:spLocks/>
            </p:cNvSpPr>
            <p:nvPr/>
          </p:nvSpPr>
          <p:spPr bwMode="auto">
            <a:xfrm>
              <a:off x="4232" y="608"/>
              <a:ext cx="1296" cy="168"/>
            </a:xfrm>
            <a:prstGeom prst="rect">
              <a:avLst/>
            </a:prstGeom>
            <a:solidFill>
              <a:srgbClr val="F5EB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3" name="Rectangle 33"/>
            <p:cNvSpPr>
              <a:spLocks/>
            </p:cNvSpPr>
            <p:nvPr/>
          </p:nvSpPr>
          <p:spPr bwMode="auto">
            <a:xfrm>
              <a:off x="1776" y="608"/>
              <a:ext cx="2456" cy="168"/>
            </a:xfrm>
            <a:prstGeom prst="rect">
              <a:avLst/>
            </a:prstGeom>
            <a:solidFill>
              <a:srgbClr val="DF561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4" name="Rectangle 34"/>
            <p:cNvSpPr>
              <a:spLocks/>
            </p:cNvSpPr>
            <p:nvPr/>
          </p:nvSpPr>
          <p:spPr bwMode="auto">
            <a:xfrm>
              <a:off x="32" y="608"/>
              <a:ext cx="1736" cy="168"/>
            </a:xfrm>
            <a:prstGeom prst="rect">
              <a:avLst/>
            </a:prstGeom>
            <a:solidFill>
              <a:srgbClr val="729F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5" name="Rectangle 35"/>
            <p:cNvSpPr>
              <a:spLocks/>
            </p:cNvSpPr>
            <p:nvPr/>
          </p:nvSpPr>
          <p:spPr bwMode="auto">
            <a:xfrm>
              <a:off x="0" y="1232"/>
              <a:ext cx="1888" cy="168"/>
            </a:xfrm>
            <a:prstGeom prst="rect">
              <a:avLst/>
            </a:prstGeom>
            <a:solidFill>
              <a:srgbClr val="DF561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6" name="Rectangle 36"/>
            <p:cNvSpPr>
              <a:spLocks/>
            </p:cNvSpPr>
            <p:nvPr/>
          </p:nvSpPr>
          <p:spPr bwMode="auto">
            <a:xfrm>
              <a:off x="1896" y="1232"/>
              <a:ext cx="1760" cy="168"/>
            </a:xfrm>
            <a:prstGeom prst="rect">
              <a:avLst/>
            </a:prstGeom>
            <a:solidFill>
              <a:srgbClr val="729F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7" name="Rectangle 37"/>
            <p:cNvSpPr>
              <a:spLocks/>
            </p:cNvSpPr>
            <p:nvPr/>
          </p:nvSpPr>
          <p:spPr bwMode="auto">
            <a:xfrm>
              <a:off x="3664" y="1232"/>
              <a:ext cx="1880" cy="168"/>
            </a:xfrm>
            <a:prstGeom prst="rect">
              <a:avLst/>
            </a:prstGeom>
            <a:solidFill>
              <a:srgbClr val="F5EB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2918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331788" y="1524000"/>
            <a:ext cx="8431212" cy="1216025"/>
          </a:xfrm>
          <a:noFill/>
          <a:ln/>
        </p:spPr>
        <p:txBody>
          <a:bodyPr lIns="45720" rIns="45720"/>
          <a:lstStyle/>
          <a:p>
            <a:pPr marL="647700" indent="-444500">
              <a:lnSpc>
                <a:spcPct val="90000"/>
              </a:lnSpc>
              <a:buFont typeface="Times" pitchFamily="43" charset="0"/>
              <a:buChar char="•"/>
            </a:pPr>
            <a:r>
              <a:rPr lang="en-US" sz="2400" i="1" dirty="0"/>
              <a:t>B</a:t>
            </a:r>
            <a:r>
              <a:rPr lang="en-US" sz="2400" i="1" dirty="0" smtClean="0"/>
              <a:t>reakpoints</a:t>
            </a:r>
            <a:r>
              <a:rPr lang="en-US" sz="2400" dirty="0"/>
              <a:t>: the positions at which genomic rearrangements disrupt </a:t>
            </a:r>
            <a:r>
              <a:rPr lang="en-US" sz="2400" dirty="0" err="1"/>
              <a:t>colinearity</a:t>
            </a:r>
            <a:r>
              <a:rPr lang="en-US" sz="2400" dirty="0"/>
              <a:t> of segments</a:t>
            </a:r>
          </a:p>
        </p:txBody>
      </p:sp>
      <p:sp>
        <p:nvSpPr>
          <p:cNvPr id="39" name="Rectangle 38"/>
          <p:cNvSpPr txBox="1">
            <a:spLocks noChangeArrowheads="1"/>
          </p:cNvSpPr>
          <p:nvPr/>
        </p:nvSpPr>
        <p:spPr bwMode="auto">
          <a:xfrm>
            <a:off x="331788" y="5486400"/>
            <a:ext cx="84312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647700" marR="0" lvl="0" indent="-4445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43" charset="0"/>
              <a:buChar char="•"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Mercator</a:t>
            </a: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finds breakpoints by using inference in an 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undirected graphical model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The Breakpoint Graph</a:t>
            </a:r>
          </a:p>
        </p:txBody>
      </p:sp>
      <p:grpSp>
        <p:nvGrpSpPr>
          <p:cNvPr id="764931" name="Group 3"/>
          <p:cNvGrpSpPr>
            <a:grpSpLocks/>
          </p:cNvGrpSpPr>
          <p:nvPr/>
        </p:nvGrpSpPr>
        <p:grpSpPr bwMode="auto">
          <a:xfrm>
            <a:off x="2324100" y="1143000"/>
            <a:ext cx="4229100" cy="1371600"/>
            <a:chOff x="28" y="20"/>
            <a:chExt cx="2960" cy="960"/>
          </a:xfrm>
        </p:grpSpPr>
        <p:sp>
          <p:nvSpPr>
            <p:cNvPr id="764932" name="Rectangle 4"/>
            <p:cNvSpPr>
              <a:spLocks/>
            </p:cNvSpPr>
            <p:nvPr/>
          </p:nvSpPr>
          <p:spPr bwMode="auto">
            <a:xfrm>
              <a:off x="140" y="20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</a:t>
              </a:r>
            </a:p>
          </p:txBody>
        </p:sp>
        <p:sp>
          <p:nvSpPr>
            <p:cNvPr id="764933" name="Rectangle 5"/>
            <p:cNvSpPr>
              <a:spLocks/>
            </p:cNvSpPr>
            <p:nvPr/>
          </p:nvSpPr>
          <p:spPr bwMode="auto">
            <a:xfrm>
              <a:off x="876" y="20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2</a:t>
              </a:r>
            </a:p>
          </p:txBody>
        </p:sp>
        <p:sp>
          <p:nvSpPr>
            <p:cNvPr id="764934" name="Rectangle 6"/>
            <p:cNvSpPr>
              <a:spLocks/>
            </p:cNvSpPr>
            <p:nvPr/>
          </p:nvSpPr>
          <p:spPr bwMode="auto">
            <a:xfrm>
              <a:off x="1844" y="20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3</a:t>
              </a:r>
            </a:p>
          </p:txBody>
        </p:sp>
        <p:sp>
          <p:nvSpPr>
            <p:cNvPr id="764935" name="Rectangle 7"/>
            <p:cNvSpPr>
              <a:spLocks/>
            </p:cNvSpPr>
            <p:nvPr/>
          </p:nvSpPr>
          <p:spPr bwMode="auto">
            <a:xfrm>
              <a:off x="2740" y="20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4</a:t>
              </a:r>
            </a:p>
          </p:txBody>
        </p:sp>
        <p:sp>
          <p:nvSpPr>
            <p:cNvPr id="764936" name="Rectangle 8"/>
            <p:cNvSpPr>
              <a:spLocks/>
            </p:cNvSpPr>
            <p:nvPr/>
          </p:nvSpPr>
          <p:spPr bwMode="auto">
            <a:xfrm>
              <a:off x="28" y="396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5</a:t>
              </a:r>
            </a:p>
          </p:txBody>
        </p:sp>
        <p:sp>
          <p:nvSpPr>
            <p:cNvPr id="764937" name="Rectangle 9"/>
            <p:cNvSpPr>
              <a:spLocks/>
            </p:cNvSpPr>
            <p:nvPr/>
          </p:nvSpPr>
          <p:spPr bwMode="auto">
            <a:xfrm>
              <a:off x="916" y="412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6</a:t>
              </a:r>
            </a:p>
          </p:txBody>
        </p:sp>
        <p:sp>
          <p:nvSpPr>
            <p:cNvPr id="764938" name="Rectangle 10"/>
            <p:cNvSpPr>
              <a:spLocks/>
            </p:cNvSpPr>
            <p:nvPr/>
          </p:nvSpPr>
          <p:spPr bwMode="auto">
            <a:xfrm>
              <a:off x="2060" y="412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7</a:t>
              </a:r>
            </a:p>
          </p:txBody>
        </p:sp>
        <p:sp>
          <p:nvSpPr>
            <p:cNvPr id="764939" name="Rectangle 11"/>
            <p:cNvSpPr>
              <a:spLocks/>
            </p:cNvSpPr>
            <p:nvPr/>
          </p:nvSpPr>
          <p:spPr bwMode="auto">
            <a:xfrm>
              <a:off x="2876" y="396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8</a:t>
              </a:r>
            </a:p>
          </p:txBody>
        </p:sp>
        <p:sp>
          <p:nvSpPr>
            <p:cNvPr id="764940" name="Rectangle 12"/>
            <p:cNvSpPr>
              <a:spLocks/>
            </p:cNvSpPr>
            <p:nvPr/>
          </p:nvSpPr>
          <p:spPr bwMode="auto">
            <a:xfrm>
              <a:off x="28" y="788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9</a:t>
              </a:r>
            </a:p>
          </p:txBody>
        </p:sp>
        <p:sp>
          <p:nvSpPr>
            <p:cNvPr id="764941" name="Rectangle 13"/>
            <p:cNvSpPr>
              <a:spLocks/>
            </p:cNvSpPr>
            <p:nvPr/>
          </p:nvSpPr>
          <p:spPr bwMode="auto">
            <a:xfrm>
              <a:off x="940" y="788"/>
              <a:ext cx="16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10</a:t>
              </a:r>
            </a:p>
          </p:txBody>
        </p:sp>
        <p:sp>
          <p:nvSpPr>
            <p:cNvPr id="764942" name="Rectangle 14"/>
            <p:cNvSpPr>
              <a:spLocks/>
            </p:cNvSpPr>
            <p:nvPr/>
          </p:nvSpPr>
          <p:spPr bwMode="auto">
            <a:xfrm>
              <a:off x="2020" y="788"/>
              <a:ext cx="16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11</a:t>
              </a:r>
            </a:p>
          </p:txBody>
        </p:sp>
        <p:sp>
          <p:nvSpPr>
            <p:cNvPr id="764943" name="Rectangle 15"/>
            <p:cNvSpPr>
              <a:spLocks/>
            </p:cNvSpPr>
            <p:nvPr/>
          </p:nvSpPr>
          <p:spPr bwMode="auto">
            <a:xfrm>
              <a:off x="2828" y="788"/>
              <a:ext cx="16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12</a:t>
              </a:r>
            </a:p>
          </p:txBody>
        </p:sp>
      </p:grpSp>
      <p:grpSp>
        <p:nvGrpSpPr>
          <p:cNvPr id="764944" name="Group 16"/>
          <p:cNvGrpSpPr>
            <a:grpSpLocks/>
          </p:cNvGrpSpPr>
          <p:nvPr/>
        </p:nvGrpSpPr>
        <p:grpSpPr bwMode="auto">
          <a:xfrm>
            <a:off x="2286000" y="1457325"/>
            <a:ext cx="4252913" cy="1246188"/>
            <a:chOff x="0" y="0"/>
            <a:chExt cx="2976" cy="872"/>
          </a:xfrm>
        </p:grpSpPr>
        <p:sp>
          <p:nvSpPr>
            <p:cNvPr id="764945" name="AutoShape 17"/>
            <p:cNvSpPr>
              <a:spLocks/>
            </p:cNvSpPr>
            <p:nvPr/>
          </p:nvSpPr>
          <p:spPr bwMode="auto">
            <a:xfrm>
              <a:off x="0" y="0"/>
              <a:ext cx="2976" cy="104"/>
            </a:xfrm>
            <a:prstGeom prst="roundRect">
              <a:avLst>
                <a:gd name="adj" fmla="val 50000"/>
              </a:avLst>
            </a:prstGeom>
            <a:solidFill>
              <a:srgbClr val="E3E3E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46" name="AutoShape 18"/>
            <p:cNvSpPr>
              <a:spLocks/>
            </p:cNvSpPr>
            <p:nvPr/>
          </p:nvSpPr>
          <p:spPr bwMode="auto">
            <a:xfrm>
              <a:off x="0" y="378"/>
              <a:ext cx="2976" cy="105"/>
            </a:xfrm>
            <a:prstGeom prst="roundRect">
              <a:avLst>
                <a:gd name="adj" fmla="val 50000"/>
              </a:avLst>
            </a:prstGeom>
            <a:solidFill>
              <a:srgbClr val="E3E3E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47" name="AutoShape 19"/>
            <p:cNvSpPr>
              <a:spLocks/>
            </p:cNvSpPr>
            <p:nvPr/>
          </p:nvSpPr>
          <p:spPr bwMode="auto">
            <a:xfrm>
              <a:off x="0" y="767"/>
              <a:ext cx="2976" cy="105"/>
            </a:xfrm>
            <a:prstGeom prst="roundRect">
              <a:avLst>
                <a:gd name="adj" fmla="val 50000"/>
              </a:avLst>
            </a:prstGeom>
            <a:solidFill>
              <a:srgbClr val="E3E3E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4948" name="Group 20"/>
            <p:cNvGrpSpPr>
              <a:grpSpLocks/>
            </p:cNvGrpSpPr>
            <p:nvPr/>
          </p:nvGrpSpPr>
          <p:grpSpPr bwMode="auto">
            <a:xfrm>
              <a:off x="115" y="0"/>
              <a:ext cx="2740" cy="872"/>
              <a:chOff x="0" y="0"/>
              <a:chExt cx="2740" cy="872"/>
            </a:xfrm>
          </p:grpSpPr>
          <p:sp>
            <p:nvSpPr>
              <p:cNvPr id="764949" name="AutoShape 21"/>
              <p:cNvSpPr>
                <a:spLocks/>
              </p:cNvSpPr>
              <p:nvPr/>
            </p:nvSpPr>
            <p:spPr bwMode="auto">
              <a:xfrm>
                <a:off x="169" y="0"/>
                <a:ext cx="360" cy="104"/>
              </a:xfrm>
              <a:prstGeom prst="roundRect">
                <a:avLst>
                  <a:gd name="adj" fmla="val 50000"/>
                </a:avLst>
              </a:prstGeom>
              <a:solidFill>
                <a:srgbClr val="F7EB6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0" name="AutoShape 22"/>
              <p:cNvSpPr>
                <a:spLocks/>
              </p:cNvSpPr>
              <p:nvPr/>
            </p:nvSpPr>
            <p:spPr bwMode="auto">
              <a:xfrm>
                <a:off x="2284" y="378"/>
                <a:ext cx="414" cy="105"/>
              </a:xfrm>
              <a:prstGeom prst="roundRect">
                <a:avLst>
                  <a:gd name="adj" fmla="val 50000"/>
                </a:avLst>
              </a:prstGeom>
              <a:solidFill>
                <a:srgbClr val="F7EB6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1" name="AutoShape 23"/>
              <p:cNvSpPr>
                <a:spLocks/>
              </p:cNvSpPr>
              <p:nvPr/>
            </p:nvSpPr>
            <p:spPr bwMode="auto">
              <a:xfrm>
                <a:off x="2326" y="767"/>
                <a:ext cx="414" cy="105"/>
              </a:xfrm>
              <a:prstGeom prst="roundRect">
                <a:avLst>
                  <a:gd name="adj" fmla="val 50000"/>
                </a:avLst>
              </a:prstGeom>
              <a:solidFill>
                <a:srgbClr val="F7EB6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2" name="AutoShape 24"/>
              <p:cNvSpPr>
                <a:spLocks/>
              </p:cNvSpPr>
              <p:nvPr/>
            </p:nvSpPr>
            <p:spPr bwMode="auto">
              <a:xfrm>
                <a:off x="1833" y="0"/>
                <a:ext cx="654" cy="104"/>
              </a:xfrm>
              <a:prstGeom prst="roundRect">
                <a:avLst>
                  <a:gd name="adj" fmla="val 50000"/>
                </a:avLst>
              </a:prstGeom>
              <a:solidFill>
                <a:srgbClr val="6AA0F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3" name="AutoShape 25"/>
              <p:cNvSpPr>
                <a:spLocks/>
              </p:cNvSpPr>
              <p:nvPr/>
            </p:nvSpPr>
            <p:spPr bwMode="auto">
              <a:xfrm>
                <a:off x="985" y="767"/>
                <a:ext cx="596" cy="105"/>
              </a:xfrm>
              <a:prstGeom prst="roundRect">
                <a:avLst>
                  <a:gd name="adj" fmla="val 50000"/>
                </a:avLst>
              </a:prstGeom>
              <a:solidFill>
                <a:srgbClr val="6AA0F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4" name="AutoShape 26"/>
              <p:cNvSpPr>
                <a:spLocks/>
              </p:cNvSpPr>
              <p:nvPr/>
            </p:nvSpPr>
            <p:spPr bwMode="auto">
              <a:xfrm>
                <a:off x="0" y="378"/>
                <a:ext cx="778" cy="105"/>
              </a:xfrm>
              <a:prstGeom prst="roundRect">
                <a:avLst>
                  <a:gd name="adj" fmla="val 50000"/>
                </a:avLst>
              </a:prstGeom>
              <a:solidFill>
                <a:srgbClr val="6AA0F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5" name="AutoShape 27"/>
              <p:cNvSpPr>
                <a:spLocks/>
              </p:cNvSpPr>
              <p:nvPr/>
            </p:nvSpPr>
            <p:spPr bwMode="auto">
              <a:xfrm>
                <a:off x="0" y="767"/>
                <a:ext cx="807" cy="105"/>
              </a:xfrm>
              <a:prstGeom prst="roundRect">
                <a:avLst>
                  <a:gd name="adj" fmla="val 50000"/>
                </a:avLst>
              </a:prstGeom>
              <a:solidFill>
                <a:srgbClr val="F7520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6" name="AutoShape 28"/>
              <p:cNvSpPr>
                <a:spLocks/>
              </p:cNvSpPr>
              <p:nvPr/>
            </p:nvSpPr>
            <p:spPr bwMode="auto">
              <a:xfrm>
                <a:off x="910" y="378"/>
                <a:ext cx="778" cy="105"/>
              </a:xfrm>
              <a:prstGeom prst="roundRect">
                <a:avLst>
                  <a:gd name="adj" fmla="val 50000"/>
                </a:avLst>
              </a:prstGeom>
              <a:solidFill>
                <a:srgbClr val="F7520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7" name="AutoShape 29"/>
              <p:cNvSpPr>
                <a:spLocks/>
              </p:cNvSpPr>
              <p:nvPr/>
            </p:nvSpPr>
            <p:spPr bwMode="auto">
              <a:xfrm>
                <a:off x="1076" y="0"/>
                <a:ext cx="612" cy="104"/>
              </a:xfrm>
              <a:prstGeom prst="roundRect">
                <a:avLst>
                  <a:gd name="adj" fmla="val 50000"/>
                </a:avLst>
              </a:prstGeom>
              <a:solidFill>
                <a:srgbClr val="F7520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4958" name="AutoShape 30"/>
            <p:cNvSpPr>
              <a:spLocks/>
            </p:cNvSpPr>
            <p:nvPr/>
          </p:nvSpPr>
          <p:spPr bwMode="auto">
            <a:xfrm rot="5400000">
              <a:off x="448" y="-56"/>
              <a:ext cx="104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59" name="AutoShape 31"/>
            <p:cNvSpPr>
              <a:spLocks/>
            </p:cNvSpPr>
            <p:nvPr/>
          </p:nvSpPr>
          <p:spPr bwMode="auto">
            <a:xfrm rot="5400000">
              <a:off x="1432" y="-56"/>
              <a:ext cx="104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0" name="AutoShape 32"/>
            <p:cNvSpPr>
              <a:spLocks/>
            </p:cNvSpPr>
            <p:nvPr/>
          </p:nvSpPr>
          <p:spPr bwMode="auto">
            <a:xfrm rot="5400000">
              <a:off x="2280" y="-56"/>
              <a:ext cx="104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1" name="AutoShape 33"/>
            <p:cNvSpPr>
              <a:spLocks/>
            </p:cNvSpPr>
            <p:nvPr/>
          </p:nvSpPr>
          <p:spPr bwMode="auto">
            <a:xfrm rot="5400000">
              <a:off x="1432" y="320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2" name="AutoShape 34"/>
            <p:cNvSpPr>
              <a:spLocks/>
            </p:cNvSpPr>
            <p:nvPr/>
          </p:nvSpPr>
          <p:spPr bwMode="auto">
            <a:xfrm rot="16200000" flipH="1">
              <a:off x="448" y="320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3" name="AutoShape 35"/>
            <p:cNvSpPr>
              <a:spLocks/>
            </p:cNvSpPr>
            <p:nvPr/>
          </p:nvSpPr>
          <p:spPr bwMode="auto">
            <a:xfrm rot="16200000" flipH="1">
              <a:off x="2536" y="328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4" name="AutoShape 36"/>
            <p:cNvSpPr>
              <a:spLocks/>
            </p:cNvSpPr>
            <p:nvPr/>
          </p:nvSpPr>
          <p:spPr bwMode="auto">
            <a:xfrm rot="5400000">
              <a:off x="448" y="712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5" name="AutoShape 37"/>
            <p:cNvSpPr>
              <a:spLocks/>
            </p:cNvSpPr>
            <p:nvPr/>
          </p:nvSpPr>
          <p:spPr bwMode="auto">
            <a:xfrm rot="5400000">
              <a:off x="1376" y="712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6" name="AutoShape 38"/>
            <p:cNvSpPr>
              <a:spLocks/>
            </p:cNvSpPr>
            <p:nvPr/>
          </p:nvSpPr>
          <p:spPr bwMode="auto">
            <a:xfrm rot="16200000" flipH="1">
              <a:off x="2576" y="712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4967" name="Group 39"/>
          <p:cNvGrpSpPr>
            <a:grpSpLocks/>
          </p:cNvGrpSpPr>
          <p:nvPr/>
        </p:nvGrpSpPr>
        <p:grpSpPr bwMode="auto">
          <a:xfrm>
            <a:off x="1028700" y="3200400"/>
            <a:ext cx="7086600" cy="2582863"/>
            <a:chOff x="0" y="0"/>
            <a:chExt cx="4960" cy="1808"/>
          </a:xfrm>
        </p:grpSpPr>
        <p:sp>
          <p:nvSpPr>
            <p:cNvPr id="764968" name="Oval 40"/>
            <p:cNvSpPr>
              <a:spLocks/>
            </p:cNvSpPr>
            <p:nvPr/>
          </p:nvSpPr>
          <p:spPr bwMode="auto">
            <a:xfrm>
              <a:off x="576" y="0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11</a:t>
              </a:r>
            </a:p>
          </p:txBody>
        </p:sp>
        <p:sp>
          <p:nvSpPr>
            <p:cNvPr id="764969" name="Oval 41"/>
            <p:cNvSpPr>
              <a:spLocks/>
            </p:cNvSpPr>
            <p:nvPr/>
          </p:nvSpPr>
          <p:spPr bwMode="auto">
            <a:xfrm>
              <a:off x="3200" y="752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10</a:t>
              </a:r>
            </a:p>
          </p:txBody>
        </p:sp>
        <p:sp>
          <p:nvSpPr>
            <p:cNvPr id="764970" name="Oval 42"/>
            <p:cNvSpPr>
              <a:spLocks/>
            </p:cNvSpPr>
            <p:nvPr/>
          </p:nvSpPr>
          <p:spPr bwMode="auto">
            <a:xfrm>
              <a:off x="1952" y="752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6</a:t>
              </a:r>
            </a:p>
          </p:txBody>
        </p:sp>
        <p:sp>
          <p:nvSpPr>
            <p:cNvPr id="764971" name="Oval 43"/>
            <p:cNvSpPr>
              <a:spLocks/>
            </p:cNvSpPr>
            <p:nvPr/>
          </p:nvSpPr>
          <p:spPr bwMode="auto">
            <a:xfrm>
              <a:off x="0" y="752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5</a:t>
              </a:r>
            </a:p>
          </p:txBody>
        </p:sp>
        <p:sp>
          <p:nvSpPr>
            <p:cNvPr id="764972" name="Oval 44"/>
            <p:cNvSpPr>
              <a:spLocks/>
            </p:cNvSpPr>
            <p:nvPr/>
          </p:nvSpPr>
          <p:spPr bwMode="auto">
            <a:xfrm>
              <a:off x="576" y="1408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4</a:t>
              </a:r>
            </a:p>
          </p:txBody>
        </p:sp>
        <p:sp>
          <p:nvSpPr>
            <p:cNvPr id="764973" name="Oval 45"/>
            <p:cNvSpPr>
              <a:spLocks/>
            </p:cNvSpPr>
            <p:nvPr/>
          </p:nvSpPr>
          <p:spPr bwMode="auto">
            <a:xfrm>
              <a:off x="2576" y="1408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7</a:t>
              </a:r>
            </a:p>
          </p:txBody>
        </p:sp>
        <p:sp>
          <p:nvSpPr>
            <p:cNvPr id="764974" name="Oval 46"/>
            <p:cNvSpPr>
              <a:spLocks/>
            </p:cNvSpPr>
            <p:nvPr/>
          </p:nvSpPr>
          <p:spPr bwMode="auto">
            <a:xfrm>
              <a:off x="3960" y="1408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12</a:t>
              </a:r>
            </a:p>
          </p:txBody>
        </p:sp>
        <p:sp>
          <p:nvSpPr>
            <p:cNvPr id="764975" name="Oval 47"/>
            <p:cNvSpPr>
              <a:spLocks/>
            </p:cNvSpPr>
            <p:nvPr/>
          </p:nvSpPr>
          <p:spPr bwMode="auto">
            <a:xfrm>
              <a:off x="1536" y="0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9</a:t>
              </a:r>
            </a:p>
          </p:txBody>
        </p:sp>
        <p:sp>
          <p:nvSpPr>
            <p:cNvPr id="764976" name="Oval 48"/>
            <p:cNvSpPr>
              <a:spLocks/>
            </p:cNvSpPr>
            <p:nvPr/>
          </p:nvSpPr>
          <p:spPr bwMode="auto">
            <a:xfrm>
              <a:off x="2576" y="0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3</a:t>
              </a:r>
            </a:p>
          </p:txBody>
        </p:sp>
        <p:sp>
          <p:nvSpPr>
            <p:cNvPr id="764978" name="Oval 50"/>
            <p:cNvSpPr>
              <a:spLocks/>
            </p:cNvSpPr>
            <p:nvPr/>
          </p:nvSpPr>
          <p:spPr bwMode="auto">
            <a:xfrm>
              <a:off x="4560" y="752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8</a:t>
              </a:r>
            </a:p>
          </p:txBody>
        </p:sp>
        <p:sp>
          <p:nvSpPr>
            <p:cNvPr id="764979" name="Oval 51"/>
            <p:cNvSpPr>
              <a:spLocks/>
            </p:cNvSpPr>
            <p:nvPr/>
          </p:nvSpPr>
          <p:spPr bwMode="auto">
            <a:xfrm>
              <a:off x="1520" y="1408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2</a:t>
              </a:r>
            </a:p>
          </p:txBody>
        </p:sp>
        <p:sp>
          <p:nvSpPr>
            <p:cNvPr id="764977" name="Oval 49"/>
            <p:cNvSpPr>
              <a:spLocks/>
            </p:cNvSpPr>
            <p:nvPr/>
          </p:nvSpPr>
          <p:spPr bwMode="auto">
            <a:xfrm>
              <a:off x="3960" y="96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</a:t>
              </a:r>
            </a:p>
          </p:txBody>
        </p:sp>
      </p:grpSp>
      <p:grpSp>
        <p:nvGrpSpPr>
          <p:cNvPr id="764980" name="Group 52"/>
          <p:cNvGrpSpPr>
            <a:grpSpLocks/>
          </p:cNvGrpSpPr>
          <p:nvPr/>
        </p:nvGrpSpPr>
        <p:grpSpPr bwMode="auto">
          <a:xfrm>
            <a:off x="1436688" y="3646488"/>
            <a:ext cx="6308725" cy="1881187"/>
            <a:chOff x="0" y="0"/>
            <a:chExt cx="4416" cy="1316"/>
          </a:xfrm>
        </p:grpSpPr>
        <p:sp>
          <p:nvSpPr>
            <p:cNvPr id="764997" name="Line 69"/>
            <p:cNvSpPr>
              <a:spLocks noChangeShapeType="1"/>
            </p:cNvSpPr>
            <p:nvPr/>
          </p:nvSpPr>
          <p:spPr bwMode="auto">
            <a:xfrm flipH="1">
              <a:off x="3852" y="171"/>
              <a:ext cx="1" cy="919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1" name="Line 53"/>
            <p:cNvSpPr>
              <a:spLocks noChangeShapeType="1"/>
            </p:cNvSpPr>
            <p:nvPr/>
          </p:nvSpPr>
          <p:spPr bwMode="auto">
            <a:xfrm>
              <a:off x="477" y="95"/>
              <a:ext cx="19" cy="992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2" name="Line 54"/>
            <p:cNvSpPr>
              <a:spLocks noChangeShapeType="1"/>
            </p:cNvSpPr>
            <p:nvPr/>
          </p:nvSpPr>
          <p:spPr bwMode="auto">
            <a:xfrm flipH="1">
              <a:off x="0" y="0"/>
              <a:ext cx="333" cy="458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3" name="Line 55"/>
            <p:cNvSpPr>
              <a:spLocks noChangeShapeType="1"/>
            </p:cNvSpPr>
            <p:nvPr/>
          </p:nvSpPr>
          <p:spPr bwMode="auto">
            <a:xfrm rot="10800000">
              <a:off x="38" y="792"/>
              <a:ext cx="286" cy="381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4" name="Line 56"/>
            <p:cNvSpPr>
              <a:spLocks noChangeShapeType="1"/>
            </p:cNvSpPr>
            <p:nvPr/>
          </p:nvSpPr>
          <p:spPr bwMode="auto">
            <a:xfrm flipH="1">
              <a:off x="2013" y="9"/>
              <a:ext cx="315" cy="458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5" name="Line 57"/>
            <p:cNvSpPr>
              <a:spLocks noChangeShapeType="1"/>
            </p:cNvSpPr>
            <p:nvPr/>
          </p:nvSpPr>
          <p:spPr bwMode="auto">
            <a:xfrm rot="10800000">
              <a:off x="2061" y="658"/>
              <a:ext cx="849" cy="0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6" name="Line 58"/>
            <p:cNvSpPr>
              <a:spLocks noChangeShapeType="1"/>
            </p:cNvSpPr>
            <p:nvPr/>
          </p:nvSpPr>
          <p:spPr bwMode="auto">
            <a:xfrm rot="10800000">
              <a:off x="2625" y="28"/>
              <a:ext cx="380" cy="449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7" name="Line 59"/>
            <p:cNvSpPr>
              <a:spLocks noChangeShapeType="1"/>
            </p:cNvSpPr>
            <p:nvPr/>
          </p:nvSpPr>
          <p:spPr bwMode="auto">
            <a:xfrm rot="10800000">
              <a:off x="1584" y="47"/>
              <a:ext cx="210" cy="391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8" name="Line 60"/>
            <p:cNvSpPr>
              <a:spLocks noChangeShapeType="1"/>
            </p:cNvSpPr>
            <p:nvPr/>
          </p:nvSpPr>
          <p:spPr bwMode="auto">
            <a:xfrm rot="10800000" flipH="1">
              <a:off x="1412" y="92"/>
              <a:ext cx="19" cy="992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9" name="Line 61"/>
            <p:cNvSpPr>
              <a:spLocks noChangeShapeType="1"/>
            </p:cNvSpPr>
            <p:nvPr/>
          </p:nvSpPr>
          <p:spPr bwMode="auto">
            <a:xfrm rot="10800000" flipH="1">
              <a:off x="1536" y="811"/>
              <a:ext cx="219" cy="305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0" name="Line 62"/>
            <p:cNvSpPr>
              <a:spLocks noChangeShapeType="1"/>
            </p:cNvSpPr>
            <p:nvPr/>
          </p:nvSpPr>
          <p:spPr bwMode="auto">
            <a:xfrm rot="10800000" flipH="1">
              <a:off x="2476" y="92"/>
              <a:ext cx="19" cy="992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1" name="Line 63"/>
            <p:cNvSpPr>
              <a:spLocks noChangeShapeType="1"/>
            </p:cNvSpPr>
            <p:nvPr/>
          </p:nvSpPr>
          <p:spPr bwMode="auto">
            <a:xfrm rot="10800000">
              <a:off x="2671" y="0"/>
              <a:ext cx="376" cy="435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2" name="Line 64"/>
            <p:cNvSpPr>
              <a:spLocks noChangeShapeType="1"/>
            </p:cNvSpPr>
            <p:nvPr/>
          </p:nvSpPr>
          <p:spPr bwMode="auto">
            <a:xfrm rot="10800000" flipH="1">
              <a:off x="2652" y="801"/>
              <a:ext cx="353" cy="382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3" name="Line 65"/>
            <p:cNvSpPr>
              <a:spLocks noChangeShapeType="1"/>
            </p:cNvSpPr>
            <p:nvPr/>
          </p:nvSpPr>
          <p:spPr bwMode="auto">
            <a:xfrm rot="10800000">
              <a:off x="639" y="19"/>
              <a:ext cx="1632" cy="1240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4" name="Line 66"/>
            <p:cNvSpPr>
              <a:spLocks noChangeShapeType="1"/>
            </p:cNvSpPr>
            <p:nvPr/>
          </p:nvSpPr>
          <p:spPr bwMode="auto">
            <a:xfrm flipH="1">
              <a:off x="1641" y="1308"/>
              <a:ext cx="639" cy="8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5" name="Line 67"/>
            <p:cNvSpPr>
              <a:spLocks noChangeShapeType="1"/>
            </p:cNvSpPr>
            <p:nvPr/>
          </p:nvSpPr>
          <p:spPr bwMode="auto">
            <a:xfrm rot="10800000">
              <a:off x="572" y="76"/>
              <a:ext cx="678" cy="1097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6" name="Line 68"/>
            <p:cNvSpPr>
              <a:spLocks noChangeShapeType="1"/>
            </p:cNvSpPr>
            <p:nvPr/>
          </p:nvSpPr>
          <p:spPr bwMode="auto">
            <a:xfrm flipH="1">
              <a:off x="4015" y="811"/>
              <a:ext cx="334" cy="343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8" name="Line 70"/>
            <p:cNvSpPr>
              <a:spLocks noChangeShapeType="1"/>
            </p:cNvSpPr>
            <p:nvPr/>
          </p:nvSpPr>
          <p:spPr bwMode="auto">
            <a:xfrm rot="10800000">
              <a:off x="4043" y="114"/>
              <a:ext cx="373" cy="315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828800" y="5257800"/>
            <a:ext cx="5791200" cy="1560731"/>
            <a:chOff x="1752600" y="5260420"/>
            <a:chExt cx="5791200" cy="1560731"/>
          </a:xfrm>
        </p:grpSpPr>
        <p:sp>
          <p:nvSpPr>
            <p:cNvPr id="764999" name="Text Box 71"/>
            <p:cNvSpPr txBox="1">
              <a:spLocks noChangeArrowheads="1"/>
            </p:cNvSpPr>
            <p:nvPr/>
          </p:nvSpPr>
          <p:spPr bwMode="auto">
            <a:xfrm>
              <a:off x="1993469" y="6174820"/>
              <a:ext cx="555033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sm"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some prefix of region 2 and some prefix of region 11 should be aligned</a:t>
              </a:r>
            </a:p>
          </p:txBody>
        </p:sp>
        <p:sp>
          <p:nvSpPr>
            <p:cNvPr id="765000" name="Freeform 72"/>
            <p:cNvSpPr>
              <a:spLocks/>
            </p:cNvSpPr>
            <p:nvPr/>
          </p:nvSpPr>
          <p:spPr bwMode="auto">
            <a:xfrm>
              <a:off x="1752600" y="5260420"/>
              <a:ext cx="1143000" cy="1143000"/>
            </a:xfrm>
            <a:custGeom>
              <a:avLst/>
              <a:gdLst/>
              <a:ahLst/>
              <a:cxnLst>
                <a:cxn ang="0">
                  <a:pos x="360" y="816"/>
                </a:cxn>
                <a:cxn ang="0">
                  <a:pos x="216" y="624"/>
                </a:cxn>
                <a:cxn ang="0">
                  <a:pos x="1656" y="0"/>
                </a:cxn>
              </a:cxnLst>
              <a:rect l="0" t="0" r="r" b="b"/>
              <a:pathLst>
                <a:path w="1656" h="816">
                  <a:moveTo>
                    <a:pt x="360" y="816"/>
                  </a:moveTo>
                  <a:cubicBezTo>
                    <a:pt x="180" y="788"/>
                    <a:pt x="0" y="760"/>
                    <a:pt x="216" y="624"/>
                  </a:cubicBezTo>
                  <a:cubicBezTo>
                    <a:pt x="432" y="488"/>
                    <a:pt x="1044" y="244"/>
                    <a:pt x="16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lg" len="sm"/>
              <a:tailEnd type="triangl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7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sz="4000" dirty="0" smtClean="0"/>
              <a:t>Comparing MLAGAN and Mercator</a:t>
            </a:r>
            <a:endParaRPr lang="en-US" sz="4000" dirty="0"/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3276600"/>
          </a:xfrm>
        </p:spPr>
        <p:txBody>
          <a:bodyPr/>
          <a:lstStyle/>
          <a:p>
            <a:r>
              <a:rPr lang="en-US" sz="2800" dirty="0" smtClean="0"/>
              <a:t>MLAGAN</a:t>
            </a:r>
          </a:p>
          <a:p>
            <a:pPr lvl="1"/>
            <a:r>
              <a:rPr lang="en-US" dirty="0" smtClean="0"/>
              <a:t>Requires phylogenetic tree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reedy solution with local refinement</a:t>
            </a:r>
          </a:p>
          <a:p>
            <a:endParaRPr lang="en-US" sz="2800" dirty="0" smtClean="0">
              <a:cs typeface="Arial"/>
            </a:endParaRPr>
          </a:p>
          <a:p>
            <a:endParaRPr lang="en-US" sz="2800" dirty="0" smtClean="0">
              <a:cs typeface="Arial"/>
            </a:endParaRPr>
          </a:p>
          <a:p>
            <a:r>
              <a:rPr lang="en-US" sz="2800" dirty="0" smtClean="0">
                <a:cs typeface="Arial"/>
              </a:rPr>
              <a:t>Mercator</a:t>
            </a:r>
          </a:p>
          <a:p>
            <a:pPr lvl="1"/>
            <a:r>
              <a:rPr lang="en-US" dirty="0" smtClean="0">
                <a:cs typeface="Arial"/>
              </a:rPr>
              <a:t>Define probabilistic model to solve globally</a:t>
            </a:r>
            <a:endParaRPr lang="en-US" b="1" dirty="0" smtClean="0">
              <a:solidFill>
                <a:srgbClr val="006600"/>
              </a:solidFill>
              <a:cs typeface="Arial"/>
            </a:endParaRPr>
          </a:p>
          <a:p>
            <a:pPr lvl="1"/>
            <a:r>
              <a:rPr lang="en-US" dirty="0" smtClean="0">
                <a:cs typeface="Arial"/>
              </a:rPr>
              <a:t>Inference is intractable, resort to approximations</a:t>
            </a:r>
            <a:endParaRPr lang="en-US" b="1" dirty="0">
              <a:solidFill>
                <a:srgbClr val="006600"/>
              </a:solidFill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sz="4000" dirty="0"/>
              <a:t>Why</a:t>
            </a:r>
            <a:r>
              <a:rPr lang="en-US" sz="4000" dirty="0" smtClean="0"/>
              <a:t> the Problem is Challenging</a:t>
            </a:r>
            <a:endParaRPr lang="en-US" sz="4000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r>
              <a:rPr lang="en-US" sz="2400" dirty="0" smtClean="0"/>
              <a:t>Sequences </a:t>
            </a:r>
            <a:r>
              <a:rPr lang="en-US" sz="2400" dirty="0"/>
              <a:t>too big to make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</a:t>
            </a:r>
            <a:r>
              <a:rPr lang="en-US" sz="2400" dirty="0" smtClean="0"/>
              <a:t> dynamic-programming methods </a:t>
            </a:r>
            <a:r>
              <a:rPr lang="en-US" sz="2400" dirty="0"/>
              <a:t>practical</a:t>
            </a:r>
          </a:p>
          <a:p>
            <a:endParaRPr lang="en-US" sz="2400" dirty="0" smtClean="0"/>
          </a:p>
          <a:p>
            <a:r>
              <a:rPr lang="en-US" sz="2400" dirty="0"/>
              <a:t>L</a:t>
            </a:r>
            <a:r>
              <a:rPr lang="en-US" sz="2400" dirty="0" smtClean="0"/>
              <a:t>ong sequences are less likely to be </a:t>
            </a:r>
            <a:r>
              <a:rPr lang="en-US" sz="2400" dirty="0" err="1" smtClean="0"/>
              <a:t>colinear</a:t>
            </a:r>
            <a:r>
              <a:rPr lang="en-US" sz="2400" dirty="0" smtClean="0"/>
              <a:t> because of </a:t>
            </a:r>
            <a:r>
              <a:rPr lang="en-US" sz="2400" i="1" dirty="0" smtClean="0"/>
              <a:t>rearrangements</a:t>
            </a:r>
          </a:p>
          <a:p>
            <a:pPr lvl="1"/>
            <a:r>
              <a:rPr lang="en-US" sz="2400" dirty="0" smtClean="0"/>
              <a:t>initially we’ll assume </a:t>
            </a:r>
            <a:r>
              <a:rPr lang="en-US" sz="2400" dirty="0" err="1" smtClean="0"/>
              <a:t>colinearity</a:t>
            </a:r>
            <a:endParaRPr lang="en-US" sz="2400" dirty="0" smtClean="0"/>
          </a:p>
          <a:p>
            <a:pPr lvl="1"/>
            <a:r>
              <a:rPr lang="en-US" sz="2400" dirty="0" smtClean="0"/>
              <a:t>we’ll consider rearrangements in next lecture (or never)</a:t>
            </a:r>
            <a:endParaRPr lang="en-US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General Strategy</a:t>
            </a:r>
            <a:endParaRPr lang="en-US" sz="4000" dirty="0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4953000" y="1279525"/>
            <a:ext cx="38877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Brudno et al.  </a:t>
            </a:r>
            <a:r>
              <a:rPr lang="en-US" sz="1400" i="1">
                <a:solidFill>
                  <a:schemeClr val="tx2"/>
                </a:solidFill>
              </a:rPr>
              <a:t>Genome Research</a:t>
            </a:r>
            <a:r>
              <a:rPr lang="en-US" sz="1400">
                <a:solidFill>
                  <a:schemeClr val="tx2"/>
                </a:solidFill>
              </a:rPr>
              <a:t>, 2003</a:t>
            </a:r>
          </a:p>
        </p:txBody>
      </p:sp>
      <p:grpSp>
        <p:nvGrpSpPr>
          <p:cNvPr id="628750" name="Group 14"/>
          <p:cNvGrpSpPr>
            <a:grpSpLocks/>
          </p:cNvGrpSpPr>
          <p:nvPr/>
        </p:nvGrpSpPr>
        <p:grpSpPr bwMode="auto">
          <a:xfrm>
            <a:off x="76200" y="1660525"/>
            <a:ext cx="3124200" cy="3838575"/>
            <a:chOff x="48" y="1046"/>
            <a:chExt cx="1968" cy="2418"/>
          </a:xfrm>
        </p:grpSpPr>
        <p:pic>
          <p:nvPicPr>
            <p:cNvPr id="628741" name="Picture 5" descr="alignment-oveview"/>
            <p:cNvPicPr>
              <a:picLocks noChangeAspect="1" noChangeArrowheads="1"/>
            </p:cNvPicPr>
            <p:nvPr/>
          </p:nvPicPr>
          <p:blipFill>
            <a:blip r:embed="rId3"/>
            <a:srcRect l="52438" r="4878" b="50104"/>
            <a:stretch>
              <a:fillRect/>
            </a:stretch>
          </p:blipFill>
          <p:spPr bwMode="auto">
            <a:xfrm>
              <a:off x="48" y="1046"/>
              <a:ext cx="1680" cy="1440"/>
            </a:xfrm>
            <a:prstGeom prst="rect">
              <a:avLst/>
            </a:prstGeom>
            <a:noFill/>
          </p:spPr>
        </p:pic>
        <p:sp>
          <p:nvSpPr>
            <p:cNvPr id="628747" name="Text Box 11"/>
            <p:cNvSpPr txBox="1">
              <a:spLocks noChangeArrowheads="1"/>
            </p:cNvSpPr>
            <p:nvPr/>
          </p:nvSpPr>
          <p:spPr bwMode="auto">
            <a:xfrm>
              <a:off x="48" y="2630"/>
              <a:ext cx="1968" cy="8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2000" dirty="0">
                  <a:latin typeface="Arial"/>
                </a:rPr>
                <a:t>perform pattern matching to find seeds for global alignment</a:t>
              </a:r>
            </a:p>
          </p:txBody>
        </p:sp>
      </p:grpSp>
      <p:grpSp>
        <p:nvGrpSpPr>
          <p:cNvPr id="628751" name="Group 15"/>
          <p:cNvGrpSpPr>
            <a:grpSpLocks/>
          </p:cNvGrpSpPr>
          <p:nvPr/>
        </p:nvGrpSpPr>
        <p:grpSpPr bwMode="auto">
          <a:xfrm>
            <a:off x="3184525" y="1584325"/>
            <a:ext cx="3216275" cy="3292475"/>
            <a:chOff x="2006" y="998"/>
            <a:chExt cx="2026" cy="2074"/>
          </a:xfrm>
        </p:grpSpPr>
        <p:pic>
          <p:nvPicPr>
            <p:cNvPr id="628744" name="Picture 8" descr="alignment-oveview"/>
            <p:cNvPicPr>
              <a:picLocks noChangeAspect="1" noChangeArrowheads="1"/>
            </p:cNvPicPr>
            <p:nvPr/>
          </p:nvPicPr>
          <p:blipFill>
            <a:blip r:embed="rId3"/>
            <a:srcRect t="49896" r="59756"/>
            <a:stretch>
              <a:fillRect/>
            </a:stretch>
          </p:blipFill>
          <p:spPr bwMode="auto">
            <a:xfrm>
              <a:off x="2112" y="998"/>
              <a:ext cx="1584" cy="1446"/>
            </a:xfrm>
            <a:prstGeom prst="rect">
              <a:avLst/>
            </a:prstGeom>
            <a:noFill/>
          </p:spPr>
        </p:pic>
        <p:sp>
          <p:nvSpPr>
            <p:cNvPr id="628748" name="Text Box 12"/>
            <p:cNvSpPr txBox="1">
              <a:spLocks noChangeArrowheads="1"/>
            </p:cNvSpPr>
            <p:nvPr/>
          </p:nvSpPr>
          <p:spPr bwMode="auto">
            <a:xfrm>
              <a:off x="2006" y="2630"/>
              <a:ext cx="2026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2"/>
              </a:pPr>
              <a:r>
                <a:rPr lang="en-US" sz="2000">
                  <a:latin typeface="Arial"/>
                </a:rPr>
                <a:t>find a good chain of anchors</a:t>
              </a:r>
            </a:p>
          </p:txBody>
        </p:sp>
      </p:grpSp>
      <p:grpSp>
        <p:nvGrpSpPr>
          <p:cNvPr id="628752" name="Group 16"/>
          <p:cNvGrpSpPr>
            <a:grpSpLocks/>
          </p:cNvGrpSpPr>
          <p:nvPr/>
        </p:nvGrpSpPr>
        <p:grpSpPr bwMode="auto">
          <a:xfrm>
            <a:off x="6384925" y="1584325"/>
            <a:ext cx="2759075" cy="3902075"/>
            <a:chOff x="4022" y="998"/>
            <a:chExt cx="1738" cy="2458"/>
          </a:xfrm>
        </p:grpSpPr>
        <p:pic>
          <p:nvPicPr>
            <p:cNvPr id="628745" name="Picture 9" descr="alignment-oveview"/>
            <p:cNvPicPr>
              <a:picLocks noChangeAspect="1" noChangeArrowheads="1"/>
            </p:cNvPicPr>
            <p:nvPr/>
          </p:nvPicPr>
          <p:blipFill>
            <a:blip r:embed="rId3"/>
            <a:srcRect l="53659" t="49896" r="4878"/>
            <a:stretch>
              <a:fillRect/>
            </a:stretch>
          </p:blipFill>
          <p:spPr bwMode="auto">
            <a:xfrm>
              <a:off x="4032" y="998"/>
              <a:ext cx="1632" cy="1446"/>
            </a:xfrm>
            <a:prstGeom prst="rect">
              <a:avLst/>
            </a:prstGeom>
            <a:noFill/>
          </p:spPr>
        </p:pic>
        <p:sp>
          <p:nvSpPr>
            <p:cNvPr id="628749" name="Text Box 13"/>
            <p:cNvSpPr txBox="1">
              <a:spLocks noChangeArrowheads="1"/>
            </p:cNvSpPr>
            <p:nvPr/>
          </p:nvSpPr>
          <p:spPr bwMode="auto">
            <a:xfrm>
              <a:off x="4022" y="2630"/>
              <a:ext cx="1738" cy="8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3"/>
              </a:pPr>
              <a:r>
                <a:rPr lang="en-US" sz="2000">
                  <a:latin typeface="Arial"/>
                </a:rPr>
                <a:t>fill in remainder with standard but constrained alignment method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The </a:t>
            </a:r>
            <a:r>
              <a:rPr lang="en-US" sz="4000" dirty="0" err="1"/>
              <a:t>MUMmer</a:t>
            </a:r>
            <a:r>
              <a:rPr lang="en-US" sz="4000" dirty="0"/>
              <a:t> </a:t>
            </a:r>
            <a:r>
              <a:rPr lang="en-US" sz="4000" dirty="0" smtClean="0"/>
              <a:t>System</a:t>
            </a:r>
            <a:br>
              <a:rPr lang="en-US" sz="4000" dirty="0" smtClean="0"/>
            </a:br>
            <a:r>
              <a:rPr lang="en-US" sz="2000" dirty="0" err="1" smtClean="0"/>
              <a:t>Delcher</a:t>
            </a:r>
            <a:r>
              <a:rPr lang="en-US" sz="2000" dirty="0" smtClean="0"/>
              <a:t> et al., </a:t>
            </a:r>
            <a:r>
              <a:rPr lang="en-US" sz="2000" i="1" dirty="0" smtClean="0"/>
              <a:t>Nucleic Acids Research</a:t>
            </a:r>
            <a:r>
              <a:rPr lang="en-US" sz="2000" dirty="0" smtClean="0"/>
              <a:t>, 1999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114800"/>
          </a:xfrm>
        </p:spPr>
        <p:txBody>
          <a:bodyPr/>
          <a:lstStyle/>
          <a:p>
            <a:endParaRPr lang="en-US" sz="2400" dirty="0" smtClean="0"/>
          </a:p>
          <a:p>
            <a:pPr>
              <a:buNone/>
            </a:pPr>
            <a:r>
              <a:rPr lang="en-US" sz="2400" b="1" dirty="0"/>
              <a:t>Given</a:t>
            </a:r>
            <a:r>
              <a:rPr lang="en-US" sz="2400" dirty="0"/>
              <a:t>: genomes </a:t>
            </a:r>
            <a:r>
              <a:rPr lang="en-US" sz="2400" i="1" dirty="0">
                <a:latin typeface="Times"/>
                <a:cs typeface="Times"/>
              </a:rPr>
              <a:t>A</a:t>
            </a:r>
            <a:r>
              <a:rPr lang="en-US" sz="2400" dirty="0"/>
              <a:t> and </a:t>
            </a:r>
            <a:r>
              <a:rPr lang="en-US" sz="2400" i="1" dirty="0">
                <a:latin typeface="Times"/>
                <a:cs typeface="Times"/>
              </a:rPr>
              <a:t>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find all </a:t>
            </a:r>
            <a:r>
              <a:rPr lang="en-US" sz="2400" dirty="0" smtClean="0"/>
              <a:t>maximal unique </a:t>
            </a:r>
            <a:r>
              <a:rPr lang="en-US" sz="2400" dirty="0"/>
              <a:t>matching subsequences (MUMs)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extract the longest possible set of matches that occur in the same order in both genomes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close the </a:t>
            </a:r>
            <a:r>
              <a:rPr lang="en-US" sz="2400" dirty="0" smtClean="0"/>
              <a:t>gaps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Step 1: Finding Seeds in </a:t>
            </a:r>
            <a:r>
              <a:rPr lang="en-US" sz="4000" dirty="0" err="1" smtClean="0"/>
              <a:t>MUMmer</a:t>
            </a:r>
            <a:endParaRPr lang="en-US" sz="4000" dirty="0"/>
          </a:p>
        </p:txBody>
      </p:sp>
      <p:pic>
        <p:nvPicPr>
          <p:cNvPr id="638979" name="Picture 3" descr="m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8572500" cy="708025"/>
          </a:xfrm>
          <a:prstGeom prst="rect">
            <a:avLst/>
          </a:prstGeom>
          <a:noFill/>
        </p:spPr>
      </p:pic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1828800"/>
          </a:xfrm>
        </p:spPr>
        <p:txBody>
          <a:bodyPr/>
          <a:lstStyle/>
          <a:p>
            <a:r>
              <a:rPr lang="en-US" sz="2400" i="1" dirty="0" smtClean="0"/>
              <a:t>Maximal </a:t>
            </a:r>
            <a:r>
              <a:rPr lang="en-US" sz="2400" i="1" dirty="0"/>
              <a:t>unique </a:t>
            </a:r>
            <a:r>
              <a:rPr lang="en-US" sz="2400" i="1" dirty="0" smtClean="0"/>
              <a:t>match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400" dirty="0"/>
              <a:t>occurs exactly once in both genomes </a:t>
            </a:r>
            <a:r>
              <a:rPr lang="en-US" sz="2400" i="1" dirty="0">
                <a:latin typeface="Times"/>
                <a:cs typeface="Times"/>
              </a:rPr>
              <a:t>A</a:t>
            </a:r>
            <a:r>
              <a:rPr lang="en-US" sz="2400" dirty="0"/>
              <a:t> and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"/>
                <a:cs typeface="Times"/>
              </a:rPr>
              <a:t>B</a:t>
            </a:r>
          </a:p>
          <a:p>
            <a:pPr lvl="1"/>
            <a:r>
              <a:rPr lang="en-US" sz="2400" dirty="0"/>
              <a:t>not contained in any longer MUM</a:t>
            </a:r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609600" y="5334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K</a:t>
            </a:r>
            <a:r>
              <a:rPr lang="en-US" sz="2400" dirty="0" smtClean="0">
                <a:latin typeface="Arial"/>
                <a:cs typeface="Arial"/>
              </a:rPr>
              <a:t>ey </a:t>
            </a:r>
            <a:r>
              <a:rPr lang="en-US" sz="2400" dirty="0">
                <a:latin typeface="Arial"/>
                <a:cs typeface="Arial"/>
              </a:rPr>
              <a:t>insight: a significantly long MUM is certain to be part of the global alignment</a:t>
            </a:r>
          </a:p>
        </p:txBody>
      </p:sp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4564063" y="4857690"/>
            <a:ext cx="1552854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mismatches</a:t>
            </a:r>
          </a:p>
        </p:txBody>
      </p:sp>
      <p:sp>
        <p:nvSpPr>
          <p:cNvPr id="638983" name="Line 7"/>
          <p:cNvSpPr>
            <a:spLocks noChangeShapeType="1"/>
          </p:cNvSpPr>
          <p:nvPr/>
        </p:nvSpPr>
        <p:spPr bwMode="auto">
          <a:xfrm flipH="1" flipV="1">
            <a:off x="2667000" y="4114800"/>
            <a:ext cx="19050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984" name="Line 8"/>
          <p:cNvSpPr>
            <a:spLocks noChangeShapeType="1"/>
          </p:cNvSpPr>
          <p:nvPr/>
        </p:nvSpPr>
        <p:spPr bwMode="auto">
          <a:xfrm flipV="1">
            <a:off x="6019800" y="4114800"/>
            <a:ext cx="19050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Suffix Trees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ln/>
        </p:spPr>
        <p:txBody>
          <a:bodyPr rIns="34290" anchor="ctr"/>
          <a:lstStyle/>
          <a:p>
            <a:pPr marL="698500" indent="-444500"/>
            <a:r>
              <a:rPr lang="en-US" sz="2400" dirty="0"/>
              <a:t>S</a:t>
            </a:r>
            <a:r>
              <a:rPr lang="en-US" sz="2400" dirty="0" smtClean="0"/>
              <a:t>ubstring </a:t>
            </a:r>
            <a:r>
              <a:rPr lang="en-US" sz="2400" dirty="0"/>
              <a:t>problem:</a:t>
            </a:r>
          </a:p>
          <a:p>
            <a:pPr marL="1041400" lvl="1" indent="-444500"/>
            <a:r>
              <a:rPr lang="en-US" sz="2400" dirty="0"/>
              <a:t>given text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dirty="0"/>
              <a:t> of length </a:t>
            </a:r>
            <a:r>
              <a:rPr lang="en-US" sz="2400" i="1" dirty="0" err="1">
                <a:latin typeface="Times" pitchFamily="-111" charset="0"/>
              </a:rPr>
              <a:t>m</a:t>
            </a:r>
            <a:endParaRPr lang="en-US" sz="2400" dirty="0"/>
          </a:p>
          <a:p>
            <a:pPr marL="1041400" lvl="1" indent="-444500"/>
            <a:r>
              <a:rPr lang="en-US" sz="2400" dirty="0"/>
              <a:t>preprocess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</a:t>
            </a:r>
            <a:r>
              <a:rPr lang="en-US" sz="2400" dirty="0"/>
              <a:t>in </a:t>
            </a:r>
            <a:r>
              <a:rPr lang="en-US" sz="2400" i="1" dirty="0" err="1"/>
              <a:t>O(</a:t>
            </a:r>
            <a:r>
              <a:rPr lang="en-US" sz="2400" i="1" dirty="0" err="1">
                <a:latin typeface="Times" pitchFamily="-111" charset="0"/>
              </a:rPr>
              <a:t>m</a:t>
            </a:r>
            <a:r>
              <a:rPr lang="en-US" sz="2400" i="1" dirty="0"/>
              <a:t>)</a:t>
            </a:r>
            <a:r>
              <a:rPr lang="en-US" sz="2400" dirty="0"/>
              <a:t> time</a:t>
            </a:r>
          </a:p>
          <a:p>
            <a:pPr marL="1041400" lvl="1" indent="-444500"/>
            <a:r>
              <a:rPr lang="en-US" sz="2400" dirty="0"/>
              <a:t>such that, given query string 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dirty="0"/>
              <a:t> of length </a:t>
            </a:r>
            <a:r>
              <a:rPr lang="en-US" sz="2400" i="1" dirty="0" err="1">
                <a:latin typeface="Times" pitchFamily="-111" charset="0"/>
              </a:rPr>
              <a:t>n</a:t>
            </a:r>
            <a:r>
              <a:rPr lang="en-US" sz="2400" i="1" dirty="0"/>
              <a:t>,</a:t>
            </a:r>
            <a:r>
              <a:rPr lang="en-US" sz="2400" dirty="0"/>
              <a:t> find occurrence (if any) of 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i="1" dirty="0"/>
              <a:t> </a:t>
            </a:r>
            <a:r>
              <a:rPr lang="en-US" sz="2400" dirty="0"/>
              <a:t>in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dirty="0"/>
              <a:t> in </a:t>
            </a:r>
            <a:r>
              <a:rPr lang="en-US" sz="2400" i="1" dirty="0" err="1"/>
              <a:t>O(</a:t>
            </a:r>
            <a:r>
              <a:rPr lang="en-US" sz="2400" i="1" dirty="0" err="1">
                <a:latin typeface="Times" pitchFamily="-111" charset="0"/>
              </a:rPr>
              <a:t>n</a:t>
            </a:r>
            <a:r>
              <a:rPr lang="en-US" sz="2400" i="1" dirty="0"/>
              <a:t>) </a:t>
            </a:r>
            <a:r>
              <a:rPr lang="en-US" sz="2400" dirty="0" smtClean="0"/>
              <a:t>time</a:t>
            </a:r>
          </a:p>
          <a:p>
            <a:pPr marL="1041400" lvl="1" indent="-444500"/>
            <a:endParaRPr lang="en-US" sz="2400" dirty="0" smtClean="0"/>
          </a:p>
          <a:p>
            <a:pPr marL="698500" indent="-444500"/>
            <a:r>
              <a:rPr lang="en-US" sz="2400" dirty="0" smtClean="0"/>
              <a:t>Suffix </a:t>
            </a:r>
            <a:r>
              <a:rPr lang="en-US" sz="2400" dirty="0"/>
              <a:t>trees solve this </a:t>
            </a:r>
            <a:r>
              <a:rPr lang="en-US" sz="2400" dirty="0" smtClean="0"/>
              <a:t>problem </a:t>
            </a:r>
            <a:r>
              <a:rPr lang="en-US" sz="2400" dirty="0"/>
              <a:t>and 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0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lg" len="sm"/>
          <a:tailEnd type="none" w="lg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lg" len="sm"/>
          <a:tailEnd type="none" w="lg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56368</TotalTime>
  <Words>2215</Words>
  <Application>Microsoft Office PowerPoint</Application>
  <PresentationFormat>On-screen Show (4:3)</PresentationFormat>
  <Paragraphs>678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 Unicode MS</vt:lpstr>
      <vt:lpstr>ＭＳ Ｐゴシック</vt:lpstr>
      <vt:lpstr>Arial</vt:lpstr>
      <vt:lpstr>Gill Sans</vt:lpstr>
      <vt:lpstr>Lucida Grande</vt:lpstr>
      <vt:lpstr>Times</vt:lpstr>
      <vt:lpstr>Times New Roman</vt:lpstr>
      <vt:lpstr>Blank Presentation</vt:lpstr>
      <vt:lpstr>Equation</vt:lpstr>
      <vt:lpstr>Alignment of Long Sequences</vt:lpstr>
      <vt:lpstr>Goals for Lecture</vt:lpstr>
      <vt:lpstr>Pairwise Large-Scale Alignment: Task Definition</vt:lpstr>
      <vt:lpstr>Large Scale Alignment Example Mouse Chr6 vs. Human Chr12</vt:lpstr>
      <vt:lpstr>Why the Problem is Challenging</vt:lpstr>
      <vt:lpstr>General Strategy</vt:lpstr>
      <vt:lpstr>The MUMmer System Delcher et al., Nucleic Acids Research, 1999 </vt:lpstr>
      <vt:lpstr>Step 1: Finding Seeds in MUMmer</vt:lpstr>
      <vt:lpstr>Suffix Trees</vt:lpstr>
      <vt:lpstr>Suffix Tree Definition</vt:lpstr>
      <vt:lpstr>Suffixes</vt:lpstr>
      <vt:lpstr>Suffix Tree Example</vt:lpstr>
      <vt:lpstr>PowerPoint Presentation</vt:lpstr>
      <vt:lpstr>Solving the Substring Problem</vt:lpstr>
      <vt:lpstr>MUMs and Generalized Suffix Trees</vt:lpstr>
      <vt:lpstr>MUMs and Suffix Trees</vt:lpstr>
      <vt:lpstr>MUMs and Suffix Trees</vt:lpstr>
      <vt:lpstr>Using Suffix Trees to Find MUMs</vt:lpstr>
      <vt:lpstr>Step 2: Chaining in MUMmer</vt:lpstr>
      <vt:lpstr>Finding Longest Subsequence</vt:lpstr>
      <vt:lpstr>Recall: Three Main Steps of Large-Scale Alignment</vt:lpstr>
      <vt:lpstr>Types of Gaps in a MUMmer Alignment</vt:lpstr>
      <vt:lpstr>Step 3: Close the Gaps</vt:lpstr>
      <vt:lpstr>Step 3: Close the Gaps</vt:lpstr>
      <vt:lpstr>MUMmer Performance</vt:lpstr>
      <vt:lpstr>MUMmer Performance</vt:lpstr>
      <vt:lpstr>Longevity of MUMmer</vt:lpstr>
      <vt:lpstr>Longevity of MUMmer</vt:lpstr>
      <vt:lpstr>Limitations of MUMmer</vt:lpstr>
      <vt:lpstr>LAGAN: Three Main Steps</vt:lpstr>
      <vt:lpstr>Step 1: Finding Seeds in LAGAN</vt:lpstr>
      <vt:lpstr>Finding Seeds in LAGAN</vt:lpstr>
      <vt:lpstr>Allowing Degenerate Matches</vt:lpstr>
      <vt:lpstr>LAGAN Uses Threaded Tries</vt:lpstr>
      <vt:lpstr>Traversing a Threaded Trie</vt:lpstr>
      <vt:lpstr>Comparing MUMmer and LAGAN</vt:lpstr>
      <vt:lpstr>Comparing MUMmer and LAGAN</vt:lpstr>
      <vt:lpstr>Multiple Whole Genome Alignment: Task Definition</vt:lpstr>
      <vt:lpstr>Progressive Alignment</vt:lpstr>
      <vt:lpstr>PowerPoint Presentation</vt:lpstr>
      <vt:lpstr>Progressive Alignment: MLAGAN Example</vt:lpstr>
      <vt:lpstr>Genome Rearrangements</vt:lpstr>
      <vt:lpstr>Mercator: Rough Orthology Map</vt:lpstr>
      <vt:lpstr>Refining the Map:  Finding Breakpoints</vt:lpstr>
      <vt:lpstr>The Breakpoint Graph</vt:lpstr>
      <vt:lpstr>Comparing MLAGAN and Mercator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of Long Sequences</dc:title>
  <dc:creator>Mark Craven</dc:creator>
  <cp:lastModifiedBy>Gitter, Tony</cp:lastModifiedBy>
  <cp:revision>1179</cp:revision>
  <cp:lastPrinted>2011-02-24T21:39:17Z</cp:lastPrinted>
  <dcterms:created xsi:type="dcterms:W3CDTF">2011-03-01T05:03:15Z</dcterms:created>
  <dcterms:modified xsi:type="dcterms:W3CDTF">2018-04-26T20:06:22Z</dcterms:modified>
</cp:coreProperties>
</file>