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63" r:id="rId2"/>
    <p:sldId id="605" r:id="rId3"/>
    <p:sldId id="612" r:id="rId4"/>
    <p:sldId id="607" r:id="rId5"/>
    <p:sldId id="613" r:id="rId6"/>
    <p:sldId id="614" r:id="rId7"/>
    <p:sldId id="585" r:id="rId8"/>
    <p:sldId id="593" r:id="rId9"/>
    <p:sldId id="570" r:id="rId10"/>
    <p:sldId id="611" r:id="rId11"/>
    <p:sldId id="615" r:id="rId12"/>
    <p:sldId id="616" r:id="rId13"/>
    <p:sldId id="617" r:id="rId14"/>
    <p:sldId id="618" r:id="rId15"/>
    <p:sldId id="619" r:id="rId16"/>
    <p:sldId id="620" r:id="rId17"/>
    <p:sldId id="621" r:id="rId1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0A060"/>
    <a:srgbClr val="000000"/>
    <a:srgbClr val="0066FF"/>
    <a:srgbClr val="00FF00"/>
    <a:srgbClr val="FF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80848" autoAdjust="0"/>
  </p:normalViewPr>
  <p:slideViewPr>
    <p:cSldViewPr>
      <p:cViewPr varScale="1">
        <p:scale>
          <a:sx n="95" d="100"/>
          <a:sy n="95" d="100"/>
        </p:scale>
        <p:origin x="206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B5DE9B3E-3DD9-2446-A7A4-591C2C1B03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79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rgbClr val="0066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rgbClr val="0066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rgbClr val="0066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rgbClr val="006600"/>
                </a:solidFill>
              </a:defRPr>
            </a:lvl1pPr>
          </a:lstStyle>
          <a:p>
            <a:fld id="{EEB63B09-3331-F444-A198-508D1D53DF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86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5" charset="-128"/>
        <a:cs typeface="ＭＳ Ｐゴシック" pitchFamily="3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fld id="{8589DA78-A9A0-F64F-A2C3-0A7961003682}" type="slidenum">
              <a:rPr lang="en-US" sz="1300">
                <a:solidFill>
                  <a:srgbClr val="006600"/>
                </a:solidFill>
              </a:rPr>
              <a:pPr/>
              <a:t>1</a:t>
            </a:fld>
            <a:endParaRPr lang="en-US" sz="1300">
              <a:solidFill>
                <a:srgbClr val="006600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192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A094AF-FC8C-C647-A5CA-FAA82BBC4B23}" type="slidenum">
              <a:rPr lang="en-US"/>
              <a:pPr/>
              <a:t>10</a:t>
            </a:fld>
            <a:endParaRPr lang="en-US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8060" tIns="49030" rIns="98060" bIns="49030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595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EA1175-AEA1-A543-94EA-0EC6DD49AAF0}" type="slidenum">
              <a:rPr lang="en-US"/>
              <a:pPr/>
              <a:t>11</a:t>
            </a:fld>
            <a:endParaRPr lang="en-US"/>
          </a:p>
        </p:txBody>
      </p:sp>
      <p:sp>
        <p:nvSpPr>
          <p:cNvPr id="635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558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8E8CE-43A1-8547-8E34-4AA624B9FD32}" type="slidenum">
              <a:rPr lang="en-US"/>
              <a:pPr/>
              <a:t>12</a:t>
            </a:fld>
            <a:endParaRPr lang="en-US"/>
          </a:p>
        </p:txBody>
      </p:sp>
      <p:sp>
        <p:nvSpPr>
          <p:cNvPr id="64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61" tIns="48331" rIns="96661" bIns="48331">
            <a:prstTxWarp prst="textNoShape">
              <a:avLst/>
            </a:prstTxWarp>
          </a:bodyPr>
          <a:lstStyle/>
          <a:p>
            <a:endParaRPr lang="en-US" dirty="0"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113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8E8CE-43A1-8547-8E34-4AA624B9FD32}" type="slidenum">
              <a:rPr lang="en-US"/>
              <a:pPr/>
              <a:t>13</a:t>
            </a:fld>
            <a:endParaRPr lang="en-US"/>
          </a:p>
        </p:txBody>
      </p:sp>
      <p:sp>
        <p:nvSpPr>
          <p:cNvPr id="64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61" tIns="48331" rIns="96661" bIns="48331">
            <a:prstTxWarp prst="textNoShape">
              <a:avLst/>
            </a:prstTxWarp>
          </a:bodyPr>
          <a:lstStyle/>
          <a:p>
            <a:endParaRPr lang="en-US" dirty="0">
              <a:sym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6586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7FC29C-4BB1-2848-B1F0-EC5915363282}" type="slidenum">
              <a:rPr lang="en-US"/>
              <a:pPr/>
              <a:t>14</a:t>
            </a:fld>
            <a:endParaRPr lang="en-US"/>
          </a:p>
        </p:txBody>
      </p:sp>
      <p:sp>
        <p:nvSpPr>
          <p:cNvPr id="632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958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EA1175-AEA1-A543-94EA-0EC6DD49AAF0}" type="slidenum">
              <a:rPr lang="en-US"/>
              <a:pPr/>
              <a:t>15</a:t>
            </a:fld>
            <a:endParaRPr lang="en-US"/>
          </a:p>
        </p:txBody>
      </p:sp>
      <p:sp>
        <p:nvSpPr>
          <p:cNvPr id="635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809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EA1175-AEA1-A543-94EA-0EC6DD49AAF0}" type="slidenum">
              <a:rPr lang="en-US"/>
              <a:pPr/>
              <a:t>16</a:t>
            </a:fld>
            <a:endParaRPr lang="en-US"/>
          </a:p>
        </p:txBody>
      </p:sp>
      <p:sp>
        <p:nvSpPr>
          <p:cNvPr id="635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8390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EA1175-AEA1-A543-94EA-0EC6DD49AAF0}" type="slidenum">
              <a:rPr lang="en-US"/>
              <a:pPr/>
              <a:t>17</a:t>
            </a:fld>
            <a:endParaRPr lang="en-US"/>
          </a:p>
        </p:txBody>
      </p:sp>
      <p:sp>
        <p:nvSpPr>
          <p:cNvPr id="635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162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fld id="{619690B4-539D-8743-AA9D-1060CDCB897A}" type="slidenum">
              <a:rPr lang="en-US" sz="1300">
                <a:solidFill>
                  <a:srgbClr val="006600"/>
                </a:solidFill>
              </a:rPr>
              <a:pPr/>
              <a:t>2</a:t>
            </a:fld>
            <a:endParaRPr lang="en-US" sz="1300">
              <a:solidFill>
                <a:srgbClr val="0066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021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56DCF6-29C7-0A48-8C89-137109CAD97C}" type="slidenum">
              <a:rPr lang="en-US"/>
              <a:pPr/>
              <a:t>3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860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fld id="{AE703A04-ED7C-4D4A-A1B7-F270E58B8B52}" type="slidenum">
              <a:rPr lang="en-US" sz="1300">
                <a:solidFill>
                  <a:srgbClr val="006600"/>
                </a:solidFill>
              </a:rPr>
              <a:pPr/>
              <a:t>4</a:t>
            </a:fld>
            <a:endParaRPr lang="en-US" sz="1300">
              <a:solidFill>
                <a:srgbClr val="0066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038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fld id="{2CFC714F-CC0B-9544-A9F9-1FE5D5CF76D7}" type="slidenum">
              <a:rPr lang="en-US" sz="1300">
                <a:solidFill>
                  <a:srgbClr val="006600"/>
                </a:solidFill>
              </a:rPr>
              <a:pPr/>
              <a:t>5</a:t>
            </a:fld>
            <a:endParaRPr lang="en-US" sz="1300">
              <a:solidFill>
                <a:srgbClr val="006600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26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A094AF-FC8C-C647-A5CA-FAA82BBC4B23}" type="slidenum">
              <a:rPr lang="en-US"/>
              <a:pPr/>
              <a:t>6</a:t>
            </a:fld>
            <a:endParaRPr lang="en-US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8060" tIns="49030" rIns="98060" bIns="49030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989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fld id="{ECB042EA-E8FD-074E-AF52-46CC5EEA955C}" type="slidenum">
              <a:rPr lang="en-US" sz="1300">
                <a:solidFill>
                  <a:srgbClr val="006600"/>
                </a:solidFill>
              </a:rPr>
              <a:pPr/>
              <a:t>7</a:t>
            </a:fld>
            <a:endParaRPr lang="en-US" sz="1300">
              <a:solidFill>
                <a:srgbClr val="0066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115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fld id="{C0DFAA10-C14B-104C-AE44-5E6CF1205340}" type="slidenum">
              <a:rPr lang="en-US" sz="1300">
                <a:solidFill>
                  <a:srgbClr val="006600"/>
                </a:solidFill>
              </a:rPr>
              <a:pPr/>
              <a:t>8</a:t>
            </a:fld>
            <a:endParaRPr lang="en-US" sz="1300">
              <a:solidFill>
                <a:srgbClr val="0066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685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966788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fld id="{F9BB10DD-C87C-C94D-8861-FFF5D1685057}" type="slidenum">
              <a:rPr lang="en-US" sz="1300">
                <a:solidFill>
                  <a:srgbClr val="006600"/>
                </a:solidFill>
              </a:rPr>
              <a:pPr/>
              <a:t>9</a:t>
            </a:fld>
            <a:endParaRPr lang="en-US" sz="1300">
              <a:solidFill>
                <a:srgbClr val="0066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368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fld id="{C8788454-CB8E-BB45-877A-409562A405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8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3F0F48-E0CB-644F-B143-8928DC5DAC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5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4D1755-8659-1847-9696-218596D923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7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ABD57-1B9B-ED41-BD49-7B981BEABE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628F3D-9C7F-5244-AFBC-C8CC5821FC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2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AE5D2-455A-514A-9FC3-3B84E8BD1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8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1E7D0-91B3-2349-94C0-5F55CC3CEC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66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07936A-7511-1148-9361-11CA6319F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0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20FC8B-148A-4F4F-B30E-FF0C2AAB00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77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A7BC4-9DBF-A748-A243-1FC5380A47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97EA5F-5DD7-4B4E-9486-9F145CF8C3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5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2772A726-45DF-AC43-B4E5-E2CB92169E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5" charset="-128"/>
          <a:cs typeface="ＭＳ Ｐゴシック" pitchFamily="3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5" charset="-128"/>
          <a:cs typeface="ＭＳ Ｐゴシック" pitchFamily="3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5" charset="-128"/>
          <a:cs typeface="ＭＳ Ｐゴシック" pitchFamily="3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5" charset="-128"/>
          <a:cs typeface="ＭＳ Ｐゴシック" pitchFamily="3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5" charset="-128"/>
          <a:cs typeface="ＭＳ Ｐゴシック" pitchFamily="3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5" charset="-128"/>
          <a:cs typeface="ＭＳ Ｐゴシック" pitchFamily="3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7772400" cy="1143000"/>
          </a:xfrm>
        </p:spPr>
        <p:txBody>
          <a:bodyPr/>
          <a:lstStyle/>
          <a:p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Eukaryotic Gene </a:t>
            </a:r>
            <a:r>
              <a:rPr lang="en-US" sz="4000" dirty="0" smtClean="0">
                <a:latin typeface="Arial" charset="0"/>
                <a:ea typeface="ＭＳ Ｐゴシック" charset="0"/>
                <a:cs typeface="ＭＳ Ｐゴシック" charset="0"/>
              </a:rPr>
              <a:t>Finding</a:t>
            </a:r>
            <a:endParaRPr lang="en-US" sz="4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200400"/>
            <a:ext cx="7162800" cy="1752600"/>
          </a:xfrm>
        </p:spPr>
        <p:txBody>
          <a:bodyPr/>
          <a:lstStyle/>
          <a:p>
            <a:r>
              <a:rPr lang="en-US" sz="2800" dirty="0"/>
              <a:t>BMI/CS 776 </a:t>
            </a:r>
          </a:p>
          <a:p>
            <a:r>
              <a:rPr lang="en-US" sz="2800" dirty="0"/>
              <a:t>www.biostat.wisc.edu/bmi776/</a:t>
            </a:r>
          </a:p>
          <a:p>
            <a:r>
              <a:rPr lang="en-US" sz="2800" dirty="0"/>
              <a:t>Spring </a:t>
            </a:r>
            <a:r>
              <a:rPr lang="en-US" sz="2800" dirty="0" smtClean="0"/>
              <a:t>2018</a:t>
            </a:r>
            <a:endParaRPr lang="en-US" sz="2800" dirty="0"/>
          </a:p>
          <a:p>
            <a:r>
              <a:rPr lang="en-US" sz="2800" dirty="0"/>
              <a:t>Anthony Gitter</a:t>
            </a:r>
          </a:p>
          <a:p>
            <a:r>
              <a:rPr lang="en-US" sz="2800" dirty="0"/>
              <a:t>gitter@biostat.wisc.edu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9728" y="6611779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-111" charset="0"/>
                <a:ea typeface="+mn-ea"/>
                <a:cs typeface="+mn-cs"/>
              </a:rPr>
              <a:t>These slides, excluding third-party material, are licensed under </a:t>
            </a:r>
            <a:r>
              <a:rPr lang="en-US" sz="1200" dirty="0" smtClean="0">
                <a:solidFill>
                  <a:schemeClr val="tx1"/>
                </a:solidFill>
                <a:latin typeface="Arial" pitchFamily="-111" charset="0"/>
                <a:ea typeface="+mn-ea"/>
                <a:cs typeface="+mn-cs"/>
                <a:hlinkClick r:id="rId3"/>
              </a:rPr>
              <a:t>CC BY-NC 4.0</a:t>
            </a:r>
            <a:r>
              <a:rPr lang="en-US" sz="1200" dirty="0" smtClean="0">
                <a:solidFill>
                  <a:schemeClr val="tx1"/>
                </a:solidFill>
                <a:latin typeface="Arial" pitchFamily="-111" charset="0"/>
                <a:ea typeface="+mn-ea"/>
                <a:cs typeface="+mn-cs"/>
              </a:rPr>
              <a:t> by Mark Craven, Colin Dewey, and Anthony Gitter</a:t>
            </a:r>
            <a:endParaRPr lang="en-US" sz="1200" dirty="0">
              <a:solidFill>
                <a:schemeClr val="tx1"/>
              </a:solidFill>
              <a:latin typeface="Arial" pitchFamily="-111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4" name="Text Box 4"/>
          <p:cNvSpPr txBox="1">
            <a:spLocks noChangeArrowheads="1"/>
          </p:cNvSpPr>
          <p:nvPr/>
        </p:nvSpPr>
        <p:spPr bwMode="auto">
          <a:xfrm>
            <a:off x="152400" y="6248400"/>
            <a:ext cx="9105378" cy="2154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800" b="1" dirty="0" smtClean="0">
                <a:solidFill>
                  <a:srgbClr val="000000"/>
                </a:solidFill>
              </a:rPr>
              <a:t>ACCGTTACGTGTCATTCTACGTGATCATCGGATCCTAGAATCATCGATCCGTGCGATCGATCGGATTAGCTAGCTTAGCTAGGAGAGCATCGATCGGATCGAGGAGGAGCCTATATAAATCAA</a:t>
            </a:r>
            <a:endParaRPr lang="en-US" sz="800" b="1" dirty="0">
              <a:solidFill>
                <a:srgbClr val="000000"/>
              </a:solidFill>
            </a:endParaRPr>
          </a:p>
        </p:txBody>
      </p:sp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914400"/>
          </a:xfrm>
        </p:spPr>
        <p:txBody>
          <a:bodyPr/>
          <a:lstStyle/>
          <a:p>
            <a:r>
              <a:rPr lang="en-US"/>
              <a:t>Parsing a DNA </a:t>
            </a:r>
            <a:r>
              <a:rPr lang="en-US" sz="4000"/>
              <a:t>Sequence</a:t>
            </a:r>
            <a:endParaRPr lang="en-US"/>
          </a:p>
        </p:txBody>
      </p:sp>
      <p:pic>
        <p:nvPicPr>
          <p:cNvPr id="640003" name="Picture 3" descr="burge-hmm"/>
          <p:cNvPicPr>
            <a:picLocks noChangeAspect="1" noChangeArrowheads="1"/>
          </p:cNvPicPr>
          <p:nvPr/>
        </p:nvPicPr>
        <p:blipFill>
          <a:blip r:embed="rId3"/>
          <a:srcRect b="47823"/>
          <a:stretch>
            <a:fillRect/>
          </a:stretch>
        </p:blipFill>
        <p:spPr bwMode="auto">
          <a:xfrm>
            <a:off x="1981200" y="990600"/>
            <a:ext cx="4876800" cy="4419600"/>
          </a:xfrm>
          <a:prstGeom prst="rect">
            <a:avLst/>
          </a:prstGeom>
          <a:noFill/>
        </p:spPr>
      </p:pic>
      <p:grpSp>
        <p:nvGrpSpPr>
          <p:cNvPr id="640005" name="Group 5"/>
          <p:cNvGrpSpPr>
            <a:grpSpLocks/>
          </p:cNvGrpSpPr>
          <p:nvPr/>
        </p:nvGrpSpPr>
        <p:grpSpPr bwMode="auto">
          <a:xfrm>
            <a:off x="227013" y="5562600"/>
            <a:ext cx="4192587" cy="688975"/>
            <a:chOff x="143" y="3504"/>
            <a:chExt cx="2641" cy="434"/>
          </a:xfrm>
        </p:grpSpPr>
        <p:sp>
          <p:nvSpPr>
            <p:cNvPr id="640006" name="Line 6"/>
            <p:cNvSpPr>
              <a:spLocks noChangeShapeType="1"/>
            </p:cNvSpPr>
            <p:nvPr/>
          </p:nvSpPr>
          <p:spPr bwMode="auto">
            <a:xfrm flipH="1">
              <a:off x="143" y="3504"/>
              <a:ext cx="2641" cy="43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007" name="Line 7"/>
            <p:cNvSpPr>
              <a:spLocks noChangeShapeType="1"/>
            </p:cNvSpPr>
            <p:nvPr/>
          </p:nvSpPr>
          <p:spPr bwMode="auto">
            <a:xfrm flipH="1">
              <a:off x="468" y="3504"/>
              <a:ext cx="2316" cy="432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40008" name="Group 8"/>
          <p:cNvGrpSpPr>
            <a:grpSpLocks/>
          </p:cNvGrpSpPr>
          <p:nvPr/>
        </p:nvGrpSpPr>
        <p:grpSpPr bwMode="auto">
          <a:xfrm>
            <a:off x="739775" y="4751391"/>
            <a:ext cx="3454401" cy="1524001"/>
            <a:chOff x="466" y="2993"/>
            <a:chExt cx="2176" cy="960"/>
          </a:xfrm>
        </p:grpSpPr>
        <p:grpSp>
          <p:nvGrpSpPr>
            <p:cNvPr id="640009" name="Group 9"/>
            <p:cNvGrpSpPr>
              <a:grpSpLocks/>
            </p:cNvGrpSpPr>
            <p:nvPr/>
          </p:nvGrpSpPr>
          <p:grpSpPr bwMode="auto">
            <a:xfrm>
              <a:off x="466" y="3024"/>
              <a:ext cx="1838" cy="929"/>
              <a:chOff x="466" y="3024"/>
              <a:chExt cx="1838" cy="929"/>
            </a:xfrm>
          </p:grpSpPr>
          <p:sp>
            <p:nvSpPr>
              <p:cNvPr id="640010" name="Line 10"/>
              <p:cNvSpPr>
                <a:spLocks noChangeShapeType="1"/>
              </p:cNvSpPr>
              <p:nvPr/>
            </p:nvSpPr>
            <p:spPr bwMode="auto">
              <a:xfrm flipH="1">
                <a:off x="466" y="3024"/>
                <a:ext cx="1838" cy="91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011" name="Line 11"/>
              <p:cNvSpPr>
                <a:spLocks noChangeShapeType="1"/>
              </p:cNvSpPr>
              <p:nvPr/>
            </p:nvSpPr>
            <p:spPr bwMode="auto">
              <a:xfrm flipH="1">
                <a:off x="1397" y="3024"/>
                <a:ext cx="907" cy="929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40012" name="Line 12"/>
            <p:cNvSpPr>
              <a:spLocks noChangeShapeType="1"/>
            </p:cNvSpPr>
            <p:nvPr/>
          </p:nvSpPr>
          <p:spPr bwMode="auto">
            <a:xfrm flipH="1" flipV="1">
              <a:off x="2485" y="2993"/>
              <a:ext cx="157" cy="172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40013" name="Group 13"/>
          <p:cNvGrpSpPr>
            <a:grpSpLocks/>
          </p:cNvGrpSpPr>
          <p:nvPr/>
        </p:nvGrpSpPr>
        <p:grpSpPr bwMode="auto">
          <a:xfrm>
            <a:off x="2209800" y="4121150"/>
            <a:ext cx="1504950" cy="2161539"/>
            <a:chOff x="1392" y="2596"/>
            <a:chExt cx="960" cy="1340"/>
          </a:xfrm>
        </p:grpSpPr>
        <p:grpSp>
          <p:nvGrpSpPr>
            <p:cNvPr id="640014" name="Group 14"/>
            <p:cNvGrpSpPr>
              <a:grpSpLocks/>
            </p:cNvGrpSpPr>
            <p:nvPr/>
          </p:nvGrpSpPr>
          <p:grpSpPr bwMode="auto">
            <a:xfrm>
              <a:off x="1392" y="2736"/>
              <a:ext cx="960" cy="1200"/>
              <a:chOff x="1392" y="2736"/>
              <a:chExt cx="960" cy="1200"/>
            </a:xfrm>
          </p:grpSpPr>
          <p:sp>
            <p:nvSpPr>
              <p:cNvPr id="640015" name="Line 15"/>
              <p:cNvSpPr>
                <a:spLocks noChangeShapeType="1"/>
              </p:cNvSpPr>
              <p:nvPr/>
            </p:nvSpPr>
            <p:spPr bwMode="auto">
              <a:xfrm flipH="1">
                <a:off x="1392" y="2736"/>
                <a:ext cx="576" cy="1200"/>
              </a:xfrm>
              <a:prstGeom prst="line">
                <a:avLst/>
              </a:prstGeom>
              <a:noFill/>
              <a:ln w="19050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016" name="Line 16"/>
              <p:cNvSpPr>
                <a:spLocks noChangeShapeType="1"/>
              </p:cNvSpPr>
              <p:nvPr/>
            </p:nvSpPr>
            <p:spPr bwMode="auto">
              <a:xfrm>
                <a:off x="1968" y="2736"/>
                <a:ext cx="384" cy="1200"/>
              </a:xfrm>
              <a:prstGeom prst="line">
                <a:avLst/>
              </a:prstGeom>
              <a:noFill/>
              <a:ln w="19050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40017" name="Line 17"/>
            <p:cNvSpPr>
              <a:spLocks noChangeShapeType="1"/>
            </p:cNvSpPr>
            <p:nvPr/>
          </p:nvSpPr>
          <p:spPr bwMode="auto">
            <a:xfrm flipH="1" flipV="1">
              <a:off x="2102" y="2596"/>
              <a:ext cx="158" cy="157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40018" name="Group 18"/>
          <p:cNvGrpSpPr>
            <a:grpSpLocks/>
          </p:cNvGrpSpPr>
          <p:nvPr/>
        </p:nvGrpSpPr>
        <p:grpSpPr bwMode="auto">
          <a:xfrm>
            <a:off x="3348038" y="3444878"/>
            <a:ext cx="2884487" cy="2841626"/>
            <a:chOff x="2109" y="2170"/>
            <a:chExt cx="1817" cy="1790"/>
          </a:xfrm>
        </p:grpSpPr>
        <p:grpSp>
          <p:nvGrpSpPr>
            <p:cNvPr id="640019" name="Group 19"/>
            <p:cNvGrpSpPr>
              <a:grpSpLocks/>
            </p:cNvGrpSpPr>
            <p:nvPr/>
          </p:nvGrpSpPr>
          <p:grpSpPr bwMode="auto">
            <a:xfrm>
              <a:off x="2340" y="2208"/>
              <a:ext cx="1586" cy="1752"/>
              <a:chOff x="2340" y="2208"/>
              <a:chExt cx="1586" cy="1752"/>
            </a:xfrm>
          </p:grpSpPr>
          <p:sp>
            <p:nvSpPr>
              <p:cNvPr id="640020" name="Line 20"/>
              <p:cNvSpPr>
                <a:spLocks noChangeShapeType="1"/>
              </p:cNvSpPr>
              <p:nvPr/>
            </p:nvSpPr>
            <p:spPr bwMode="auto">
              <a:xfrm flipH="1">
                <a:off x="2340" y="2208"/>
                <a:ext cx="60" cy="1747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021" name="Line 21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1526" cy="175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40022" name="Line 22"/>
            <p:cNvSpPr>
              <a:spLocks noChangeShapeType="1"/>
            </p:cNvSpPr>
            <p:nvPr/>
          </p:nvSpPr>
          <p:spPr bwMode="auto">
            <a:xfrm flipV="1">
              <a:off x="2109" y="2170"/>
              <a:ext cx="148" cy="153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40023" name="Group 23"/>
          <p:cNvGrpSpPr>
            <a:grpSpLocks/>
          </p:cNvGrpSpPr>
          <p:nvPr/>
        </p:nvGrpSpPr>
        <p:grpSpPr bwMode="auto">
          <a:xfrm>
            <a:off x="3762376" y="2619376"/>
            <a:ext cx="5313363" cy="3670300"/>
            <a:chOff x="2370" y="1650"/>
            <a:chExt cx="3347" cy="2312"/>
          </a:xfrm>
        </p:grpSpPr>
        <p:sp>
          <p:nvSpPr>
            <p:cNvPr id="640024" name="Line 24"/>
            <p:cNvSpPr>
              <a:spLocks noChangeShapeType="1"/>
            </p:cNvSpPr>
            <p:nvPr/>
          </p:nvSpPr>
          <p:spPr bwMode="auto">
            <a:xfrm>
              <a:off x="2373" y="1662"/>
              <a:ext cx="1553" cy="2298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025" name="Line 25"/>
            <p:cNvSpPr>
              <a:spLocks noChangeShapeType="1"/>
            </p:cNvSpPr>
            <p:nvPr/>
          </p:nvSpPr>
          <p:spPr bwMode="auto">
            <a:xfrm>
              <a:off x="2376" y="1666"/>
              <a:ext cx="3341" cy="2296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026" name="Line 26"/>
            <p:cNvSpPr>
              <a:spLocks noChangeShapeType="1"/>
            </p:cNvSpPr>
            <p:nvPr/>
          </p:nvSpPr>
          <p:spPr bwMode="auto">
            <a:xfrm flipV="1">
              <a:off x="2370" y="1650"/>
              <a:ext cx="0" cy="242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0027" name="Text Box 27"/>
          <p:cNvSpPr txBox="1">
            <a:spLocks noChangeArrowheads="1"/>
          </p:cNvSpPr>
          <p:nvPr/>
        </p:nvSpPr>
        <p:spPr bwMode="auto">
          <a:xfrm>
            <a:off x="76200" y="1143000"/>
            <a:ext cx="3487738" cy="1127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2000" dirty="0"/>
              <a:t>The Viterbi path represents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2000" dirty="0"/>
              <a:t>a parse of a given sequence,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2000" dirty="0"/>
              <a:t>predicting exons, introns, etc.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6147441" y="6249467"/>
            <a:ext cx="3052439" cy="2154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800" b="1" dirty="0" smtClean="0">
                <a:solidFill>
                  <a:srgbClr val="006600"/>
                </a:solidFill>
              </a:rPr>
              <a:t>GAGCATCGATCGGATCGAGGAGGAGCCTATATAAATCAA</a:t>
            </a:r>
            <a:endParaRPr lang="en-US" sz="800" b="1" dirty="0">
              <a:solidFill>
                <a:srgbClr val="006600"/>
              </a:solidFill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52400" y="6250126"/>
            <a:ext cx="684803" cy="2154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800" b="1" dirty="0" smtClean="0">
                <a:solidFill>
                  <a:srgbClr val="006600"/>
                </a:solidFill>
              </a:rPr>
              <a:t>ACCGTTA</a:t>
            </a:r>
            <a:endParaRPr lang="en-US" sz="800" b="1" dirty="0">
              <a:solidFill>
                <a:srgbClr val="000000"/>
              </a:solidFill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647884" y="6249429"/>
            <a:ext cx="1669047" cy="2154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800" b="1" dirty="0" smtClean="0"/>
              <a:t>CGTGTCATTCTACGTGATCAT</a:t>
            </a:r>
            <a:endParaRPr lang="en-US" sz="800" b="1" dirty="0">
              <a:solidFill>
                <a:srgbClr val="000000"/>
              </a:solidFill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2116135" y="6250085"/>
            <a:ext cx="1702710" cy="2154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800" b="1" dirty="0" smtClean="0">
                <a:solidFill>
                  <a:srgbClr val="006600"/>
                </a:solidFill>
              </a:rPr>
              <a:t>CGGATCCTAGAATCATCGATC</a:t>
            </a:r>
            <a:endParaRPr lang="en-US" sz="800" b="1" dirty="0">
              <a:solidFill>
                <a:srgbClr val="000000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20036" y="6250126"/>
            <a:ext cx="2735044" cy="2154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800" b="1" dirty="0" smtClean="0"/>
              <a:t>CGTGCGATCGATCGGATTAGCTAGCTTAGCTAGGA</a:t>
            </a:r>
            <a:endParaRPr lang="en-US" sz="800" b="1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D57-1B9B-ED41-BD49-7B981BEABE3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8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000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00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00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sz="4000" dirty="0" smtClean="0"/>
              <a:t>Comparative Algorithms</a:t>
            </a:r>
            <a:endParaRPr lang="en-US" sz="4000" dirty="0"/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848600" cy="4114800"/>
          </a:xfrm>
        </p:spPr>
        <p:txBody>
          <a:bodyPr/>
          <a:lstStyle/>
          <a:p>
            <a:r>
              <a:rPr lang="en-US" sz="2400" dirty="0" smtClean="0"/>
              <a:t>Genes </a:t>
            </a:r>
            <a:r>
              <a:rPr lang="en-US" sz="2400" dirty="0"/>
              <a:t>are among the most conserved elements in the </a:t>
            </a:r>
            <a:r>
              <a:rPr lang="en-US" sz="2400" dirty="0" smtClean="0"/>
              <a:t>genome</a:t>
            </a:r>
          </a:p>
          <a:p>
            <a:pPr lvl="1"/>
            <a:r>
              <a:rPr lang="en-US" sz="2000" dirty="0" smtClean="0"/>
              <a:t>use conservation to help infer locations of genes</a:t>
            </a:r>
          </a:p>
          <a:p>
            <a:pPr lvl="1"/>
            <a:endParaRPr lang="en-US" sz="2400" dirty="0"/>
          </a:p>
          <a:p>
            <a:r>
              <a:rPr lang="en-US" sz="2400" dirty="0" smtClean="0"/>
              <a:t>Some </a:t>
            </a:r>
            <a:r>
              <a:rPr lang="en-US" sz="2400" dirty="0"/>
              <a:t>signals associated with genes are short and occur </a:t>
            </a:r>
            <a:r>
              <a:rPr lang="en-US" sz="2400" dirty="0" smtClean="0"/>
              <a:t>frequently in the genome</a:t>
            </a:r>
          </a:p>
          <a:p>
            <a:pPr lvl="1"/>
            <a:r>
              <a:rPr lang="en-US" sz="2000" dirty="0" smtClean="0"/>
              <a:t>use </a:t>
            </a:r>
            <a:r>
              <a:rPr lang="en-US" sz="2000" dirty="0"/>
              <a:t>conservation to eliminate </a:t>
            </a:r>
            <a:r>
              <a:rPr lang="en-US" sz="2000" dirty="0" smtClean="0"/>
              <a:t>false </a:t>
            </a:r>
            <a:r>
              <a:rPr lang="en-US" sz="2000" dirty="0"/>
              <a:t>candidate sites from consideration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0E44-3BCB-1F40-9EEF-82926AD9571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3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590800"/>
            <a:ext cx="4070350" cy="3554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4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 rIns="34290"/>
          <a:lstStyle/>
          <a:p>
            <a:r>
              <a:rPr lang="en-US" sz="4000" dirty="0"/>
              <a:t>Pair Hidden Markov Models</a:t>
            </a:r>
          </a:p>
        </p:txBody>
      </p:sp>
      <p:sp>
        <p:nvSpPr>
          <p:cNvPr id="64820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85800" y="1230312"/>
            <a:ext cx="7359650" cy="903288"/>
          </a:xfrm>
          <a:ln/>
        </p:spPr>
        <p:txBody>
          <a:bodyPr rIns="34290" anchor="ctr"/>
          <a:lstStyle/>
          <a:p>
            <a:pPr marL="698500" indent="-444500">
              <a:lnSpc>
                <a:spcPct val="90000"/>
              </a:lnSpc>
              <a:buFont typeface="Times" charset="0"/>
              <a:buChar char="•"/>
            </a:pPr>
            <a:r>
              <a:rPr lang="en-US" sz="2800" dirty="0" smtClean="0"/>
              <a:t>Each </a:t>
            </a:r>
            <a:r>
              <a:rPr lang="en-US" sz="2800" dirty="0"/>
              <a:t>non-silent state emits one or a pair of characters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05400" y="3276600"/>
            <a:ext cx="1946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I: insert state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5105400" y="3962400"/>
            <a:ext cx="2169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D: delete state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105400" y="2590800"/>
            <a:ext cx="3794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H: homology (match) state</a:t>
            </a: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30529" y="2179044"/>
            <a:ext cx="2743187" cy="40011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Transition probabilities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2731770" y="2430780"/>
            <a:ext cx="209550" cy="20574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859280" y="2583180"/>
            <a:ext cx="68580" cy="56388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0E44-3BCB-1F40-9EEF-82926AD9571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59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125" y="2312988"/>
            <a:ext cx="4070350" cy="3554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4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ln/>
        </p:spPr>
        <p:txBody>
          <a:bodyPr rIns="34290"/>
          <a:lstStyle/>
          <a:p>
            <a:r>
              <a:rPr lang="en-US" sz="4000" dirty="0" smtClean="0"/>
              <a:t>Pair HMM Paths are Alignments</a:t>
            </a:r>
            <a:endParaRPr lang="en-US" sz="4000" dirty="0"/>
          </a:p>
        </p:txBody>
      </p:sp>
      <p:sp>
        <p:nvSpPr>
          <p:cNvPr id="648196" name="Rectangle 4"/>
          <p:cNvSpPr>
            <a:spLocks/>
          </p:cNvSpPr>
          <p:nvPr/>
        </p:nvSpPr>
        <p:spPr bwMode="auto">
          <a:xfrm>
            <a:off x="6475923" y="3203198"/>
            <a:ext cx="222817" cy="1785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/>
            <a:r>
              <a:rPr lang="en-US" sz="2900" b="1" dirty="0">
                <a:solidFill>
                  <a:srgbClr val="FF00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H</a:t>
            </a:r>
          </a:p>
          <a:p>
            <a:pPr algn="ctr" defTabSz="822325" eaLnBrk="1" hangingPunct="1"/>
            <a:r>
              <a:rPr lang="en-US" sz="2900" b="1" dirty="0"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A</a:t>
            </a:r>
          </a:p>
          <a:p>
            <a:pPr algn="ctr" defTabSz="822325" eaLnBrk="1" hangingPunct="1"/>
            <a:r>
              <a:rPr lang="en-US" sz="2900" b="1" dirty="0">
                <a:solidFill>
                  <a:srgbClr val="0066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A</a:t>
            </a: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648197" name="Rectangle 5"/>
          <p:cNvSpPr>
            <a:spLocks/>
          </p:cNvSpPr>
          <p:nvPr/>
        </p:nvSpPr>
        <p:spPr bwMode="auto">
          <a:xfrm>
            <a:off x="6796598" y="3203198"/>
            <a:ext cx="222817" cy="1785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/>
            <a:r>
              <a:rPr lang="en-US" sz="2900" b="1" dirty="0">
                <a:solidFill>
                  <a:srgbClr val="FF00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H</a:t>
            </a:r>
          </a:p>
          <a:p>
            <a:pPr algn="ctr" defTabSz="822325" eaLnBrk="1" hangingPunct="1"/>
            <a:r>
              <a:rPr lang="en-US" sz="2900" b="1" dirty="0"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A</a:t>
            </a:r>
          </a:p>
          <a:p>
            <a:pPr algn="ctr" defTabSz="822325" eaLnBrk="1" hangingPunct="1"/>
            <a:r>
              <a:rPr lang="en-US" sz="2900" b="1" dirty="0">
                <a:solidFill>
                  <a:srgbClr val="0066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T</a:t>
            </a: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648198" name="Rectangle 6"/>
          <p:cNvSpPr>
            <a:spLocks/>
          </p:cNvSpPr>
          <p:nvPr/>
        </p:nvSpPr>
        <p:spPr bwMode="auto">
          <a:xfrm>
            <a:off x="7116480" y="3203198"/>
            <a:ext cx="222817" cy="1785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/>
            <a:r>
              <a:rPr lang="en-US" sz="2900" b="1" dirty="0">
                <a:solidFill>
                  <a:srgbClr val="FF00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I</a:t>
            </a:r>
          </a:p>
          <a:p>
            <a:pPr algn="ctr" defTabSz="822325" eaLnBrk="1" hangingPunct="1"/>
            <a:r>
              <a:rPr lang="en-US" sz="2900" b="1" dirty="0"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G</a:t>
            </a: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648199" name="Rectangle 7"/>
          <p:cNvSpPr>
            <a:spLocks/>
          </p:cNvSpPr>
          <p:nvPr/>
        </p:nvSpPr>
        <p:spPr bwMode="auto">
          <a:xfrm>
            <a:off x="7437154" y="3203198"/>
            <a:ext cx="222817" cy="1785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/>
            <a:r>
              <a:rPr lang="en-US" sz="2900" b="1" dirty="0">
                <a:solidFill>
                  <a:srgbClr val="FF00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I</a:t>
            </a:r>
          </a:p>
          <a:p>
            <a:pPr algn="ctr" defTabSz="822325" eaLnBrk="1" hangingPunct="1"/>
            <a:r>
              <a:rPr lang="en-US" sz="2900" b="1" dirty="0"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C</a:t>
            </a: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648200" name="Rectangle 8"/>
          <p:cNvSpPr>
            <a:spLocks/>
          </p:cNvSpPr>
          <p:nvPr/>
        </p:nvSpPr>
        <p:spPr bwMode="auto">
          <a:xfrm>
            <a:off x="7756242" y="3203198"/>
            <a:ext cx="222817" cy="1785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/>
            <a:r>
              <a:rPr lang="en-US" sz="2900" b="1" dirty="0">
                <a:solidFill>
                  <a:srgbClr val="FF00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H</a:t>
            </a:r>
          </a:p>
          <a:p>
            <a:pPr algn="ctr" defTabSz="822325" eaLnBrk="1" hangingPunct="1"/>
            <a:r>
              <a:rPr lang="en-US" sz="2900" b="1" dirty="0"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G</a:t>
            </a:r>
          </a:p>
          <a:p>
            <a:pPr algn="ctr" defTabSz="822325" eaLnBrk="1" hangingPunct="1"/>
            <a:r>
              <a:rPr lang="en-US" sz="2900" b="1" dirty="0">
                <a:solidFill>
                  <a:srgbClr val="0066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G</a:t>
            </a: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648201" name="Rectangle 9"/>
          <p:cNvSpPr>
            <a:spLocks/>
          </p:cNvSpPr>
          <p:nvPr/>
        </p:nvSpPr>
        <p:spPr bwMode="auto">
          <a:xfrm>
            <a:off x="8075328" y="3203198"/>
            <a:ext cx="222818" cy="1785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/>
            <a:r>
              <a:rPr lang="en-US" sz="2900" b="1" dirty="0">
                <a:solidFill>
                  <a:srgbClr val="FF00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D</a:t>
            </a: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  <a:p>
            <a:pPr algn="ctr" defTabSz="822325" eaLnBrk="1" hangingPunct="1"/>
            <a:r>
              <a:rPr lang="en-US" sz="2900" b="1" dirty="0">
                <a:solidFill>
                  <a:srgbClr val="0066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T</a:t>
            </a: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648202" name="Rectangle 10"/>
          <p:cNvSpPr>
            <a:spLocks/>
          </p:cNvSpPr>
          <p:nvPr/>
        </p:nvSpPr>
        <p:spPr bwMode="auto">
          <a:xfrm>
            <a:off x="8396798" y="3203198"/>
            <a:ext cx="222817" cy="1785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/>
            <a:r>
              <a:rPr lang="en-US" sz="2900" b="1" dirty="0">
                <a:solidFill>
                  <a:srgbClr val="FF00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H</a:t>
            </a:r>
          </a:p>
          <a:p>
            <a:pPr algn="ctr" defTabSz="822325" eaLnBrk="1" hangingPunct="1"/>
            <a:r>
              <a:rPr lang="en-US" sz="2900" b="1" dirty="0"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C</a:t>
            </a:r>
          </a:p>
          <a:p>
            <a:pPr algn="ctr" defTabSz="822325" eaLnBrk="1" hangingPunct="1"/>
            <a:r>
              <a:rPr lang="en-US" sz="2900" b="1" dirty="0">
                <a:solidFill>
                  <a:srgbClr val="0066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C</a:t>
            </a: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648204" name="Rectangle 12"/>
          <p:cNvSpPr>
            <a:spLocks/>
          </p:cNvSpPr>
          <p:nvPr/>
        </p:nvSpPr>
        <p:spPr bwMode="auto">
          <a:xfrm>
            <a:off x="4873625" y="3292475"/>
            <a:ext cx="1081088" cy="441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/>
            <a:r>
              <a:rPr lang="en-US" sz="2900">
                <a:latin typeface="Gill Sans" charset="0"/>
                <a:ea typeface="Gill Sans" charset="0"/>
                <a:cs typeface="Gill Sans" charset="0"/>
                <a:sym typeface="Gill Sans" charset="0"/>
              </a:rPr>
              <a:t>hidden:</a:t>
            </a:r>
          </a:p>
        </p:txBody>
      </p:sp>
      <p:sp>
        <p:nvSpPr>
          <p:cNvPr id="648205" name="Rectangle 13"/>
          <p:cNvSpPr>
            <a:spLocks/>
          </p:cNvSpPr>
          <p:nvPr/>
        </p:nvSpPr>
        <p:spPr bwMode="auto">
          <a:xfrm>
            <a:off x="4502150" y="3875088"/>
            <a:ext cx="1457325" cy="441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/>
            <a:r>
              <a:rPr lang="en-US" sz="2900">
                <a:latin typeface="Gill Sans" charset="0"/>
                <a:ea typeface="Gill Sans" charset="0"/>
                <a:cs typeface="Gill Sans" charset="0"/>
                <a:sym typeface="Gill Sans" charset="0"/>
              </a:rPr>
              <a:t>observed:</a:t>
            </a:r>
          </a:p>
        </p:txBody>
      </p:sp>
      <p:sp>
        <p:nvSpPr>
          <p:cNvPr id="648208" name="Rectangle 16"/>
          <p:cNvSpPr>
            <a:spLocks/>
          </p:cNvSpPr>
          <p:nvPr/>
        </p:nvSpPr>
        <p:spPr bwMode="auto">
          <a:xfrm>
            <a:off x="4445056" y="1988061"/>
            <a:ext cx="3260295" cy="4462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/>
            <a:r>
              <a:rPr lang="en-US" sz="2400" dirty="0">
                <a:latin typeface="Arial"/>
                <a:ea typeface="Gill Sans" charset="0"/>
                <a:cs typeface="Arial"/>
                <a:sym typeface="Gill Sans" charset="0"/>
              </a:rPr>
              <a:t>sequence 1</a:t>
            </a:r>
            <a:r>
              <a:rPr lang="en-US" sz="2900" dirty="0">
                <a:latin typeface="Gill Sans" charset="0"/>
                <a:ea typeface="Gill Sans" charset="0"/>
                <a:cs typeface="Gill Sans" charset="0"/>
                <a:sym typeface="Gill Sans" charset="0"/>
              </a:rPr>
              <a:t>: </a:t>
            </a:r>
            <a:r>
              <a:rPr lang="en-US" sz="2900" b="1" dirty="0"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AAGCGC</a:t>
            </a:r>
          </a:p>
        </p:txBody>
      </p:sp>
      <p:sp>
        <p:nvSpPr>
          <p:cNvPr id="648209" name="Rectangle 17"/>
          <p:cNvSpPr>
            <a:spLocks/>
          </p:cNvSpPr>
          <p:nvPr/>
        </p:nvSpPr>
        <p:spPr bwMode="auto">
          <a:xfrm>
            <a:off x="4508723" y="2340444"/>
            <a:ext cx="2900565" cy="4462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/>
            <a:r>
              <a:rPr lang="en-US" sz="2400" dirty="0">
                <a:latin typeface="Arial"/>
                <a:ea typeface="Gill Sans" charset="0"/>
                <a:cs typeface="Arial"/>
                <a:sym typeface="Gill Sans" charset="0"/>
              </a:rPr>
              <a:t>sequence 2</a:t>
            </a:r>
            <a:r>
              <a:rPr lang="en-US" sz="2900" dirty="0">
                <a:latin typeface="Gill Sans" charset="0"/>
                <a:ea typeface="Gill Sans" charset="0"/>
                <a:cs typeface="Gill Sans" charset="0"/>
                <a:sym typeface="Gill Sans" charset="0"/>
              </a:rPr>
              <a:t>: </a:t>
            </a:r>
            <a:r>
              <a:rPr lang="en-US" sz="2900" b="1" dirty="0">
                <a:solidFill>
                  <a:srgbClr val="0066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ATGTC</a:t>
            </a:r>
          </a:p>
        </p:txBody>
      </p:sp>
      <p:sp>
        <p:nvSpPr>
          <p:cNvPr id="648210" name="Rectangle 18"/>
          <p:cNvSpPr>
            <a:spLocks/>
          </p:cNvSpPr>
          <p:nvPr/>
        </p:nvSpPr>
        <p:spPr bwMode="auto">
          <a:xfrm>
            <a:off x="6133023" y="3203198"/>
            <a:ext cx="222818" cy="1785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/>
            <a:r>
              <a:rPr lang="en-US" sz="2900" b="1" dirty="0">
                <a:solidFill>
                  <a:srgbClr val="FF00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B</a:t>
            </a: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648211" name="Rectangle 19"/>
          <p:cNvSpPr>
            <a:spLocks/>
          </p:cNvSpPr>
          <p:nvPr/>
        </p:nvSpPr>
        <p:spPr bwMode="auto">
          <a:xfrm>
            <a:off x="8703979" y="3203198"/>
            <a:ext cx="222818" cy="1785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defTabSz="822325" eaLnBrk="1" hangingPunct="1"/>
            <a:r>
              <a:rPr lang="en-US" sz="2900" b="1" dirty="0">
                <a:solidFill>
                  <a:srgbClr val="FF0000"/>
                </a:solidFill>
                <a:latin typeface="Courier New" panose="02070309020205020404" pitchFamily="49" charset="0"/>
                <a:ea typeface="Gill Sans" charset="0"/>
                <a:cs typeface="Courier New" panose="02070309020205020404" pitchFamily="49" charset="0"/>
                <a:sym typeface="Gill Sans" charset="0"/>
              </a:rPr>
              <a:t>E</a:t>
            </a: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  <a:p>
            <a:pPr algn="ctr" defTabSz="822325" eaLnBrk="1" hangingPunct="1"/>
            <a:endParaRPr lang="en-US" sz="2900" b="1" dirty="0">
              <a:latin typeface="Courier New" panose="02070309020205020404" pitchFamily="49" charset="0"/>
              <a:ea typeface="Gill Sans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648212" name="Oval 20"/>
          <p:cNvSpPr>
            <a:spLocks/>
          </p:cNvSpPr>
          <p:nvPr/>
        </p:nvSpPr>
        <p:spPr bwMode="auto">
          <a:xfrm>
            <a:off x="708025" y="3797808"/>
            <a:ext cx="241300" cy="241300"/>
          </a:xfrm>
          <a:prstGeom prst="ellipse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3" name="Oval 21"/>
          <p:cNvSpPr>
            <a:spLocks/>
          </p:cNvSpPr>
          <p:nvPr/>
        </p:nvSpPr>
        <p:spPr bwMode="auto">
          <a:xfrm>
            <a:off x="1577975" y="3684588"/>
            <a:ext cx="593725" cy="595312"/>
          </a:xfrm>
          <a:prstGeom prst="ellipse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4" name="Oval 22"/>
          <p:cNvSpPr>
            <a:spLocks/>
          </p:cNvSpPr>
          <p:nvPr/>
        </p:nvSpPr>
        <p:spPr bwMode="auto">
          <a:xfrm>
            <a:off x="2617788" y="2873375"/>
            <a:ext cx="593725" cy="593725"/>
          </a:xfrm>
          <a:prstGeom prst="ellipse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5" name="Oval 23"/>
          <p:cNvSpPr>
            <a:spLocks/>
          </p:cNvSpPr>
          <p:nvPr/>
        </p:nvSpPr>
        <p:spPr bwMode="auto">
          <a:xfrm>
            <a:off x="1577975" y="3684588"/>
            <a:ext cx="593725" cy="595312"/>
          </a:xfrm>
          <a:prstGeom prst="ellipse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6" name="Oval 24"/>
          <p:cNvSpPr>
            <a:spLocks/>
          </p:cNvSpPr>
          <p:nvPr/>
        </p:nvSpPr>
        <p:spPr bwMode="auto">
          <a:xfrm>
            <a:off x="2623884" y="4427538"/>
            <a:ext cx="593725" cy="595312"/>
          </a:xfrm>
          <a:prstGeom prst="ellipse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7" name="Oval 25"/>
          <p:cNvSpPr>
            <a:spLocks/>
          </p:cNvSpPr>
          <p:nvPr/>
        </p:nvSpPr>
        <p:spPr bwMode="auto">
          <a:xfrm>
            <a:off x="1584071" y="3678492"/>
            <a:ext cx="593725" cy="595312"/>
          </a:xfrm>
          <a:prstGeom prst="ellipse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8" name="Oval 26"/>
          <p:cNvSpPr>
            <a:spLocks/>
          </p:cNvSpPr>
          <p:nvPr/>
        </p:nvSpPr>
        <p:spPr bwMode="auto">
          <a:xfrm>
            <a:off x="4000500" y="3843846"/>
            <a:ext cx="239713" cy="239712"/>
          </a:xfrm>
          <a:prstGeom prst="ellipse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0E44-3BCB-1F40-9EEF-82926AD9571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794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196" grpId="0" autoUpdateAnimBg="0"/>
      <p:bldP spid="648197" grpId="0" autoUpdateAnimBg="0"/>
      <p:bldP spid="648198" grpId="0" autoUpdateAnimBg="0"/>
      <p:bldP spid="648199" grpId="0" autoUpdateAnimBg="0"/>
      <p:bldP spid="648200" grpId="0" autoUpdateAnimBg="0"/>
      <p:bldP spid="648201" grpId="0" autoUpdateAnimBg="0"/>
      <p:bldP spid="648202" grpId="0" autoUpdateAnimBg="0"/>
      <p:bldP spid="648210" grpId="0" autoUpdateAnimBg="0"/>
      <p:bldP spid="648211" grpId="0" autoUpdateAnimBg="0"/>
      <p:bldP spid="648212" grpId="0" animBg="1"/>
      <p:bldP spid="648212" grpId="1" animBg="1"/>
      <p:bldP spid="648213" grpId="0" animBg="1"/>
      <p:bldP spid="648213" grpId="1" animBg="1"/>
      <p:bldP spid="648214" grpId="0" animBg="1"/>
      <p:bldP spid="648214" grpId="1" animBg="1"/>
      <p:bldP spid="648215" grpId="0" animBg="1"/>
      <p:bldP spid="648215" grpId="1" animBg="1"/>
      <p:bldP spid="648216" grpId="0" animBg="1"/>
      <p:bldP spid="648216" grpId="1" animBg="1"/>
      <p:bldP spid="648217" grpId="0" animBg="1"/>
      <p:bldP spid="648217" grpId="1" animBg="1"/>
      <p:bldP spid="648218" grpId="0" animBg="1"/>
      <p:bldP spid="64821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762000"/>
          </a:xfrm>
        </p:spPr>
        <p:txBody>
          <a:bodyPr/>
          <a:lstStyle/>
          <a:p>
            <a:r>
              <a:rPr lang="en-US" sz="4000" i="1" dirty="0"/>
              <a:t>Generalized </a:t>
            </a:r>
            <a:r>
              <a:rPr lang="en-US" sz="4000" dirty="0"/>
              <a:t>Pair </a:t>
            </a:r>
            <a:r>
              <a:rPr lang="en-US" sz="4000" dirty="0" err="1"/>
              <a:t>HMMs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153400" cy="1235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R</a:t>
            </a:r>
            <a:r>
              <a:rPr lang="en-US" sz="2400" dirty="0" smtClean="0"/>
              <a:t>epresent </a:t>
            </a:r>
            <a:r>
              <a:rPr lang="en-US" sz="2400" dirty="0"/>
              <a:t>a parse </a:t>
            </a:r>
            <a:r>
              <a:rPr lang="el-GR" sz="2400" dirty="0">
                <a:latin typeface="Times" charset="0"/>
                <a:ea typeface="Times New Roman" charset="0"/>
                <a:cs typeface="Times New Roman" charset="0"/>
              </a:rPr>
              <a:t>π</a:t>
            </a:r>
            <a:r>
              <a:rPr lang="en-US" sz="2400" dirty="0">
                <a:ea typeface="Times New Roman" charset="0"/>
                <a:cs typeface="Times New Roman" charset="0"/>
              </a:rPr>
              <a:t>, </a:t>
            </a:r>
            <a:r>
              <a:rPr lang="en-US" sz="2400" dirty="0"/>
              <a:t>as a sequence of states and a sequence of associated lengths for </a:t>
            </a:r>
            <a:r>
              <a:rPr lang="en-US" sz="2400" u="sng" dirty="0"/>
              <a:t>each</a:t>
            </a:r>
            <a:r>
              <a:rPr lang="en-US" sz="2400" dirty="0"/>
              <a:t> input sequence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graphicFrame>
        <p:nvGraphicFramePr>
          <p:cNvPr id="606212" name="Object 4"/>
          <p:cNvGraphicFramePr>
            <a:graphicFrameLocks noChangeAspect="1"/>
          </p:cNvGraphicFramePr>
          <p:nvPr>
            <p:extLst/>
          </p:nvPr>
        </p:nvGraphicFramePr>
        <p:xfrm>
          <a:off x="112713" y="3048000"/>
          <a:ext cx="2357437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5" name="Equation" r:id="rId4" imgW="1104840" imgH="228600" progId="Equation.3">
                  <p:embed/>
                </p:oleObj>
              </mc:Choice>
              <mc:Fallback>
                <p:oleObj name="Equation" r:id="rId4" imgW="1104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3" y="3048000"/>
                        <a:ext cx="2357437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13" name="Object 5"/>
          <p:cNvGraphicFramePr>
            <a:graphicFrameLocks noChangeAspect="1"/>
          </p:cNvGraphicFramePr>
          <p:nvPr>
            <p:extLst/>
          </p:nvPr>
        </p:nvGraphicFramePr>
        <p:xfrm>
          <a:off x="112713" y="4800600"/>
          <a:ext cx="224948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6" name="Equation" r:id="rId6" imgW="1054080" imgH="228600" progId="Equation.3">
                  <p:embed/>
                </p:oleObj>
              </mc:Choice>
              <mc:Fallback>
                <p:oleObj name="Equation" r:id="rId6" imgW="1054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3" y="4800600"/>
                        <a:ext cx="2249487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6253" name="Group 45"/>
          <p:cNvGrpSpPr>
            <a:grpSpLocks/>
          </p:cNvGrpSpPr>
          <p:nvPr/>
        </p:nvGrpSpPr>
        <p:grpSpPr bwMode="auto">
          <a:xfrm>
            <a:off x="2667000" y="2955925"/>
            <a:ext cx="6477000" cy="1997075"/>
            <a:chOff x="1680" y="2198"/>
            <a:chExt cx="4080" cy="1258"/>
          </a:xfrm>
        </p:grpSpPr>
        <p:sp>
          <p:nvSpPr>
            <p:cNvPr id="606218" name="Line 10"/>
            <p:cNvSpPr>
              <a:spLocks noChangeShapeType="1"/>
            </p:cNvSpPr>
            <p:nvPr/>
          </p:nvSpPr>
          <p:spPr bwMode="auto">
            <a:xfrm>
              <a:off x="1680" y="3254"/>
              <a:ext cx="408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19" name="Line 11"/>
            <p:cNvSpPr>
              <a:spLocks noChangeShapeType="1"/>
            </p:cNvSpPr>
            <p:nvPr/>
          </p:nvSpPr>
          <p:spPr bwMode="auto">
            <a:xfrm>
              <a:off x="2064" y="2774"/>
              <a:ext cx="768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20" name="Line 12"/>
            <p:cNvSpPr>
              <a:spLocks noChangeShapeType="1"/>
            </p:cNvSpPr>
            <p:nvPr/>
          </p:nvSpPr>
          <p:spPr bwMode="auto">
            <a:xfrm>
              <a:off x="2928" y="2678"/>
              <a:ext cx="96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21" name="Line 13"/>
            <p:cNvSpPr>
              <a:spLocks noChangeShapeType="1"/>
            </p:cNvSpPr>
            <p:nvPr/>
          </p:nvSpPr>
          <p:spPr bwMode="auto">
            <a:xfrm>
              <a:off x="3744" y="2774"/>
              <a:ext cx="24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22" name="Line 14"/>
            <p:cNvSpPr>
              <a:spLocks noChangeShapeType="1"/>
            </p:cNvSpPr>
            <p:nvPr/>
          </p:nvSpPr>
          <p:spPr bwMode="auto">
            <a:xfrm>
              <a:off x="4656" y="2678"/>
              <a:ext cx="86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23" name="Line 15"/>
            <p:cNvSpPr>
              <a:spLocks noChangeShapeType="1"/>
            </p:cNvSpPr>
            <p:nvPr/>
          </p:nvSpPr>
          <p:spPr bwMode="auto">
            <a:xfrm flipH="1">
              <a:off x="1680" y="2774"/>
              <a:ext cx="33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06224" name="Group 16"/>
            <p:cNvGrpSpPr>
              <a:grpSpLocks/>
            </p:cNvGrpSpPr>
            <p:nvPr/>
          </p:nvGrpSpPr>
          <p:grpSpPr bwMode="auto">
            <a:xfrm>
              <a:off x="1827" y="2198"/>
              <a:ext cx="3405" cy="480"/>
              <a:chOff x="1011" y="2712"/>
              <a:chExt cx="3405" cy="480"/>
            </a:xfrm>
          </p:grpSpPr>
          <p:grpSp>
            <p:nvGrpSpPr>
              <p:cNvPr id="606225" name="Group 17"/>
              <p:cNvGrpSpPr>
                <a:grpSpLocks/>
              </p:cNvGrpSpPr>
              <p:nvPr/>
            </p:nvGrpSpPr>
            <p:grpSpPr bwMode="auto">
              <a:xfrm>
                <a:off x="1011" y="2712"/>
                <a:ext cx="3073" cy="480"/>
                <a:chOff x="1011" y="2712"/>
                <a:chExt cx="3073" cy="480"/>
              </a:xfrm>
            </p:grpSpPr>
            <p:grpSp>
              <p:nvGrpSpPr>
                <p:cNvPr id="606226" name="Group 18"/>
                <p:cNvGrpSpPr>
                  <a:grpSpLocks/>
                </p:cNvGrpSpPr>
                <p:nvPr/>
              </p:nvGrpSpPr>
              <p:grpSpPr bwMode="auto">
                <a:xfrm>
                  <a:off x="2736" y="2721"/>
                  <a:ext cx="459" cy="462"/>
                  <a:chOff x="2796" y="2736"/>
                  <a:chExt cx="459" cy="462"/>
                </a:xfrm>
              </p:grpSpPr>
              <p:sp>
                <p:nvSpPr>
                  <p:cNvPr id="606227" name="Rectangle 19"/>
                  <p:cNvSpPr>
                    <a:spLocks noChangeArrowheads="1"/>
                  </p:cNvSpPr>
                  <p:nvPr/>
                </p:nvSpPr>
                <p:spPr bwMode="auto">
                  <a:xfrm rot="2825576">
                    <a:off x="2795" y="2737"/>
                    <a:ext cx="462" cy="459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 type="none" w="med" len="sm"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6228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78" y="2820"/>
                    <a:ext cx="308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 type="none" w="med" len="sm"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2400"/>
                      <a:t>F</a:t>
                    </a:r>
                    <a:r>
                      <a:rPr lang="en-US" sz="2400" baseline="30000"/>
                      <a:t>+</a:t>
                    </a:r>
                  </a:p>
                </p:txBody>
              </p:sp>
            </p:grpSp>
            <p:grpSp>
              <p:nvGrpSpPr>
                <p:cNvPr id="606229" name="Group 21"/>
                <p:cNvGrpSpPr>
                  <a:grpSpLocks/>
                </p:cNvGrpSpPr>
                <p:nvPr/>
              </p:nvGrpSpPr>
              <p:grpSpPr bwMode="auto">
                <a:xfrm>
                  <a:off x="1872" y="2712"/>
                  <a:ext cx="480" cy="480"/>
                  <a:chOff x="1464" y="3139"/>
                  <a:chExt cx="480" cy="480"/>
                </a:xfrm>
              </p:grpSpPr>
              <p:sp>
                <p:nvSpPr>
                  <p:cNvPr id="606230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57" y="3232"/>
                    <a:ext cx="319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 type="none" w="med" len="sm"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2400"/>
                      <a:t>P</a:t>
                    </a:r>
                    <a:r>
                      <a:rPr lang="en-US" sz="2400" baseline="30000"/>
                      <a:t>+</a:t>
                    </a:r>
                  </a:p>
                </p:txBody>
              </p:sp>
              <p:sp>
                <p:nvSpPr>
                  <p:cNvPr id="606231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1464" y="3139"/>
                    <a:ext cx="480" cy="480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none" w="med" len="sm"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606232" name="Line 24"/>
                <p:cNvSpPr>
                  <a:spLocks noChangeShapeType="1"/>
                </p:cNvSpPr>
                <p:nvPr/>
              </p:nvSpPr>
              <p:spPr bwMode="auto">
                <a:xfrm>
                  <a:off x="1584" y="2952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6233" name="Line 25"/>
                <p:cNvSpPr>
                  <a:spLocks noChangeShapeType="1"/>
                </p:cNvSpPr>
                <p:nvPr/>
              </p:nvSpPr>
              <p:spPr bwMode="auto">
                <a:xfrm>
                  <a:off x="3312" y="2952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606234" name="Group 26"/>
                <p:cNvGrpSpPr>
                  <a:grpSpLocks/>
                </p:cNvGrpSpPr>
                <p:nvPr/>
              </p:nvGrpSpPr>
              <p:grpSpPr bwMode="auto">
                <a:xfrm>
                  <a:off x="1011" y="2721"/>
                  <a:ext cx="459" cy="462"/>
                  <a:chOff x="1011" y="2688"/>
                  <a:chExt cx="459" cy="462"/>
                </a:xfrm>
              </p:grpSpPr>
              <p:sp>
                <p:nvSpPr>
                  <p:cNvPr id="606235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13" y="2772"/>
                    <a:ext cx="255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 type="none" w="med" len="sm"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2400"/>
                      <a:t>N</a:t>
                    </a:r>
                  </a:p>
                </p:txBody>
              </p:sp>
              <p:sp>
                <p:nvSpPr>
                  <p:cNvPr id="606236" name="Rectangle 28"/>
                  <p:cNvSpPr>
                    <a:spLocks noChangeArrowheads="1"/>
                  </p:cNvSpPr>
                  <p:nvPr/>
                </p:nvSpPr>
                <p:spPr bwMode="auto">
                  <a:xfrm rot="2825576">
                    <a:off x="1010" y="2689"/>
                    <a:ext cx="462" cy="459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 type="none" w="med" len="sm"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06237" name="Group 29"/>
                <p:cNvGrpSpPr>
                  <a:grpSpLocks/>
                </p:cNvGrpSpPr>
                <p:nvPr/>
              </p:nvGrpSpPr>
              <p:grpSpPr bwMode="auto">
                <a:xfrm>
                  <a:off x="3600" y="2712"/>
                  <a:ext cx="484" cy="480"/>
                  <a:chOff x="2205" y="3235"/>
                  <a:chExt cx="484" cy="480"/>
                </a:xfrm>
              </p:grpSpPr>
              <p:sp>
                <p:nvSpPr>
                  <p:cNvPr id="606238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7" y="3328"/>
                    <a:ext cx="482" cy="288"/>
                  </a:xfrm>
                  <a:prstGeom prst="rect">
                    <a:avLst/>
                  </a:prstGeom>
                  <a:noFill/>
                  <a:ln w="28575">
                    <a:noFill/>
                    <a:miter lim="800000"/>
                    <a:headEnd/>
                    <a:tailEnd type="none" w="med" len="sm"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2400"/>
                      <a:t>E</a:t>
                    </a:r>
                    <a:r>
                      <a:rPr lang="en-US" sz="2400" baseline="-25000"/>
                      <a:t>init</a:t>
                    </a:r>
                    <a:r>
                      <a:rPr lang="en-US" sz="2400" baseline="30000"/>
                      <a:t>+</a:t>
                    </a:r>
                  </a:p>
                </p:txBody>
              </p:sp>
              <p:sp>
                <p:nvSpPr>
                  <p:cNvPr id="606239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2205" y="3235"/>
                    <a:ext cx="480" cy="480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none" w="med" len="sm"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606240" name="Line 32"/>
                <p:cNvSpPr>
                  <a:spLocks noChangeShapeType="1"/>
                </p:cNvSpPr>
                <p:nvPr/>
              </p:nvSpPr>
              <p:spPr bwMode="auto">
                <a:xfrm>
                  <a:off x="2352" y="2952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06241" name="Group 33"/>
              <p:cNvGrpSpPr>
                <a:grpSpLocks/>
              </p:cNvGrpSpPr>
              <p:nvPr/>
            </p:nvGrpSpPr>
            <p:grpSpPr bwMode="auto">
              <a:xfrm>
                <a:off x="4176" y="2928"/>
                <a:ext cx="240" cy="48"/>
                <a:chOff x="4512" y="3168"/>
                <a:chExt cx="240" cy="48"/>
              </a:xfrm>
            </p:grpSpPr>
            <p:sp>
              <p:nvSpPr>
                <p:cNvPr id="606242" name="Oval 34"/>
                <p:cNvSpPr>
                  <a:spLocks noChangeArrowheads="1"/>
                </p:cNvSpPr>
                <p:nvPr/>
              </p:nvSpPr>
              <p:spPr bwMode="auto">
                <a:xfrm>
                  <a:off x="4512" y="3168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  <a:round/>
                  <a:headEnd/>
                  <a:tailEnd type="none" w="med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6243" name="Oval 35"/>
                <p:cNvSpPr>
                  <a:spLocks noChangeArrowheads="1"/>
                </p:cNvSpPr>
                <p:nvPr/>
              </p:nvSpPr>
              <p:spPr bwMode="auto">
                <a:xfrm>
                  <a:off x="4608" y="3168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  <a:round/>
                  <a:headEnd/>
                  <a:tailEnd type="none" w="med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6244" name="Oval 36"/>
                <p:cNvSpPr>
                  <a:spLocks noChangeArrowheads="1"/>
                </p:cNvSpPr>
                <p:nvPr/>
              </p:nvSpPr>
              <p:spPr bwMode="auto">
                <a:xfrm>
                  <a:off x="4704" y="3168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  <a:round/>
                  <a:headEnd/>
                  <a:tailEnd type="none" w="med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606245" name="Line 37"/>
            <p:cNvSpPr>
              <a:spLocks noChangeShapeType="1"/>
            </p:cNvSpPr>
            <p:nvPr/>
          </p:nvSpPr>
          <p:spPr bwMode="auto">
            <a:xfrm flipH="1">
              <a:off x="2833" y="2679"/>
              <a:ext cx="98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46" name="Line 38"/>
            <p:cNvSpPr>
              <a:spLocks noChangeShapeType="1"/>
            </p:cNvSpPr>
            <p:nvPr/>
          </p:nvSpPr>
          <p:spPr bwMode="auto">
            <a:xfrm flipH="1">
              <a:off x="3024" y="2774"/>
              <a:ext cx="72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47" name="Line 39"/>
            <p:cNvSpPr>
              <a:spLocks noChangeShapeType="1"/>
            </p:cNvSpPr>
            <p:nvPr/>
          </p:nvSpPr>
          <p:spPr bwMode="auto">
            <a:xfrm flipH="1">
              <a:off x="3984" y="2678"/>
              <a:ext cx="67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48" name="Line 40"/>
            <p:cNvSpPr>
              <a:spLocks noChangeShapeType="1"/>
            </p:cNvSpPr>
            <p:nvPr/>
          </p:nvSpPr>
          <p:spPr bwMode="auto">
            <a:xfrm>
              <a:off x="1680" y="3408"/>
              <a:ext cx="4080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none" w="med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49" name="Rectangle 41"/>
            <p:cNvSpPr>
              <a:spLocks noChangeArrowheads="1"/>
            </p:cNvSpPr>
            <p:nvPr/>
          </p:nvSpPr>
          <p:spPr bwMode="auto">
            <a:xfrm>
              <a:off x="2208" y="3216"/>
              <a:ext cx="288" cy="96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50" name="Rectangle 42"/>
            <p:cNvSpPr>
              <a:spLocks noChangeArrowheads="1"/>
            </p:cNvSpPr>
            <p:nvPr/>
          </p:nvSpPr>
          <p:spPr bwMode="auto">
            <a:xfrm>
              <a:off x="3168" y="3360"/>
              <a:ext cx="528" cy="96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51" name="Rectangle 43"/>
            <p:cNvSpPr>
              <a:spLocks noChangeArrowheads="1"/>
            </p:cNvSpPr>
            <p:nvPr/>
          </p:nvSpPr>
          <p:spPr bwMode="auto">
            <a:xfrm>
              <a:off x="4320" y="3360"/>
              <a:ext cx="192" cy="96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606252" name="Object 44"/>
          <p:cNvGraphicFramePr>
            <a:graphicFrameLocks noChangeAspect="1"/>
          </p:cNvGraphicFramePr>
          <p:nvPr>
            <p:extLst/>
          </p:nvPr>
        </p:nvGraphicFramePr>
        <p:xfrm>
          <a:off x="112713" y="4191000"/>
          <a:ext cx="24399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7" name="Equation" r:id="rId8" imgW="1143000" imgH="253800" progId="Equation.3">
                  <p:embed/>
                </p:oleObj>
              </mc:Choice>
              <mc:Fallback>
                <p:oleObj name="Equation" r:id="rId8" imgW="11430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3" y="4191000"/>
                        <a:ext cx="2439987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6254" name="Text Box 46"/>
          <p:cNvSpPr txBox="1">
            <a:spLocks noChangeArrowheads="1"/>
          </p:cNvSpPr>
          <p:nvPr/>
        </p:nvSpPr>
        <p:spPr bwMode="auto">
          <a:xfrm>
            <a:off x="4784725" y="5483225"/>
            <a:ext cx="2105025" cy="7016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may be gaps</a:t>
            </a:r>
          </a:p>
          <a:p>
            <a:r>
              <a:rPr lang="en-US" sz="2000" dirty="0"/>
              <a:t>in the sequences</a:t>
            </a:r>
          </a:p>
        </p:txBody>
      </p:sp>
      <p:sp>
        <p:nvSpPr>
          <p:cNvPr id="606255" name="Line 47"/>
          <p:cNvSpPr>
            <a:spLocks noChangeShapeType="1"/>
          </p:cNvSpPr>
          <p:nvPr/>
        </p:nvSpPr>
        <p:spPr bwMode="auto">
          <a:xfrm flipV="1">
            <a:off x="5410200" y="4953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Text Box 46"/>
          <p:cNvSpPr txBox="1">
            <a:spLocks noChangeArrowheads="1"/>
          </p:cNvSpPr>
          <p:nvPr/>
        </p:nvSpPr>
        <p:spPr bwMode="auto">
          <a:xfrm>
            <a:off x="1979295" y="5711420"/>
            <a:ext cx="2028825" cy="10156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pair of duration times generated by hidden state</a:t>
            </a:r>
            <a:endParaRPr lang="en-US" sz="2000" dirty="0"/>
          </a:p>
        </p:txBody>
      </p:sp>
      <p:sp>
        <p:nvSpPr>
          <p:cNvPr id="45" name="Line 47"/>
          <p:cNvSpPr>
            <a:spLocks noChangeShapeType="1"/>
          </p:cNvSpPr>
          <p:nvPr/>
        </p:nvSpPr>
        <p:spPr bwMode="auto">
          <a:xfrm flipH="1" flipV="1">
            <a:off x="2362200" y="5286374"/>
            <a:ext cx="473074" cy="4555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47"/>
          <p:cNvSpPr>
            <a:spLocks noChangeShapeType="1"/>
          </p:cNvSpPr>
          <p:nvPr/>
        </p:nvSpPr>
        <p:spPr bwMode="auto">
          <a:xfrm flipH="1" flipV="1">
            <a:off x="2470149" y="4730749"/>
            <a:ext cx="365125" cy="101114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46"/>
          <p:cNvSpPr txBox="1">
            <a:spLocks noChangeArrowheads="1"/>
          </p:cNvSpPr>
          <p:nvPr/>
        </p:nvSpPr>
        <p:spPr bwMode="auto">
          <a:xfrm>
            <a:off x="1146175" y="1959114"/>
            <a:ext cx="2049145" cy="707886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sequence of hidden states</a:t>
            </a:r>
            <a:endParaRPr lang="en-US" sz="2000" dirty="0"/>
          </a:p>
        </p:txBody>
      </p:sp>
      <p:sp>
        <p:nvSpPr>
          <p:cNvPr id="50" name="Line 47"/>
          <p:cNvSpPr>
            <a:spLocks noChangeShapeType="1"/>
          </p:cNvSpPr>
          <p:nvPr/>
        </p:nvSpPr>
        <p:spPr bwMode="auto">
          <a:xfrm flipH="1">
            <a:off x="1295400" y="2647951"/>
            <a:ext cx="228600" cy="455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0E44-3BCB-1F40-9EEF-82926AD9571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20758" y="6429344"/>
            <a:ext cx="4442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SLAM: </a:t>
            </a:r>
            <a:r>
              <a:rPr lang="en-US" dirty="0" err="1" smtClean="0"/>
              <a:t>Pachter</a:t>
            </a:r>
            <a:r>
              <a:rPr lang="en-US" dirty="0" smtClean="0"/>
              <a:t> </a:t>
            </a:r>
            <a:r>
              <a:rPr lang="en-US" dirty="0"/>
              <a:t>et al</a:t>
            </a:r>
            <a:r>
              <a:rPr lang="en-US" dirty="0" smtClean="0"/>
              <a:t>. </a:t>
            </a:r>
            <a:r>
              <a:rPr lang="en-US" i="1" dirty="0"/>
              <a:t>RECOMB </a:t>
            </a:r>
            <a:r>
              <a:rPr lang="en-US" dirty="0"/>
              <a:t>2001</a:t>
            </a:r>
          </a:p>
        </p:txBody>
      </p:sp>
      <p:sp>
        <p:nvSpPr>
          <p:cNvPr id="51" name="Text Box 46"/>
          <p:cNvSpPr txBox="1">
            <a:spLocks noChangeArrowheads="1"/>
          </p:cNvSpPr>
          <p:nvPr/>
        </p:nvSpPr>
        <p:spPr bwMode="auto">
          <a:xfrm>
            <a:off x="7062787" y="5221849"/>
            <a:ext cx="2233613" cy="10156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pair of sequences generated by hidden state</a:t>
            </a:r>
            <a:endParaRPr lang="en-US" sz="2000" dirty="0"/>
          </a:p>
        </p:txBody>
      </p:sp>
      <p:sp>
        <p:nvSpPr>
          <p:cNvPr id="52" name="Line 47"/>
          <p:cNvSpPr>
            <a:spLocks noChangeShapeType="1"/>
          </p:cNvSpPr>
          <p:nvPr/>
        </p:nvSpPr>
        <p:spPr bwMode="auto">
          <a:xfrm flipH="1" flipV="1">
            <a:off x="7391400" y="4876768"/>
            <a:ext cx="527367" cy="37555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Line 47"/>
          <p:cNvSpPr>
            <a:spLocks noChangeShapeType="1"/>
          </p:cNvSpPr>
          <p:nvPr/>
        </p:nvSpPr>
        <p:spPr bwMode="auto">
          <a:xfrm flipH="1" flipV="1">
            <a:off x="7519985" y="4632324"/>
            <a:ext cx="398781" cy="62000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9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sz="4000" dirty="0" smtClean="0"/>
              <a:t>Modern Genome Annotation</a:t>
            </a:r>
            <a:endParaRPr lang="en-US" sz="4000" dirty="0"/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848600" cy="4114800"/>
          </a:xfrm>
        </p:spPr>
        <p:txBody>
          <a:bodyPr/>
          <a:lstStyle/>
          <a:p>
            <a:r>
              <a:rPr lang="en-US" sz="2400" dirty="0" smtClean="0"/>
              <a:t>RNA-</a:t>
            </a:r>
            <a:r>
              <a:rPr lang="en-US" sz="2400" dirty="0" err="1" smtClean="0"/>
              <a:t>Seq</a:t>
            </a:r>
            <a:r>
              <a:rPr lang="en-US" sz="2400" dirty="0" smtClean="0"/>
              <a:t>, mass spectrometry, and other technologies provide powerful information for genome annotation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0E44-3BCB-1F40-9EEF-82926AD9571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4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sz="4000" dirty="0" smtClean="0"/>
              <a:t>Modern Genome Annotation</a:t>
            </a:r>
            <a:endParaRPr lang="en-US" sz="4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0E44-3BCB-1F40-9EEF-82926AD9571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48130" name="Picture 2" descr="A beginner's guide to eukaryotic genome annot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0" y="1034143"/>
            <a:ext cx="66675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6200" y="6381690"/>
            <a:ext cx="53240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Yandell </a:t>
            </a:r>
            <a:r>
              <a:rPr lang="en-US" dirty="0"/>
              <a:t>et al</a:t>
            </a:r>
            <a:r>
              <a:rPr lang="en-US" dirty="0" smtClean="0"/>
              <a:t>. </a:t>
            </a:r>
            <a:r>
              <a:rPr lang="en-US" i="1" dirty="0" smtClean="0"/>
              <a:t>Nature Reviews Genetics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4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sz="4000" dirty="0" smtClean="0"/>
              <a:t>Modern Genome Annotation</a:t>
            </a:r>
            <a:endParaRPr lang="en-US" sz="4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0E44-3BCB-1F40-9EEF-82926AD9571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49154" name="Picture 2" descr="A modern view of the genomic landscape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" y="1990724"/>
            <a:ext cx="9010650" cy="364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6200" y="6381690"/>
            <a:ext cx="59699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Mudge</a:t>
            </a:r>
            <a:r>
              <a:rPr lang="en-US" dirty="0" smtClean="0"/>
              <a:t> and Harrow </a:t>
            </a:r>
            <a:r>
              <a:rPr lang="en-US" i="1" dirty="0" smtClean="0"/>
              <a:t>Nature Reviews Genetics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8" name="Text Box 46"/>
          <p:cNvSpPr txBox="1">
            <a:spLocks noChangeArrowheads="1"/>
          </p:cNvSpPr>
          <p:nvPr/>
        </p:nvSpPr>
        <p:spPr bwMode="auto">
          <a:xfrm>
            <a:off x="4876800" y="1197114"/>
            <a:ext cx="4419600" cy="707886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protein-coding genes, isoforms, translated regions</a:t>
            </a:r>
            <a:endParaRPr lang="en-US" sz="2000" dirty="0"/>
          </a:p>
        </p:txBody>
      </p:sp>
      <p:sp>
        <p:nvSpPr>
          <p:cNvPr id="9" name="Text Box 46"/>
          <p:cNvSpPr txBox="1">
            <a:spLocks noChangeArrowheads="1"/>
          </p:cNvSpPr>
          <p:nvPr/>
        </p:nvSpPr>
        <p:spPr bwMode="auto">
          <a:xfrm>
            <a:off x="1600200" y="1990724"/>
            <a:ext cx="1884589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small RNAs</a:t>
            </a:r>
            <a:endParaRPr lang="en-US" sz="2000" dirty="0"/>
          </a:p>
        </p:txBody>
      </p:sp>
      <p:sp>
        <p:nvSpPr>
          <p:cNvPr id="10" name="Text Box 46"/>
          <p:cNvSpPr txBox="1">
            <a:spLocks noChangeArrowheads="1"/>
          </p:cNvSpPr>
          <p:nvPr/>
        </p:nvSpPr>
        <p:spPr bwMode="auto">
          <a:xfrm>
            <a:off x="598714" y="2551338"/>
            <a:ext cx="293823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long non-coding RNAs</a:t>
            </a:r>
            <a:endParaRPr lang="en-US" sz="2000" dirty="0"/>
          </a:p>
        </p:txBody>
      </p:sp>
      <p:sp>
        <p:nvSpPr>
          <p:cNvPr id="11" name="Text Box 46"/>
          <p:cNvSpPr txBox="1">
            <a:spLocks noChangeArrowheads="1"/>
          </p:cNvSpPr>
          <p:nvPr/>
        </p:nvSpPr>
        <p:spPr bwMode="auto">
          <a:xfrm>
            <a:off x="762000" y="4572000"/>
            <a:ext cx="1884589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pseudogenes</a:t>
            </a:r>
            <a:endParaRPr lang="en-US" sz="2000" dirty="0"/>
          </a:p>
        </p:txBody>
      </p:sp>
      <p:sp>
        <p:nvSpPr>
          <p:cNvPr id="12" name="Text Box 46"/>
          <p:cNvSpPr txBox="1">
            <a:spLocks noChangeArrowheads="1"/>
          </p:cNvSpPr>
          <p:nvPr/>
        </p:nvSpPr>
        <p:spPr bwMode="auto">
          <a:xfrm>
            <a:off x="4376058" y="4109200"/>
            <a:ext cx="1884589" cy="707886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promoters and enhancers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6001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Goals for Lecture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Key concepts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Incorporating sequence signals into gene finding with HMMs</a:t>
            </a:r>
          </a:p>
          <a:p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Modeling durations with generalized HMMs</a:t>
            </a:r>
          </a:p>
          <a:p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Modeling conversation with pair HMMs</a:t>
            </a:r>
          </a:p>
          <a:p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Modern gene finding and genome annotation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D57-1B9B-ED41-BD49-7B981BEABE3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sz="4000"/>
              <a:t>Sources of Evidence for Gene Finding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b="1" dirty="0" smtClean="0"/>
              <a:t>Signals</a:t>
            </a:r>
            <a:r>
              <a:rPr lang="en-US" sz="2400" dirty="0"/>
              <a:t>: the sequence </a:t>
            </a:r>
            <a:r>
              <a:rPr lang="en-US" sz="2400" i="1" dirty="0"/>
              <a:t>signals</a:t>
            </a:r>
            <a:r>
              <a:rPr lang="en-US" sz="2400" dirty="0"/>
              <a:t> (e.g. splice junctions) involved in gene expression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b="1" dirty="0"/>
              <a:t>C</a:t>
            </a:r>
            <a:r>
              <a:rPr lang="en-US" sz="2400" b="1" dirty="0" smtClean="0"/>
              <a:t>ontent</a:t>
            </a:r>
            <a:r>
              <a:rPr lang="en-US" sz="2400" dirty="0"/>
              <a:t>: statistical properties that distinguish protein-coding DNA from non-coding DNA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b="1" dirty="0"/>
              <a:t>C</a:t>
            </a:r>
            <a:r>
              <a:rPr lang="en-US" sz="2400" b="1" dirty="0" smtClean="0"/>
              <a:t>onservation</a:t>
            </a:r>
            <a:r>
              <a:rPr lang="en-US" sz="2400" dirty="0"/>
              <a:t>: signal and content properties that are conserved across related sequences (e.g. </a:t>
            </a:r>
            <a:r>
              <a:rPr lang="en-US" sz="2400" dirty="0" smtClean="0"/>
              <a:t>orthologous regions </a:t>
            </a:r>
            <a:r>
              <a:rPr lang="en-US" sz="2400" dirty="0"/>
              <a:t>of the mouse and human genome)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5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3038" y="152400"/>
            <a:ext cx="8763000" cy="1143000"/>
          </a:xfrm>
        </p:spPr>
        <p:txBody>
          <a:bodyPr/>
          <a:lstStyle/>
          <a:p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Eukaryotic Gene Structure</a:t>
            </a:r>
          </a:p>
        </p:txBody>
      </p:sp>
      <p:pic>
        <p:nvPicPr>
          <p:cNvPr id="19459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1574800"/>
            <a:ext cx="7213600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D57-1B9B-ED41-BD49-7B981BEABE3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077200" cy="685800"/>
          </a:xfrm>
        </p:spPr>
        <p:txBody>
          <a:bodyPr/>
          <a:lstStyle/>
          <a:p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Splice </a:t>
            </a:r>
            <a:r>
              <a:rPr lang="en-US" sz="4000" dirty="0" smtClean="0">
                <a:latin typeface="Arial" charset="0"/>
                <a:ea typeface="ＭＳ Ｐゴシック" charset="0"/>
                <a:cs typeface="ＭＳ Ｐゴシック" charset="0"/>
              </a:rPr>
              <a:t>Signals Example</a:t>
            </a:r>
            <a:endParaRPr lang="en-US" sz="4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699" name="Text Box 8"/>
          <p:cNvSpPr txBox="1">
            <a:spLocks noChangeArrowheads="1"/>
          </p:cNvSpPr>
          <p:nvPr/>
        </p:nvSpPr>
        <p:spPr bwMode="auto">
          <a:xfrm>
            <a:off x="3616325" y="4602163"/>
            <a:ext cx="1565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med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/>
              <a:t>Figures from Yi Xing</a:t>
            </a:r>
          </a:p>
        </p:txBody>
      </p:sp>
      <p:sp>
        <p:nvSpPr>
          <p:cNvPr id="29700" name="Text Box 11"/>
          <p:cNvSpPr txBox="1">
            <a:spLocks noChangeArrowheads="1"/>
          </p:cNvSpPr>
          <p:nvPr/>
        </p:nvSpPr>
        <p:spPr bwMode="auto">
          <a:xfrm>
            <a:off x="609600" y="838200"/>
            <a:ext cx="167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med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chemeClr val="tx1"/>
                </a:solidFill>
              </a:rPr>
              <a:t>donor</a:t>
            </a:r>
            <a:r>
              <a:rPr lang="en-US" sz="2400" dirty="0">
                <a:solidFill>
                  <a:schemeClr val="tx1"/>
                </a:solidFill>
              </a:rPr>
              <a:t> sites</a:t>
            </a:r>
          </a:p>
        </p:txBody>
      </p:sp>
      <p:sp>
        <p:nvSpPr>
          <p:cNvPr id="29701" name="Text Box 12"/>
          <p:cNvSpPr txBox="1">
            <a:spLocks noChangeArrowheads="1"/>
          </p:cNvSpPr>
          <p:nvPr/>
        </p:nvSpPr>
        <p:spPr bwMode="auto">
          <a:xfrm>
            <a:off x="4876800" y="838200"/>
            <a:ext cx="2065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med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i="1">
                <a:solidFill>
                  <a:schemeClr val="tx1"/>
                </a:solidFill>
              </a:rPr>
              <a:t>acceptor</a:t>
            </a:r>
            <a:r>
              <a:rPr lang="en-US" sz="2400">
                <a:solidFill>
                  <a:schemeClr val="tx1"/>
                </a:solidFill>
              </a:rPr>
              <a:t> sites</a:t>
            </a:r>
          </a:p>
        </p:txBody>
      </p:sp>
      <p:pic>
        <p:nvPicPr>
          <p:cNvPr id="29702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524000"/>
            <a:ext cx="2930525" cy="293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 type="none" w="lg" len="sm"/>
              </a14:hiddenLine>
            </a:ext>
          </a:extLst>
        </p:spPr>
      </p:pic>
      <p:pic>
        <p:nvPicPr>
          <p:cNvPr id="29703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89075"/>
            <a:ext cx="5867400" cy="293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 type="none" w="lg" len="sm"/>
              </a14:hiddenLine>
            </a:ext>
          </a:extLst>
        </p:spPr>
      </p:pic>
      <p:grpSp>
        <p:nvGrpSpPr>
          <p:cNvPr id="29704" name="Group 23"/>
          <p:cNvGrpSpPr>
            <a:grpSpLocks/>
          </p:cNvGrpSpPr>
          <p:nvPr/>
        </p:nvGrpSpPr>
        <p:grpSpPr bwMode="auto">
          <a:xfrm>
            <a:off x="10883" y="4648200"/>
            <a:ext cx="1066800" cy="457200"/>
            <a:chOff x="672" y="2496"/>
            <a:chExt cx="624" cy="288"/>
          </a:xfrm>
        </p:grpSpPr>
        <p:sp>
          <p:nvSpPr>
            <p:cNvPr id="29721" name="Text Box 10"/>
            <p:cNvSpPr txBox="1">
              <a:spLocks noChangeArrowheads="1"/>
            </p:cNvSpPr>
            <p:nvPr/>
          </p:nvSpPr>
          <p:spPr bwMode="auto">
            <a:xfrm>
              <a:off x="744" y="2520"/>
              <a:ext cx="4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med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tx1"/>
                  </a:solidFill>
                </a:rPr>
                <a:t>exon</a:t>
              </a:r>
            </a:p>
          </p:txBody>
        </p:sp>
        <p:grpSp>
          <p:nvGrpSpPr>
            <p:cNvPr id="29722" name="Group 18"/>
            <p:cNvGrpSpPr>
              <a:grpSpLocks/>
            </p:cNvGrpSpPr>
            <p:nvPr/>
          </p:nvGrpSpPr>
          <p:grpSpPr bwMode="auto">
            <a:xfrm>
              <a:off x="672" y="2496"/>
              <a:ext cx="624" cy="288"/>
              <a:chOff x="1776" y="1680"/>
              <a:chExt cx="624" cy="288"/>
            </a:xfrm>
          </p:grpSpPr>
          <p:sp>
            <p:nvSpPr>
              <p:cNvPr id="29723" name="Line 15"/>
              <p:cNvSpPr>
                <a:spLocks noChangeShapeType="1"/>
              </p:cNvSpPr>
              <p:nvPr/>
            </p:nvSpPr>
            <p:spPr bwMode="auto">
              <a:xfrm>
                <a:off x="1776" y="196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4" name="Line 16"/>
              <p:cNvSpPr>
                <a:spLocks noChangeShapeType="1"/>
              </p:cNvSpPr>
              <p:nvPr/>
            </p:nvSpPr>
            <p:spPr bwMode="auto">
              <a:xfrm>
                <a:off x="1776" y="168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5" name="Line 17"/>
              <p:cNvSpPr>
                <a:spLocks noChangeShapeType="1"/>
              </p:cNvSpPr>
              <p:nvPr/>
            </p:nvSpPr>
            <p:spPr bwMode="auto">
              <a:xfrm>
                <a:off x="2400" y="1680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9705" name="Group 24"/>
          <p:cNvGrpSpPr>
            <a:grpSpLocks/>
          </p:cNvGrpSpPr>
          <p:nvPr/>
        </p:nvGrpSpPr>
        <p:grpSpPr bwMode="auto">
          <a:xfrm>
            <a:off x="8001000" y="4648200"/>
            <a:ext cx="990600" cy="457200"/>
            <a:chOff x="3984" y="768"/>
            <a:chExt cx="624" cy="288"/>
          </a:xfrm>
        </p:grpSpPr>
        <p:sp>
          <p:nvSpPr>
            <p:cNvPr id="29716" name="Text Box 9"/>
            <p:cNvSpPr txBox="1">
              <a:spLocks noChangeArrowheads="1"/>
            </p:cNvSpPr>
            <p:nvPr/>
          </p:nvSpPr>
          <p:spPr bwMode="auto">
            <a:xfrm>
              <a:off x="4072" y="792"/>
              <a:ext cx="4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med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tx1"/>
                  </a:solidFill>
                </a:rPr>
                <a:t>exon</a:t>
              </a:r>
            </a:p>
          </p:txBody>
        </p:sp>
        <p:grpSp>
          <p:nvGrpSpPr>
            <p:cNvPr id="29717" name="Group 19"/>
            <p:cNvGrpSpPr>
              <a:grpSpLocks/>
            </p:cNvGrpSpPr>
            <p:nvPr/>
          </p:nvGrpSpPr>
          <p:grpSpPr bwMode="auto">
            <a:xfrm flipH="1" flipV="1">
              <a:off x="3984" y="768"/>
              <a:ext cx="624" cy="288"/>
              <a:chOff x="1776" y="1680"/>
              <a:chExt cx="624" cy="288"/>
            </a:xfrm>
          </p:grpSpPr>
          <p:sp>
            <p:nvSpPr>
              <p:cNvPr id="29718" name="Line 20"/>
              <p:cNvSpPr>
                <a:spLocks noChangeShapeType="1"/>
              </p:cNvSpPr>
              <p:nvPr/>
            </p:nvSpPr>
            <p:spPr bwMode="auto">
              <a:xfrm>
                <a:off x="1776" y="196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9" name="Line 21"/>
              <p:cNvSpPr>
                <a:spLocks noChangeShapeType="1"/>
              </p:cNvSpPr>
              <p:nvPr/>
            </p:nvSpPr>
            <p:spPr bwMode="auto">
              <a:xfrm>
                <a:off x="1776" y="168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0" name="Line 22"/>
              <p:cNvSpPr>
                <a:spLocks noChangeShapeType="1"/>
              </p:cNvSpPr>
              <p:nvPr/>
            </p:nvSpPr>
            <p:spPr bwMode="auto">
              <a:xfrm>
                <a:off x="2400" y="1680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9706" name="TextBox 21"/>
          <p:cNvSpPr txBox="1">
            <a:spLocks noChangeArrowheads="1"/>
          </p:cNvSpPr>
          <p:nvPr/>
        </p:nvSpPr>
        <p:spPr bwMode="auto">
          <a:xfrm>
            <a:off x="787400" y="4343400"/>
            <a:ext cx="3222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29707" name="TextBox 22"/>
          <p:cNvSpPr txBox="1">
            <a:spLocks noChangeArrowheads="1"/>
          </p:cNvSpPr>
          <p:nvPr/>
        </p:nvSpPr>
        <p:spPr bwMode="auto">
          <a:xfrm>
            <a:off x="523875" y="4343400"/>
            <a:ext cx="320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chemeClr val="tx1"/>
                </a:solidFill>
              </a:rPr>
              <a:t>-2</a:t>
            </a:r>
          </a:p>
        </p:txBody>
      </p:sp>
      <p:sp>
        <p:nvSpPr>
          <p:cNvPr id="29708" name="TextBox 23"/>
          <p:cNvSpPr txBox="1">
            <a:spLocks noChangeArrowheads="1"/>
          </p:cNvSpPr>
          <p:nvPr/>
        </p:nvSpPr>
        <p:spPr bwMode="auto">
          <a:xfrm>
            <a:off x="228600" y="4343400"/>
            <a:ext cx="3222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chemeClr val="tx1"/>
                </a:solidFill>
              </a:rPr>
              <a:t>-3</a:t>
            </a:r>
          </a:p>
        </p:txBody>
      </p:sp>
      <p:sp>
        <p:nvSpPr>
          <p:cNvPr id="29709" name="TextBox 24"/>
          <p:cNvSpPr txBox="1">
            <a:spLocks noChangeArrowheads="1"/>
          </p:cNvSpPr>
          <p:nvPr/>
        </p:nvSpPr>
        <p:spPr bwMode="auto">
          <a:xfrm>
            <a:off x="1049338" y="4343400"/>
            <a:ext cx="27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9710" name="TextBox 25"/>
          <p:cNvSpPr txBox="1">
            <a:spLocks noChangeArrowheads="1"/>
          </p:cNvSpPr>
          <p:nvPr/>
        </p:nvSpPr>
        <p:spPr bwMode="auto">
          <a:xfrm>
            <a:off x="1330325" y="4343400"/>
            <a:ext cx="269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9711" name="TextBox 26"/>
          <p:cNvSpPr txBox="1">
            <a:spLocks noChangeArrowheads="1"/>
          </p:cNvSpPr>
          <p:nvPr/>
        </p:nvSpPr>
        <p:spPr bwMode="auto">
          <a:xfrm>
            <a:off x="1609725" y="4343400"/>
            <a:ext cx="269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9712" name="TextBox 27"/>
          <p:cNvSpPr txBox="1">
            <a:spLocks noChangeArrowheads="1"/>
          </p:cNvSpPr>
          <p:nvPr/>
        </p:nvSpPr>
        <p:spPr bwMode="auto">
          <a:xfrm>
            <a:off x="1889125" y="4343400"/>
            <a:ext cx="2714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9713" name="TextBox 28"/>
          <p:cNvSpPr txBox="1">
            <a:spLocks noChangeArrowheads="1"/>
          </p:cNvSpPr>
          <p:nvPr/>
        </p:nvSpPr>
        <p:spPr bwMode="auto">
          <a:xfrm>
            <a:off x="2170113" y="4343400"/>
            <a:ext cx="269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9714" name="TextBox 29"/>
          <p:cNvSpPr txBox="1">
            <a:spLocks noChangeArrowheads="1"/>
          </p:cNvSpPr>
          <p:nvPr/>
        </p:nvSpPr>
        <p:spPr bwMode="auto">
          <a:xfrm>
            <a:off x="2449513" y="4343400"/>
            <a:ext cx="269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354042" y="5333999"/>
            <a:ext cx="8305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</a:t>
            </a:r>
            <a:r>
              <a:rPr lang="en-US" sz="2400" dirty="0" smtClean="0">
                <a:solidFill>
                  <a:schemeClr val="tx1"/>
                </a:solidFill>
              </a:rPr>
              <a:t>here </a:t>
            </a:r>
            <a:r>
              <a:rPr lang="en-US" sz="2400" dirty="0">
                <a:solidFill>
                  <a:schemeClr val="tx1"/>
                </a:solidFill>
              </a:rPr>
              <a:t>are significant dependencies among non-adjacent positions in </a:t>
            </a:r>
            <a:r>
              <a:rPr lang="en-US" sz="2400" dirty="0" smtClean="0">
                <a:solidFill>
                  <a:schemeClr val="tx1"/>
                </a:solidFill>
              </a:rPr>
              <a:t>donor splice signals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Informative for inferring hidden state of HMM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D57-1B9B-ED41-BD49-7B981BEABE3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4" name="Text Box 4"/>
          <p:cNvSpPr txBox="1">
            <a:spLocks noChangeArrowheads="1"/>
          </p:cNvSpPr>
          <p:nvPr/>
        </p:nvSpPr>
        <p:spPr bwMode="auto">
          <a:xfrm>
            <a:off x="1828800" y="4657184"/>
            <a:ext cx="6237605" cy="2154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800" b="1" dirty="0" smtClean="0">
                <a:solidFill>
                  <a:srgbClr val="000000"/>
                </a:solidFill>
              </a:rPr>
              <a:t>ACCGTTACGTGTCATTCTACGTGATCATCGGATCCTAGAATCATCGATCCGTGCGATCGATCGGATTAGCTAGCTTAGCTAGGA</a:t>
            </a:r>
            <a:endParaRPr lang="en-US" sz="800" b="1" dirty="0">
              <a:solidFill>
                <a:srgbClr val="000000"/>
              </a:solidFill>
            </a:endParaRPr>
          </a:p>
        </p:txBody>
      </p:sp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914400"/>
          </a:xfrm>
        </p:spPr>
        <p:txBody>
          <a:bodyPr/>
          <a:lstStyle/>
          <a:p>
            <a:r>
              <a:rPr lang="en-US"/>
              <a:t>Parsing a DNA </a:t>
            </a:r>
            <a:r>
              <a:rPr lang="en-US" sz="4000"/>
              <a:t>Sequence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D57-1B9B-ED41-BD49-7B981BEABE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685800" y="1143000"/>
            <a:ext cx="8001000" cy="1063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35" charset="-128"/>
                <a:cs typeface="ＭＳ Ｐゴシック" pitchFamily="35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400" kern="0" dirty="0">
                <a:latin typeface="Arial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kern="0" dirty="0" smtClean="0">
                <a:latin typeface="Arial" charset="0"/>
                <a:ea typeface="ＭＳ Ｐゴシック" charset="0"/>
                <a:cs typeface="ＭＳ Ｐゴシック" charset="0"/>
              </a:rPr>
              <a:t>HMM Viterbi path represents </a:t>
            </a:r>
            <a:r>
              <a:rPr lang="en-US" sz="2400" kern="0" dirty="0">
                <a:latin typeface="Arial" charset="0"/>
                <a:ea typeface="ＭＳ Ｐゴシック" charset="0"/>
                <a:cs typeface="ＭＳ Ｐゴシック" charset="0"/>
              </a:rPr>
              <a:t>a parse of a given </a:t>
            </a:r>
            <a:r>
              <a:rPr lang="en-US" sz="2400" kern="0" dirty="0" smtClean="0">
                <a:latin typeface="Arial" charset="0"/>
                <a:ea typeface="ＭＳ Ｐゴシック" charset="0"/>
                <a:cs typeface="ＭＳ Ｐゴシック" charset="0"/>
              </a:rPr>
              <a:t>sequence, predicts </a:t>
            </a:r>
            <a:r>
              <a:rPr lang="en-US" sz="2400" kern="0" dirty="0">
                <a:latin typeface="Arial" charset="0"/>
                <a:ea typeface="ＭＳ Ｐゴシック" charset="0"/>
                <a:cs typeface="ＭＳ Ｐゴシック" charset="0"/>
              </a:rPr>
              <a:t>exons, </a:t>
            </a:r>
            <a:r>
              <a:rPr lang="en-US" sz="2400" kern="0" dirty="0" smtClean="0">
                <a:latin typeface="Arial" charset="0"/>
                <a:ea typeface="ＭＳ Ｐゴシック" charset="0"/>
                <a:cs typeface="ＭＳ Ｐゴシック" charset="0"/>
              </a:rPr>
              <a:t>acceptor sites, introns</a:t>
            </a:r>
            <a:r>
              <a:rPr lang="en-US" sz="2400" kern="0" dirty="0">
                <a:latin typeface="Arial" charset="0"/>
                <a:ea typeface="ＭＳ Ｐゴシック" charset="0"/>
                <a:cs typeface="ＭＳ Ｐゴシック" charset="0"/>
              </a:rPr>
              <a:t>, etc.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23104" y="4350603"/>
            <a:ext cx="17580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med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Observed sequence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223104" y="2236873"/>
            <a:ext cx="17580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med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Hidden state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28800" y="2382070"/>
            <a:ext cx="6202680" cy="2493480"/>
            <a:chOff x="1828800" y="2590800"/>
            <a:chExt cx="6202680" cy="2493480"/>
          </a:xfrm>
        </p:grpSpPr>
        <p:sp>
          <p:nvSpPr>
            <p:cNvPr id="640006" name="Line 6"/>
            <p:cNvSpPr>
              <a:spLocks noChangeShapeType="1"/>
            </p:cNvSpPr>
            <p:nvPr/>
          </p:nvSpPr>
          <p:spPr bwMode="auto">
            <a:xfrm flipH="1">
              <a:off x="1903413" y="2980650"/>
              <a:ext cx="679682" cy="1889636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007" name="Line 7"/>
            <p:cNvSpPr>
              <a:spLocks noChangeShapeType="1"/>
            </p:cNvSpPr>
            <p:nvPr/>
          </p:nvSpPr>
          <p:spPr bwMode="auto">
            <a:xfrm flipH="1">
              <a:off x="2419350" y="2982375"/>
              <a:ext cx="180115" cy="1884735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40009" name="Group 9"/>
            <p:cNvGrpSpPr>
              <a:grpSpLocks/>
            </p:cNvGrpSpPr>
            <p:nvPr/>
          </p:nvGrpSpPr>
          <p:grpSpPr bwMode="auto">
            <a:xfrm>
              <a:off x="2416175" y="2960527"/>
              <a:ext cx="1477963" cy="1933576"/>
              <a:chOff x="466" y="2735"/>
              <a:chExt cx="931" cy="1218"/>
            </a:xfrm>
          </p:grpSpPr>
          <p:sp>
            <p:nvSpPr>
              <p:cNvPr id="640010" name="Line 10"/>
              <p:cNvSpPr>
                <a:spLocks noChangeShapeType="1"/>
              </p:cNvSpPr>
              <p:nvPr/>
            </p:nvSpPr>
            <p:spPr bwMode="auto">
              <a:xfrm flipH="1">
                <a:off x="466" y="2747"/>
                <a:ext cx="841" cy="1191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011" name="Line 11"/>
              <p:cNvSpPr>
                <a:spLocks noChangeShapeType="1"/>
              </p:cNvSpPr>
              <p:nvPr/>
            </p:nvSpPr>
            <p:spPr bwMode="auto">
              <a:xfrm>
                <a:off x="1313" y="2735"/>
                <a:ext cx="84" cy="1218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40015" name="Line 15"/>
            <p:cNvSpPr>
              <a:spLocks noChangeShapeType="1"/>
            </p:cNvSpPr>
            <p:nvPr/>
          </p:nvSpPr>
          <p:spPr bwMode="auto">
            <a:xfrm flipH="1">
              <a:off x="3886200" y="2965692"/>
              <a:ext cx="902970" cy="1935707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016" name="Line 16"/>
            <p:cNvSpPr>
              <a:spLocks noChangeShapeType="1"/>
            </p:cNvSpPr>
            <p:nvPr/>
          </p:nvSpPr>
          <p:spPr bwMode="auto">
            <a:xfrm>
              <a:off x="4789170" y="2965692"/>
              <a:ext cx="601980" cy="1935707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40019" name="Group 19"/>
            <p:cNvGrpSpPr>
              <a:grpSpLocks/>
            </p:cNvGrpSpPr>
            <p:nvPr/>
          </p:nvGrpSpPr>
          <p:grpSpPr bwMode="auto">
            <a:xfrm>
              <a:off x="5391150" y="2960525"/>
              <a:ext cx="2517775" cy="1944688"/>
              <a:chOff x="2340" y="2735"/>
              <a:chExt cx="1586" cy="1225"/>
            </a:xfrm>
          </p:grpSpPr>
          <p:sp>
            <p:nvSpPr>
              <p:cNvPr id="640020" name="Line 20"/>
              <p:cNvSpPr>
                <a:spLocks noChangeShapeType="1"/>
              </p:cNvSpPr>
              <p:nvPr/>
            </p:nvSpPr>
            <p:spPr bwMode="auto">
              <a:xfrm flipH="1">
                <a:off x="2340" y="2747"/>
                <a:ext cx="629" cy="1208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021" name="Line 21"/>
              <p:cNvSpPr>
                <a:spLocks noChangeShapeType="1"/>
              </p:cNvSpPr>
              <p:nvPr/>
            </p:nvSpPr>
            <p:spPr bwMode="auto">
              <a:xfrm>
                <a:off x="2969" y="2735"/>
                <a:ext cx="957" cy="1225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1828800" y="4868836"/>
              <a:ext cx="684803" cy="2154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2"/>
                <a:buNone/>
              </a:pPr>
              <a:r>
                <a:rPr lang="en-US" sz="800" b="1" dirty="0" smtClean="0">
                  <a:solidFill>
                    <a:srgbClr val="006600"/>
                  </a:solidFill>
                </a:rPr>
                <a:t>ACCGTTA</a:t>
              </a:r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2324284" y="4868139"/>
              <a:ext cx="1669047" cy="2154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2"/>
                <a:buNone/>
              </a:pPr>
              <a:r>
                <a:rPr lang="en-US" sz="800" b="1" dirty="0" smtClean="0"/>
                <a:t>CGTGTCATTCTACGTGATCAT</a:t>
              </a:r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31" name="Text Box 4"/>
            <p:cNvSpPr txBox="1">
              <a:spLocks noChangeArrowheads="1"/>
            </p:cNvSpPr>
            <p:nvPr/>
          </p:nvSpPr>
          <p:spPr bwMode="auto">
            <a:xfrm>
              <a:off x="3792535" y="4868795"/>
              <a:ext cx="1702710" cy="2154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2"/>
                <a:buNone/>
              </a:pPr>
              <a:r>
                <a:rPr lang="en-US" sz="800" b="1" dirty="0" smtClean="0">
                  <a:solidFill>
                    <a:srgbClr val="006600"/>
                  </a:solidFill>
                </a:rPr>
                <a:t>CGGATCCTAGAATCATCGATC</a:t>
              </a:r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32" name="Text Box 4"/>
            <p:cNvSpPr txBox="1">
              <a:spLocks noChangeArrowheads="1"/>
            </p:cNvSpPr>
            <p:nvPr/>
          </p:nvSpPr>
          <p:spPr bwMode="auto">
            <a:xfrm>
              <a:off x="5296436" y="4868836"/>
              <a:ext cx="2735044" cy="2154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342900" indent="-342900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2"/>
                <a:buNone/>
              </a:pPr>
              <a:r>
                <a:rPr lang="en-US" sz="800" b="1" dirty="0" smtClean="0"/>
                <a:t>CGTGCGATCGATCGGATTAGCTAGCTTAGCTAGGA</a:t>
              </a:r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37" name="Text Box 5"/>
            <p:cNvSpPr txBox="1">
              <a:spLocks noChangeArrowheads="1"/>
            </p:cNvSpPr>
            <p:nvPr/>
          </p:nvSpPr>
          <p:spPr bwMode="auto">
            <a:xfrm>
              <a:off x="3305391" y="2599871"/>
              <a:ext cx="8386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med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dirty="0" smtClean="0"/>
                <a:t>5’UTR</a:t>
              </a:r>
              <a:endParaRPr lang="en-US" sz="1800" dirty="0"/>
            </a:p>
          </p:txBody>
        </p:sp>
        <p:sp>
          <p:nvSpPr>
            <p:cNvPr id="38" name="Text Box 5"/>
            <p:cNvSpPr txBox="1">
              <a:spLocks noChangeArrowheads="1"/>
            </p:cNvSpPr>
            <p:nvPr/>
          </p:nvSpPr>
          <p:spPr bwMode="auto">
            <a:xfrm>
              <a:off x="4412390" y="2613043"/>
              <a:ext cx="7104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med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dirty="0" smtClean="0">
                  <a:solidFill>
                    <a:srgbClr val="006600"/>
                  </a:solidFill>
                </a:rPr>
                <a:t>Exon</a:t>
              </a:r>
              <a:endParaRPr lang="en-US" sz="1800" dirty="0">
                <a:solidFill>
                  <a:srgbClr val="006600"/>
                </a:solidFill>
              </a:endParaRPr>
            </a:p>
          </p:txBody>
        </p:sp>
        <p:sp>
          <p:nvSpPr>
            <p:cNvPr id="39" name="Text Box 5"/>
            <p:cNvSpPr txBox="1">
              <a:spLocks noChangeArrowheads="1"/>
            </p:cNvSpPr>
            <p:nvPr/>
          </p:nvSpPr>
          <p:spPr bwMode="auto">
            <a:xfrm>
              <a:off x="5982623" y="2614027"/>
              <a:ext cx="77457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med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dirty="0" smtClean="0"/>
                <a:t>Intron</a:t>
              </a:r>
              <a:endParaRPr lang="en-US" sz="1800" dirty="0"/>
            </a:p>
          </p:txBody>
        </p:sp>
        <p:sp>
          <p:nvSpPr>
            <p:cNvPr id="40" name="Text Box 5"/>
            <p:cNvSpPr txBox="1">
              <a:spLocks noChangeArrowheads="1"/>
            </p:cNvSpPr>
            <p:nvPr/>
          </p:nvSpPr>
          <p:spPr bwMode="auto">
            <a:xfrm>
              <a:off x="2016343" y="2590800"/>
              <a:ext cx="11977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med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dirty="0" smtClean="0">
                  <a:solidFill>
                    <a:srgbClr val="006600"/>
                  </a:solidFill>
                </a:rPr>
                <a:t>Intergenic</a:t>
              </a:r>
              <a:endParaRPr lang="en-US" sz="1800" dirty="0">
                <a:solidFill>
                  <a:srgbClr val="006600"/>
                </a:solidFill>
              </a:endParaRPr>
            </a:p>
          </p:txBody>
        </p:sp>
      </p:grpSp>
      <p:sp>
        <p:nvSpPr>
          <p:cNvPr id="42" name="Rectangle 3"/>
          <p:cNvSpPr txBox="1">
            <a:spLocks noChangeArrowheads="1"/>
          </p:cNvSpPr>
          <p:nvPr/>
        </p:nvSpPr>
        <p:spPr bwMode="auto">
          <a:xfrm>
            <a:off x="609600" y="5487060"/>
            <a:ext cx="7772400" cy="1063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35" charset="-128"/>
                <a:cs typeface="ＭＳ Ｐゴシック" pitchFamily="35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400" kern="0" dirty="0" smtClean="0">
                <a:latin typeface="Arial" charset="0"/>
                <a:ea typeface="ＭＳ Ｐゴシック" charset="0"/>
                <a:cs typeface="ＭＳ Ｐゴシック" charset="0"/>
              </a:rPr>
              <a:t>How can we properly model the transitions from one state to another?</a:t>
            </a:r>
            <a:endParaRPr lang="en-US" sz="2400" kern="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24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distribu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" t="1727"/>
          <a:stretch>
            <a:fillRect/>
          </a:stretch>
        </p:blipFill>
        <p:spPr bwMode="auto">
          <a:xfrm>
            <a:off x="533400" y="914400"/>
            <a:ext cx="7924800" cy="597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 rot="-5400000">
            <a:off x="6530976" y="3533775"/>
            <a:ext cx="44116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med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chemeClr val="tx1"/>
                </a:solidFill>
              </a:rPr>
              <a:t>Figure from Burge &amp; Karlin, </a:t>
            </a:r>
            <a:r>
              <a:rPr lang="en-US" sz="1200" i="1">
                <a:solidFill>
                  <a:schemeClr val="tx1"/>
                </a:solidFill>
              </a:rPr>
              <a:t>Journal of Molecular Biology</a:t>
            </a:r>
            <a:r>
              <a:rPr lang="en-US" sz="1200">
                <a:solidFill>
                  <a:schemeClr val="tx1"/>
                </a:solidFill>
              </a:rPr>
              <a:t>, 1997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91600" cy="838200"/>
          </a:xfrm>
        </p:spPr>
        <p:txBody>
          <a:bodyPr/>
          <a:lstStyle/>
          <a:p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Length Distributions of Introns/Exons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362200" y="2016125"/>
            <a:ext cx="18621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med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geometric dist.</a:t>
            </a:r>
          </a:p>
          <a:p>
            <a:r>
              <a:rPr lang="en-US" sz="1800"/>
              <a:t>provides </a:t>
            </a:r>
            <a:r>
              <a:rPr lang="en-US" sz="1800" i="1"/>
              <a:t>good </a:t>
            </a:r>
            <a:r>
              <a:rPr lang="en-US" sz="1800"/>
              <a:t>fit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1524000" y="2286000"/>
            <a:ext cx="838200" cy="685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TextBox 9"/>
          <p:cNvSpPr txBox="1">
            <a:spLocks noChangeArrowheads="1"/>
          </p:cNvSpPr>
          <p:nvPr/>
        </p:nvSpPr>
        <p:spPr bwMode="auto">
          <a:xfrm>
            <a:off x="1096963" y="762000"/>
            <a:ext cx="812800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tx1"/>
                </a:solidFill>
              </a:rPr>
              <a:t>Introns</a:t>
            </a:r>
          </a:p>
        </p:txBody>
      </p:sp>
      <p:sp>
        <p:nvSpPr>
          <p:cNvPr id="27656" name="TextBox 10"/>
          <p:cNvSpPr txBox="1">
            <a:spLocks noChangeArrowheads="1"/>
          </p:cNvSpPr>
          <p:nvPr/>
        </p:nvSpPr>
        <p:spPr bwMode="auto">
          <a:xfrm>
            <a:off x="5132388" y="762000"/>
            <a:ext cx="1268412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tx1"/>
                </a:solidFill>
              </a:rPr>
              <a:t>Initial exons</a:t>
            </a:r>
          </a:p>
        </p:txBody>
      </p:sp>
      <p:sp>
        <p:nvSpPr>
          <p:cNvPr id="27657" name="TextBox 11"/>
          <p:cNvSpPr txBox="1">
            <a:spLocks noChangeArrowheads="1"/>
          </p:cNvSpPr>
          <p:nvPr/>
        </p:nvSpPr>
        <p:spPr bwMode="auto">
          <a:xfrm>
            <a:off x="1143000" y="3929063"/>
            <a:ext cx="1473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tx1"/>
                </a:solidFill>
              </a:rPr>
              <a:t>Internal exons</a:t>
            </a:r>
          </a:p>
        </p:txBody>
      </p:sp>
      <p:sp>
        <p:nvSpPr>
          <p:cNvPr id="27658" name="TextBox 12"/>
          <p:cNvSpPr txBox="1">
            <a:spLocks noChangeArrowheads="1"/>
          </p:cNvSpPr>
          <p:nvPr/>
        </p:nvSpPr>
        <p:spPr bwMode="auto">
          <a:xfrm>
            <a:off x="5216525" y="3929063"/>
            <a:ext cx="156527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tx1"/>
                </a:solidFill>
              </a:rPr>
              <a:t>Terminal exons</a:t>
            </a:r>
          </a:p>
        </p:txBody>
      </p:sp>
      <p:sp>
        <p:nvSpPr>
          <p:cNvPr id="27659" name="Text Box 5"/>
          <p:cNvSpPr txBox="1">
            <a:spLocks noChangeArrowheads="1"/>
          </p:cNvSpPr>
          <p:nvPr/>
        </p:nvSpPr>
        <p:spPr bwMode="auto">
          <a:xfrm>
            <a:off x="2362200" y="4759325"/>
            <a:ext cx="18272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med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geometric dist.</a:t>
            </a:r>
          </a:p>
          <a:p>
            <a:r>
              <a:rPr lang="en-US" sz="1800"/>
              <a:t>provides </a:t>
            </a:r>
            <a:r>
              <a:rPr lang="en-US" sz="1800" i="1"/>
              <a:t>poor </a:t>
            </a:r>
            <a:r>
              <a:rPr lang="en-US" sz="1800"/>
              <a:t>fit</a:t>
            </a:r>
          </a:p>
        </p:txBody>
      </p:sp>
      <p:sp>
        <p:nvSpPr>
          <p:cNvPr id="27660" name="Line 6"/>
          <p:cNvSpPr>
            <a:spLocks noChangeShapeType="1"/>
          </p:cNvSpPr>
          <p:nvPr/>
        </p:nvSpPr>
        <p:spPr bwMode="auto">
          <a:xfrm flipH="1">
            <a:off x="1828800" y="5029200"/>
            <a:ext cx="53340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D57-1B9B-ED41-BD49-7B981BEABE3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2590800"/>
          </a:xfrm>
        </p:spPr>
        <p:txBody>
          <a:bodyPr/>
          <a:lstStyle/>
          <a:p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Semi-Markov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models are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well-motivated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for some sequence elements (e.g. exons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/>
            <a:r>
              <a:rPr lang="en-US" sz="2000" b="1" dirty="0" smtClean="0">
                <a:latin typeface="Arial" charset="0"/>
                <a:ea typeface="ＭＳ Ｐゴシック" charset="0"/>
                <a:cs typeface="ＭＳ Ｐゴシック" charset="0"/>
              </a:rPr>
              <a:t>Semi-Markov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: explicitly model length duration of hidden states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Also called generalized hidden Markov model</a:t>
            </a:r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33400" y="152400"/>
            <a:ext cx="807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35" charset="-128"/>
                <a:cs typeface="ＭＳ Ｐゴシック" pitchFamily="35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5" charset="-128"/>
                <a:cs typeface="ＭＳ Ｐゴシック" pitchFamily="3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5" charset="-128"/>
                <a:cs typeface="ＭＳ Ｐゴシック" pitchFamily="3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5" charset="-128"/>
                <a:cs typeface="ＭＳ Ｐゴシック" pitchFamily="3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5" charset="-128"/>
                <a:cs typeface="ＭＳ Ｐゴシック" pitchFamily="35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4000" kern="0" dirty="0" smtClean="0">
                <a:latin typeface="Arial" charset="0"/>
                <a:ea typeface="ＭＳ Ｐゴシック" charset="0"/>
                <a:cs typeface="ＭＳ Ｐゴシック" charset="0"/>
              </a:rPr>
              <a:t>Duration Modeling in HMMs</a:t>
            </a:r>
            <a:endParaRPr lang="en-US" sz="4000" kern="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D57-1B9B-ED41-BD49-7B981BEABE3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burge-hm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7"/>
          <a:stretch>
            <a:fillRect/>
          </a:stretch>
        </p:blipFill>
        <p:spPr bwMode="auto">
          <a:xfrm>
            <a:off x="3200400" y="1219200"/>
            <a:ext cx="5768975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5795" name="Text Box 3"/>
          <p:cNvSpPr txBox="1">
            <a:spLocks noChangeArrowheads="1"/>
          </p:cNvSpPr>
          <p:nvPr/>
        </p:nvSpPr>
        <p:spPr bwMode="auto">
          <a:xfrm>
            <a:off x="228600" y="1652588"/>
            <a:ext cx="4264025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en-US" sz="1800" dirty="0">
                <a:solidFill>
                  <a:schemeClr val="accent2"/>
                </a:solidFill>
              </a:rPr>
              <a:t>Each shape represents a functional unit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en-US" sz="1800" dirty="0">
                <a:solidFill>
                  <a:schemeClr val="accent2"/>
                </a:solidFill>
              </a:rPr>
              <a:t>of a gene or genomic region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8600" y="1295400"/>
            <a:ext cx="4687888" cy="3136900"/>
            <a:chOff x="144" y="720"/>
            <a:chExt cx="2953" cy="1976"/>
          </a:xfrm>
        </p:grpSpPr>
        <p:sp>
          <p:nvSpPr>
            <p:cNvPr id="21514" name="Text Box 5"/>
            <p:cNvSpPr txBox="1">
              <a:spLocks noChangeArrowheads="1"/>
            </p:cNvSpPr>
            <p:nvPr/>
          </p:nvSpPr>
          <p:spPr bwMode="auto">
            <a:xfrm>
              <a:off x="144" y="1841"/>
              <a:ext cx="2953" cy="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None/>
              </a:pPr>
              <a:r>
                <a:rPr lang="en-US" sz="1800" dirty="0">
                  <a:solidFill>
                    <a:schemeClr val="accent2"/>
                  </a:solidFill>
                </a:rPr>
                <a:t>Pairs of intron/exon units represent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None/>
              </a:pPr>
              <a:r>
                <a:rPr lang="en-US" sz="1800" dirty="0">
                  <a:solidFill>
                    <a:schemeClr val="accent2"/>
                  </a:solidFill>
                </a:rPr>
                <a:t>the different ways an intron can interrupt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None/>
              </a:pPr>
              <a:r>
                <a:rPr lang="en-US" sz="1800" dirty="0">
                  <a:solidFill>
                    <a:schemeClr val="accent2"/>
                  </a:solidFill>
                </a:rPr>
                <a:t>a coding sequence  (after 1</a:t>
              </a:r>
              <a:r>
                <a:rPr lang="en-US" sz="1800" baseline="30000" dirty="0">
                  <a:solidFill>
                    <a:schemeClr val="accent2"/>
                  </a:solidFill>
                </a:rPr>
                <a:t>st</a:t>
              </a:r>
              <a:r>
                <a:rPr lang="en-US" sz="1800" dirty="0">
                  <a:solidFill>
                    <a:schemeClr val="accent2"/>
                  </a:solidFill>
                </a:rPr>
                <a:t> base in codon,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None/>
              </a:pPr>
              <a:r>
                <a:rPr lang="en-US" sz="1800" dirty="0">
                  <a:solidFill>
                    <a:schemeClr val="accent2"/>
                  </a:solidFill>
                </a:rPr>
                <a:t>after 2</a:t>
              </a:r>
              <a:r>
                <a:rPr lang="en-US" sz="1800" baseline="30000" dirty="0">
                  <a:solidFill>
                    <a:schemeClr val="accent2"/>
                  </a:solidFill>
                </a:rPr>
                <a:t>nd</a:t>
              </a:r>
              <a:r>
                <a:rPr lang="en-US" sz="1800" dirty="0">
                  <a:solidFill>
                    <a:schemeClr val="accent2"/>
                  </a:solidFill>
                </a:rPr>
                <a:t> base or after 3</a:t>
              </a:r>
              <a:r>
                <a:rPr lang="en-US" sz="1800" baseline="30000" dirty="0">
                  <a:solidFill>
                    <a:schemeClr val="accent2"/>
                  </a:solidFill>
                </a:rPr>
                <a:t>rd</a:t>
              </a:r>
              <a:r>
                <a:rPr lang="en-US" sz="1800" dirty="0">
                  <a:solidFill>
                    <a:schemeClr val="accent2"/>
                  </a:solidFill>
                </a:rPr>
                <a:t> base)</a:t>
              </a:r>
            </a:p>
          </p:txBody>
        </p:sp>
        <p:sp>
          <p:nvSpPr>
            <p:cNvPr id="21515" name="AutoShape 6"/>
            <p:cNvSpPr>
              <a:spLocks/>
            </p:cNvSpPr>
            <p:nvPr/>
          </p:nvSpPr>
          <p:spPr bwMode="auto">
            <a:xfrm>
              <a:off x="2880" y="720"/>
              <a:ext cx="144" cy="1248"/>
            </a:xfrm>
            <a:prstGeom prst="leftBrace">
              <a:avLst>
                <a:gd name="adj1" fmla="val 72222"/>
                <a:gd name="adj2" fmla="val 50000"/>
              </a:avLst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6" name="Freeform 7"/>
            <p:cNvSpPr>
              <a:spLocks/>
            </p:cNvSpPr>
            <p:nvPr/>
          </p:nvSpPr>
          <p:spPr bwMode="auto">
            <a:xfrm>
              <a:off x="2496" y="1392"/>
              <a:ext cx="336" cy="576"/>
            </a:xfrm>
            <a:custGeom>
              <a:avLst/>
              <a:gdLst>
                <a:gd name="T0" fmla="*/ 0 w 336"/>
                <a:gd name="T1" fmla="*/ 576 h 576"/>
                <a:gd name="T2" fmla="*/ 144 w 336"/>
                <a:gd name="T3" fmla="*/ 480 h 576"/>
                <a:gd name="T4" fmla="*/ 336 w 336"/>
                <a:gd name="T5" fmla="*/ 0 h 576"/>
                <a:gd name="T6" fmla="*/ 0 60000 65536"/>
                <a:gd name="T7" fmla="*/ 0 60000 65536"/>
                <a:gd name="T8" fmla="*/ 0 60000 65536"/>
                <a:gd name="T9" fmla="*/ 0 w 336"/>
                <a:gd name="T10" fmla="*/ 0 h 576"/>
                <a:gd name="T11" fmla="*/ 336 w 336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576">
                  <a:moveTo>
                    <a:pt x="0" y="576"/>
                  </a:moveTo>
                  <a:cubicBezTo>
                    <a:pt x="44" y="576"/>
                    <a:pt x="88" y="576"/>
                    <a:pt x="144" y="480"/>
                  </a:cubicBezTo>
                  <a:cubicBezTo>
                    <a:pt x="200" y="384"/>
                    <a:pt x="268" y="192"/>
                    <a:pt x="336" y="0"/>
                  </a:cubicBezTo>
                </a:path>
              </a:pathLst>
            </a:custGeom>
            <a:noFill/>
            <a:ln w="25400">
              <a:solidFill>
                <a:schemeClr val="accent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28600" y="5157788"/>
            <a:ext cx="5105400" cy="1471612"/>
            <a:chOff x="144" y="3153"/>
            <a:chExt cx="3216" cy="927"/>
          </a:xfrm>
        </p:grpSpPr>
        <p:sp>
          <p:nvSpPr>
            <p:cNvPr id="21512" name="Text Box 9"/>
            <p:cNvSpPr txBox="1">
              <a:spLocks noChangeArrowheads="1"/>
            </p:cNvSpPr>
            <p:nvPr/>
          </p:nvSpPr>
          <p:spPr bwMode="auto">
            <a:xfrm>
              <a:off x="144" y="3153"/>
              <a:ext cx="2045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2pPr>
              <a:lvl3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4pPr>
              <a:lvl5pPr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2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None/>
              </a:pPr>
              <a:r>
                <a:rPr lang="en-US" sz="1800" dirty="0">
                  <a:solidFill>
                    <a:schemeClr val="accent2"/>
                  </a:solidFill>
                </a:rPr>
                <a:t>Complementary </a:t>
              </a:r>
              <a:r>
                <a:rPr lang="en-US" sz="1800" dirty="0" err="1">
                  <a:solidFill>
                    <a:schemeClr val="accent2"/>
                  </a:solidFill>
                </a:rPr>
                <a:t>submodel</a:t>
              </a:r>
              <a:r>
                <a:rPr lang="en-US" sz="1800" dirty="0">
                  <a:solidFill>
                    <a:schemeClr val="accent2"/>
                  </a:solidFill>
                </a:rPr>
                <a:t>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None/>
              </a:pPr>
              <a:r>
                <a:rPr lang="en-US" sz="1800" dirty="0">
                  <a:solidFill>
                    <a:schemeClr val="accent2"/>
                  </a:solidFill>
                </a:rPr>
                <a:t>(not shown) detects genes on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charset="0"/>
                <a:buNone/>
              </a:pPr>
              <a:r>
                <a:rPr lang="en-US" sz="1800" dirty="0">
                  <a:solidFill>
                    <a:schemeClr val="accent2"/>
                  </a:solidFill>
                </a:rPr>
                <a:t>opposite DNA strand</a:t>
              </a:r>
            </a:p>
          </p:txBody>
        </p:sp>
        <p:sp>
          <p:nvSpPr>
            <p:cNvPr id="21513" name="Freeform 10"/>
            <p:cNvSpPr>
              <a:spLocks/>
            </p:cNvSpPr>
            <p:nvPr/>
          </p:nvSpPr>
          <p:spPr bwMode="auto">
            <a:xfrm>
              <a:off x="1968" y="3264"/>
              <a:ext cx="1392" cy="816"/>
            </a:xfrm>
            <a:custGeom>
              <a:avLst/>
              <a:gdLst>
                <a:gd name="T0" fmla="*/ 0 w 1248"/>
                <a:gd name="T1" fmla="*/ 0 h 816"/>
                <a:gd name="T2" fmla="*/ 750 w 1248"/>
                <a:gd name="T3" fmla="*/ 144 h 816"/>
                <a:gd name="T4" fmla="*/ 1392 w 1248"/>
                <a:gd name="T5" fmla="*/ 816 h 816"/>
                <a:gd name="T6" fmla="*/ 0 60000 65536"/>
                <a:gd name="T7" fmla="*/ 0 60000 65536"/>
                <a:gd name="T8" fmla="*/ 0 60000 65536"/>
                <a:gd name="T9" fmla="*/ 0 w 1248"/>
                <a:gd name="T10" fmla="*/ 0 h 816"/>
                <a:gd name="T11" fmla="*/ 1248 w 1248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8" h="816">
                  <a:moveTo>
                    <a:pt x="0" y="0"/>
                  </a:moveTo>
                  <a:cubicBezTo>
                    <a:pt x="232" y="4"/>
                    <a:pt x="464" y="8"/>
                    <a:pt x="672" y="144"/>
                  </a:cubicBezTo>
                  <a:cubicBezTo>
                    <a:pt x="880" y="280"/>
                    <a:pt x="1064" y="548"/>
                    <a:pt x="1248" y="816"/>
                  </a:cubicBezTo>
                </a:path>
              </a:pathLst>
            </a:custGeom>
            <a:noFill/>
            <a:ln w="25400">
              <a:solidFill>
                <a:schemeClr val="accent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0" name="Rectangle 11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914400"/>
          </a:xfrm>
        </p:spPr>
        <p:txBody>
          <a:bodyPr/>
          <a:lstStyle/>
          <a:p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The GENSCAN HMM for Eukaryotic Gene Finding 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[Burge &amp; </a:t>
            </a:r>
            <a:r>
              <a:rPr lang="en-US" sz="3200" dirty="0" err="1">
                <a:latin typeface="Arial" charset="0"/>
                <a:ea typeface="ＭＳ Ｐゴシック" charset="0"/>
                <a:cs typeface="ＭＳ Ｐゴシック" charset="0"/>
              </a:rPr>
              <a:t>Karlin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ja-JP" altLang="en-US" sz="3200" dirty="0">
                <a:latin typeface="Arial" charset="0"/>
                <a:ea typeface="ＭＳ Ｐゴシック" charset="0"/>
                <a:cs typeface="ＭＳ Ｐゴシック" charset="0"/>
              </a:rPr>
              <a:t>‘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97]</a:t>
            </a:r>
            <a:endParaRPr lang="en-US" sz="4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11" name="Text Box 12"/>
          <p:cNvSpPr txBox="1">
            <a:spLocks noChangeArrowheads="1"/>
          </p:cNvSpPr>
          <p:nvPr/>
        </p:nvSpPr>
        <p:spPr bwMode="auto">
          <a:xfrm rot="-5400000">
            <a:off x="6523037" y="3617913"/>
            <a:ext cx="44116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med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Figure from Burge &amp; Karlin, </a:t>
            </a:r>
            <a:r>
              <a:rPr lang="en-US" sz="1200" i="1"/>
              <a:t>Journal of Molecular Biology</a:t>
            </a:r>
            <a:r>
              <a:rPr lang="en-US" sz="1200"/>
              <a:t>, 1997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BD57-1B9B-ED41-BD49-7B981BEABE3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5" grpId="0"/>
    </p:bldLst>
  </p:timing>
</p:sld>
</file>

<file path=ppt/theme/theme1.xml><?xml version="1.0" encoding="utf-8"?>
<a:theme xmlns:a="http://schemas.openxmlformats.org/drawingml/2006/main" name="Blank Presentation">
  <a:themeElements>
    <a:clrScheme name="Custom 9">
      <a:dk1>
        <a:srgbClr val="000066"/>
      </a:dk1>
      <a:lt1>
        <a:srgbClr val="FFFFFF"/>
      </a:lt1>
      <a:dk2>
        <a:srgbClr val="8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56"/>
      </a:accent4>
      <a:accent5>
        <a:srgbClr val="AAE2CA"/>
      </a:accent5>
      <a:accent6>
        <a:srgbClr val="2D2DB9"/>
      </a:accent6>
      <a:hlink>
        <a:srgbClr val="000066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43726</TotalTime>
  <Words>653</Words>
  <Application>Microsoft Office PowerPoint</Application>
  <PresentationFormat>On-screen Show (4:3)</PresentationFormat>
  <Paragraphs>184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ＭＳ Ｐゴシック</vt:lpstr>
      <vt:lpstr>Arial</vt:lpstr>
      <vt:lpstr>Courier New</vt:lpstr>
      <vt:lpstr>Gill Sans</vt:lpstr>
      <vt:lpstr>Lucida Grande</vt:lpstr>
      <vt:lpstr>Times</vt:lpstr>
      <vt:lpstr>Times New Roman</vt:lpstr>
      <vt:lpstr>Wingdings</vt:lpstr>
      <vt:lpstr>Blank Presentation</vt:lpstr>
      <vt:lpstr>Equation</vt:lpstr>
      <vt:lpstr>Eukaryotic Gene Finding</vt:lpstr>
      <vt:lpstr>Goals for Lecture</vt:lpstr>
      <vt:lpstr>Sources of Evidence for Gene Finding</vt:lpstr>
      <vt:lpstr>Eukaryotic Gene Structure</vt:lpstr>
      <vt:lpstr>Splice Signals Example</vt:lpstr>
      <vt:lpstr>Parsing a DNA Sequence</vt:lpstr>
      <vt:lpstr>Length Distributions of Introns/Exons</vt:lpstr>
      <vt:lpstr>PowerPoint Presentation</vt:lpstr>
      <vt:lpstr>The GENSCAN HMM for Eukaryotic Gene Finding [Burge &amp; Karlin ‘97]</vt:lpstr>
      <vt:lpstr>Parsing a DNA Sequence</vt:lpstr>
      <vt:lpstr>Comparative Algorithms</vt:lpstr>
      <vt:lpstr>Pair Hidden Markov Models</vt:lpstr>
      <vt:lpstr>Pair HMM Paths are Alignments</vt:lpstr>
      <vt:lpstr>Generalized Pair HMMs </vt:lpstr>
      <vt:lpstr>Modern Genome Annotation</vt:lpstr>
      <vt:lpstr>Modern Genome Annotation</vt:lpstr>
      <vt:lpstr>Modern Genome Annotation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Eukaryotic Gene Finding</dc:title>
  <dc:creator>Mark Craven</dc:creator>
  <cp:lastModifiedBy>Gitter, Tony</cp:lastModifiedBy>
  <cp:revision>849</cp:revision>
  <cp:lastPrinted>2009-02-24T17:01:47Z</cp:lastPrinted>
  <dcterms:created xsi:type="dcterms:W3CDTF">2011-02-14T03:53:27Z</dcterms:created>
  <dcterms:modified xsi:type="dcterms:W3CDTF">2018-04-19T21:38:13Z</dcterms:modified>
</cp:coreProperties>
</file>