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6" r:id="rId2"/>
    <p:sldId id="287" r:id="rId3"/>
    <p:sldId id="327" r:id="rId4"/>
    <p:sldId id="328" r:id="rId5"/>
    <p:sldId id="354" r:id="rId6"/>
    <p:sldId id="353" r:id="rId7"/>
    <p:sldId id="361" r:id="rId8"/>
    <p:sldId id="288" r:id="rId9"/>
    <p:sldId id="343" r:id="rId10"/>
    <p:sldId id="293" r:id="rId11"/>
    <p:sldId id="346" r:id="rId12"/>
    <p:sldId id="359" r:id="rId13"/>
    <p:sldId id="360" r:id="rId14"/>
    <p:sldId id="347" r:id="rId15"/>
    <p:sldId id="332" r:id="rId16"/>
    <p:sldId id="329" r:id="rId17"/>
    <p:sldId id="300" r:id="rId18"/>
    <p:sldId id="345" r:id="rId19"/>
    <p:sldId id="341" r:id="rId20"/>
    <p:sldId id="331" r:id="rId21"/>
    <p:sldId id="297" r:id="rId22"/>
    <p:sldId id="306" r:id="rId23"/>
    <p:sldId id="344" r:id="rId24"/>
    <p:sldId id="334" r:id="rId25"/>
    <p:sldId id="355" r:id="rId26"/>
    <p:sldId id="338" r:id="rId27"/>
    <p:sldId id="356" r:id="rId28"/>
    <p:sldId id="340" r:id="rId29"/>
    <p:sldId id="333" r:id="rId30"/>
    <p:sldId id="318" r:id="rId31"/>
    <p:sldId id="317" r:id="rId32"/>
    <p:sldId id="357" r:id="rId33"/>
    <p:sldId id="358" r:id="rId34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89068" autoAdjust="0"/>
  </p:normalViewPr>
  <p:slideViewPr>
    <p:cSldViewPr>
      <p:cViewPr varScale="1">
        <p:scale>
          <a:sx n="105" d="100"/>
          <a:sy n="105" d="100"/>
        </p:scale>
        <p:origin x="17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8D800-CD29-5048-822A-366F819309A1}" type="slidenum">
              <a:rPr lang="en-US"/>
              <a:pPr/>
              <a:t>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B7C3B-A1DE-0D47-B49B-52E12FE2BA2E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2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427FF-0F8F-4442-9361-A96D946FD26B}" type="slidenum">
              <a:rPr lang="en-US"/>
              <a:pPr/>
              <a:t>12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9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427FF-0F8F-4442-9361-A96D946FD26B}" type="slidenum">
              <a:rPr lang="en-US"/>
              <a:pPr/>
              <a:t>13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0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51BA8-8C91-4B49-BF76-C855171F4B5D}" type="slidenum">
              <a:rPr lang="en-US"/>
              <a:pPr/>
              <a:t>15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7121-0757-DB45-A393-E0A143A879E9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6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688F3-F6A0-E24D-BEEA-D655606F1EEF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6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3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8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245F0-6014-1747-A65D-0793962F30B5}" type="slidenum">
              <a:rPr lang="en-US"/>
              <a:pPr/>
              <a:t>20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EF54C-574A-0844-AFA0-CFC465654E21}" type="slidenum">
              <a:rPr lang="en-US"/>
              <a:pPr/>
              <a:t>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8F94B-B6E6-E149-BDC4-60E833D38A08}" type="slidenum">
              <a:rPr lang="en-US"/>
              <a:pPr/>
              <a:t>21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12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92B79-CB7C-0B4C-A9B1-46B93EF71865}" type="slidenum">
              <a:rPr lang="en-US"/>
              <a:pPr/>
              <a:t>22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82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5EBA-185F-6B4F-9161-418F60AB7F5B}" type="slidenum">
              <a:rPr lang="en-US"/>
              <a:pPr/>
              <a:t>23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4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6739-77AC-C544-B9D5-F4703CAF5033}" type="slidenum">
              <a:rPr lang="en-US"/>
              <a:pPr/>
              <a:t>24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6739-77AC-C544-B9D5-F4703CAF5033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6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6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49A38-1994-9D4D-BC36-AB63AEE38ED8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9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7974D-7E3C-714A-905C-D1975BA442DC}" type="slidenum">
              <a:rPr lang="en-US"/>
              <a:pPr/>
              <a:t>30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3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8C928-D67D-AC46-8F4F-245EF360E0AB}" type="slidenum">
              <a:rPr lang="en-US"/>
              <a:pPr/>
              <a:t>31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94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4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0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33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8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13421-8DFF-9446-AEF4-6D1751B19894}" type="slidenum">
              <a:rPr lang="en-US"/>
              <a:pPr/>
              <a:t>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0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13421-8DFF-9446-AEF4-6D1751B19894}" type="slidenum">
              <a:rPr lang="en-US"/>
              <a:pPr/>
              <a:t>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271E4-F504-3740-AB37-2AC8BE0C638D}" type="slidenum">
              <a:rPr lang="en-US"/>
              <a:pPr/>
              <a:t>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0B0C-6C2C-3E44-A7C2-10C8BFCDC0EA}" type="slidenum">
              <a:rPr lang="en-US"/>
              <a:pPr/>
              <a:t>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60B0C-6C2C-3E44-A7C2-10C8BFCDC0EA}" type="slidenum">
              <a:rPr lang="en-US"/>
              <a:pPr/>
              <a:t>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332-590E-4C49-A829-6B5C02EACB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discovery.wisc.edu/mailman/listinfo/compsysbioj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bee-uw-madison.github.io/studyGroup/" TargetMode="External"/><Relationship Id="rId4" Type="http://schemas.openxmlformats.org/officeDocument/2006/relationships/hyperlink" Target="http://lists.cs.wisc.edu/mailman/listinfo/ai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b="1" dirty="0"/>
              <a:t>Advanced Bioinformatics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Biostatistics &amp; Medical Informatics 776</a:t>
            </a:r>
            <a:br>
              <a:rPr lang="en-US" sz="3600" dirty="0"/>
            </a:br>
            <a:r>
              <a:rPr lang="en-US" sz="3600" dirty="0"/>
              <a:t>Computer Sciences 776</a:t>
            </a:r>
            <a:br>
              <a:rPr lang="en-US" sz="3600" dirty="0"/>
            </a:br>
            <a:r>
              <a:rPr lang="en-US" sz="3600" dirty="0"/>
              <a:t>Spring </a:t>
            </a:r>
            <a:r>
              <a:rPr lang="en-US" sz="3600" dirty="0" smtClean="0"/>
              <a:t>2018</a:t>
            </a:r>
            <a:endParaRPr lang="en-US" sz="36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62000" y="32766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endParaRPr lang="en-US" sz="2800" dirty="0" smtClean="0"/>
          </a:p>
          <a:p>
            <a:pPr algn="ctr">
              <a:spcBef>
                <a:spcPct val="20000"/>
              </a:spcBef>
            </a:pP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Anthony Gitter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gitter@biostat.wisc.edu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800" dirty="0" err="1"/>
              <a:t>www.biostat.wisc.edu</a:t>
            </a:r>
            <a:r>
              <a:rPr lang="en-US" sz="2800" dirty="0"/>
              <a:t>/bmi776/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These slides, excluding third-party material, are licensed under </a:t>
            </a:r>
            <a:r>
              <a:rPr lang="en-US" sz="1200" dirty="0" smtClean="0">
                <a:hlinkClick r:id="rId3"/>
              </a:rPr>
              <a:t>CC BY-NC 4.0</a:t>
            </a:r>
            <a:r>
              <a:rPr lang="en-US" sz="1200" dirty="0" smtClean="0"/>
              <a:t> by Mark Craven, Colin Dewey, and Anthony Gitter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/>
              <a:t>Course Requirements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r>
              <a:rPr lang="en-US" sz="2400" dirty="0" smtClean="0"/>
              <a:t>4 or 5 </a:t>
            </a:r>
            <a:r>
              <a:rPr lang="en-US" sz="2400" dirty="0"/>
              <a:t>homework assignments: </a:t>
            </a:r>
            <a:r>
              <a:rPr lang="en-US" sz="2400" dirty="0" smtClean="0"/>
              <a:t>~40%</a:t>
            </a:r>
          </a:p>
          <a:p>
            <a:pPr lvl="1"/>
            <a:r>
              <a:rPr lang="en-US" sz="2400" dirty="0" smtClean="0"/>
              <a:t>Written exercises</a:t>
            </a:r>
          </a:p>
          <a:p>
            <a:pPr lvl="1"/>
            <a:r>
              <a:rPr lang="en-US" sz="2400" dirty="0" smtClean="0"/>
              <a:t>Programming (Python)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omputational </a:t>
            </a:r>
            <a:r>
              <a:rPr lang="en-US" sz="2400" dirty="0"/>
              <a:t>experiments (e.g. measure the effect of varying parameter </a:t>
            </a:r>
            <a:r>
              <a:rPr lang="en-US" sz="2400" i="1" dirty="0"/>
              <a:t>x</a:t>
            </a:r>
            <a:r>
              <a:rPr lang="en-US" sz="2400" dirty="0"/>
              <a:t> in algorithm </a:t>
            </a:r>
            <a:r>
              <a:rPr lang="en-US" sz="2400" i="1" dirty="0"/>
              <a:t>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ive late days permitted</a:t>
            </a:r>
          </a:p>
          <a:p>
            <a:pPr lvl="1"/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roject</a:t>
            </a:r>
            <a:r>
              <a:rPr lang="en-US" sz="2400" dirty="0"/>
              <a:t>: </a:t>
            </a:r>
            <a:r>
              <a:rPr lang="en-US" sz="2400" dirty="0" smtClean="0"/>
              <a:t>~25%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idterm: ~15%</a:t>
            </a:r>
            <a:endParaRPr lang="en-US" sz="2400" dirty="0"/>
          </a:p>
          <a:p>
            <a:r>
              <a:rPr lang="en-US" sz="2400" dirty="0"/>
              <a:t>F</a:t>
            </a:r>
            <a:r>
              <a:rPr lang="en-US" sz="2400" dirty="0" smtClean="0"/>
              <a:t>inal </a:t>
            </a:r>
            <a:r>
              <a:rPr lang="en-US" sz="2400" dirty="0"/>
              <a:t>exam: </a:t>
            </a:r>
            <a:r>
              <a:rPr lang="en-US" sz="2400" dirty="0" smtClean="0"/>
              <a:t>~15%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lass </a:t>
            </a:r>
            <a:r>
              <a:rPr lang="en-US" sz="2400" dirty="0"/>
              <a:t>participation: </a:t>
            </a:r>
            <a:r>
              <a:rPr lang="en-US" sz="2400" dirty="0" smtClean="0"/>
              <a:t>~5%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Midterm: March 13, in class</a:t>
            </a:r>
          </a:p>
          <a:p>
            <a:r>
              <a:rPr lang="en-US" dirty="0" smtClean="0"/>
              <a:t>Final: Wednesday </a:t>
            </a:r>
            <a:r>
              <a:rPr lang="en-US" dirty="0"/>
              <a:t>May 9, 12:25-2:25 PM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 me know </a:t>
            </a:r>
            <a:r>
              <a:rPr lang="en-US" i="1" dirty="0" smtClean="0"/>
              <a:t>immediately </a:t>
            </a:r>
            <a:r>
              <a:rPr lang="en-US" dirty="0" smtClean="0"/>
              <a:t>if you have a conflict with either of these exam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Computing Resources for the Class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Linux </a:t>
            </a:r>
            <a:r>
              <a:rPr lang="en-US" sz="2400" dirty="0" smtClean="0"/>
              <a:t>servers in </a:t>
            </a:r>
            <a:r>
              <a:rPr lang="en-US" sz="2400" dirty="0"/>
              <a:t>Dept. of Biostatistics &amp; Medical Informatics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“lab”, must log in </a:t>
            </a:r>
            <a:r>
              <a:rPr lang="en-US" sz="2400" dirty="0" smtClean="0"/>
              <a:t>remotely (use </a:t>
            </a:r>
            <a:r>
              <a:rPr lang="en-US" sz="2400" dirty="0" err="1" smtClean="0"/>
              <a:t>WiscVPN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Will create accounts for everyone on course roster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wo machines</a:t>
            </a:r>
            <a:endParaRPr lang="en-US" sz="24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mi1.biostat.wisc.edu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 smtClean="0"/>
              <a:t>mi2.biostat.wisc.edu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HW0 tests your </a:t>
            </a:r>
            <a:r>
              <a:rPr lang="en-US" sz="2400" dirty="0" smtClean="0"/>
              <a:t>access to these machines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Homework must be able to run on these machines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CS </a:t>
            </a:r>
            <a:r>
              <a:rPr lang="en-US" sz="2400" dirty="0"/>
              <a:t>department usually offers </a:t>
            </a:r>
            <a:r>
              <a:rPr lang="en-US" sz="2400" dirty="0" smtClean="0"/>
              <a:t>Unix orientation </a:t>
            </a:r>
            <a:r>
              <a:rPr lang="en-US" sz="2400" dirty="0"/>
              <a:t>sessions at beginning of </a:t>
            </a:r>
            <a:r>
              <a:rPr lang="en-US" sz="2400" dirty="0" smtClean="0"/>
              <a:t>semester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6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Programming Assignments</a:t>
            </a:r>
            <a:endParaRPr lang="en-US" sz="40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All programming assignments require Python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Project can be in any language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Have a Python 3 environment on </a:t>
            </a:r>
            <a:r>
              <a:rPr lang="en-US" sz="2400" dirty="0" err="1" smtClean="0"/>
              <a:t>biostat</a:t>
            </a:r>
            <a:r>
              <a:rPr lang="en-US" sz="2400" dirty="0" smtClean="0"/>
              <a:t> servers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Permitted packages on course website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Can request others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HW0 will be Python introduction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Use Piazza for Python discussion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you know Python, please help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9349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and implement a new computational method for a task in molecular biology</a:t>
            </a:r>
          </a:p>
          <a:p>
            <a:r>
              <a:rPr lang="en-US" sz="2800" dirty="0" smtClean="0"/>
              <a:t>Improve an existing method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erform an evaluation of several existing methods</a:t>
            </a:r>
          </a:p>
          <a:p>
            <a:r>
              <a:rPr lang="en-US" sz="2800" dirty="0" smtClean="0"/>
              <a:t>Run on real biological data</a:t>
            </a:r>
          </a:p>
          <a:p>
            <a:r>
              <a:rPr lang="en-US" sz="2800" dirty="0" smtClean="0"/>
              <a:t>Suggestions will be provided</a:t>
            </a:r>
          </a:p>
          <a:p>
            <a:r>
              <a:rPr lang="en-US" sz="2800" dirty="0" smtClean="0"/>
              <a:t>Not directly related to your existing research</a:t>
            </a:r>
          </a:p>
          <a:p>
            <a:r>
              <a:rPr lang="en-US" sz="2800" dirty="0" smtClean="0"/>
              <a:t>Can email me now to discuss ideas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345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the assigned </a:t>
            </a:r>
            <a:r>
              <a:rPr lang="en-US" dirty="0" smtClean="0"/>
              <a:t>readings before class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up to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dirty="0" smtClean="0"/>
              <a:t>No one will have the perfect background</a:t>
            </a:r>
          </a:p>
          <a:p>
            <a:pPr lvl="1"/>
            <a:r>
              <a:rPr lang="en-US" dirty="0" smtClean="0"/>
              <a:t>Ask questions about computational or biological concepts</a:t>
            </a:r>
          </a:p>
          <a:p>
            <a:r>
              <a:rPr lang="en-US" dirty="0" smtClean="0"/>
              <a:t>Correct me when I am wrong</a:t>
            </a:r>
          </a:p>
          <a:p>
            <a:pPr lvl="1"/>
            <a:r>
              <a:rPr lang="en-US" dirty="0" smtClean="0"/>
              <a:t>Seriously, it will happen</a:t>
            </a:r>
          </a:p>
          <a:p>
            <a:r>
              <a:rPr lang="en-US" dirty="0" smtClean="0"/>
              <a:t>Piazza discussion board</a:t>
            </a:r>
          </a:p>
          <a:p>
            <a:pPr lvl="1"/>
            <a:r>
              <a:rPr lang="en-US" dirty="0" smtClean="0"/>
              <a:t>Questions and answers</a:t>
            </a:r>
            <a:endParaRPr lang="en-US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dirty="0" smtClean="0"/>
              <a:t>Piazza Discussion Board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Instead of a mailing list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http</a:t>
            </a:r>
            <a:r>
              <a:rPr lang="en-US" sz="2400" dirty="0">
                <a:solidFill>
                  <a:schemeClr val="tx2"/>
                </a:solidFill>
              </a:rPr>
              <a:t>://</a:t>
            </a:r>
            <a:r>
              <a:rPr lang="en-US" sz="2400" dirty="0" smtClean="0">
                <a:solidFill>
                  <a:schemeClr val="tx2"/>
                </a:solidFill>
              </a:rPr>
              <a:t>piazza.com/wisc/spring2018/bmics776/home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Post your questions to Piazza instead of emailing the instructor or TA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Unless it is a private issue or project-related</a:t>
            </a:r>
            <a:endParaRPr lang="en-US" sz="20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Answer your classmates’ questions</a:t>
            </a: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Announcements will also be posted to Piazza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pitchFamily="-111" charset="0"/>
              <a:buChar char="•"/>
            </a:pPr>
            <a:r>
              <a:rPr lang="en-US" sz="2400" dirty="0" smtClean="0"/>
              <a:t>Supplementary material for lecture topics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/>
              <a:t>Course Readings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ostly </a:t>
            </a:r>
            <a:r>
              <a:rPr lang="en-US" sz="2400" dirty="0"/>
              <a:t>articles from the primary </a:t>
            </a:r>
            <a:r>
              <a:rPr lang="en-US" sz="2400" dirty="0" smtClean="0"/>
              <a:t>literature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Must be using a campus IP address to download some of the articles (can use </a:t>
            </a:r>
            <a:r>
              <a:rPr lang="en-US" sz="2400" dirty="0" err="1" smtClean="0"/>
              <a:t>WiscVPN</a:t>
            </a:r>
            <a:r>
              <a:rPr lang="en-US" sz="2400" dirty="0" smtClean="0"/>
              <a:t> from off campus)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Biological Sequence Analysis: Probabilistic Models of Proteins and Nucleic Acids</a:t>
            </a:r>
            <a:r>
              <a:rPr lang="en-US" sz="2400" dirty="0"/>
              <a:t>.  R. Durbin, S. Eddy, A. Krogh, and G. </a:t>
            </a:r>
            <a:r>
              <a:rPr lang="en-US" sz="2400" dirty="0" err="1"/>
              <a:t>Mitchison</a:t>
            </a:r>
            <a:r>
              <a:rPr lang="en-US" sz="2400" dirty="0"/>
              <a:t>.  Cambridge University Press, 1998.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7460" name="Picture 4" descr="Durbin-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3429000"/>
            <a:ext cx="2109787" cy="302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BMI/CS 576 or equivalent</a:t>
            </a:r>
          </a:p>
          <a:p>
            <a:r>
              <a:rPr lang="en-US" dirty="0" smtClean="0"/>
              <a:t>Knowledge of basic biology and methods from that course will be assumed</a:t>
            </a:r>
          </a:p>
          <a:p>
            <a:r>
              <a:rPr lang="en-US" dirty="0" smtClean="0"/>
              <a:t>May want to go over the material on the 576 website to refresh</a:t>
            </a:r>
          </a:p>
          <a:p>
            <a:r>
              <a:rPr lang="en-US" dirty="0">
                <a:solidFill>
                  <a:schemeClr val="tx2"/>
                </a:solidFill>
              </a:rPr>
              <a:t>http://</a:t>
            </a:r>
            <a:r>
              <a:rPr lang="en-US" dirty="0" err="1">
                <a:solidFill>
                  <a:schemeClr val="tx2"/>
                </a:solidFill>
              </a:rPr>
              <a:t>www.biostat.wisc.edu</a:t>
            </a:r>
            <a:r>
              <a:rPr lang="en-US" dirty="0">
                <a:solidFill>
                  <a:schemeClr val="tx2"/>
                </a:solidFill>
              </a:rPr>
              <a:t>/bmi576/</a:t>
            </a:r>
          </a:p>
        </p:txBody>
      </p:sp>
    </p:spTree>
    <p:extLst>
      <p:ext uri="{BB962C8B-B14F-4D97-AF65-F5344CB8AC3E}">
        <p14:creationId xmlns:p14="http://schemas.microsoft.com/office/powerpoint/2010/main" val="4826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800" baseline="-25000" dirty="0" smtClean="0"/>
              <a:t>What you should get out of this course</a:t>
            </a:r>
            <a:endParaRPr lang="en-US" sz="48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An understanding of some of the major problems in computational molecular biology</a:t>
            </a:r>
          </a:p>
          <a:p>
            <a:r>
              <a:rPr lang="en-US" sz="2400" dirty="0" smtClean="0"/>
              <a:t>Familiarity with the algorithms and statistical techniques for addressing these problems</a:t>
            </a:r>
          </a:p>
          <a:p>
            <a:r>
              <a:rPr lang="en-US" sz="2400" dirty="0"/>
              <a:t>How to think about different data </a:t>
            </a:r>
            <a:r>
              <a:rPr lang="en-US" sz="2400" dirty="0" smtClean="0"/>
              <a:t>types</a:t>
            </a:r>
          </a:p>
          <a:p>
            <a:r>
              <a:rPr lang="en-US" sz="2400" dirty="0" smtClean="0"/>
              <a:t>At the end you should be able to</a:t>
            </a:r>
          </a:p>
          <a:p>
            <a:pPr lvl="1"/>
            <a:r>
              <a:rPr lang="en-US" sz="2000" dirty="0" smtClean="0"/>
              <a:t>Read the bioinformatics literature</a:t>
            </a:r>
          </a:p>
          <a:p>
            <a:pPr lvl="1"/>
            <a:r>
              <a:rPr lang="en-US" sz="2000" dirty="0" smtClean="0"/>
              <a:t>Apply the methods you have learned to other problems both within and outside of bioinformatics</a:t>
            </a:r>
          </a:p>
          <a:p>
            <a:pPr lvl="1"/>
            <a:r>
              <a:rPr lang="en-US" sz="2000" dirty="0" smtClean="0"/>
              <a:t>Write a short bioinformatics research paper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20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sz="3600" dirty="0"/>
              <a:t>Agenda Today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ourse </a:t>
            </a:r>
            <a:r>
              <a:rPr lang="en-US" dirty="0"/>
              <a:t>information</a:t>
            </a:r>
          </a:p>
          <a:p>
            <a:r>
              <a:rPr lang="en-US" dirty="0"/>
              <a:t>O</a:t>
            </a:r>
            <a:r>
              <a:rPr lang="en-US" dirty="0" smtClean="0"/>
              <a:t>verview </a:t>
            </a:r>
            <a:r>
              <a:rPr lang="en-US" dirty="0"/>
              <a:t>of </a:t>
            </a:r>
            <a:r>
              <a:rPr lang="en-US" dirty="0" smtClean="0"/>
              <a:t>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/>
              <a:t>Major Topics to be Covered </a:t>
            </a:r>
            <a:br>
              <a:rPr lang="en-US" sz="3600"/>
            </a:br>
            <a:r>
              <a:rPr lang="en-US" sz="3600"/>
              <a:t>(the algorithms perspective)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Expectation Maximization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Gibbs sampling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Mutual information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Multiple hypothesis testing correction</a:t>
            </a: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Convolutional neural networks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Linear programming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Interpolated </a:t>
            </a:r>
            <a:r>
              <a:rPr lang="en-US" sz="2400" dirty="0"/>
              <a:t>Markov </a:t>
            </a:r>
            <a:r>
              <a:rPr lang="en-US" sz="2400" dirty="0" smtClean="0"/>
              <a:t>models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Duration modeling and semi-Markov </a:t>
            </a:r>
            <a:r>
              <a:rPr lang="en-US" sz="2400" dirty="0" smtClean="0"/>
              <a:t>models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T</a:t>
            </a:r>
            <a:r>
              <a:rPr lang="en-US" sz="2400" dirty="0" smtClean="0"/>
              <a:t>ries and suffix </a:t>
            </a:r>
            <a:r>
              <a:rPr lang="en-US" sz="2400" dirty="0"/>
              <a:t>trees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Markov random fields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S</a:t>
            </a:r>
            <a:r>
              <a:rPr lang="en-US" sz="2400" dirty="0" smtClean="0"/>
              <a:t>tochastic </a:t>
            </a:r>
            <a:r>
              <a:rPr lang="en-US" sz="2400" dirty="0"/>
              <a:t>context free </a:t>
            </a:r>
            <a:r>
              <a:rPr lang="en-US" sz="2400" dirty="0" smtClean="0"/>
              <a:t>grammars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/>
              <a:t>Major Topics to be Covered </a:t>
            </a:r>
            <a:br>
              <a:rPr lang="en-US" sz="3600"/>
            </a:br>
            <a:r>
              <a:rPr lang="en-US" sz="3600"/>
              <a:t>(the task perspective)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800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M</a:t>
            </a:r>
            <a:r>
              <a:rPr lang="en-US" sz="2400" dirty="0" smtClean="0"/>
              <a:t>odeling </a:t>
            </a:r>
            <a:r>
              <a:rPr lang="en-US" sz="2400" dirty="0"/>
              <a:t>of motifs and </a:t>
            </a:r>
            <a:r>
              <a:rPr lang="en-US" sz="2400" i="1" dirty="0"/>
              <a:t>cis</a:t>
            </a:r>
            <a:r>
              <a:rPr lang="en-US" sz="2400" dirty="0"/>
              <a:t>-regulatory </a:t>
            </a:r>
            <a:r>
              <a:rPr lang="en-US" sz="2400" dirty="0" smtClean="0"/>
              <a:t>modules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I</a:t>
            </a:r>
            <a:r>
              <a:rPr lang="en-US" sz="2400" dirty="0" smtClean="0"/>
              <a:t>dentification of transcription factor binding sites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Genotype </a:t>
            </a:r>
            <a:r>
              <a:rPr lang="en-US" sz="2400" dirty="0"/>
              <a:t>analysis and association </a:t>
            </a:r>
            <a:r>
              <a:rPr lang="en-US" sz="2400" dirty="0" smtClean="0"/>
              <a:t>studies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Regulatory information in </a:t>
            </a:r>
            <a:r>
              <a:rPr lang="en-US" sz="2400" dirty="0" err="1" smtClean="0"/>
              <a:t>epigenomic</a:t>
            </a:r>
            <a:r>
              <a:rPr lang="en-US" sz="2400" dirty="0" smtClean="0"/>
              <a:t> data</a:t>
            </a:r>
            <a:endParaRPr lang="en-US" sz="2400" dirty="0"/>
          </a:p>
          <a:p>
            <a:pPr>
              <a:buClr>
                <a:schemeClr val="tx1"/>
              </a:buClr>
            </a:pPr>
            <a:r>
              <a:rPr lang="en-US" sz="2400" dirty="0" smtClean="0"/>
              <a:t>Transcriptome quantification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M</a:t>
            </a:r>
            <a:r>
              <a:rPr lang="en-US" sz="2400" dirty="0" smtClean="0"/>
              <a:t>ass </a:t>
            </a:r>
            <a:r>
              <a:rPr lang="en-US" sz="2400" dirty="0"/>
              <a:t>spectrometry peptide and protein identification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Pathways in cellular </a:t>
            </a:r>
            <a:r>
              <a:rPr lang="en-US" sz="2400" dirty="0"/>
              <a:t>networks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G</a:t>
            </a:r>
            <a:r>
              <a:rPr lang="en-US" sz="2400" dirty="0" smtClean="0"/>
              <a:t>ene finding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Large-scale sequence </a:t>
            </a:r>
            <a:r>
              <a:rPr lang="en-US" sz="2400" dirty="0"/>
              <a:t>alignment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RNA </a:t>
            </a:r>
            <a:r>
              <a:rPr lang="en-US" sz="2400" dirty="0"/>
              <a:t>sequence and structure </a:t>
            </a:r>
            <a:r>
              <a:rPr lang="en-US" sz="2400" dirty="0" smtClean="0"/>
              <a:t>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/>
              <a:t>Motif </a:t>
            </a:r>
            <a:r>
              <a:rPr lang="en-US" sz="3600" dirty="0" smtClean="0"/>
              <a:t>Modeling</a:t>
            </a:r>
            <a:endParaRPr lang="en-US" sz="3600" dirty="0"/>
          </a:p>
        </p:txBody>
      </p:sp>
      <p:pic>
        <p:nvPicPr>
          <p:cNvPr id="153612" name="Picture 12" descr="multiple-moti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0238"/>
            <a:ext cx="7391400" cy="4805362"/>
          </a:xfrm>
          <a:prstGeom prst="rect">
            <a:avLst/>
          </a:prstGeom>
          <a:noFill/>
        </p:spPr>
      </p:pic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68288" y="1343025"/>
            <a:ext cx="7754848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What sequence </a:t>
            </a:r>
            <a:r>
              <a:rPr lang="en-US" dirty="0" smtClean="0"/>
              <a:t>motif do </a:t>
            </a:r>
            <a:r>
              <a:rPr lang="en-US" dirty="0"/>
              <a:t>these promoter regions have in common?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66000" y="2286000"/>
            <a:ext cx="1854200" cy="2209800"/>
            <a:chOff x="7366000" y="2286000"/>
            <a:chExt cx="1854200" cy="2209800"/>
          </a:xfrm>
        </p:grpSpPr>
        <p:pic>
          <p:nvPicPr>
            <p:cNvPr id="5" name="Picture 4" descr="patop_logo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400" y="2286000"/>
              <a:ext cx="1828800" cy="1139603"/>
            </a:xfrm>
            <a:prstGeom prst="rect">
              <a:avLst/>
            </a:prstGeom>
          </p:spPr>
        </p:pic>
        <p:cxnSp>
          <p:nvCxnSpPr>
            <p:cNvPr id="7" name="Curved Connector 6"/>
            <p:cNvCxnSpPr/>
            <p:nvPr/>
          </p:nvCxnSpPr>
          <p:spPr bwMode="auto">
            <a:xfrm rot="5400000" flipH="1" flipV="1">
              <a:off x="7289800" y="3505200"/>
              <a:ext cx="1066800" cy="914400"/>
            </a:xfrm>
            <a:prstGeom prst="curvedConnector3">
              <a:avLst>
                <a:gd name="adj1" fmla="val 50000"/>
              </a:avLst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6613" y="4503738"/>
            <a:ext cx="844550" cy="768350"/>
            <a:chOff x="4283" y="1628"/>
            <a:chExt cx="532" cy="484"/>
          </a:xfrm>
        </p:grpSpPr>
        <p:sp>
          <p:nvSpPr>
            <p:cNvPr id="21534" name="Oval 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Rectangle 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Line 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22463" y="3544888"/>
            <a:ext cx="652462" cy="922337"/>
            <a:chOff x="4670" y="902"/>
            <a:chExt cx="411" cy="581"/>
          </a:xfrm>
        </p:grpSpPr>
        <p:sp>
          <p:nvSpPr>
            <p:cNvPr id="21531" name="Oval 7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8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Line 9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97200" y="5387975"/>
            <a:ext cx="652463" cy="922338"/>
            <a:chOff x="4670" y="902"/>
            <a:chExt cx="411" cy="581"/>
          </a:xfrm>
        </p:grpSpPr>
        <p:sp>
          <p:nvSpPr>
            <p:cNvPr id="21528" name="Oval 11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12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Line 13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87825" y="4465638"/>
            <a:ext cx="652463" cy="922337"/>
            <a:chOff x="4670" y="902"/>
            <a:chExt cx="411" cy="581"/>
          </a:xfrm>
        </p:grpSpPr>
        <p:sp>
          <p:nvSpPr>
            <p:cNvPr id="21525" name="Oval 15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11563" y="3621088"/>
            <a:ext cx="844550" cy="768350"/>
            <a:chOff x="4283" y="1628"/>
            <a:chExt cx="532" cy="484"/>
          </a:xfrm>
        </p:grpSpPr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20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1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56113" y="5464175"/>
            <a:ext cx="844550" cy="768350"/>
            <a:chOff x="4283" y="1628"/>
            <a:chExt cx="532" cy="484"/>
          </a:xfrm>
        </p:grpSpPr>
        <p:sp>
          <p:nvSpPr>
            <p:cNvPr id="21519" name="Oval 2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1" name="Line 2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231775" y="3889375"/>
            <a:ext cx="8372475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…accgcgctgaaaaaattttccgatgagtttagaagagtcaccaaaaaattttcatacagcctactggtgttctctgtgtgtgctaccactggctgtcatcatggttgta…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…caaaattattcaagaaaaaaagaaatgttacaatgaatgcaaaagatgggcgatgagataaaagcgagagataaaaatttttgagcttaaatgatctggcatgagcagt…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…gagctggaaaaaaaaaaaatttcaaaagaaaacgcgatgagcatactaatgctaaaaatttttgaggtataaagtaacgaattggggaaaggccatcaatatgaagtcg…</a:t>
            </a:r>
          </a:p>
        </p:txBody>
      </p:sp>
      <p:sp>
        <p:nvSpPr>
          <p:cNvPr id="2151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22300" y="1108075"/>
            <a:ext cx="79883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</a:t>
            </a:r>
            <a:r>
              <a:rPr lang="en-US" dirty="0" smtClean="0"/>
              <a:t>configuration of sequence motifs </a:t>
            </a:r>
            <a:r>
              <a:rPr lang="en-US" dirty="0"/>
              <a:t>do these promoter regions have in common</a:t>
            </a:r>
            <a:r>
              <a:rPr lang="en-US" dirty="0" smtClean="0"/>
              <a:t>?</a:t>
            </a:r>
          </a:p>
        </p:txBody>
      </p:sp>
      <p:sp>
        <p:nvSpPr>
          <p:cNvPr id="2151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 dirty="0"/>
              <a:t>cis</a:t>
            </a:r>
            <a:r>
              <a:rPr lang="en-US" sz="3600" dirty="0"/>
              <a:t>-Regulatory </a:t>
            </a:r>
            <a:r>
              <a:rPr lang="en-US" sz="3600" dirty="0" smtClean="0"/>
              <a:t>Modules</a:t>
            </a:r>
            <a:endParaRPr lang="en-US" sz="3600" dirty="0"/>
          </a:p>
        </p:txBody>
      </p:sp>
      <p:sp>
        <p:nvSpPr>
          <p:cNvPr id="21515" name="Line 29"/>
          <p:cNvSpPr>
            <a:spLocks noChangeShapeType="1"/>
          </p:cNvSpPr>
          <p:nvPr/>
        </p:nvSpPr>
        <p:spPr bwMode="auto">
          <a:xfrm>
            <a:off x="117475" y="6692900"/>
            <a:ext cx="8948738" cy="396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78" name="Oval 30"/>
          <p:cNvSpPr>
            <a:spLocks noChangeArrowheads="1"/>
          </p:cNvSpPr>
          <p:nvPr/>
        </p:nvSpPr>
        <p:spPr bwMode="auto">
          <a:xfrm>
            <a:off x="3457575" y="5195888"/>
            <a:ext cx="1266825" cy="96043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2459038" y="339090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80" name="Oval 32"/>
          <p:cNvSpPr>
            <a:spLocks noChangeArrowheads="1"/>
          </p:cNvSpPr>
          <p:nvPr/>
        </p:nvSpPr>
        <p:spPr bwMode="auto">
          <a:xfrm>
            <a:off x="4764088" y="427355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</p:spTree>
    <p:extLst>
      <p:ext uri="{BB962C8B-B14F-4D97-AF65-F5344CB8AC3E}">
        <p14:creationId xmlns:p14="http://schemas.microsoft.com/office/powerpoint/2010/main" val="3510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8" grpId="0" animBg="1"/>
      <p:bldP spid="667678" grpId="1" animBg="1"/>
      <p:bldP spid="667679" grpId="0" animBg="1"/>
      <p:bldP spid="667679" grpId="1" animBg="1"/>
      <p:bldP spid="667680" grpId="0" animBg="1"/>
      <p:bldP spid="66768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 descr="Type2-fig-1-3-07.jpg"/>
          <p:cNvPicPr>
            <a:picLocks noChangeAspect="1"/>
          </p:cNvPicPr>
          <p:nvPr/>
        </p:nvPicPr>
        <p:blipFill>
          <a:blip r:embed="rId3"/>
          <a:srcRect t="7788"/>
          <a:stretch>
            <a:fillRect/>
          </a:stretch>
        </p:blipFill>
        <p:spPr bwMode="auto">
          <a:xfrm>
            <a:off x="457200" y="1219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 smtClean="0"/>
              <a:t>Genome-wide Association </a:t>
            </a:r>
            <a:r>
              <a:rPr lang="en-US" sz="3600" dirty="0"/>
              <a:t>Studies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33400" y="854075"/>
            <a:ext cx="8153400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Which genes are involved in diabetes?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 smtClean="0"/>
              <a:t>Noncoding Genetic Variants</a:t>
            </a:r>
            <a:endParaRPr lang="en-US" sz="3600" dirty="0"/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533400" y="854075"/>
            <a:ext cx="81534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How do genetic variants outside protein coding regions impact phenotypes?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http://www.nature.com/nature/journal/v495/n7441/images/495320a-f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781800" cy="47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751" y="6519446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Patton and Harrington, </a:t>
            </a:r>
            <a:r>
              <a:rPr lang="en-US" sz="1400" i="1" dirty="0" smtClean="0">
                <a:solidFill>
                  <a:schemeClr val="tx2"/>
                </a:solidFill>
              </a:rPr>
              <a:t>Nature</a:t>
            </a:r>
            <a:r>
              <a:rPr lang="en-US" sz="1400" dirty="0" smtClean="0">
                <a:solidFill>
                  <a:schemeClr val="tx2"/>
                </a:solidFill>
              </a:rPr>
              <a:t>, 2013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 smtClean="0"/>
              <a:t>Transcriptome Analysis with RNA-</a:t>
            </a:r>
            <a:r>
              <a:rPr lang="en-US" sz="3200" dirty="0" err="1" smtClean="0"/>
              <a:t>Seq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5943600" cy="290576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What genes are expressed and at what levels?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6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sz="3200" dirty="0" smtClean="0"/>
              <a:t>Proteomic Analysis with Mass Spectrometry</a:t>
            </a:r>
            <a:endParaRPr lang="en-US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979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What proteins are expressed and at what levels?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819275"/>
            <a:ext cx="8972550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4" y="5038725"/>
            <a:ext cx="518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Steen and Mann, </a:t>
            </a:r>
            <a:r>
              <a:rPr lang="en-US" sz="1400" i="1" dirty="0">
                <a:solidFill>
                  <a:schemeClr val="tx2"/>
                </a:solidFill>
              </a:rPr>
              <a:t>Nature Reviews Molecular Cell Biology</a:t>
            </a:r>
            <a:r>
              <a:rPr lang="en-US" sz="1400" dirty="0" smtClean="0">
                <a:solidFill>
                  <a:schemeClr val="tx2"/>
                </a:solidFill>
              </a:rPr>
              <a:t>, 2004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708" y="1810770"/>
            <a:ext cx="522254" cy="3905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 smtClean="0"/>
              <a:t>Identifying Signaling Pathways</a:t>
            </a:r>
            <a:endParaRPr lang="en-US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289" y="6146892"/>
            <a:ext cx="166149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1400" dirty="0" err="1">
                <a:solidFill>
                  <a:schemeClr val="tx2"/>
                </a:solidFill>
                <a:latin typeface="Arial" charset="0"/>
              </a:rPr>
              <a:t>Yeger-Lotem</a:t>
            </a:r>
            <a:r>
              <a:rPr lang="en-GB" sz="1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1400" kern="1200" dirty="0">
                <a:solidFill>
                  <a:schemeClr val="tx2"/>
                </a:solidFill>
                <a:latin typeface="Arial" charset="0"/>
              </a:rPr>
              <a:t>et al</a:t>
            </a:r>
            <a:r>
              <a:rPr lang="en-GB" sz="1400" kern="1200" dirty="0" smtClean="0">
                <a:solidFill>
                  <a:schemeClr val="tx2"/>
                </a:solidFill>
                <a:latin typeface="Arial" charset="0"/>
              </a:rPr>
              <a:t>., </a:t>
            </a:r>
            <a:r>
              <a:rPr lang="en-GB" sz="1400" i="1" dirty="0" smtClean="0">
                <a:solidFill>
                  <a:schemeClr val="tx2"/>
                </a:solidFill>
                <a:latin typeface="Arial" charset="0"/>
              </a:rPr>
              <a:t>Nature Genetics, </a:t>
            </a:r>
            <a:r>
              <a:rPr lang="en-GB" sz="1400" kern="1200" dirty="0" smtClean="0">
                <a:solidFill>
                  <a:schemeClr val="tx2"/>
                </a:solidFill>
                <a:latin typeface="Arial" charset="0"/>
              </a:rPr>
              <a:t>2009</a:t>
            </a:r>
            <a:endParaRPr lang="en-GB" sz="1400" kern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8153400" cy="46166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How do proteins coordinate to transmit information?</a:t>
            </a:r>
            <a:endParaRPr lang="en-US" sz="2400" dirty="0"/>
          </a:p>
        </p:txBody>
      </p:sp>
      <p:pic>
        <p:nvPicPr>
          <p:cNvPr id="12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62"/>
          <a:stretch/>
        </p:blipFill>
        <p:spPr bwMode="auto">
          <a:xfrm>
            <a:off x="1635557" y="1346292"/>
            <a:ext cx="5872886" cy="5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3600"/>
              <a:t>Gene Finding</a:t>
            </a:r>
          </a:p>
        </p:txBody>
      </p:sp>
      <p:pic>
        <p:nvPicPr>
          <p:cNvPr id="203781" name="Picture 5" descr="Twinscan-prediction"/>
          <p:cNvPicPr>
            <a:picLocks noChangeAspect="1" noChangeArrowheads="1"/>
          </p:cNvPicPr>
          <p:nvPr/>
        </p:nvPicPr>
        <p:blipFill>
          <a:blip r:embed="rId3"/>
          <a:srcRect t="1764"/>
          <a:stretch>
            <a:fillRect/>
          </a:stretch>
        </p:blipFill>
        <p:spPr bwMode="auto">
          <a:xfrm>
            <a:off x="76200" y="2190750"/>
            <a:ext cx="8915400" cy="3448050"/>
          </a:xfrm>
          <a:prstGeom prst="rect">
            <a:avLst/>
          </a:prstGeom>
          <a:noFill/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33400" y="1066800"/>
            <a:ext cx="81534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Where are the genes </a:t>
            </a:r>
            <a:r>
              <a:rPr lang="en-US" sz="2400" dirty="0" smtClean="0"/>
              <a:t>and functional elements in a genome?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/>
              <a:t>Course Web Site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www.biostat.wisc.edu/bmi776/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</a:t>
            </a:r>
            <a:r>
              <a:rPr lang="en-US" sz="2800" dirty="0" smtClean="0"/>
              <a:t>yllabus and policies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eadings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entative schedule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</a:t>
            </a:r>
            <a:r>
              <a:rPr lang="en-US" sz="2800" dirty="0" smtClean="0"/>
              <a:t>ecture </a:t>
            </a:r>
            <a:r>
              <a:rPr lang="en-US" sz="2800" dirty="0"/>
              <a:t>slides </a:t>
            </a:r>
            <a:r>
              <a:rPr lang="en-US" sz="2800" dirty="0" smtClean="0"/>
              <a:t>(draft posted before lecture)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Announcements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</a:t>
            </a:r>
            <a:r>
              <a:rPr lang="en-US" sz="2800" dirty="0" smtClean="0"/>
              <a:t>omework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roject information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</a:t>
            </a:r>
            <a:r>
              <a:rPr lang="en-US" sz="2800" dirty="0" smtClean="0"/>
              <a:t>ink to Piazza discussion board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z="3600" dirty="0" smtClean="0"/>
              <a:t>Large Scale Sequence </a:t>
            </a:r>
            <a:r>
              <a:rPr lang="en-US" sz="3600" dirty="0"/>
              <a:t>Alignment</a:t>
            </a:r>
          </a:p>
        </p:txBody>
      </p:sp>
      <p:pic>
        <p:nvPicPr>
          <p:cNvPr id="182277" name="Picture 5" descr="mau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90675"/>
            <a:ext cx="7543800" cy="5191125"/>
          </a:xfrm>
          <a:prstGeom prst="rect">
            <a:avLst/>
          </a:prstGeom>
          <a:noFill/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762000" y="990600"/>
            <a:ext cx="6771505" cy="83099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What is the best alignment of these </a:t>
            </a:r>
            <a:r>
              <a:rPr lang="en-US" sz="2400" smtClean="0"/>
              <a:t>6 </a:t>
            </a:r>
            <a:r>
              <a:rPr lang="en-US" sz="2400"/>
              <a:t>genomes?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r>
              <a:rPr lang="en-US" sz="3600"/>
              <a:t>RNA Sequence and Structure Modeling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 t="10677"/>
          <a:stretch>
            <a:fillRect/>
          </a:stretch>
        </p:blipFill>
        <p:spPr bwMode="auto">
          <a:xfrm>
            <a:off x="495300" y="1903413"/>
            <a:ext cx="81153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8153400" cy="1200329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How </a:t>
            </a:r>
            <a:r>
              <a:rPr lang="en-US" sz="2400" dirty="0"/>
              <a:t>can we identify sequences that encode this RNA structure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 dirty="0"/>
              <a:t>Other Topics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4114800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dirty="0" smtClean="0"/>
              <a:t>topics </a:t>
            </a:r>
            <a:r>
              <a:rPr lang="en-US" dirty="0"/>
              <a:t>we aren’t covering</a:t>
            </a:r>
          </a:p>
          <a:p>
            <a:pPr lvl="1"/>
            <a:r>
              <a:rPr lang="en-US" sz="2600" dirty="0" smtClean="0"/>
              <a:t>Protein structure prediction</a:t>
            </a:r>
          </a:p>
          <a:p>
            <a:pPr lvl="1"/>
            <a:r>
              <a:rPr lang="en-US" sz="2600" dirty="0" smtClean="0"/>
              <a:t>Protein </a:t>
            </a:r>
            <a:r>
              <a:rPr lang="en-US" sz="2600" dirty="0"/>
              <a:t>function annotation</a:t>
            </a:r>
          </a:p>
          <a:p>
            <a:pPr lvl="1"/>
            <a:r>
              <a:rPr lang="en-US" sz="2600" dirty="0"/>
              <a:t>Modeling long reads</a:t>
            </a:r>
          </a:p>
          <a:p>
            <a:pPr lvl="1"/>
            <a:r>
              <a:rPr lang="en-US" sz="2600" dirty="0" smtClean="0"/>
              <a:t>Metagenomics</a:t>
            </a:r>
          </a:p>
          <a:p>
            <a:pPr lvl="1"/>
            <a:r>
              <a:rPr lang="en-US" sz="2600" dirty="0" smtClean="0"/>
              <a:t>Metabolomics</a:t>
            </a:r>
            <a:endParaRPr lang="en-US" sz="2600" dirty="0"/>
          </a:p>
          <a:p>
            <a:pPr lvl="1"/>
            <a:r>
              <a:rPr lang="en-US" sz="2600" dirty="0"/>
              <a:t>Sequence compression</a:t>
            </a:r>
          </a:p>
          <a:p>
            <a:pPr lvl="1"/>
            <a:r>
              <a:rPr lang="en-US" sz="2600" dirty="0"/>
              <a:t>Graph genomes</a:t>
            </a:r>
          </a:p>
          <a:p>
            <a:pPr lvl="1"/>
            <a:r>
              <a:rPr lang="en-US" sz="2600" dirty="0"/>
              <a:t>Single-cell </a:t>
            </a:r>
            <a:r>
              <a:rPr lang="en-US" sz="2600" dirty="0" smtClean="0"/>
              <a:t>sequencing</a:t>
            </a:r>
          </a:p>
          <a:p>
            <a:pPr lvl="1"/>
            <a:r>
              <a:rPr lang="en-US" sz="2600" dirty="0" smtClean="0"/>
              <a:t>Pseudo- and quasi-alignment</a:t>
            </a:r>
            <a:endParaRPr lang="en-US" sz="2600" dirty="0"/>
          </a:p>
          <a:p>
            <a:pPr lvl="1"/>
            <a:r>
              <a:rPr lang="en-US" sz="2600" dirty="0"/>
              <a:t>Text mining</a:t>
            </a:r>
          </a:p>
          <a:p>
            <a:pPr lvl="1"/>
            <a:r>
              <a:rPr lang="en-US" sz="2600" dirty="0" smtClean="0"/>
              <a:t>Others?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9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 dirty="0"/>
              <a:t>Reading </a:t>
            </a:r>
            <a:r>
              <a:rPr lang="en-US" sz="3600" dirty="0" smtClean="0"/>
              <a:t>Groups</a:t>
            </a:r>
            <a:endParaRPr lang="en-US" sz="36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114800"/>
          </a:xfrm>
        </p:spPr>
        <p:txBody>
          <a:bodyPr/>
          <a:lstStyle/>
          <a:p>
            <a:r>
              <a:rPr lang="en-US" dirty="0"/>
              <a:t>Computational Systems Biology Reading Group</a:t>
            </a:r>
          </a:p>
          <a:p>
            <a:pPr lvl="1"/>
            <a:r>
              <a:rPr lang="en-US" dirty="0">
                <a:hlinkClick r:id="rId3"/>
              </a:rPr>
              <a:t>http://lists.discovery.wisc.edu/mailman/listinfo/compsysbiojc</a:t>
            </a:r>
            <a:endParaRPr lang="en-US" dirty="0"/>
          </a:p>
          <a:p>
            <a:r>
              <a:rPr lang="en-US" dirty="0"/>
              <a:t>AI Reading Group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lists.cs.wisc.edu/mailman/listinfo/airg</a:t>
            </a:r>
            <a:endParaRPr lang="en-US" dirty="0" smtClean="0"/>
          </a:p>
          <a:p>
            <a:r>
              <a:rPr lang="en-US" dirty="0" err="1" smtClean="0"/>
              <a:t>ComBEE</a:t>
            </a:r>
            <a:r>
              <a:rPr lang="en-US" dirty="0" smtClean="0"/>
              <a:t> Python Study Group</a:t>
            </a:r>
          </a:p>
          <a:p>
            <a:pPr lvl="1"/>
            <a:r>
              <a:rPr lang="en-US" dirty="0">
                <a:hlinkClick r:id="rId5"/>
              </a:rPr>
              <a:t>https://combee-uw-madison.github.io/studyGroup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endParaRPr lang="en-US" sz="2000" dirty="0"/>
          </a:p>
          <a:p>
            <a:r>
              <a:rPr lang="en-US" dirty="0" smtClean="0"/>
              <a:t>Many relevant seminars on campus</a:t>
            </a:r>
          </a:p>
        </p:txBody>
      </p:sp>
    </p:spTree>
    <p:extLst>
      <p:ext uri="{BB962C8B-B14F-4D97-AF65-F5344CB8AC3E}">
        <p14:creationId xmlns:p14="http://schemas.microsoft.com/office/powerpoint/2010/main" val="543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sz="3600" dirty="0"/>
              <a:t>Your Instructor: </a:t>
            </a:r>
            <a:r>
              <a:rPr lang="en-US" sz="3600" dirty="0" smtClean="0"/>
              <a:t>Anthony Gitter</a:t>
            </a:r>
            <a:endParaRPr lang="en-US" sz="36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mail: gitter@biostat.wisc.edu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ffice: room 3268, Discovery Building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Assistant professor, Biostatistics </a:t>
            </a:r>
            <a:r>
              <a:rPr lang="en-US" sz="2400" dirty="0"/>
              <a:t>&amp; Medical </a:t>
            </a:r>
            <a:r>
              <a:rPr lang="en-US" sz="2400" dirty="0" smtClean="0"/>
              <a:t>Informatics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Affiliate faculty, </a:t>
            </a:r>
            <a:r>
              <a:rPr lang="en-US" sz="2400" dirty="0"/>
              <a:t>Computer </a:t>
            </a:r>
            <a:r>
              <a:rPr lang="en-US" sz="2400" dirty="0" smtClean="0"/>
              <a:t>Sciences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Investigator, Morgridge Institute for Research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Research </a:t>
            </a:r>
            <a:r>
              <a:rPr lang="en-US" sz="2400" dirty="0"/>
              <a:t>interests: </a:t>
            </a:r>
            <a:r>
              <a:rPr lang="en-US" sz="2400" dirty="0" smtClean="0"/>
              <a:t>biological networks, time series analysis, applied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r>
              <a:rPr lang="en-US" sz="3600" dirty="0"/>
              <a:t>Your </a:t>
            </a:r>
            <a:r>
              <a:rPr lang="en-US" sz="3600" dirty="0" smtClean="0"/>
              <a:t>TA: </a:t>
            </a:r>
            <a:r>
              <a:rPr lang="en-US" sz="3600" dirty="0"/>
              <a:t>Fangzhou Mu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mail: fmu2@wisc.edu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ffice: </a:t>
            </a:r>
            <a:r>
              <a:rPr lang="en-US" sz="2400" dirty="0"/>
              <a:t>WID </a:t>
            </a:r>
            <a:r>
              <a:rPr lang="en-US" sz="2400" dirty="0" smtClean="0"/>
              <a:t>3365C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Graduate student, Pharmacy</a:t>
            </a:r>
          </a:p>
        </p:txBody>
      </p:sp>
    </p:spTree>
    <p:extLst>
      <p:ext uri="{BB962C8B-B14F-4D97-AF65-F5344CB8AC3E}">
        <p14:creationId xmlns:p14="http://schemas.microsoft.com/office/powerpoint/2010/main" val="37082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3600" dirty="0" smtClean="0"/>
              <a:t>Office Hours</a:t>
            </a:r>
            <a:endParaRPr lang="en-US" sz="36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Instructor: </a:t>
            </a:r>
            <a:r>
              <a:rPr lang="en-US" sz="2600" dirty="0"/>
              <a:t>Tuesday and Thursday, </a:t>
            </a:r>
            <a:r>
              <a:rPr lang="en-US" sz="2600" dirty="0" smtClean="0"/>
              <a:t>2:30-3:30 PM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Immediately after class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TA: </a:t>
            </a:r>
            <a:r>
              <a:rPr lang="en-US" sz="2600" dirty="0"/>
              <a:t>Monday, 1:00-2:00 PM</a:t>
            </a:r>
          </a:p>
        </p:txBody>
      </p:sp>
    </p:spTree>
    <p:extLst>
      <p:ext uri="{BB962C8B-B14F-4D97-AF65-F5344CB8AC3E}">
        <p14:creationId xmlns:p14="http://schemas.microsoft.com/office/powerpoint/2010/main" val="26230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600" dirty="0"/>
              <a:t>Finding </a:t>
            </a:r>
            <a:r>
              <a:rPr lang="en-US" sz="3600" dirty="0" smtClean="0"/>
              <a:t>Our Offices: Discovery Building</a:t>
            </a:r>
            <a:endParaRPr lang="en-US" sz="3600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4858041"/>
            <a:ext cx="8364213" cy="199099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floor has restricted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See </a:t>
            </a:r>
            <a:r>
              <a:rPr lang="en-US" sz="2400" dirty="0"/>
              <a:t>Piazza before </a:t>
            </a:r>
            <a:r>
              <a:rPr lang="en-US" sz="2400" dirty="0" smtClean="0"/>
              <a:t>1/28 if you need building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Stop at visitor desk to call my office if card does not work</a:t>
            </a:r>
            <a:endParaRPr lang="en-US" sz="2400" dirty="0"/>
          </a:p>
        </p:txBody>
      </p:sp>
      <p:pic>
        <p:nvPicPr>
          <p:cNvPr id="2" name="Picture 1" descr="my_offi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9"/>
          <a:stretch/>
        </p:blipFill>
        <p:spPr>
          <a:xfrm>
            <a:off x="1408865" y="1652277"/>
            <a:ext cx="6211800" cy="29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568865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Engineering Hall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266" y="2476521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Discovery Building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791" y="37697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Computer Sciences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143000"/>
            <a:ext cx="136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offices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5349734" y="1343055"/>
            <a:ext cx="1432066" cy="935427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28265" y="3862077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Union South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3"/>
          <a:stretch/>
        </p:blipFill>
        <p:spPr>
          <a:xfrm>
            <a:off x="838200" y="1543110"/>
            <a:ext cx="7620000" cy="5314890"/>
          </a:xfrm>
          <a:prstGeom prst="rect">
            <a:avLst/>
          </a:prstGeom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3600" dirty="0"/>
              <a:t>Finding </a:t>
            </a:r>
            <a:r>
              <a:rPr lang="en-US" sz="3600" dirty="0" smtClean="0"/>
              <a:t>Our Offices: Discovery Building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143000"/>
            <a:ext cx="120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office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5791200" y="1343055"/>
            <a:ext cx="990600" cy="1019145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974080" y="3432759"/>
            <a:ext cx="115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 office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flipH="1">
            <a:off x="7010400" y="3632814"/>
            <a:ext cx="963680" cy="535317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we can all get to know each other better, please tell us your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major or graduate program</a:t>
            </a:r>
          </a:p>
          <a:p>
            <a:pPr lvl="1"/>
            <a:r>
              <a:rPr lang="en-US" dirty="0" smtClean="0"/>
              <a:t>research interests and/or topics you’re especially interested in learning about</a:t>
            </a:r>
          </a:p>
          <a:p>
            <a:pPr lvl="1"/>
            <a:r>
              <a:rPr lang="en-US" dirty="0" smtClean="0"/>
              <a:t>favorite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9216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25574</TotalTime>
  <Words>1098</Words>
  <Application>Microsoft Office PowerPoint</Application>
  <PresentationFormat>Letter Paper (8.5x11 in)</PresentationFormat>
  <Paragraphs>261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Courier New</vt:lpstr>
      <vt:lpstr>Times</vt:lpstr>
      <vt:lpstr>Blank Presentation</vt:lpstr>
      <vt:lpstr>Advanced Bioinformatics Biostatistics &amp; Medical Informatics 776 Computer Sciences 776 Spring 2018</vt:lpstr>
      <vt:lpstr>Agenda Today</vt:lpstr>
      <vt:lpstr>Course Web Site</vt:lpstr>
      <vt:lpstr>Your Instructor: Anthony Gitter</vt:lpstr>
      <vt:lpstr>Your TA: Fangzhou Mu</vt:lpstr>
      <vt:lpstr>Office Hours</vt:lpstr>
      <vt:lpstr>Finding Our Offices: Discovery Building</vt:lpstr>
      <vt:lpstr>Finding Our Offices: Discovery Building</vt:lpstr>
      <vt:lpstr>You</vt:lpstr>
      <vt:lpstr>Course Requirements</vt:lpstr>
      <vt:lpstr>Exams</vt:lpstr>
      <vt:lpstr>Computing Resources for the Class</vt:lpstr>
      <vt:lpstr>Programming Assignments</vt:lpstr>
      <vt:lpstr>Project</vt:lpstr>
      <vt:lpstr>Participation</vt:lpstr>
      <vt:lpstr>Piazza Discussion Board</vt:lpstr>
      <vt:lpstr>Course Readings</vt:lpstr>
      <vt:lpstr>Prerequisites</vt:lpstr>
      <vt:lpstr>What you should get out of this course</vt:lpstr>
      <vt:lpstr>Major Topics to be Covered  (the algorithms perspective)</vt:lpstr>
      <vt:lpstr>Major Topics to be Covered  (the task perspective)</vt:lpstr>
      <vt:lpstr>Motif Modeling</vt:lpstr>
      <vt:lpstr>cis-Regulatory Modules</vt:lpstr>
      <vt:lpstr>Genome-wide Association Studies</vt:lpstr>
      <vt:lpstr>Noncoding Genetic Variants</vt:lpstr>
      <vt:lpstr>Transcriptome Analysis with RNA-Seq</vt:lpstr>
      <vt:lpstr>Proteomic Analysis with Mass Spectrometry</vt:lpstr>
      <vt:lpstr>Identifying Signaling Pathways</vt:lpstr>
      <vt:lpstr>Gene Finding</vt:lpstr>
      <vt:lpstr>Large Scale Sequence Alignment</vt:lpstr>
      <vt:lpstr>RNA Sequence and Structure Modeling</vt:lpstr>
      <vt:lpstr>Other Topics</vt:lpstr>
      <vt:lpstr>Reading Groups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Gitter, Tony</cp:lastModifiedBy>
  <cp:revision>449</cp:revision>
  <cp:lastPrinted>2013-01-22T14:09:39Z</cp:lastPrinted>
  <dcterms:created xsi:type="dcterms:W3CDTF">2011-01-18T01:12:27Z</dcterms:created>
  <dcterms:modified xsi:type="dcterms:W3CDTF">2018-01-23T20:14:42Z</dcterms:modified>
</cp:coreProperties>
</file>