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773" r:id="rId2"/>
    <p:sldId id="778" r:id="rId3"/>
    <p:sldId id="725" r:id="rId4"/>
    <p:sldId id="692" r:id="rId5"/>
    <p:sldId id="693" r:id="rId6"/>
    <p:sldId id="740" r:id="rId7"/>
    <p:sldId id="694" r:id="rId8"/>
    <p:sldId id="776" r:id="rId9"/>
    <p:sldId id="696" r:id="rId10"/>
    <p:sldId id="697" r:id="rId11"/>
    <p:sldId id="698" r:id="rId12"/>
    <p:sldId id="699" r:id="rId13"/>
    <p:sldId id="741" r:id="rId14"/>
    <p:sldId id="779" r:id="rId15"/>
    <p:sldId id="791" r:id="rId16"/>
    <p:sldId id="700" r:id="rId17"/>
    <p:sldId id="701" r:id="rId18"/>
    <p:sldId id="702" r:id="rId19"/>
    <p:sldId id="703" r:id="rId20"/>
    <p:sldId id="780" r:id="rId21"/>
    <p:sldId id="704" r:id="rId22"/>
    <p:sldId id="705" r:id="rId23"/>
    <p:sldId id="706" r:id="rId24"/>
    <p:sldId id="787" r:id="rId25"/>
    <p:sldId id="707" r:id="rId26"/>
    <p:sldId id="708" r:id="rId27"/>
    <p:sldId id="793" r:id="rId28"/>
    <p:sldId id="794" r:id="rId29"/>
    <p:sldId id="709" r:id="rId30"/>
    <p:sldId id="788" r:id="rId31"/>
    <p:sldId id="710" r:id="rId32"/>
    <p:sldId id="711" r:id="rId33"/>
    <p:sldId id="712" r:id="rId34"/>
    <p:sldId id="714" r:id="rId35"/>
    <p:sldId id="715" r:id="rId36"/>
    <p:sldId id="790" r:id="rId37"/>
    <p:sldId id="789" r:id="rId38"/>
    <p:sldId id="716" r:id="rId39"/>
    <p:sldId id="795" r:id="rId4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00FF00"/>
    <a:srgbClr val="FF0066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48" autoAdjust="0"/>
  </p:normalViewPr>
  <p:slideViewPr>
    <p:cSldViewPr snapToGrid="0">
      <p:cViewPr varScale="1">
        <p:scale>
          <a:sx n="105" d="100"/>
          <a:sy n="105" d="100"/>
        </p:scale>
        <p:origin x="177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7.xml"/><Relationship Id="rId1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10" Type="http://schemas.openxmlformats.org/officeDocument/2006/relationships/image" Target="../media/image69.e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emf"/><Relationship Id="rId4" Type="http://schemas.openxmlformats.org/officeDocument/2006/relationships/image" Target="../media/image7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4" Type="http://schemas.openxmlformats.org/officeDocument/2006/relationships/image" Target="../media/image10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4" Type="http://schemas.openxmlformats.org/officeDocument/2006/relationships/image" Target="../media/image116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4" Type="http://schemas.openxmlformats.org/officeDocument/2006/relationships/image" Target="../media/image12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17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1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13.wmf"/><Relationship Id="rId5" Type="http://schemas.openxmlformats.org/officeDocument/2006/relationships/image" Target="../media/image22.wmf"/><Relationship Id="rId10" Type="http://schemas.openxmlformats.org/officeDocument/2006/relationships/image" Target="../media/image12.wmf"/><Relationship Id="rId4" Type="http://schemas.openxmlformats.org/officeDocument/2006/relationships/image" Target="../media/image21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fld id="{7877A238-3A31-F440-AF32-6DDD15881B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28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fld id="{287CCAFE-7D0B-7E45-8A85-B170C3192E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13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32" charset="-128"/>
        <a:cs typeface="ＭＳ Ｐゴシック" pitchFamily="3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FAA552-BF7C-654F-A152-987B67BD06D6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08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A6421A-C878-F148-AE95-B69803E872A8}" type="slidenum">
              <a:rPr lang="en-US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33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0FFA1C-4B2A-AD4A-B50C-4E6D6CF17EF2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21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23544-7D20-E44D-9473-A1D137934B23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12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D7D1AF-7C3B-4441-9923-8E7849FA436A}" type="slidenum">
              <a:rPr lang="en-US"/>
              <a:pPr/>
              <a:t>13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942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2C878B-336B-314D-92BC-D17E7D7D227C}" type="slidenum">
              <a:rPr lang="en-US"/>
              <a:pPr/>
              <a:t>14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70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5E6822-8128-DA4B-A74D-52EF84DF65BC}" type="slidenum">
              <a:rPr lang="en-US"/>
              <a:pPr/>
              <a:t>15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34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2C03B-F5E1-E248-BF59-D4612480BA4F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9207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D4B48B-6520-4F44-A13D-E20933B47672}" type="slidenum">
              <a:rPr lang="en-US"/>
              <a:pPr/>
              <a:t>17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524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4D3B95-8BDB-B34D-9850-D791961E65C5}" type="slidenum">
              <a:rPr lang="en-US"/>
              <a:pPr/>
              <a:t>18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07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28172-D38B-F84E-A79E-AEE08524C602}" type="slidenum">
              <a:rPr lang="en-US"/>
              <a:pPr/>
              <a:t>19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40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F923B0-C2BC-834A-B91D-DF34DF6E29BB}" type="slidenum">
              <a:rPr lang="en-US">
                <a:latin typeface="Arial" pitchFamily="43" charset="0"/>
              </a:rPr>
              <a:pPr/>
              <a:t>2</a:t>
            </a:fld>
            <a:endParaRPr lang="en-US">
              <a:latin typeface="Arial" pitchFamily="43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4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9263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2C878B-336B-314D-92BC-D17E7D7D227C}" type="slidenum">
              <a:rPr lang="en-US"/>
              <a:pPr/>
              <a:t>20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391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E4026-CC50-7A47-B20F-7B5A32FCE40C}" type="slidenum">
              <a:rPr lang="en-US"/>
              <a:pPr/>
              <a:t>21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138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78392-A90E-7144-BE8E-738DFA39E001}" type="slidenum">
              <a:rPr lang="en-US"/>
              <a:pPr/>
              <a:t>22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90869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685E76-45AD-954F-809B-D318877A2FCE}" type="slidenum">
              <a:rPr lang="en-US"/>
              <a:pPr/>
              <a:t>23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01990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2C878B-336B-314D-92BC-D17E7D7D227C}" type="slidenum">
              <a:rPr lang="en-US"/>
              <a:pPr/>
              <a:t>24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508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9977A-DAD9-D441-BED3-6BF022D1FABC}" type="slidenum">
              <a:rPr lang="en-US"/>
              <a:pPr/>
              <a:t>25</a:t>
            </a:fld>
            <a:endParaRPr lang="en-US"/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92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BAB72-6FA6-B64D-B21A-7EF6F2FFE094}" type="slidenum">
              <a:rPr lang="en-US"/>
              <a:pPr/>
              <a:t>26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425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719C78-EBC7-C34C-B3EA-80FE8F9B1AE5}" type="slidenum">
              <a:rPr lang="en-US"/>
              <a:pPr/>
              <a:t>27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45339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3ABA1-EB0F-D14B-84B2-DC3E7B2CACC0}" type="slidenum">
              <a:rPr lang="en-US"/>
              <a:pPr/>
              <a:t>28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198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993725-E990-6046-88CA-F97EFACD11F3}" type="slidenum">
              <a:rPr lang="en-US"/>
              <a:pPr/>
              <a:t>29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1975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7A26C0-32E0-3A43-8E70-5BA07E22FBCD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808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2C878B-336B-314D-92BC-D17E7D7D227C}" type="slidenum">
              <a:rPr lang="en-US"/>
              <a:pPr/>
              <a:t>30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743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CD5130-EEE2-B34C-8CE0-E082B5B885C7}" type="slidenum">
              <a:rPr lang="en-US"/>
              <a:pPr/>
              <a:t>31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016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AD7EA8-52A2-8645-9060-157C8AB14628}" type="slidenum">
              <a:rPr lang="en-US"/>
              <a:pPr/>
              <a:t>32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929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FE38AC-6C1C-6E40-9E67-D7FFDB8D9183}" type="slidenum">
              <a:rPr lang="en-US"/>
              <a:pPr/>
              <a:t>33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28827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3ABA1-EB0F-D14B-84B2-DC3E7B2CACC0}" type="slidenum">
              <a:rPr lang="en-US"/>
              <a:pPr/>
              <a:t>34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39972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6CD499-05D5-CB4D-9A30-2A7BB349AFD6}" type="slidenum">
              <a:rPr lang="en-US"/>
              <a:pPr/>
              <a:t>35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043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78392-A90E-7144-BE8E-738DFA39E001}" type="slidenum">
              <a:rPr lang="en-US"/>
              <a:pPr/>
              <a:t>36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39362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BAB72-6FA6-B64D-B21A-7EF6F2FFE094}" type="slidenum">
              <a:rPr lang="en-US"/>
              <a:pPr/>
              <a:t>37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335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16FB5E-E327-884B-80C9-AC1D9B2AD9CF}" type="slidenum">
              <a:rPr lang="en-US"/>
              <a:pPr/>
              <a:t>38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758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BAF432-970B-B946-9FA1-8E95F9BBE601}" type="slidenum">
              <a:rPr lang="en-US"/>
              <a:pPr/>
              <a:t>39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E798DB-2802-6349-A0E8-5743FDD06AAE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44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C90788-6F7D-604B-A5CC-63E7EF2D6F7C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2069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38887E-06B5-9347-B21C-17349F492B8A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6250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E31A4-EC86-6246-A0AF-E390A0BBE7C3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3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47D0F8-1018-5140-825C-39D28D64FB72}" type="slidenum">
              <a:rPr lang="en-US"/>
              <a:pPr/>
              <a:t>8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5385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EC8371-F761-7547-8913-451004DCD2D8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Arial" pitchFamily="30" charset="0"/>
              <a:ea typeface="ＭＳ Ｐゴシック" pitchFamily="30" charset="-128"/>
              <a:cs typeface="ＭＳ Ｐゴシック" pitchFamily="3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203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D7667-AC87-4148-BE28-69BADAB1C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3F114-BA12-124F-8498-F2263E2B7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9C885-A4DF-AF47-9E08-790B9C828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4C6B7-0D50-254C-868E-0EE777FEE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11352-AD6C-AB42-8C71-DB8BFDC37B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8225A-7114-D24C-9688-F79CE54299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5A050-C040-B84C-950E-CA2D7FE60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B118C-CA52-DA41-A254-454D181B59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E7A96-B3F7-F047-BD31-73213F56FE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3CBD2-C561-254D-99DA-9B468A3FFA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A2193-9318-0C46-A595-95170E00CF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61667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06EAE01-BE43-2C41-BACD-A965385DED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2" charset="-128"/>
          <a:cs typeface="ＭＳ Ｐゴシック" pitchFamily="3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2" charset="-128"/>
          <a:cs typeface="ＭＳ Ｐゴシック" pitchFamily="3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9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9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9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36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4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3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4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51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8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6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57.wmf"/><Relationship Id="rId5" Type="http://schemas.openxmlformats.org/officeDocument/2006/relationships/image" Target="../media/image54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5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6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78.bin"/><Relationship Id="rId3" Type="http://schemas.openxmlformats.org/officeDocument/2006/relationships/notesSlide" Target="../notesSlides/notesSlide20.xml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7.bin"/><Relationship Id="rId20" Type="http://schemas.openxmlformats.org/officeDocument/2006/relationships/oleObject" Target="../embeddings/oleObject79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23" Type="http://schemas.openxmlformats.org/officeDocument/2006/relationships/image" Target="../media/image69.emf"/><Relationship Id="rId10" Type="http://schemas.openxmlformats.org/officeDocument/2006/relationships/oleObject" Target="../embeddings/oleObject74.bin"/><Relationship Id="rId19" Type="http://schemas.openxmlformats.org/officeDocument/2006/relationships/image" Target="../media/image67.w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76.bin"/><Relationship Id="rId22" Type="http://schemas.openxmlformats.org/officeDocument/2006/relationships/oleObject" Target="../embeddings/oleObject8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7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73.wmf"/><Relationship Id="rId5" Type="http://schemas.openxmlformats.org/officeDocument/2006/relationships/image" Target="../media/image70.e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7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4.wmf"/><Relationship Id="rId4" Type="http://schemas.openxmlformats.org/officeDocument/2006/relationships/oleObject" Target="../embeddings/oleObject8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7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7.bin"/><Relationship Id="rId5" Type="http://schemas.openxmlformats.org/officeDocument/2006/relationships/image" Target="../media/image75.wmf"/><Relationship Id="rId4" Type="http://schemas.openxmlformats.org/officeDocument/2006/relationships/oleObject" Target="../embeddings/oleObject8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81.wmf"/><Relationship Id="rId18" Type="http://schemas.openxmlformats.org/officeDocument/2006/relationships/oleObject" Target="../embeddings/oleObject95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78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4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80.wmf"/><Relationship Id="rId5" Type="http://schemas.openxmlformats.org/officeDocument/2006/relationships/image" Target="../media/image77.wmf"/><Relationship Id="rId15" Type="http://schemas.openxmlformats.org/officeDocument/2006/relationships/image" Target="../media/image82.wmf"/><Relationship Id="rId10" Type="http://schemas.openxmlformats.org/officeDocument/2006/relationships/oleObject" Target="../embeddings/oleObject91.bin"/><Relationship Id="rId19" Type="http://schemas.openxmlformats.org/officeDocument/2006/relationships/image" Target="../media/image84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79.wmf"/><Relationship Id="rId14" Type="http://schemas.openxmlformats.org/officeDocument/2006/relationships/oleObject" Target="../embeddings/oleObject9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85.wmf"/><Relationship Id="rId4" Type="http://schemas.openxmlformats.org/officeDocument/2006/relationships/oleObject" Target="../embeddings/oleObject9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8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8.bin"/><Relationship Id="rId5" Type="http://schemas.openxmlformats.org/officeDocument/2006/relationships/image" Target="../media/image86.wmf"/><Relationship Id="rId4" Type="http://schemas.openxmlformats.org/officeDocument/2006/relationships/oleObject" Target="../embeddings/oleObject97.bin"/><Relationship Id="rId9" Type="http://schemas.openxmlformats.org/officeDocument/2006/relationships/image" Target="../media/image8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9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1.bin"/><Relationship Id="rId5" Type="http://schemas.openxmlformats.org/officeDocument/2006/relationships/image" Target="../media/image89.wmf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9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92.wmf"/><Relationship Id="rId4" Type="http://schemas.openxmlformats.org/officeDocument/2006/relationships/oleObject" Target="../embeddings/oleObject10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image" Target="../media/image97.wmf"/><Relationship Id="rId18" Type="http://schemas.openxmlformats.org/officeDocument/2006/relationships/oleObject" Target="../embeddings/oleObject111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94.wmf"/><Relationship Id="rId12" Type="http://schemas.openxmlformats.org/officeDocument/2006/relationships/oleObject" Target="../embeddings/oleObject108.bin"/><Relationship Id="rId17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0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5.bin"/><Relationship Id="rId11" Type="http://schemas.openxmlformats.org/officeDocument/2006/relationships/image" Target="../media/image96.wmf"/><Relationship Id="rId5" Type="http://schemas.openxmlformats.org/officeDocument/2006/relationships/image" Target="../media/image93.wmf"/><Relationship Id="rId15" Type="http://schemas.openxmlformats.org/officeDocument/2006/relationships/image" Target="../media/image98.wmf"/><Relationship Id="rId10" Type="http://schemas.openxmlformats.org/officeDocument/2006/relationships/oleObject" Target="../embeddings/oleObject107.bin"/><Relationship Id="rId19" Type="http://schemas.openxmlformats.org/officeDocument/2006/relationships/image" Target="../media/image100.wmf"/><Relationship Id="rId4" Type="http://schemas.openxmlformats.org/officeDocument/2006/relationships/oleObject" Target="../embeddings/oleObject104.bin"/><Relationship Id="rId9" Type="http://schemas.openxmlformats.org/officeDocument/2006/relationships/image" Target="../media/image95.wmf"/><Relationship Id="rId14" Type="http://schemas.openxmlformats.org/officeDocument/2006/relationships/oleObject" Target="../embeddings/oleObject109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10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104.wmf"/><Relationship Id="rId5" Type="http://schemas.openxmlformats.org/officeDocument/2006/relationships/image" Target="../media/image101.wmf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10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0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7.bin"/><Relationship Id="rId5" Type="http://schemas.openxmlformats.org/officeDocument/2006/relationships/image" Target="../media/image105.wmf"/><Relationship Id="rId4" Type="http://schemas.openxmlformats.org/officeDocument/2006/relationships/oleObject" Target="../embeddings/oleObject116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0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9.bin"/><Relationship Id="rId5" Type="http://schemas.openxmlformats.org/officeDocument/2006/relationships/image" Target="../media/image107.wmf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09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2.bin"/><Relationship Id="rId5" Type="http://schemas.openxmlformats.org/officeDocument/2006/relationships/image" Target="../media/image110.wmf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112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1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25.bin"/><Relationship Id="rId11" Type="http://schemas.openxmlformats.org/officeDocument/2006/relationships/image" Target="../media/image116.wmf"/><Relationship Id="rId5" Type="http://schemas.openxmlformats.org/officeDocument/2006/relationships/image" Target="../media/image113.wmf"/><Relationship Id="rId10" Type="http://schemas.openxmlformats.org/officeDocument/2006/relationships/oleObject" Target="../embeddings/oleObject127.bin"/><Relationship Id="rId4" Type="http://schemas.openxmlformats.org/officeDocument/2006/relationships/oleObject" Target="../embeddings/oleObject124.bin"/><Relationship Id="rId9" Type="http://schemas.openxmlformats.org/officeDocument/2006/relationships/image" Target="../media/image115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1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9.bin"/><Relationship Id="rId5" Type="http://schemas.openxmlformats.org/officeDocument/2006/relationships/image" Target="../media/image117.wmf"/><Relationship Id="rId4" Type="http://schemas.openxmlformats.org/officeDocument/2006/relationships/oleObject" Target="../embeddings/oleObject128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image" Target="../media/image123.wmf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120.wmf"/><Relationship Id="rId12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1.bin"/><Relationship Id="rId11" Type="http://schemas.openxmlformats.org/officeDocument/2006/relationships/image" Target="../media/image122.wmf"/><Relationship Id="rId5" Type="http://schemas.openxmlformats.org/officeDocument/2006/relationships/image" Target="../media/image119.wmf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30.bin"/><Relationship Id="rId9" Type="http://schemas.openxmlformats.org/officeDocument/2006/relationships/image" Target="../media/image121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1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36.bin"/><Relationship Id="rId11" Type="http://schemas.openxmlformats.org/officeDocument/2006/relationships/image" Target="../media/image127.wmf"/><Relationship Id="rId5" Type="http://schemas.openxmlformats.org/officeDocument/2006/relationships/image" Target="../media/image124.wmf"/><Relationship Id="rId10" Type="http://schemas.openxmlformats.org/officeDocument/2006/relationships/oleObject" Target="../embeddings/oleObject138.bin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12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2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2.wmf"/><Relationship Id="rId5" Type="http://schemas.openxmlformats.org/officeDocument/2006/relationships/image" Target="../media/image17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11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4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1.wmf"/><Relationship Id="rId24" Type="http://schemas.openxmlformats.org/officeDocument/2006/relationships/oleObject" Target="../embeddings/oleObject35.bin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10.wmf"/><Relationship Id="rId31" Type="http://schemas.openxmlformats.org/officeDocument/2006/relationships/image" Target="../media/image1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14.wmf"/><Relationship Id="rId30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308100"/>
            <a:ext cx="8407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Stochastic Context Free Grammars for RNA Structure Modeling</a:t>
            </a:r>
            <a:br>
              <a:rPr lang="en-US" sz="4000" dirty="0">
                <a:ea typeface="ＭＳ Ｐゴシック" pitchFamily="30" charset="-128"/>
                <a:cs typeface="ＭＳ Ｐゴシック" pitchFamily="30" charset="-128"/>
              </a:rPr>
            </a:b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819400"/>
            <a:ext cx="6858000" cy="1752600"/>
          </a:xfrm>
        </p:spPr>
        <p:txBody>
          <a:bodyPr/>
          <a:lstStyle/>
          <a:p>
            <a:r>
              <a:rPr lang="en-US" dirty="0"/>
              <a:t>BMI/CS 776 </a:t>
            </a:r>
          </a:p>
          <a:p>
            <a:r>
              <a:rPr lang="en-US" dirty="0"/>
              <a:t>www.biostat.wisc.edu/bmi776/</a:t>
            </a:r>
          </a:p>
          <a:p>
            <a:r>
              <a:rPr lang="en-US" dirty="0"/>
              <a:t>Spring </a:t>
            </a:r>
            <a:r>
              <a:rPr lang="en-US" dirty="0" smtClean="0"/>
              <a:t>2018</a:t>
            </a:r>
            <a:endParaRPr lang="en-US" dirty="0"/>
          </a:p>
          <a:p>
            <a:r>
              <a:rPr lang="en-US" dirty="0"/>
              <a:t>Anthony Gitter</a:t>
            </a:r>
          </a:p>
          <a:p>
            <a:r>
              <a:rPr lang="en-US" dirty="0"/>
              <a:t>gitter@biostat.wisc.edu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66"/>
                </a:solidFill>
                <a:latin typeface="Arial" pitchFamily="-111" charset="0"/>
              </a:rPr>
              <a:t>These slides, excluding third-party material, are licensed 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</a:rPr>
              <a:t>under 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  <a:hlinkClick r:id="rId3"/>
              </a:rPr>
              <a:t>CC BY-NC 4.0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</a:rPr>
              <a:t> by Mark Craven, Colin </a:t>
            </a:r>
            <a:r>
              <a:rPr lang="en-US" sz="1200" dirty="0" smtClean="0">
                <a:solidFill>
                  <a:srgbClr val="000066"/>
                </a:solidFill>
                <a:latin typeface="Arial" pitchFamily="-111" charset="0"/>
              </a:rPr>
              <a:t>Dewey, and Anthony Gitter</a:t>
            </a:r>
            <a:endParaRPr lang="en-US" sz="1200" dirty="0">
              <a:solidFill>
                <a:srgbClr val="000066"/>
              </a:solidFill>
              <a:latin typeface="Arial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Chomsky Hierarchy</a:t>
            </a:r>
          </a:p>
        </p:txBody>
      </p:sp>
      <p:grpSp>
        <p:nvGrpSpPr>
          <p:cNvPr id="33804" name="Group 17"/>
          <p:cNvGrpSpPr>
            <a:grpSpLocks/>
          </p:cNvGrpSpPr>
          <p:nvPr/>
        </p:nvGrpSpPr>
        <p:grpSpPr bwMode="auto">
          <a:xfrm>
            <a:off x="858840" y="4654550"/>
            <a:ext cx="7466015" cy="1916113"/>
            <a:chOff x="645" y="2892"/>
            <a:chExt cx="4703" cy="1207"/>
          </a:xfrm>
        </p:grpSpPr>
        <p:graphicFrame>
          <p:nvGraphicFramePr>
            <p:cNvPr id="3379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399227"/>
                </p:ext>
              </p:extLst>
            </p:nvPr>
          </p:nvGraphicFramePr>
          <p:xfrm>
            <a:off x="645" y="3430"/>
            <a:ext cx="948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17" name="Equation" r:id="rId4" imgW="596880" imgH="228600" progId="Equation.3">
                    <p:embed/>
                  </p:oleObj>
                </mc:Choice>
                <mc:Fallback>
                  <p:oleObj name="Equation" r:id="rId4" imgW="59688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" y="3430"/>
                          <a:ext cx="948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483519"/>
                </p:ext>
              </p:extLst>
            </p:nvPr>
          </p:nvGraphicFramePr>
          <p:xfrm>
            <a:off x="1335" y="3779"/>
            <a:ext cx="243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18" name="Equation" r:id="rId6" imgW="152280" imgH="203040" progId="Equation.3">
                    <p:embed/>
                  </p:oleObj>
                </mc:Choice>
                <mc:Fallback>
                  <p:oleObj name="Equation" r:id="rId6" imgW="152280" imgH="2030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5" y="3779"/>
                          <a:ext cx="243" cy="3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3940653"/>
                </p:ext>
              </p:extLst>
            </p:nvPr>
          </p:nvGraphicFramePr>
          <p:xfrm>
            <a:off x="1204" y="2903"/>
            <a:ext cx="404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19" name="Equation" r:id="rId8" imgW="253800" imgH="164880" progId="Equation.3">
                    <p:embed/>
                  </p:oleObj>
                </mc:Choice>
                <mc:Fallback>
                  <p:oleObj name="Equation" r:id="rId8" imgW="253800" imgH="1648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4" y="2903"/>
                          <a:ext cx="404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2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8294548"/>
                </p:ext>
              </p:extLst>
            </p:nvPr>
          </p:nvGraphicFramePr>
          <p:xfrm>
            <a:off x="1295" y="3181"/>
            <a:ext cx="283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0" name="Equation" r:id="rId10" imgW="177480" imgH="164880" progId="Equation.3">
                    <p:embed/>
                  </p:oleObj>
                </mc:Choice>
                <mc:Fallback>
                  <p:oleObj name="Equation" r:id="rId10" imgW="177480" imgH="16488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" y="3181"/>
                          <a:ext cx="283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0" name="Text Box 13"/>
            <p:cNvSpPr txBox="1">
              <a:spLocks noChangeArrowheads="1"/>
            </p:cNvSpPr>
            <p:nvPr/>
          </p:nvSpPr>
          <p:spPr bwMode="auto">
            <a:xfrm>
              <a:off x="1630" y="2892"/>
              <a:ext cx="132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are nonterminals</a:t>
              </a:r>
            </a:p>
          </p:txBody>
        </p:sp>
        <p:sp>
          <p:nvSpPr>
            <p:cNvPr id="33811" name="Text Box 14"/>
            <p:cNvSpPr txBox="1">
              <a:spLocks noChangeArrowheads="1"/>
            </p:cNvSpPr>
            <p:nvPr/>
          </p:nvSpPr>
          <p:spPr bwMode="auto">
            <a:xfrm>
              <a:off x="1630" y="3198"/>
              <a:ext cx="979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is a terminal</a:t>
              </a:r>
            </a:p>
          </p:txBody>
        </p:sp>
        <p:sp>
          <p:nvSpPr>
            <p:cNvPr id="33812" name="Text Box 15"/>
            <p:cNvSpPr txBox="1">
              <a:spLocks noChangeArrowheads="1"/>
            </p:cNvSpPr>
            <p:nvPr/>
          </p:nvSpPr>
          <p:spPr bwMode="auto">
            <a:xfrm>
              <a:off x="1630" y="3505"/>
              <a:ext cx="3220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are any sequence of terminals/nonterminals</a:t>
              </a:r>
            </a:p>
          </p:txBody>
        </p:sp>
        <p:sp>
          <p:nvSpPr>
            <p:cNvPr id="33813" name="Text Box 16"/>
            <p:cNvSpPr txBox="1">
              <a:spLocks noChangeArrowheads="1"/>
            </p:cNvSpPr>
            <p:nvPr/>
          </p:nvSpPr>
          <p:spPr bwMode="auto">
            <a:xfrm>
              <a:off x="1630" y="3812"/>
              <a:ext cx="3718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is any non-null sequence of terminals/nonterminals</a:t>
              </a:r>
            </a:p>
          </p:txBody>
        </p:sp>
      </p:grpSp>
      <p:sp>
        <p:nvSpPr>
          <p:cNvPr id="3380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03225" y="1189038"/>
            <a:ext cx="8305800" cy="7112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egular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grammars</a:t>
            </a:r>
          </a:p>
        </p:txBody>
      </p:sp>
      <p:sp>
        <p:nvSpPr>
          <p:cNvPr id="738324" name="Rectangle 20"/>
          <p:cNvSpPr>
            <a:spLocks noChangeArrowheads="1"/>
          </p:cNvSpPr>
          <p:nvPr/>
        </p:nvSpPr>
        <p:spPr bwMode="auto">
          <a:xfrm>
            <a:off x="403225" y="2047875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Context-free </a:t>
            </a:r>
            <a:r>
              <a:rPr lang="en-US" sz="2400" dirty="0">
                <a:solidFill>
                  <a:schemeClr val="tx1"/>
                </a:solidFill>
              </a:rPr>
              <a:t>grammars</a:t>
            </a:r>
          </a:p>
        </p:txBody>
      </p:sp>
      <p:sp>
        <p:nvSpPr>
          <p:cNvPr id="738325" name="Rectangle 21"/>
          <p:cNvSpPr>
            <a:spLocks noChangeArrowheads="1"/>
          </p:cNvSpPr>
          <p:nvPr/>
        </p:nvSpPr>
        <p:spPr bwMode="auto">
          <a:xfrm>
            <a:off x="403225" y="2906713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Context-sensitive </a:t>
            </a:r>
            <a:r>
              <a:rPr lang="en-US" sz="2400" dirty="0">
                <a:solidFill>
                  <a:schemeClr val="tx1"/>
                </a:solidFill>
              </a:rPr>
              <a:t>grammars</a:t>
            </a:r>
          </a:p>
        </p:txBody>
      </p:sp>
      <p:sp>
        <p:nvSpPr>
          <p:cNvPr id="738326" name="Rectangle 22"/>
          <p:cNvSpPr>
            <a:spLocks noChangeArrowheads="1"/>
          </p:cNvSpPr>
          <p:nvPr/>
        </p:nvSpPr>
        <p:spPr bwMode="auto">
          <a:xfrm>
            <a:off x="403225" y="3767138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Unrestricted </a:t>
            </a:r>
            <a:r>
              <a:rPr lang="en-US" sz="2400" dirty="0">
                <a:solidFill>
                  <a:schemeClr val="tx1"/>
                </a:solidFill>
              </a:rPr>
              <a:t>grammars</a:t>
            </a:r>
          </a:p>
        </p:txBody>
      </p:sp>
      <p:grpSp>
        <p:nvGrpSpPr>
          <p:cNvPr id="33809" name="Group 28"/>
          <p:cNvGrpSpPr>
            <a:grpSpLocks/>
          </p:cNvGrpSpPr>
          <p:nvPr/>
        </p:nvGrpSpPr>
        <p:grpSpPr bwMode="auto">
          <a:xfrm>
            <a:off x="4117975" y="1087438"/>
            <a:ext cx="3168650" cy="492125"/>
            <a:chOff x="2594" y="685"/>
            <a:chExt cx="1996" cy="310"/>
          </a:xfrm>
        </p:grpSpPr>
        <p:graphicFrame>
          <p:nvGraphicFramePr>
            <p:cNvPr id="3379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8680588"/>
                </p:ext>
              </p:extLst>
            </p:nvPr>
          </p:nvGraphicFramePr>
          <p:xfrm>
            <a:off x="2594" y="685"/>
            <a:ext cx="859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1" name="Equation" r:id="rId12" imgW="520560" imgH="177480" progId="Equation.3">
                    <p:embed/>
                  </p:oleObj>
                </mc:Choice>
                <mc:Fallback>
                  <p:oleObj name="Equation" r:id="rId12" imgW="520560" imgH="177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4" y="685"/>
                          <a:ext cx="859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9717942"/>
                </p:ext>
              </p:extLst>
            </p:nvPr>
          </p:nvGraphicFramePr>
          <p:xfrm>
            <a:off x="3836" y="705"/>
            <a:ext cx="754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2" name="Equation" r:id="rId14" imgW="457200" imgH="177480" progId="Equation.3">
                    <p:embed/>
                  </p:oleObj>
                </mc:Choice>
                <mc:Fallback>
                  <p:oleObj name="Equation" r:id="rId14" imgW="457200" imgH="177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6" y="705"/>
                          <a:ext cx="754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383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860240"/>
              </p:ext>
            </p:extLst>
          </p:nvPr>
        </p:nvGraphicFramePr>
        <p:xfrm>
          <a:off x="4902200" y="1938338"/>
          <a:ext cx="1163638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3" name="Equation" r:id="rId16" imgW="444240" imgH="203040" progId="Equation.3">
                  <p:embed/>
                </p:oleObj>
              </mc:Choice>
              <mc:Fallback>
                <p:oleObj name="Equation" r:id="rId16" imgW="4442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1938338"/>
                        <a:ext cx="1163638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833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522892"/>
              </p:ext>
            </p:extLst>
          </p:nvPr>
        </p:nvGraphicFramePr>
        <p:xfrm>
          <a:off x="5410200" y="2779713"/>
          <a:ext cx="26606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4" name="Equation" r:id="rId18" imgW="1015920" imgH="215640" progId="Equation.3">
                  <p:embed/>
                </p:oleObj>
              </mc:Choice>
              <mc:Fallback>
                <p:oleObj name="Equation" r:id="rId18" imgW="10159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779713"/>
                        <a:ext cx="26606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83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944533"/>
              </p:ext>
            </p:extLst>
          </p:nvPr>
        </p:nvGraphicFramePr>
        <p:xfrm>
          <a:off x="4384675" y="3625850"/>
          <a:ext cx="20288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5" name="Equation" r:id="rId20" imgW="774360" imgH="228600" progId="Equation.3">
                  <p:embed/>
                </p:oleObj>
              </mc:Choice>
              <mc:Fallback>
                <p:oleObj name="Equation" r:id="rId20" imgW="7743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3625850"/>
                        <a:ext cx="2028825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24" grpId="0"/>
      <p:bldP spid="738325" grpId="0"/>
      <p:bldP spid="7383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CFGs and RNA</a:t>
            </a:r>
          </a:p>
        </p:txBody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Context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free grammars are well suited to modeling RNA secondary structure because they can represent base pairing preferences</a:t>
            </a:r>
          </a:p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A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grammar for a 3-base stem with 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a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loop of either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Times" pitchFamily="30" charset="0"/>
                <a:cs typeface="Times" pitchFamily="30" charset="0"/>
              </a:rPr>
              <a:t>GAAA</a:t>
            </a:r>
            <a:r>
              <a:rPr lang="en-US" sz="2400" dirty="0">
                <a:latin typeface="Times" pitchFamily="30" charset="0"/>
                <a:ea typeface="Times" pitchFamily="30" charset="0"/>
                <a:cs typeface="Times" pitchFamily="30" charset="0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or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Times" pitchFamily="30" charset="0"/>
                <a:cs typeface="Times" pitchFamily="30" charset="0"/>
              </a:rPr>
              <a:t>GCAA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735381"/>
              </p:ext>
            </p:extLst>
          </p:nvPr>
        </p:nvGraphicFramePr>
        <p:xfrm>
          <a:off x="1143000" y="3398838"/>
          <a:ext cx="6338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6" name="Equation" r:id="rId4" imgW="2184120" imgH="215640" progId="Equation.3">
                  <p:embed/>
                </p:oleObj>
              </mc:Choice>
              <mc:Fallback>
                <p:oleObj name="Equation" r:id="rId4" imgW="218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98838"/>
                        <a:ext cx="6338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77050"/>
              </p:ext>
            </p:extLst>
          </p:nvPr>
        </p:nvGraphicFramePr>
        <p:xfrm>
          <a:off x="1143000" y="5359400"/>
          <a:ext cx="4168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7" name="Equation" r:id="rId6" imgW="1434960" imgH="228600" progId="Equation.3">
                  <p:embed/>
                </p:oleObj>
              </mc:Choice>
              <mc:Fallback>
                <p:oleObj name="Equation" r:id="rId6" imgW="1434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59400"/>
                        <a:ext cx="4168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103709"/>
              </p:ext>
            </p:extLst>
          </p:nvPr>
        </p:nvGraphicFramePr>
        <p:xfrm>
          <a:off x="1143000" y="4038600"/>
          <a:ext cx="6743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8" name="Equation" r:id="rId8" imgW="2323800" imgH="215640" progId="Equation.3">
                  <p:embed/>
                </p:oleObj>
              </mc:Choice>
              <mc:Fallback>
                <p:oleObj name="Equation" r:id="rId8" imgW="23238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6743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220300"/>
              </p:ext>
            </p:extLst>
          </p:nvPr>
        </p:nvGraphicFramePr>
        <p:xfrm>
          <a:off x="1143000" y="4678363"/>
          <a:ext cx="67437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9" name="Equation" r:id="rId10" imgW="2323800" imgH="228600" progId="Equation.3">
                  <p:embed/>
                </p:oleObj>
              </mc:Choice>
              <mc:Fallback>
                <p:oleObj name="Equation" r:id="rId10" imgW="2323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78363"/>
                        <a:ext cx="67437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CFGs and RNA</a:t>
            </a:r>
          </a:p>
        </p:txBody>
      </p:sp>
      <p:pic>
        <p:nvPicPr>
          <p:cNvPr id="37891" name="Picture 3" descr="cf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739775"/>
            <a:ext cx="8788400" cy="576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33400" y="6423025"/>
            <a:ext cx="4300538" cy="2746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/>
              <a:t>Figure from: Sakakibara et al.  </a:t>
            </a:r>
            <a:r>
              <a:rPr lang="en-US" sz="1200" i="1"/>
              <a:t>Nucleic Acids Research</a:t>
            </a:r>
            <a:r>
              <a:rPr lang="en-US" sz="1200"/>
              <a:t>, 1994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Ambiguity in Parsing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68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“I shot an elephant in my pajamas.  How he got in my pajamas, I’ll never know.” – Groucho Marx</a:t>
            </a:r>
          </a:p>
        </p:txBody>
      </p:sp>
      <p:pic>
        <p:nvPicPr>
          <p:cNvPr id="7915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506663"/>
            <a:ext cx="81534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6247" y="2627179"/>
            <a:ext cx="1714611" cy="134597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8100"/>
            <a:ext cx="7772400" cy="1143000"/>
          </a:xfrm>
        </p:spPr>
        <p:txBody>
          <a:bodyPr/>
          <a:lstStyle/>
          <a:p>
            <a:r>
              <a:rPr lang="en-US" sz="4000" dirty="0" smtClean="0">
                <a:ea typeface="ＭＳ Ｐゴシック" pitchFamily="-110" charset="-128"/>
                <a:cs typeface="ＭＳ Ｐゴシック" pitchFamily="-110" charset="-128"/>
              </a:rPr>
              <a:t>An Ambiguous RNA Grammar</a:t>
            </a:r>
            <a:endParaRPr lang="en-US" sz="400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722061"/>
              </p:ext>
            </p:extLst>
          </p:nvPr>
        </p:nvGraphicFramePr>
        <p:xfrm>
          <a:off x="508000" y="1308100"/>
          <a:ext cx="16970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29" name="Equation" r:id="rId4" imgW="672840" imgH="177480" progId="Equation.3">
                  <p:embed/>
                </p:oleObj>
              </mc:Choice>
              <mc:Fallback>
                <p:oleObj name="Equation" r:id="rId4" imgW="672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308100"/>
                        <a:ext cx="16970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342963"/>
              </p:ext>
            </p:extLst>
          </p:nvPr>
        </p:nvGraphicFramePr>
        <p:xfrm>
          <a:off x="492125" y="1803400"/>
          <a:ext cx="13430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30" name="Equation" r:id="rId6" imgW="533160" imgH="177480" progId="Equation.3">
                  <p:embed/>
                </p:oleObj>
              </mc:Choice>
              <mc:Fallback>
                <p:oleObj name="Equation" r:id="rId6" imgW="5331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1803400"/>
                        <a:ext cx="134302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88293"/>
              </p:ext>
            </p:extLst>
          </p:nvPr>
        </p:nvGraphicFramePr>
        <p:xfrm>
          <a:off x="508000" y="2235200"/>
          <a:ext cx="1408113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31" name="Equation" r:id="rId8" imgW="558720" imgH="177480" progId="Equation.3">
                  <p:embed/>
                </p:oleObj>
              </mc:Choice>
              <mc:Fallback>
                <p:oleObj name="Equation" r:id="rId8" imgW="558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35200"/>
                        <a:ext cx="1408113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44500" y="3175000"/>
            <a:ext cx="8359155" cy="3433465"/>
            <a:chOff x="444500" y="3175000"/>
            <a:chExt cx="8359155" cy="3433465"/>
          </a:xfrm>
        </p:grpSpPr>
        <p:sp>
          <p:nvSpPr>
            <p:cNvPr id="15" name="TextBox 14"/>
            <p:cNvSpPr txBox="1"/>
            <p:nvPr/>
          </p:nvSpPr>
          <p:spPr>
            <a:xfrm>
              <a:off x="74803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532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31200" y="39116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9375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934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21" name="Straight Arrow Connector 20"/>
            <p:cNvCxnSpPr>
              <a:stCxn id="15" idx="2"/>
              <a:endCxn id="16" idx="0"/>
            </p:cNvCxnSpPr>
            <p:nvPr/>
          </p:nvCxnSpPr>
          <p:spPr bwMode="auto">
            <a:xfrm rot="5400000">
              <a:off x="70983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3" name="Straight Arrow Connector 22"/>
            <p:cNvCxnSpPr>
              <a:stCxn id="15" idx="2"/>
              <a:endCxn id="19" idx="0"/>
            </p:cNvCxnSpPr>
            <p:nvPr/>
          </p:nvCxnSpPr>
          <p:spPr bwMode="auto">
            <a:xfrm rot="16200000" flipH="1">
              <a:off x="75428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5" name="Straight Arrow Connector 24"/>
            <p:cNvCxnSpPr>
              <a:stCxn id="15" idx="2"/>
              <a:endCxn id="17" idx="0"/>
            </p:cNvCxnSpPr>
            <p:nvPr/>
          </p:nvCxnSpPr>
          <p:spPr bwMode="auto">
            <a:xfrm rot="16200000" flipH="1">
              <a:off x="7983133" y="33273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5532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31200" y="46355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4934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30" name="Straight Arrow Connector 29"/>
            <p:cNvCxnSpPr>
              <a:stCxn id="19" idx="2"/>
              <a:endCxn id="28" idx="0"/>
            </p:cNvCxnSpPr>
            <p:nvPr/>
          </p:nvCxnSpPr>
          <p:spPr bwMode="auto">
            <a:xfrm rot="5400000">
              <a:off x="75558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2" name="Straight Arrow Connector 31"/>
            <p:cNvCxnSpPr>
              <a:stCxn id="19" idx="2"/>
              <a:endCxn id="26" idx="0"/>
            </p:cNvCxnSpPr>
            <p:nvPr/>
          </p:nvCxnSpPr>
          <p:spPr bwMode="auto">
            <a:xfrm rot="5400000">
              <a:off x="71113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4" name="Straight Arrow Connector 33"/>
            <p:cNvCxnSpPr>
              <a:stCxn id="19" idx="2"/>
              <a:endCxn id="27" idx="0"/>
            </p:cNvCxnSpPr>
            <p:nvPr/>
          </p:nvCxnSpPr>
          <p:spPr bwMode="auto">
            <a:xfrm rot="16200000" flipH="1">
              <a:off x="7996056" y="4064127"/>
              <a:ext cx="262235" cy="8805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65532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934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38" name="Straight Arrow Connector 37"/>
            <p:cNvCxnSpPr>
              <a:stCxn id="28" idx="2"/>
              <a:endCxn id="35" idx="0"/>
            </p:cNvCxnSpPr>
            <p:nvPr/>
          </p:nvCxnSpPr>
          <p:spPr bwMode="auto">
            <a:xfrm rot="5400000">
              <a:off x="71303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40" name="Straight Arrow Connector 39"/>
            <p:cNvCxnSpPr>
              <a:stCxn id="28" idx="2"/>
              <a:endCxn id="36" idx="0"/>
            </p:cNvCxnSpPr>
            <p:nvPr/>
          </p:nvCxnSpPr>
          <p:spPr bwMode="auto">
            <a:xfrm rot="5400000">
              <a:off x="75685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0358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cxnSp>
          <p:nvCxnSpPr>
            <p:cNvPr id="43" name="Straight Arrow Connector 42"/>
            <p:cNvCxnSpPr>
              <a:stCxn id="36" idx="2"/>
              <a:endCxn id="41" idx="0"/>
            </p:cNvCxnSpPr>
            <p:nvPr/>
          </p:nvCxnSpPr>
          <p:spPr bwMode="auto">
            <a:xfrm rot="5400000">
              <a:off x="72995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45" name="Straight Arrow Connector 44"/>
            <p:cNvCxnSpPr>
              <a:stCxn id="36" idx="2"/>
              <a:endCxn id="18" idx="0"/>
            </p:cNvCxnSpPr>
            <p:nvPr/>
          </p:nvCxnSpPr>
          <p:spPr bwMode="auto">
            <a:xfrm rot="16200000" flipH="1">
              <a:off x="77504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3688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4417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19700" y="39116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260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819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51" name="Straight Arrow Connector 50"/>
            <p:cNvCxnSpPr>
              <a:stCxn id="46" idx="2"/>
              <a:endCxn id="47" idx="0"/>
            </p:cNvCxnSpPr>
            <p:nvPr/>
          </p:nvCxnSpPr>
          <p:spPr bwMode="auto">
            <a:xfrm rot="5400000">
              <a:off x="39868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2" name="Straight Arrow Connector 51"/>
            <p:cNvCxnSpPr>
              <a:stCxn id="46" idx="2"/>
              <a:endCxn id="50" idx="0"/>
            </p:cNvCxnSpPr>
            <p:nvPr/>
          </p:nvCxnSpPr>
          <p:spPr bwMode="auto">
            <a:xfrm rot="16200000" flipH="1">
              <a:off x="44313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3" name="Straight Arrow Connector 52"/>
            <p:cNvCxnSpPr>
              <a:stCxn id="46" idx="2"/>
              <a:endCxn id="48" idx="0"/>
            </p:cNvCxnSpPr>
            <p:nvPr/>
          </p:nvCxnSpPr>
          <p:spPr bwMode="auto">
            <a:xfrm rot="16200000" flipH="1">
              <a:off x="4871633" y="33273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34417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3819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57" name="Straight Arrow Connector 56"/>
            <p:cNvCxnSpPr>
              <a:stCxn id="50" idx="2"/>
              <a:endCxn id="56" idx="0"/>
            </p:cNvCxnSpPr>
            <p:nvPr/>
          </p:nvCxnSpPr>
          <p:spPr bwMode="auto">
            <a:xfrm rot="5400000">
              <a:off x="44443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8" name="Straight Arrow Connector 57"/>
            <p:cNvCxnSpPr>
              <a:stCxn id="50" idx="2"/>
              <a:endCxn id="54" idx="0"/>
            </p:cNvCxnSpPr>
            <p:nvPr/>
          </p:nvCxnSpPr>
          <p:spPr bwMode="auto">
            <a:xfrm rot="5400000">
              <a:off x="39998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34417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3819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62" name="Straight Arrow Connector 61"/>
            <p:cNvCxnSpPr>
              <a:stCxn id="56" idx="2"/>
              <a:endCxn id="60" idx="0"/>
            </p:cNvCxnSpPr>
            <p:nvPr/>
          </p:nvCxnSpPr>
          <p:spPr bwMode="auto">
            <a:xfrm rot="5400000">
              <a:off x="40188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63" name="Straight Arrow Connector 62"/>
            <p:cNvCxnSpPr>
              <a:stCxn id="56" idx="2"/>
              <a:endCxn id="61" idx="0"/>
            </p:cNvCxnSpPr>
            <p:nvPr/>
          </p:nvCxnSpPr>
          <p:spPr bwMode="auto">
            <a:xfrm rot="5400000">
              <a:off x="44570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39243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cxnSp>
          <p:nvCxnSpPr>
            <p:cNvPr id="65" name="Straight Arrow Connector 64"/>
            <p:cNvCxnSpPr>
              <a:stCxn id="61" idx="2"/>
              <a:endCxn id="64" idx="0"/>
            </p:cNvCxnSpPr>
            <p:nvPr/>
          </p:nvCxnSpPr>
          <p:spPr bwMode="auto">
            <a:xfrm rot="5400000">
              <a:off x="41880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66" name="Straight Arrow Connector 65"/>
            <p:cNvCxnSpPr>
              <a:stCxn id="61" idx="2"/>
              <a:endCxn id="49" idx="0"/>
            </p:cNvCxnSpPr>
            <p:nvPr/>
          </p:nvCxnSpPr>
          <p:spPr bwMode="auto">
            <a:xfrm rot="16200000" flipH="1">
              <a:off x="46389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334000" y="53340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cxnSp>
          <p:nvCxnSpPr>
            <p:cNvPr id="76" name="Straight Arrow Connector 75"/>
            <p:cNvCxnSpPr>
              <a:stCxn id="56" idx="2"/>
              <a:endCxn id="74" idx="0"/>
            </p:cNvCxnSpPr>
            <p:nvPr/>
          </p:nvCxnSpPr>
          <p:spPr bwMode="auto">
            <a:xfrm rot="16200000" flipH="1">
              <a:off x="4954406" y="4718177"/>
              <a:ext cx="236835" cy="9948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13716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445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288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3847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83" name="Straight Arrow Connector 82"/>
            <p:cNvCxnSpPr>
              <a:stCxn id="78" idx="2"/>
              <a:endCxn id="79" idx="0"/>
            </p:cNvCxnSpPr>
            <p:nvPr/>
          </p:nvCxnSpPr>
          <p:spPr bwMode="auto">
            <a:xfrm rot="5400000">
              <a:off x="9896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84" name="Straight Arrow Connector 83"/>
            <p:cNvCxnSpPr>
              <a:stCxn id="78" idx="2"/>
              <a:endCxn id="82" idx="0"/>
            </p:cNvCxnSpPr>
            <p:nvPr/>
          </p:nvCxnSpPr>
          <p:spPr bwMode="auto">
            <a:xfrm rot="16200000" flipH="1">
              <a:off x="14341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4445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222500" y="46355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3847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89" name="Straight Arrow Connector 88"/>
            <p:cNvCxnSpPr>
              <a:stCxn id="82" idx="2"/>
              <a:endCxn id="88" idx="0"/>
            </p:cNvCxnSpPr>
            <p:nvPr/>
          </p:nvCxnSpPr>
          <p:spPr bwMode="auto">
            <a:xfrm rot="5400000">
              <a:off x="14471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0" name="Straight Arrow Connector 89"/>
            <p:cNvCxnSpPr>
              <a:stCxn id="82" idx="2"/>
              <a:endCxn id="86" idx="0"/>
            </p:cNvCxnSpPr>
            <p:nvPr/>
          </p:nvCxnSpPr>
          <p:spPr bwMode="auto">
            <a:xfrm rot="5400000">
              <a:off x="10026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1" name="Straight Arrow Connector 90"/>
            <p:cNvCxnSpPr>
              <a:stCxn id="82" idx="2"/>
              <a:endCxn id="87" idx="0"/>
            </p:cNvCxnSpPr>
            <p:nvPr/>
          </p:nvCxnSpPr>
          <p:spPr bwMode="auto">
            <a:xfrm rot="16200000" flipH="1">
              <a:off x="1887356" y="4064127"/>
              <a:ext cx="262235" cy="8805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4445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3847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94" name="Straight Arrow Connector 93"/>
            <p:cNvCxnSpPr>
              <a:stCxn id="88" idx="2"/>
              <a:endCxn id="92" idx="0"/>
            </p:cNvCxnSpPr>
            <p:nvPr/>
          </p:nvCxnSpPr>
          <p:spPr bwMode="auto">
            <a:xfrm rot="5400000">
              <a:off x="10216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5" name="Straight Arrow Connector 94"/>
            <p:cNvCxnSpPr>
              <a:stCxn id="88" idx="2"/>
              <a:endCxn id="93" idx="0"/>
            </p:cNvCxnSpPr>
            <p:nvPr/>
          </p:nvCxnSpPr>
          <p:spPr bwMode="auto">
            <a:xfrm rot="5400000">
              <a:off x="14598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9271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cxnSp>
          <p:nvCxnSpPr>
            <p:cNvPr id="97" name="Straight Arrow Connector 96"/>
            <p:cNvCxnSpPr>
              <a:stCxn id="93" idx="2"/>
              <a:endCxn id="96" idx="0"/>
            </p:cNvCxnSpPr>
            <p:nvPr/>
          </p:nvCxnSpPr>
          <p:spPr bwMode="auto">
            <a:xfrm rot="5400000">
              <a:off x="11908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8" name="Straight Arrow Connector 97"/>
            <p:cNvCxnSpPr>
              <a:stCxn id="93" idx="2"/>
              <a:endCxn id="81" idx="0"/>
            </p:cNvCxnSpPr>
            <p:nvPr/>
          </p:nvCxnSpPr>
          <p:spPr bwMode="auto">
            <a:xfrm rot="16200000" flipH="1">
              <a:off x="16417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2222500" y="53721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  <a:endParaRPr lang="en-US" sz="2400" i="1" dirty="0">
                <a:solidFill>
                  <a:srgbClr val="006600"/>
                </a:solidFill>
                <a:latin typeface="Times"/>
                <a:cs typeface="Times"/>
              </a:endParaRPr>
            </a:p>
          </p:txBody>
        </p:sp>
        <p:cxnSp>
          <p:nvCxnSpPr>
            <p:cNvPr id="100" name="Straight Arrow Connector 99"/>
            <p:cNvCxnSpPr>
              <a:endCxn id="99" idx="0"/>
            </p:cNvCxnSpPr>
            <p:nvPr/>
          </p:nvCxnSpPr>
          <p:spPr bwMode="auto">
            <a:xfrm rot="16200000" flipH="1">
              <a:off x="1874433" y="47878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2527300" y="1231900"/>
            <a:ext cx="6045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W</a:t>
            </a:r>
            <a:r>
              <a:rPr lang="en-US" sz="2400" kern="0" noProof="0" dirty="0" err="1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ith</a:t>
            </a:r>
            <a:r>
              <a:rPr lang="en-US" sz="2400" kern="0" noProof="0" dirty="0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 this grammar, there are 3 parses for the string </a:t>
            </a:r>
            <a:r>
              <a:rPr lang="en-US" sz="2400" i="1" kern="0" noProof="0" dirty="0" smtClean="0">
                <a:solidFill>
                  <a:srgbClr val="006600"/>
                </a:solidFill>
                <a:latin typeface="Times"/>
                <a:ea typeface="ＭＳ Ｐゴシック" pitchFamily="30" charset="-128"/>
                <a:cs typeface="Times"/>
              </a:rPr>
              <a:t>GGGAACC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"/>
              <a:ea typeface="ＭＳ Ｐゴシック" pitchFamily="30" charset="-128"/>
              <a:cs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A Probabilistic Version </a:t>
            </a:r>
            <a:br>
              <a:rPr lang="en-US" sz="4000" dirty="0"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of the</a:t>
            </a:r>
            <a:r>
              <a:rPr lang="en-US" sz="4000" dirty="0" smtClean="0">
                <a:ea typeface="ＭＳ Ｐゴシック" pitchFamily="30" charset="-128"/>
                <a:cs typeface="ＭＳ Ｐゴシック" pitchFamily="30" charset="-128"/>
              </a:rPr>
              <a:t> Stop </a:t>
            </a:r>
            <a:r>
              <a:rPr lang="en-US" sz="4000" dirty="0" err="1" smtClean="0">
                <a:ea typeface="ＭＳ Ｐゴシック" pitchFamily="30" charset="-128"/>
                <a:cs typeface="ＭＳ Ｐゴシック" pitchFamily="30" charset="-128"/>
              </a:rPr>
              <a:t>Codon</a:t>
            </a:r>
            <a:r>
              <a:rPr lang="en-US" sz="4000" dirty="0" smtClean="0">
                <a:ea typeface="ＭＳ Ｐゴシック" pitchFamily="30" charset="-128"/>
                <a:cs typeface="ＭＳ Ｐゴシック" pitchFamily="30" charset="-128"/>
              </a:rPr>
              <a:t> Grammar</a:t>
            </a: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9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4267200"/>
            <a:ext cx="818515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E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ach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production has an associated probability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Probabilities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for productions with the same left-hand side sum to 1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his </a:t>
            </a:r>
            <a:r>
              <a:rPr lang="en-US" sz="2400" i="1" dirty="0" smtClean="0">
                <a:ea typeface="ＭＳ Ｐゴシック" pitchFamily="30" charset="-128"/>
                <a:cs typeface="ＭＳ Ｐゴシック" pitchFamily="30" charset="-128"/>
              </a:rPr>
              <a:t>regular 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grammar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has a corresponding Markov chain model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6096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217805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41910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0.7</a:t>
            </a:r>
          </a:p>
        </p:txBody>
      </p:sp>
      <p:sp>
        <p:nvSpPr>
          <p:cNvPr id="29710" name="Text Box 15"/>
          <p:cNvSpPr txBox="1">
            <a:spLocks noChangeArrowheads="1"/>
          </p:cNvSpPr>
          <p:nvPr/>
        </p:nvSpPr>
        <p:spPr bwMode="auto">
          <a:xfrm>
            <a:off x="4235450" y="2357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0.3</a:t>
            </a:r>
          </a:p>
        </p:txBody>
      </p:sp>
      <p:sp>
        <p:nvSpPr>
          <p:cNvPr id="29711" name="Text Box 16"/>
          <p:cNvSpPr txBox="1">
            <a:spLocks noChangeArrowheads="1"/>
          </p:cNvSpPr>
          <p:nvPr/>
        </p:nvSpPr>
        <p:spPr bwMode="auto">
          <a:xfrm>
            <a:off x="78486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12" name="Text Box 17"/>
          <p:cNvSpPr txBox="1">
            <a:spLocks noChangeArrowheads="1"/>
          </p:cNvSpPr>
          <p:nvPr/>
        </p:nvSpPr>
        <p:spPr bwMode="auto">
          <a:xfrm>
            <a:off x="614045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</a:t>
            </a:r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140450" y="2357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0.8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639619"/>
              </p:ext>
            </p:extLst>
          </p:nvPr>
        </p:nvGraphicFramePr>
        <p:xfrm>
          <a:off x="381000" y="1789113"/>
          <a:ext cx="11112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2" name="Equation" r:id="rId4" imgW="419040" imgH="215640" progId="Equation.3">
                  <p:embed/>
                </p:oleObj>
              </mc:Choice>
              <mc:Fallback>
                <p:oleObj name="Equation" r:id="rId4" imgW="4190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89113"/>
                        <a:ext cx="111125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119255"/>
              </p:ext>
            </p:extLst>
          </p:nvPr>
        </p:nvGraphicFramePr>
        <p:xfrm>
          <a:off x="1866900" y="1789113"/>
          <a:ext cx="15811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3" name="Equation" r:id="rId6" imgW="596880" imgH="215640" progId="Equation.3">
                  <p:embed/>
                </p:oleObj>
              </mc:Choice>
              <mc:Fallback>
                <p:oleObj name="Equation" r:id="rId6" imgW="596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789113"/>
                        <a:ext cx="158115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479863"/>
              </p:ext>
            </p:extLst>
          </p:nvPr>
        </p:nvGraphicFramePr>
        <p:xfrm>
          <a:off x="3822700" y="1789113"/>
          <a:ext cx="1614488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4" name="Equation" r:id="rId8" imgW="609480" imgH="228600" progId="Equation.3">
                  <p:embed/>
                </p:oleObj>
              </mc:Choice>
              <mc:Fallback>
                <p:oleObj name="Equation" r:id="rId8" imgW="609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1789113"/>
                        <a:ext cx="1614488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61212"/>
              </p:ext>
            </p:extLst>
          </p:nvPr>
        </p:nvGraphicFramePr>
        <p:xfrm>
          <a:off x="3886200" y="2627313"/>
          <a:ext cx="161448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5" name="Equation" r:id="rId10" imgW="609480" imgH="215640" progId="Equation.3">
                  <p:embed/>
                </p:oleObj>
              </mc:Choice>
              <mc:Fallback>
                <p:oleObj name="Equation" r:id="rId10" imgW="609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627313"/>
                        <a:ext cx="1614488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257484"/>
              </p:ext>
            </p:extLst>
          </p:nvPr>
        </p:nvGraphicFramePr>
        <p:xfrm>
          <a:off x="5867400" y="2667000"/>
          <a:ext cx="13065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6" name="Equation" r:id="rId12" imgW="495000" imgH="228600" progId="Equation.3">
                  <p:embed/>
                </p:oleObj>
              </mc:Choice>
              <mc:Fallback>
                <p:oleObj name="Equation" r:id="rId12" imgW="4950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667000"/>
                        <a:ext cx="13065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153132"/>
              </p:ext>
            </p:extLst>
          </p:nvPr>
        </p:nvGraphicFramePr>
        <p:xfrm>
          <a:off x="5811838" y="1789113"/>
          <a:ext cx="130651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7" name="Equation" r:id="rId14" imgW="495000" imgH="228600" progId="Equation.3">
                  <p:embed/>
                </p:oleObj>
              </mc:Choice>
              <mc:Fallback>
                <p:oleObj name="Equation" r:id="rId14" imgW="4950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838" y="1789113"/>
                        <a:ext cx="1306512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266861"/>
              </p:ext>
            </p:extLst>
          </p:nvPr>
        </p:nvGraphicFramePr>
        <p:xfrm>
          <a:off x="7493000" y="1789113"/>
          <a:ext cx="13462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8" name="Equation" r:id="rId16" imgW="507960" imgH="215640" progId="Equation.3">
                  <p:embed/>
                </p:oleObj>
              </mc:Choice>
              <mc:Fallback>
                <p:oleObj name="Equation" r:id="rId16" imgW="50796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0" y="1789113"/>
                        <a:ext cx="134620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Stochastic Context Free </a:t>
            </a:r>
            <a:r>
              <a:rPr lang="en-US" sz="4000" dirty="0" smtClean="0">
                <a:ea typeface="ＭＳ Ｐゴシック" pitchFamily="30" charset="-128"/>
                <a:cs typeface="ＭＳ Ｐゴシック" pitchFamily="30" charset="-128"/>
              </a:rPr>
              <a:t>Grammars </a:t>
            </a:r>
            <a:r>
              <a:rPr lang="en-US" sz="2000" dirty="0" smtClean="0">
                <a:ea typeface="ＭＳ Ｐゴシック" pitchFamily="30" charset="-128"/>
                <a:cs typeface="ＭＳ Ｐゴシック" pitchFamily="30" charset="-128"/>
              </a:rPr>
              <a:t>(a.k.a. Probabilistic Context Free Grammars)</a:t>
            </a:r>
            <a:endParaRPr lang="en-US" sz="2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884204"/>
              </p:ext>
            </p:extLst>
          </p:nvPr>
        </p:nvGraphicFramePr>
        <p:xfrm>
          <a:off x="1143000" y="1905000"/>
          <a:ext cx="6338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4" name="Equation" r:id="rId4" imgW="2184120" imgH="215640" progId="Equation.3">
                  <p:embed/>
                </p:oleObj>
              </mc:Choice>
              <mc:Fallback>
                <p:oleObj name="Equation" r:id="rId4" imgW="218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05000"/>
                        <a:ext cx="6338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77783"/>
              </p:ext>
            </p:extLst>
          </p:nvPr>
        </p:nvGraphicFramePr>
        <p:xfrm>
          <a:off x="1143000" y="5618163"/>
          <a:ext cx="4168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5" name="Equation" r:id="rId6" imgW="1434960" imgH="228600" progId="Equation.3">
                  <p:embed/>
                </p:oleObj>
              </mc:Choice>
              <mc:Fallback>
                <p:oleObj name="Equation" r:id="rId6" imgW="1434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618163"/>
                        <a:ext cx="4168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822145"/>
              </p:ext>
            </p:extLst>
          </p:nvPr>
        </p:nvGraphicFramePr>
        <p:xfrm>
          <a:off x="1143000" y="3128963"/>
          <a:ext cx="6743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6" name="Equation" r:id="rId8" imgW="2323800" imgH="215640" progId="Equation.3">
                  <p:embed/>
                </p:oleObj>
              </mc:Choice>
              <mc:Fallback>
                <p:oleObj name="Equation" r:id="rId8" imgW="23238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8963"/>
                        <a:ext cx="6743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66809"/>
              </p:ext>
            </p:extLst>
          </p:nvPr>
        </p:nvGraphicFramePr>
        <p:xfrm>
          <a:off x="1143000" y="4352925"/>
          <a:ext cx="67437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7" name="Equation" r:id="rId10" imgW="2323800" imgH="228600" progId="Equation.3">
                  <p:embed/>
                </p:oleObj>
              </mc:Choice>
              <mc:Fallback>
                <p:oleObj name="Equation" r:id="rId10" imgW="2323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52925"/>
                        <a:ext cx="67437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098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5814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0292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4770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22860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0.1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6576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0.4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1054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0.4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65532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0.1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24384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8100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52578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67056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2667000" y="52530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0.8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4343400" y="52530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Stochastic Grammars?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2286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i="1">
                <a:ea typeface="ＭＳ Ｐゴシック" pitchFamily="30" charset="-128"/>
                <a:cs typeface="ＭＳ Ｐゴシック" pitchFamily="30" charset="-128"/>
              </a:rPr>
              <a:t>    …the notion “probability of a sentence” is an entirely useless one, under any known interpretation of this term.</a:t>
            </a:r>
          </a:p>
          <a:p>
            <a:pPr lvl="2">
              <a:buFontTx/>
              <a:buChar char="—"/>
            </a:pPr>
            <a:r>
              <a:rPr lang="en-US">
                <a:ea typeface="ＭＳ Ｐゴシック" pitchFamily="30" charset="-128"/>
              </a:rPr>
              <a:t> Noam Chomsky                                                  (famed linguist)</a:t>
            </a:r>
          </a:p>
        </p:txBody>
      </p:sp>
      <p:sp>
        <p:nvSpPr>
          <p:cNvPr id="742404" name="Rectangle 4"/>
          <p:cNvSpPr>
            <a:spLocks noChangeArrowheads="1"/>
          </p:cNvSpPr>
          <p:nvPr/>
        </p:nvSpPr>
        <p:spPr bwMode="auto">
          <a:xfrm>
            <a:off x="762000" y="3657600"/>
            <a:ext cx="777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i="1" dirty="0">
                <a:solidFill>
                  <a:schemeClr val="tx1"/>
                </a:solidFill>
              </a:rPr>
              <a:t>    Every time I fire a linguist, the performance of the recognizer improves.</a:t>
            </a:r>
          </a:p>
          <a:p>
            <a:pPr marL="1143000" lvl="2" indent="-228600">
              <a:spcBef>
                <a:spcPct val="20000"/>
              </a:spcBef>
              <a:buFontTx/>
              <a:buChar char="—"/>
            </a:pPr>
            <a:r>
              <a:rPr lang="en-US" sz="2400" dirty="0">
                <a:solidFill>
                  <a:schemeClr val="tx1"/>
                </a:solidFill>
              </a:rPr>
              <a:t> Fred </a:t>
            </a:r>
            <a:r>
              <a:rPr lang="en-US" sz="2400" dirty="0" err="1">
                <a:solidFill>
                  <a:schemeClr val="tx1"/>
                </a:solidFill>
              </a:rPr>
              <a:t>Jelinek</a:t>
            </a:r>
            <a:r>
              <a:rPr lang="en-US" sz="2400" dirty="0">
                <a:solidFill>
                  <a:schemeClr val="tx1"/>
                </a:solidFill>
              </a:rPr>
              <a:t>                                                    (former head of IBM speech recognition group)</a:t>
            </a:r>
          </a:p>
        </p:txBody>
      </p:sp>
      <p:sp>
        <p:nvSpPr>
          <p:cNvPr id="742405" name="Text Box 5"/>
          <p:cNvSpPr txBox="1">
            <a:spLocks noChangeArrowheads="1"/>
          </p:cNvSpPr>
          <p:nvPr/>
        </p:nvSpPr>
        <p:spPr bwMode="auto">
          <a:xfrm>
            <a:off x="1295400" y="6015038"/>
            <a:ext cx="6656388" cy="5810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Credit for pairing these quotes goes to Dan </a:t>
            </a:r>
            <a:r>
              <a:rPr lang="en-US" sz="1600" dirty="0" err="1"/>
              <a:t>Jurafsky</a:t>
            </a:r>
            <a:r>
              <a:rPr lang="en-US" sz="1600" dirty="0"/>
              <a:t> and James Martin, </a:t>
            </a:r>
          </a:p>
          <a:p>
            <a:r>
              <a:rPr lang="en-US" sz="1600" i="1" dirty="0"/>
              <a:t>Speech and Language Processing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04" grpId="0"/>
      <p:bldP spid="74240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Three Key Questions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How likely is a given sequence? 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Inside algorithm</a:t>
            </a:r>
          </a:p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What is the most probable parse for a given sequence? 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Cocke-Younger-Kasami (CYK) algorithm</a:t>
            </a:r>
          </a:p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How can we learn the SCFG parameters given a grammar and a set of sequences?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Inside-Outside algorithm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Chomsky Normal Form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676400"/>
            <a:ext cx="84582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t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is convenient to assume that our grammar is in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Chomsky Normal Form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; 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i.e.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all productions are of the form: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Any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CFG can be put into Chomsky Normal Form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867943"/>
              </p:ext>
            </p:extLst>
          </p:nvPr>
        </p:nvGraphicFramePr>
        <p:xfrm>
          <a:off x="1371600" y="2743200"/>
          <a:ext cx="13081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4" name="Equation" r:id="rId4" imgW="482400" imgH="164880" progId="Equation.3">
                  <p:embed/>
                </p:oleObj>
              </mc:Choice>
              <mc:Fallback>
                <p:oleObj name="Equation" r:id="rId4" imgW="48240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743200"/>
                        <a:ext cx="13081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032990"/>
              </p:ext>
            </p:extLst>
          </p:nvPr>
        </p:nvGraphicFramePr>
        <p:xfrm>
          <a:off x="1371600" y="3276600"/>
          <a:ext cx="11699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5" name="Equation" r:id="rId6" imgW="431640" imgH="177480" progId="Equation.3">
                  <p:embed/>
                </p:oleObj>
              </mc:Choice>
              <mc:Fallback>
                <p:oleObj name="Equation" r:id="rId6" imgW="4316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76600"/>
                        <a:ext cx="11699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200400" y="2740025"/>
            <a:ext cx="51117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right hand side consists of two nonterminals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200400" y="3273425"/>
            <a:ext cx="504031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right hand side consists of a single terminal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 dirty="0" smtClean="0"/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Key concepts</a:t>
            </a:r>
          </a:p>
          <a:p>
            <a:r>
              <a:rPr lang="en-US" sz="2400" dirty="0" smtClean="0"/>
              <a:t>transformational grammars</a:t>
            </a:r>
          </a:p>
          <a:p>
            <a:r>
              <a:rPr lang="en-US" sz="2400" dirty="0" smtClean="0"/>
              <a:t>the Chomsky hierarchy</a:t>
            </a:r>
          </a:p>
          <a:p>
            <a:r>
              <a:rPr lang="en-US" sz="2400" dirty="0" smtClean="0"/>
              <a:t>context free grammars</a:t>
            </a:r>
          </a:p>
          <a:p>
            <a:r>
              <a:rPr lang="en-US" sz="2400" dirty="0" smtClean="0"/>
              <a:t>stochastic context free grammars</a:t>
            </a:r>
          </a:p>
          <a:p>
            <a:r>
              <a:rPr lang="en-US" sz="2400" dirty="0" smtClean="0"/>
              <a:t>parsing ambiguity</a:t>
            </a:r>
          </a:p>
          <a:p>
            <a:pPr marL="0" indent="0">
              <a:buNone/>
            </a:pPr>
            <a:r>
              <a:rPr lang="en-US" sz="2400" dirty="0" smtClean="0"/>
              <a:t>Not covered, but here for your reference</a:t>
            </a:r>
          </a:p>
          <a:p>
            <a:r>
              <a:rPr lang="en-US" sz="2400" dirty="0" smtClean="0"/>
              <a:t>the Inside and Outside algorithms</a:t>
            </a:r>
          </a:p>
          <a:p>
            <a:r>
              <a:rPr lang="en-US" sz="2400" dirty="0" smtClean="0"/>
              <a:t>parameter learning via the Inside-Outside algorithm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8100"/>
            <a:ext cx="7772400" cy="1143000"/>
          </a:xfrm>
        </p:spPr>
        <p:txBody>
          <a:bodyPr/>
          <a:lstStyle/>
          <a:p>
            <a:r>
              <a:rPr lang="en-US" sz="4000" dirty="0" smtClean="0">
                <a:ea typeface="ＭＳ Ｐゴシック" pitchFamily="-110" charset="-128"/>
                <a:cs typeface="ＭＳ Ｐゴシック" pitchFamily="-110" charset="-128"/>
              </a:rPr>
              <a:t>Converting a Grammar to CNF</a:t>
            </a:r>
            <a:endParaRPr lang="en-US" sz="400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774409"/>
              </p:ext>
            </p:extLst>
          </p:nvPr>
        </p:nvGraphicFramePr>
        <p:xfrm>
          <a:off x="1560136" y="1335088"/>
          <a:ext cx="16970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16" name="Equation" r:id="rId4" imgW="672840" imgH="177480" progId="Equation.3">
                  <p:embed/>
                </p:oleObj>
              </mc:Choice>
              <mc:Fallback>
                <p:oleObj name="Equation" r:id="rId4" imgW="672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1335088"/>
                        <a:ext cx="16970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932994"/>
              </p:ext>
            </p:extLst>
          </p:nvPr>
        </p:nvGraphicFramePr>
        <p:xfrm>
          <a:off x="1560136" y="1803400"/>
          <a:ext cx="13430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17" name="Equation" r:id="rId6" imgW="533160" imgH="177480" progId="Equation.3">
                  <p:embed/>
                </p:oleObj>
              </mc:Choice>
              <mc:Fallback>
                <p:oleObj name="Equation" r:id="rId6" imgW="5331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1803400"/>
                        <a:ext cx="134302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323412"/>
              </p:ext>
            </p:extLst>
          </p:nvPr>
        </p:nvGraphicFramePr>
        <p:xfrm>
          <a:off x="1560136" y="2262188"/>
          <a:ext cx="140811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18" name="Equation" r:id="rId8" imgW="558720" imgH="177480" progId="Equation.3">
                  <p:embed/>
                </p:oleObj>
              </mc:Choice>
              <mc:Fallback>
                <p:oleObj name="Equation" r:id="rId8" imgW="558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2262188"/>
                        <a:ext cx="1408113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095342"/>
              </p:ext>
            </p:extLst>
          </p:nvPr>
        </p:nvGraphicFramePr>
        <p:xfrm>
          <a:off x="5674936" y="3455988"/>
          <a:ext cx="1408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19" name="Equation" r:id="rId10" imgW="558720" imgH="228600" progId="Equation.3">
                  <p:embed/>
                </p:oleObj>
              </mc:Choice>
              <mc:Fallback>
                <p:oleObj name="Equation" r:id="rId10" imgW="5587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3455988"/>
                        <a:ext cx="1408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413618"/>
              </p:ext>
            </p:extLst>
          </p:nvPr>
        </p:nvGraphicFramePr>
        <p:xfrm>
          <a:off x="5674936" y="4008438"/>
          <a:ext cx="1408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0" name="Equation" r:id="rId12" imgW="558720" imgH="228600" progId="Equation.3">
                  <p:embed/>
                </p:oleObj>
              </mc:Choice>
              <mc:Fallback>
                <p:oleObj name="Equation" r:id="rId12" imgW="5587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4008438"/>
                        <a:ext cx="1408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863731"/>
              </p:ext>
            </p:extLst>
          </p:nvPr>
        </p:nvGraphicFramePr>
        <p:xfrm>
          <a:off x="5674936" y="4575175"/>
          <a:ext cx="12811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1" name="Equation" r:id="rId14" imgW="507960" imgH="215640" progId="Equation.3">
                  <p:embed/>
                </p:oleObj>
              </mc:Choice>
              <mc:Fallback>
                <p:oleObj name="Equation" r:id="rId14" imgW="5079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4575175"/>
                        <a:ext cx="12811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037972"/>
              </p:ext>
            </p:extLst>
          </p:nvPr>
        </p:nvGraphicFramePr>
        <p:xfrm>
          <a:off x="5674936" y="1270000"/>
          <a:ext cx="1535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2" name="Equation" r:id="rId16" imgW="609480" imgH="228600" progId="Equation.3">
                  <p:embed/>
                </p:oleObj>
              </mc:Choice>
              <mc:Fallback>
                <p:oleObj name="Equation" r:id="rId16" imgW="6094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1270000"/>
                        <a:ext cx="1535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606324"/>
              </p:ext>
            </p:extLst>
          </p:nvPr>
        </p:nvGraphicFramePr>
        <p:xfrm>
          <a:off x="5674936" y="1820863"/>
          <a:ext cx="14716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3" name="Equation" r:id="rId18" imgW="583920" imgH="228600" progId="Equation.3">
                  <p:embed/>
                </p:oleObj>
              </mc:Choice>
              <mc:Fallback>
                <p:oleObj name="Equation" r:id="rId18" imgW="5839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1820863"/>
                        <a:ext cx="14716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ight Arrow 101"/>
          <p:cNvSpPr/>
          <p:nvPr/>
        </p:nvSpPr>
        <p:spPr bwMode="auto">
          <a:xfrm>
            <a:off x="3951401" y="1917700"/>
            <a:ext cx="1028700" cy="279400"/>
          </a:xfrm>
          <a:prstGeom prst="rightArrow">
            <a:avLst/>
          </a:prstGeom>
          <a:solidFill>
            <a:schemeClr val="tx1"/>
          </a:solidFill>
          <a:ln w="2857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97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284126"/>
              </p:ext>
            </p:extLst>
          </p:nvPr>
        </p:nvGraphicFramePr>
        <p:xfrm>
          <a:off x="5674936" y="2408238"/>
          <a:ext cx="14398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4" name="Equation" r:id="rId20" imgW="571320" imgH="228600" progId="Equation.3">
                  <p:embed/>
                </p:oleObj>
              </mc:Choice>
              <mc:Fallback>
                <p:oleObj name="Equation" r:id="rId20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2408238"/>
                        <a:ext cx="143986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731138"/>
              </p:ext>
            </p:extLst>
          </p:nvPr>
        </p:nvGraphicFramePr>
        <p:xfrm>
          <a:off x="5674936" y="2933371"/>
          <a:ext cx="1471613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5" name="Equation" r:id="rId22" imgW="584200" imgH="203200" progId="Equation.3">
                  <p:embed/>
                </p:oleObj>
              </mc:Choice>
              <mc:Fallback>
                <p:oleObj name="Equation" r:id="rId22" imgW="584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2933371"/>
                        <a:ext cx="1471613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Parameter Notation</a:t>
            </a:r>
          </a:p>
        </p:txBody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For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productions of the form                    , we’ll denote the associated probability parameters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For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productions of the form                    , we’ll denote the associated probability parameters</a:t>
            </a: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490224"/>
              </p:ext>
            </p:extLst>
          </p:nvPr>
        </p:nvGraphicFramePr>
        <p:xfrm>
          <a:off x="5095317" y="1724025"/>
          <a:ext cx="13081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6" name="Equation" r:id="rId4" imgW="482787" imgH="165425" progId="Equation.3">
                  <p:embed/>
                </p:oleObj>
              </mc:Choice>
              <mc:Fallback>
                <p:oleObj name="Equation" r:id="rId4" imgW="482787" imgH="16542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317" y="1724025"/>
                        <a:ext cx="13081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011760"/>
              </p:ext>
            </p:extLst>
          </p:nvPr>
        </p:nvGraphicFramePr>
        <p:xfrm>
          <a:off x="5143237" y="3314700"/>
          <a:ext cx="11699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7" name="Equation" r:id="rId6" imgW="431640" imgH="177480" progId="Equation.3">
                  <p:embed/>
                </p:oleObj>
              </mc:Choice>
              <mc:Fallback>
                <p:oleObj name="Equation" r:id="rId6" imgW="4316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237" y="3314700"/>
                        <a:ext cx="11699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477412"/>
              </p:ext>
            </p:extLst>
          </p:nvPr>
        </p:nvGraphicFramePr>
        <p:xfrm>
          <a:off x="1676400" y="4419600"/>
          <a:ext cx="10318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8" name="Equation" r:id="rId8" imgW="380880" imgH="228600" progId="Equation.3">
                  <p:embed/>
                </p:oleObj>
              </mc:Choice>
              <mc:Fallback>
                <p:oleObj name="Equation" r:id="rId8" imgW="3808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19600"/>
                        <a:ext cx="10318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735106"/>
              </p:ext>
            </p:extLst>
          </p:nvPr>
        </p:nvGraphicFramePr>
        <p:xfrm>
          <a:off x="1524000" y="2590800"/>
          <a:ext cx="12715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9" name="Equation" r:id="rId10" imgW="469800" imgH="228600" progId="Equation.3">
                  <p:embed/>
                </p:oleObj>
              </mc:Choice>
              <mc:Fallback>
                <p:oleObj name="Equation" r:id="rId10" imgW="469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90800"/>
                        <a:ext cx="1271588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3352800" y="2662238"/>
            <a:ext cx="14208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transition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505200" y="4491038"/>
            <a:ext cx="13874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emission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55000" cy="4114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Dynamic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programming method, analogous to the Forward algorithm</a:t>
            </a:r>
          </a:p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Involves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filling in a 3D matrix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representing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probability of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u="sng" dirty="0" smtClean="0">
                <a:ea typeface="ＭＳ Ｐゴシック" pitchFamily="30" charset="-128"/>
                <a:cs typeface="ＭＳ Ｐゴシック" pitchFamily="30" charset="-128"/>
              </a:rPr>
              <a:t>all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parse subtrees rooted at nonterminal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smtClean="0">
                <a:latin typeface="Times" pitchFamily="30" charset="0"/>
                <a:ea typeface="Times" pitchFamily="30" charset="0"/>
                <a:cs typeface="Times" pitchFamily="30" charset="0"/>
              </a:rPr>
              <a:t>v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922163"/>
              </p:ext>
            </p:extLst>
          </p:nvPr>
        </p:nvGraphicFramePr>
        <p:xfrm>
          <a:off x="1504950" y="3124200"/>
          <a:ext cx="17160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3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124200"/>
                        <a:ext cx="1716088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800600"/>
            <a:ext cx="8039100" cy="1828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                   : the probability of all parse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subtrees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689"/>
              </p:ext>
            </p:extLst>
          </p:nvPr>
        </p:nvGraphicFramePr>
        <p:xfrm>
          <a:off x="1201738" y="4751388"/>
          <a:ext cx="15716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8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4751388"/>
                        <a:ext cx="157162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326" name="Group 5"/>
          <p:cNvGrpSpPr>
            <a:grpSpLocks/>
          </p:cNvGrpSpPr>
          <p:nvPr/>
        </p:nvGrpSpPr>
        <p:grpSpPr bwMode="auto">
          <a:xfrm>
            <a:off x="990600" y="3810000"/>
            <a:ext cx="7391400" cy="152400"/>
            <a:chOff x="624" y="1701"/>
            <a:chExt cx="4656" cy="96"/>
          </a:xfrm>
        </p:grpSpPr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672" y="1776"/>
              <a:ext cx="456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4" name="Oval 7"/>
            <p:cNvSpPr>
              <a:spLocks noChangeArrowheads="1"/>
            </p:cNvSpPr>
            <p:nvPr/>
          </p:nvSpPr>
          <p:spPr bwMode="auto">
            <a:xfrm>
              <a:off x="62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5" name="Oval 8"/>
            <p:cNvSpPr>
              <a:spLocks noChangeArrowheads="1"/>
            </p:cNvSpPr>
            <p:nvPr/>
          </p:nvSpPr>
          <p:spPr bwMode="auto">
            <a:xfrm>
              <a:off x="1038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6" name="Oval 9"/>
            <p:cNvSpPr>
              <a:spLocks noChangeArrowheads="1"/>
            </p:cNvSpPr>
            <p:nvPr/>
          </p:nvSpPr>
          <p:spPr bwMode="auto">
            <a:xfrm>
              <a:off x="1453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7" name="Oval 10"/>
            <p:cNvSpPr>
              <a:spLocks noChangeArrowheads="1"/>
            </p:cNvSpPr>
            <p:nvPr/>
          </p:nvSpPr>
          <p:spPr bwMode="auto">
            <a:xfrm>
              <a:off x="1867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8" name="Oval 11"/>
            <p:cNvSpPr>
              <a:spLocks noChangeArrowheads="1"/>
            </p:cNvSpPr>
            <p:nvPr/>
          </p:nvSpPr>
          <p:spPr bwMode="auto">
            <a:xfrm>
              <a:off x="2282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Oval 12"/>
            <p:cNvSpPr>
              <a:spLocks noChangeArrowheads="1"/>
            </p:cNvSpPr>
            <p:nvPr/>
          </p:nvSpPr>
          <p:spPr bwMode="auto">
            <a:xfrm>
              <a:off x="2696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0" name="Oval 13"/>
            <p:cNvSpPr>
              <a:spLocks noChangeArrowheads="1"/>
            </p:cNvSpPr>
            <p:nvPr/>
          </p:nvSpPr>
          <p:spPr bwMode="auto">
            <a:xfrm>
              <a:off x="3111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Oval 14"/>
            <p:cNvSpPr>
              <a:spLocks noChangeArrowheads="1"/>
            </p:cNvSpPr>
            <p:nvPr/>
          </p:nvSpPr>
          <p:spPr bwMode="auto">
            <a:xfrm>
              <a:off x="3525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2" name="Oval 15"/>
            <p:cNvSpPr>
              <a:spLocks noChangeArrowheads="1"/>
            </p:cNvSpPr>
            <p:nvPr/>
          </p:nvSpPr>
          <p:spPr bwMode="auto">
            <a:xfrm>
              <a:off x="3940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Oval 16"/>
            <p:cNvSpPr>
              <a:spLocks noChangeArrowheads="1"/>
            </p:cNvSpPr>
            <p:nvPr/>
          </p:nvSpPr>
          <p:spPr bwMode="auto">
            <a:xfrm>
              <a:off x="435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Oval 17"/>
            <p:cNvSpPr>
              <a:spLocks noChangeArrowheads="1"/>
            </p:cNvSpPr>
            <p:nvPr/>
          </p:nvSpPr>
          <p:spPr bwMode="auto">
            <a:xfrm>
              <a:off x="4769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5" name="Oval 18"/>
            <p:cNvSpPr>
              <a:spLocks noChangeArrowheads="1"/>
            </p:cNvSpPr>
            <p:nvPr/>
          </p:nvSpPr>
          <p:spPr bwMode="auto">
            <a:xfrm>
              <a:off x="518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27" name="Oval 19"/>
          <p:cNvSpPr>
            <a:spLocks noChangeArrowheads="1"/>
          </p:cNvSpPr>
          <p:nvPr/>
        </p:nvSpPr>
        <p:spPr bwMode="auto">
          <a:xfrm>
            <a:off x="5562600" y="28194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8" name="Oval 20"/>
          <p:cNvSpPr>
            <a:spLocks noChangeArrowheads="1"/>
          </p:cNvSpPr>
          <p:nvPr/>
        </p:nvSpPr>
        <p:spPr bwMode="auto">
          <a:xfrm>
            <a:off x="3581400" y="28194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9" name="Oval 21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0" name="Line 22"/>
          <p:cNvSpPr>
            <a:spLocks noChangeShapeType="1"/>
          </p:cNvSpPr>
          <p:nvPr/>
        </p:nvSpPr>
        <p:spPr bwMode="auto">
          <a:xfrm flipH="1">
            <a:off x="3048000" y="2895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1" name="Line 23"/>
          <p:cNvSpPr>
            <a:spLocks noChangeShapeType="1"/>
          </p:cNvSpPr>
          <p:nvPr/>
        </p:nvSpPr>
        <p:spPr bwMode="auto">
          <a:xfrm>
            <a:off x="3657600" y="2895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2" name="Line 24"/>
          <p:cNvSpPr>
            <a:spLocks noChangeShapeType="1"/>
          </p:cNvSpPr>
          <p:nvPr/>
        </p:nvSpPr>
        <p:spPr bwMode="auto">
          <a:xfrm flipH="1">
            <a:off x="5029200" y="2895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3" name="Line 25"/>
          <p:cNvSpPr>
            <a:spLocks noChangeShapeType="1"/>
          </p:cNvSpPr>
          <p:nvPr/>
        </p:nvSpPr>
        <p:spPr bwMode="auto">
          <a:xfrm>
            <a:off x="5638800" y="2895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4" name="Line 26"/>
          <p:cNvSpPr>
            <a:spLocks noChangeShapeType="1"/>
          </p:cNvSpPr>
          <p:nvPr/>
        </p:nvSpPr>
        <p:spPr bwMode="auto">
          <a:xfrm flipH="1">
            <a:off x="3657600" y="1981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5" name="Line 27"/>
          <p:cNvSpPr>
            <a:spLocks noChangeShapeType="1"/>
          </p:cNvSpPr>
          <p:nvPr/>
        </p:nvSpPr>
        <p:spPr bwMode="auto">
          <a:xfrm>
            <a:off x="4648200" y="1981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6" name="Text Box 28"/>
          <p:cNvSpPr txBox="1">
            <a:spLocks noChangeArrowheads="1"/>
          </p:cNvSpPr>
          <p:nvPr/>
        </p:nvSpPr>
        <p:spPr bwMode="auto">
          <a:xfrm>
            <a:off x="4495800" y="13922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v</a:t>
            </a:r>
          </a:p>
        </p:txBody>
      </p:sp>
      <p:sp>
        <p:nvSpPr>
          <p:cNvPr id="56337" name="Text Box 29"/>
          <p:cNvSpPr txBox="1">
            <a:spLocks noChangeArrowheads="1"/>
          </p:cNvSpPr>
          <p:nvPr/>
        </p:nvSpPr>
        <p:spPr bwMode="auto">
          <a:xfrm>
            <a:off x="3429000" y="2306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56338" name="Text Box 30"/>
          <p:cNvSpPr txBox="1">
            <a:spLocks noChangeArrowheads="1"/>
          </p:cNvSpPr>
          <p:nvPr/>
        </p:nvSpPr>
        <p:spPr bwMode="auto">
          <a:xfrm>
            <a:off x="5562600" y="2306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z</a:t>
            </a:r>
          </a:p>
        </p:txBody>
      </p:sp>
      <p:sp>
        <p:nvSpPr>
          <p:cNvPr id="56339" name="Text Box 31"/>
          <p:cNvSpPr txBox="1">
            <a:spLocks noChangeArrowheads="1"/>
          </p:cNvSpPr>
          <p:nvPr/>
        </p:nvSpPr>
        <p:spPr bwMode="auto">
          <a:xfrm>
            <a:off x="898525" y="3948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6340" name="Text Box 32"/>
          <p:cNvSpPr txBox="1">
            <a:spLocks noChangeArrowheads="1"/>
          </p:cNvSpPr>
          <p:nvPr/>
        </p:nvSpPr>
        <p:spPr bwMode="auto">
          <a:xfrm>
            <a:off x="8137525" y="3948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L</a:t>
            </a:r>
          </a:p>
        </p:txBody>
      </p:sp>
      <p:sp>
        <p:nvSpPr>
          <p:cNvPr id="56341" name="Text Box 33"/>
          <p:cNvSpPr txBox="1">
            <a:spLocks noChangeArrowheads="1"/>
          </p:cNvSpPr>
          <p:nvPr/>
        </p:nvSpPr>
        <p:spPr bwMode="auto">
          <a:xfrm>
            <a:off x="2879725" y="3948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i</a:t>
            </a:r>
          </a:p>
        </p:txBody>
      </p:sp>
      <p:sp>
        <p:nvSpPr>
          <p:cNvPr id="56342" name="Text Box 34"/>
          <p:cNvSpPr txBox="1">
            <a:spLocks noChangeArrowheads="1"/>
          </p:cNvSpPr>
          <p:nvPr/>
        </p:nvSpPr>
        <p:spPr bwMode="auto">
          <a:xfrm>
            <a:off x="6232525" y="3948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j</a:t>
            </a: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9177340"/>
              </p:ext>
            </p:extLst>
          </p:nvPr>
        </p:nvGraphicFramePr>
        <p:xfrm>
          <a:off x="990600" y="2057400"/>
          <a:ext cx="13652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9" name="Equation" r:id="rId6" imgW="469800" imgH="164880" progId="Equation.3">
                  <p:embed/>
                </p:oleObj>
              </mc:Choice>
              <mc:Fallback>
                <p:oleObj name="Equation" r:id="rId6" imgW="46980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057400"/>
                        <a:ext cx="136525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-165100"/>
            <a:ext cx="7772400" cy="1143000"/>
          </a:xfrm>
        </p:spPr>
        <p:txBody>
          <a:bodyPr/>
          <a:lstStyle/>
          <a:p>
            <a:r>
              <a:rPr lang="en-US" sz="4000" dirty="0" smtClean="0">
                <a:ea typeface="ＭＳ Ｐゴシック" pitchFamily="-110" charset="-128"/>
                <a:cs typeface="ＭＳ Ｐゴシック" pitchFamily="-110" charset="-128"/>
              </a:rPr>
              <a:t>Inside Calculation Example</a:t>
            </a:r>
            <a:endParaRPr lang="en-US" sz="400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01600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G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605076" y="61468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A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36035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G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822700" y="61468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C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370470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G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004905" y="61468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A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205247" y="61468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C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702097" y="2595880"/>
            <a:ext cx="3007005" cy="3550920"/>
            <a:chOff x="702097" y="2595880"/>
            <a:chExt cx="3007005" cy="3550920"/>
          </a:xfrm>
        </p:grpSpPr>
        <p:sp>
          <p:nvSpPr>
            <p:cNvPr id="78" name="TextBox 77"/>
            <p:cNvSpPr txBox="1"/>
            <p:nvPr/>
          </p:nvSpPr>
          <p:spPr>
            <a:xfrm>
              <a:off x="2181860" y="259588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24826" y="4165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349946" y="4909820"/>
              <a:ext cx="386945" cy="461665"/>
            </a:xfrm>
            <a:prstGeom prst="rect">
              <a:avLst/>
            </a:prstGeom>
            <a:noFill/>
            <a:ln w="2222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968239" y="5539740"/>
              <a:ext cx="5292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A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568307" y="5539740"/>
              <a:ext cx="5292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A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168375" y="5539740"/>
              <a:ext cx="5407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C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02097" y="5539740"/>
              <a:ext cx="5520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G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345328" y="5539740"/>
              <a:ext cx="5520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G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109" name="Straight Connector 108"/>
            <p:cNvCxnSpPr>
              <a:stCxn id="102" idx="2"/>
              <a:endCxn id="86" idx="0"/>
            </p:cNvCxnSpPr>
            <p:nvPr/>
          </p:nvCxnSpPr>
          <p:spPr bwMode="auto">
            <a:xfrm rot="16200000" flipH="1">
              <a:off x="906740" y="6072785"/>
              <a:ext cx="145395" cy="2633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1" name="Straight Connector 110"/>
            <p:cNvCxnSpPr>
              <a:stCxn id="103" idx="2"/>
              <a:endCxn id="92" idx="0"/>
            </p:cNvCxnSpPr>
            <p:nvPr/>
          </p:nvCxnSpPr>
          <p:spPr bwMode="auto">
            <a:xfrm rot="5400000">
              <a:off x="1545574" y="6071021"/>
              <a:ext cx="145395" cy="6163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3" name="Straight Connector 112"/>
            <p:cNvCxnSpPr>
              <a:stCxn id="93" idx="2"/>
              <a:endCxn id="96" idx="0"/>
            </p:cNvCxnSpPr>
            <p:nvPr/>
          </p:nvCxnSpPr>
          <p:spPr bwMode="auto">
            <a:xfrm rot="5400000">
              <a:off x="2159970" y="6073927"/>
              <a:ext cx="145395" cy="350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5" name="Straight Connector 114"/>
            <p:cNvCxnSpPr>
              <a:stCxn id="77" idx="2"/>
              <a:endCxn id="81" idx="0"/>
            </p:cNvCxnSpPr>
            <p:nvPr/>
          </p:nvCxnSpPr>
          <p:spPr bwMode="auto">
            <a:xfrm rot="5400000">
              <a:off x="2760090" y="6073979"/>
              <a:ext cx="145395" cy="24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7" name="Straight Connector 116"/>
            <p:cNvCxnSpPr>
              <a:stCxn id="80" idx="2"/>
              <a:endCxn id="99" idx="0"/>
            </p:cNvCxnSpPr>
            <p:nvPr/>
          </p:nvCxnSpPr>
          <p:spPr bwMode="auto">
            <a:xfrm rot="16200000" flipH="1">
              <a:off x="3367410" y="6072734"/>
              <a:ext cx="145395" cy="2736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1" name="Straight Connector 120"/>
            <p:cNvCxnSpPr>
              <a:stCxn id="88" idx="2"/>
              <a:endCxn id="93" idx="0"/>
            </p:cNvCxnSpPr>
            <p:nvPr/>
          </p:nvCxnSpPr>
          <p:spPr bwMode="auto">
            <a:xfrm rot="5400000">
              <a:off x="2304004" y="5300324"/>
              <a:ext cx="168255" cy="31057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3" name="Straight Connector 122"/>
            <p:cNvCxnSpPr>
              <a:stCxn id="88" idx="2"/>
              <a:endCxn id="77" idx="0"/>
            </p:cNvCxnSpPr>
            <p:nvPr/>
          </p:nvCxnSpPr>
          <p:spPr bwMode="auto">
            <a:xfrm rot="16200000" flipH="1">
              <a:off x="2604037" y="5310866"/>
              <a:ext cx="168255" cy="289491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5" name="Straight Connector 124"/>
            <p:cNvCxnSpPr>
              <a:stCxn id="82" idx="2"/>
              <a:endCxn id="88" idx="0"/>
            </p:cNvCxnSpPr>
            <p:nvPr/>
          </p:nvCxnSpPr>
          <p:spPr bwMode="auto">
            <a:xfrm rot="16200000" flipH="1">
              <a:off x="2239582" y="4605982"/>
              <a:ext cx="282555" cy="325120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7" name="Straight Connector 126"/>
            <p:cNvCxnSpPr>
              <a:stCxn id="82" idx="2"/>
              <a:endCxn id="103" idx="0"/>
            </p:cNvCxnSpPr>
            <p:nvPr/>
          </p:nvCxnSpPr>
          <p:spPr bwMode="auto">
            <a:xfrm rot="5400000">
              <a:off x="1463589" y="4785029"/>
              <a:ext cx="912475" cy="59694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2517140" y="3429000"/>
              <a:ext cx="4260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000000"/>
                  </a:solidFill>
                  <a:latin typeface="Times"/>
                  <a:cs typeface="Times"/>
                </a:rPr>
                <a:t>p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130" name="Straight Connector 129"/>
            <p:cNvCxnSpPr>
              <a:stCxn id="128" idx="2"/>
              <a:endCxn id="82" idx="0"/>
            </p:cNvCxnSpPr>
            <p:nvPr/>
          </p:nvCxnSpPr>
          <p:spPr bwMode="auto">
            <a:xfrm rot="5400000">
              <a:off x="2336773" y="3772191"/>
              <a:ext cx="274935" cy="511882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2" name="Straight Connector 131"/>
            <p:cNvCxnSpPr>
              <a:stCxn id="128" idx="2"/>
              <a:endCxn id="80" idx="0"/>
            </p:cNvCxnSpPr>
            <p:nvPr/>
          </p:nvCxnSpPr>
          <p:spPr bwMode="auto">
            <a:xfrm rot="16200000" flipH="1">
              <a:off x="2259923" y="4360923"/>
              <a:ext cx="1649075" cy="708558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4" name="Straight Connector 133"/>
            <p:cNvCxnSpPr>
              <a:stCxn id="78" idx="2"/>
              <a:endCxn id="128" idx="0"/>
            </p:cNvCxnSpPr>
            <p:nvPr/>
          </p:nvCxnSpPr>
          <p:spPr bwMode="auto">
            <a:xfrm rot="16200000" flipH="1">
              <a:off x="2367030" y="3065848"/>
              <a:ext cx="371455" cy="354848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6" name="Straight Connector 135"/>
            <p:cNvCxnSpPr>
              <a:stCxn id="78" idx="2"/>
              <a:endCxn id="102" idx="0"/>
            </p:cNvCxnSpPr>
            <p:nvPr/>
          </p:nvCxnSpPr>
          <p:spPr bwMode="auto">
            <a:xfrm rot="5400000">
              <a:off x="435630" y="3600036"/>
              <a:ext cx="2482195" cy="1397212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grpSp>
        <p:nvGrpSpPr>
          <p:cNvPr id="90" name="Group 89"/>
          <p:cNvGrpSpPr/>
          <p:nvPr/>
        </p:nvGrpSpPr>
        <p:grpSpPr>
          <a:xfrm>
            <a:off x="197242" y="750888"/>
            <a:ext cx="999733" cy="2555875"/>
            <a:chOff x="238615" y="839788"/>
            <a:chExt cx="999733" cy="2555875"/>
          </a:xfrm>
        </p:grpSpPr>
        <p:graphicFrame>
          <p:nvGraphicFramePr>
            <p:cNvPr id="13517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3336696"/>
                </p:ext>
              </p:extLst>
            </p:nvPr>
          </p:nvGraphicFramePr>
          <p:xfrm>
            <a:off x="257371" y="2309813"/>
            <a:ext cx="863600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46" name="Equation" r:id="rId4" imgW="558720" imgH="228600" progId="Equation.3">
                    <p:embed/>
                  </p:oleObj>
                </mc:Choice>
                <mc:Fallback>
                  <p:oleObj name="Equation" r:id="rId4" imgW="55872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2309813"/>
                          <a:ext cx="863600" cy="3540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4272979"/>
                </p:ext>
              </p:extLst>
            </p:nvPr>
          </p:nvGraphicFramePr>
          <p:xfrm>
            <a:off x="257371" y="2679700"/>
            <a:ext cx="863600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47" name="Equation" r:id="rId6" imgW="558720" imgH="228600" progId="Equation.3">
                    <p:embed/>
                  </p:oleObj>
                </mc:Choice>
                <mc:Fallback>
                  <p:oleObj name="Equation" r:id="rId6" imgW="55872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2679700"/>
                          <a:ext cx="863600" cy="354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6691670"/>
                </p:ext>
              </p:extLst>
            </p:nvPr>
          </p:nvGraphicFramePr>
          <p:xfrm>
            <a:off x="257371" y="3060700"/>
            <a:ext cx="78422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48" name="Equation" r:id="rId8" imgW="507960" imgH="215640" progId="Equation.3">
                    <p:embed/>
                  </p:oleObj>
                </mc:Choice>
                <mc:Fallback>
                  <p:oleObj name="Equation" r:id="rId8" imgW="5079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3060700"/>
                          <a:ext cx="78422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4333237"/>
                </p:ext>
              </p:extLst>
            </p:nvPr>
          </p:nvGraphicFramePr>
          <p:xfrm>
            <a:off x="266602" y="839788"/>
            <a:ext cx="941388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49" name="Equation" r:id="rId10" imgW="609480" imgH="228600" progId="Equation.3">
                    <p:embed/>
                  </p:oleObj>
                </mc:Choice>
                <mc:Fallback>
                  <p:oleObj name="Equation" r:id="rId10" imgW="60948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602" y="839788"/>
                          <a:ext cx="941388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4519789"/>
                </p:ext>
              </p:extLst>
            </p:nvPr>
          </p:nvGraphicFramePr>
          <p:xfrm>
            <a:off x="238615" y="1209675"/>
            <a:ext cx="901700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50" name="Equation" r:id="rId12" imgW="583920" imgH="228600" progId="Equation.3">
                    <p:embed/>
                  </p:oleObj>
                </mc:Choice>
                <mc:Fallback>
                  <p:oleObj name="Equation" r:id="rId12" imgW="58392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15" y="1209675"/>
                          <a:ext cx="901700" cy="354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373635"/>
                </p:ext>
              </p:extLst>
            </p:nvPr>
          </p:nvGraphicFramePr>
          <p:xfrm>
            <a:off x="266700" y="1581150"/>
            <a:ext cx="88265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51" name="Equation" r:id="rId14" imgW="571320" imgH="228600" progId="Equation.3">
                    <p:embed/>
                  </p:oleObj>
                </mc:Choice>
                <mc:Fallback>
                  <p:oleObj name="Equation" r:id="rId14" imgW="57132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" y="1581150"/>
                          <a:ext cx="88265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9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8969127"/>
                </p:ext>
              </p:extLst>
            </p:nvPr>
          </p:nvGraphicFramePr>
          <p:xfrm>
            <a:off x="276323" y="1954213"/>
            <a:ext cx="962025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52" name="Equation" r:id="rId16" imgW="622080" imgH="215640" progId="Equation.3">
                    <p:embed/>
                  </p:oleObj>
                </mc:Choice>
                <mc:Fallback>
                  <p:oleObj name="Equation" r:id="rId16" imgW="62208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323" y="1954213"/>
                          <a:ext cx="962025" cy="327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3" name="Group 72"/>
          <p:cNvGrpSpPr/>
          <p:nvPr/>
        </p:nvGrpSpPr>
        <p:grpSpPr>
          <a:xfrm>
            <a:off x="4937760" y="2595880"/>
            <a:ext cx="4193555" cy="4012585"/>
            <a:chOff x="4937760" y="2595880"/>
            <a:chExt cx="4193555" cy="4012585"/>
          </a:xfrm>
        </p:grpSpPr>
        <p:grpSp>
          <p:nvGrpSpPr>
            <p:cNvPr id="72" name="Group 71"/>
            <p:cNvGrpSpPr/>
            <p:nvPr/>
          </p:nvGrpSpPr>
          <p:grpSpPr>
            <a:xfrm>
              <a:off x="4937760" y="6146800"/>
              <a:ext cx="4193555" cy="461665"/>
              <a:chOff x="4937760" y="6146800"/>
              <a:chExt cx="4193555" cy="461665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4937760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  <a:endParaRPr lang="en-US" sz="2400" i="1" dirty="0">
                  <a:solidFill>
                    <a:srgbClr val="0066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7441236" y="6146800"/>
                <a:ext cx="4551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006600"/>
                    </a:solidFill>
                    <a:latin typeface="Times"/>
                    <a:cs typeface="Times"/>
                  </a:rPr>
                  <a:t>A</a:t>
                </a:r>
                <a:endParaRPr lang="en-US" sz="2400" i="1" dirty="0">
                  <a:solidFill>
                    <a:srgbClr val="0066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572195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  <a:endParaRPr lang="en-US" sz="2400" i="1" dirty="0">
                  <a:solidFill>
                    <a:srgbClr val="0066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8658860" y="6146800"/>
                <a:ext cx="4724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006600"/>
                    </a:solidFill>
                    <a:latin typeface="Times"/>
                    <a:cs typeface="Times"/>
                  </a:rPr>
                  <a:t>C</a:t>
                </a:r>
                <a:endParaRPr lang="en-US" sz="2400" i="1" dirty="0">
                  <a:solidFill>
                    <a:srgbClr val="0066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206630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  <a:endParaRPr lang="en-US" sz="2400" i="1" dirty="0">
                  <a:solidFill>
                    <a:srgbClr val="0066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6841065" y="6146800"/>
                <a:ext cx="4551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006600"/>
                    </a:solidFill>
                    <a:latin typeface="Times"/>
                    <a:cs typeface="Times"/>
                  </a:rPr>
                  <a:t>A</a:t>
                </a:r>
                <a:endParaRPr lang="en-US" sz="2400" i="1" dirty="0">
                  <a:solidFill>
                    <a:srgbClr val="0066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8041407" y="6146800"/>
                <a:ext cx="4724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006600"/>
                    </a:solidFill>
                    <a:latin typeface="Times"/>
                    <a:cs typeface="Times"/>
                  </a:rPr>
                  <a:t>C</a:t>
                </a:r>
                <a:endParaRPr lang="en-US" sz="2400" i="1" dirty="0">
                  <a:solidFill>
                    <a:srgbClr val="006600"/>
                  </a:solidFill>
                  <a:latin typeface="Times"/>
                  <a:cs typeface="Times"/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5538257" y="2595880"/>
              <a:ext cx="3007005" cy="3550920"/>
              <a:chOff x="5538257" y="2595880"/>
              <a:chExt cx="3007005" cy="3550920"/>
            </a:xfrm>
          </p:grpSpPr>
          <p:sp>
            <p:nvSpPr>
              <p:cNvPr id="151" name="TextBox 150"/>
              <p:cNvSpPr txBox="1"/>
              <p:nvPr/>
            </p:nvSpPr>
            <p:spPr>
              <a:xfrm>
                <a:off x="7018020" y="2595880"/>
                <a:ext cx="38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7135306" y="3556000"/>
                <a:ext cx="38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7186106" y="4909820"/>
                <a:ext cx="386945" cy="461665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6804399" y="5539740"/>
                <a:ext cx="5292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A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7404467" y="5539740"/>
                <a:ext cx="5292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A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8004535" y="5539740"/>
                <a:ext cx="5407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C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538257" y="5539740"/>
                <a:ext cx="5520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G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6181488" y="5539740"/>
                <a:ext cx="5520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G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cxnSp>
            <p:nvCxnSpPr>
              <p:cNvPr id="169" name="Straight Connector 168"/>
              <p:cNvCxnSpPr>
                <a:stCxn id="166" idx="2"/>
                <a:endCxn id="155" idx="0"/>
              </p:cNvCxnSpPr>
              <p:nvPr/>
            </p:nvCxnSpPr>
            <p:spPr bwMode="auto">
              <a:xfrm rot="16200000" flipH="1">
                <a:off x="5742900" y="6072785"/>
                <a:ext cx="145395" cy="2633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0" name="Straight Connector 169"/>
              <p:cNvCxnSpPr>
                <a:stCxn id="167" idx="2"/>
                <a:endCxn id="158" idx="0"/>
              </p:cNvCxnSpPr>
              <p:nvPr/>
            </p:nvCxnSpPr>
            <p:spPr bwMode="auto">
              <a:xfrm rot="5400000">
                <a:off x="6381734" y="6071021"/>
                <a:ext cx="145395" cy="6163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1" name="Straight Connector 170"/>
              <p:cNvCxnSpPr>
                <a:stCxn id="159" idx="2"/>
                <a:endCxn id="160" idx="0"/>
              </p:cNvCxnSpPr>
              <p:nvPr/>
            </p:nvCxnSpPr>
            <p:spPr bwMode="auto">
              <a:xfrm rot="5400000">
                <a:off x="6996130" y="6073927"/>
                <a:ext cx="145395" cy="350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2" name="Straight Connector 171"/>
              <p:cNvCxnSpPr>
                <a:stCxn id="162" idx="2"/>
                <a:endCxn id="153" idx="0"/>
              </p:cNvCxnSpPr>
              <p:nvPr/>
            </p:nvCxnSpPr>
            <p:spPr bwMode="auto">
              <a:xfrm rot="5400000">
                <a:off x="7596250" y="6073979"/>
                <a:ext cx="145395" cy="247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3" name="Straight Connector 172"/>
              <p:cNvCxnSpPr>
                <a:stCxn id="163" idx="2"/>
                <a:endCxn id="161" idx="0"/>
              </p:cNvCxnSpPr>
              <p:nvPr/>
            </p:nvCxnSpPr>
            <p:spPr bwMode="auto">
              <a:xfrm rot="16200000" flipH="1">
                <a:off x="8203570" y="6072734"/>
                <a:ext cx="145395" cy="2736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5" name="Straight Connector 174"/>
              <p:cNvCxnSpPr>
                <a:stCxn id="157" idx="2"/>
                <a:endCxn id="159" idx="0"/>
              </p:cNvCxnSpPr>
              <p:nvPr/>
            </p:nvCxnSpPr>
            <p:spPr bwMode="auto">
              <a:xfrm rot="5400000">
                <a:off x="7140164" y="5300324"/>
                <a:ext cx="168255" cy="310577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6" name="Straight Connector 175"/>
              <p:cNvCxnSpPr>
                <a:stCxn id="157" idx="2"/>
                <a:endCxn id="162" idx="0"/>
              </p:cNvCxnSpPr>
              <p:nvPr/>
            </p:nvCxnSpPr>
            <p:spPr bwMode="auto">
              <a:xfrm rot="16200000" flipH="1">
                <a:off x="7440197" y="5310866"/>
                <a:ext cx="168255" cy="289491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sp>
            <p:nvSpPr>
              <p:cNvPr id="179" name="TextBox 178"/>
              <p:cNvSpPr txBox="1"/>
              <p:nvPr/>
            </p:nvSpPr>
            <p:spPr>
              <a:xfrm>
                <a:off x="7465060" y="4231640"/>
                <a:ext cx="4260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 smtClean="0">
                    <a:solidFill>
                      <a:srgbClr val="000000"/>
                    </a:solidFill>
                    <a:latin typeface="Times"/>
                    <a:cs typeface="Times"/>
                  </a:rPr>
                  <a:t>p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cxnSp>
            <p:nvCxnSpPr>
              <p:cNvPr id="180" name="Straight Connector 179"/>
              <p:cNvCxnSpPr>
                <a:stCxn id="179" idx="2"/>
                <a:endCxn id="157" idx="0"/>
              </p:cNvCxnSpPr>
              <p:nvPr/>
            </p:nvCxnSpPr>
            <p:spPr bwMode="auto">
              <a:xfrm rot="5400000">
                <a:off x="7420583" y="4652301"/>
                <a:ext cx="216515" cy="298522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81" name="Straight Connector 180"/>
              <p:cNvCxnSpPr>
                <a:stCxn id="179" idx="2"/>
                <a:endCxn id="163" idx="0"/>
              </p:cNvCxnSpPr>
              <p:nvPr/>
            </p:nvCxnSpPr>
            <p:spPr bwMode="auto">
              <a:xfrm rot="16200000" flipH="1">
                <a:off x="7553283" y="4818123"/>
                <a:ext cx="846435" cy="596798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83" name="Straight Connector 182"/>
              <p:cNvCxnSpPr>
                <a:stCxn id="151" idx="2"/>
                <a:endCxn id="166" idx="0"/>
              </p:cNvCxnSpPr>
              <p:nvPr/>
            </p:nvCxnSpPr>
            <p:spPr bwMode="auto">
              <a:xfrm rot="5400000">
                <a:off x="5271790" y="3600036"/>
                <a:ext cx="2482195" cy="1397212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4" name="Straight Connector 193"/>
              <p:cNvCxnSpPr>
                <a:stCxn id="151" idx="2"/>
                <a:endCxn id="154" idx="0"/>
              </p:cNvCxnSpPr>
              <p:nvPr/>
            </p:nvCxnSpPr>
            <p:spPr bwMode="auto">
              <a:xfrm rot="16200000" flipH="1">
                <a:off x="7020909" y="3248129"/>
                <a:ext cx="498455" cy="117286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6" name="Straight Arrow Connector 195"/>
              <p:cNvCxnSpPr>
                <a:stCxn id="154" idx="2"/>
                <a:endCxn id="167" idx="0"/>
              </p:cNvCxnSpPr>
              <p:nvPr/>
            </p:nvCxnSpPr>
            <p:spPr bwMode="auto">
              <a:xfrm rot="5400000">
                <a:off x="6132109" y="4343069"/>
                <a:ext cx="1522075" cy="871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8" name="Straight Arrow Connector 197"/>
              <p:cNvCxnSpPr>
                <a:stCxn id="154" idx="2"/>
                <a:endCxn id="179" idx="0"/>
              </p:cNvCxnSpPr>
              <p:nvPr/>
            </p:nvCxnSpPr>
            <p:spPr bwMode="auto">
              <a:xfrm rot="16200000" flipH="1">
                <a:off x="7396453" y="3949991"/>
                <a:ext cx="213975" cy="349322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</p:grpSp>
      </p:grpSp>
      <p:graphicFrame>
        <p:nvGraphicFramePr>
          <p:cNvPr id="1372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667622"/>
              </p:ext>
            </p:extLst>
          </p:nvPr>
        </p:nvGraphicFramePr>
        <p:xfrm>
          <a:off x="1908175" y="1193800"/>
          <a:ext cx="582295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53" name="Equation" r:id="rId18" imgW="2539800" imgH="457200" progId="Equation.3">
                  <p:embed/>
                </p:oleObj>
              </mc:Choice>
              <mc:Fallback>
                <p:oleObj name="Equation" r:id="rId18" imgW="253980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193800"/>
                        <a:ext cx="5822950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2743200" y="2438400"/>
            <a:ext cx="1828800" cy="19812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4936243" y="4902200"/>
            <a:ext cx="1524000" cy="6858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4800600" y="2438400"/>
            <a:ext cx="1828800" cy="1981200"/>
          </a:xfrm>
          <a:prstGeom prst="rect">
            <a:avLst/>
          </a:prstGeom>
          <a:solidFill>
            <a:srgbClr val="99CC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6586851" y="4902200"/>
            <a:ext cx="2133600" cy="685800"/>
          </a:xfrm>
          <a:prstGeom prst="rect">
            <a:avLst/>
          </a:prstGeom>
          <a:solidFill>
            <a:srgbClr val="99CC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Rectangle 6"/>
          <p:cNvSpPr>
            <a:spLocks noChangeArrowheads="1"/>
          </p:cNvSpPr>
          <p:nvPr/>
        </p:nvSpPr>
        <p:spPr bwMode="auto">
          <a:xfrm>
            <a:off x="3542908" y="4914900"/>
            <a:ext cx="1295400" cy="685800"/>
          </a:xfrm>
          <a:prstGeom prst="rect">
            <a:avLst/>
          </a:prstGeom>
          <a:solidFill>
            <a:srgbClr val="FF66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6" name="Rectangle 7"/>
          <p:cNvSpPr>
            <a:spLocks noChangeArrowheads="1"/>
          </p:cNvSpPr>
          <p:nvPr/>
        </p:nvSpPr>
        <p:spPr bwMode="auto">
          <a:xfrm>
            <a:off x="3429000" y="1371600"/>
            <a:ext cx="2438400" cy="1828800"/>
          </a:xfrm>
          <a:prstGeom prst="rect">
            <a:avLst/>
          </a:prstGeom>
          <a:solidFill>
            <a:srgbClr val="FF66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7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grpSp>
        <p:nvGrpSpPr>
          <p:cNvPr id="58378" name="Group 9"/>
          <p:cNvGrpSpPr>
            <a:grpSpLocks/>
          </p:cNvGrpSpPr>
          <p:nvPr/>
        </p:nvGrpSpPr>
        <p:grpSpPr bwMode="auto">
          <a:xfrm>
            <a:off x="898525" y="1392238"/>
            <a:ext cx="7621588" cy="3024187"/>
            <a:chOff x="566" y="877"/>
            <a:chExt cx="4801" cy="1905"/>
          </a:xfrm>
        </p:grpSpPr>
        <p:grpSp>
          <p:nvGrpSpPr>
            <p:cNvPr id="58380" name="Group 10"/>
            <p:cNvGrpSpPr>
              <a:grpSpLocks/>
            </p:cNvGrpSpPr>
            <p:nvPr/>
          </p:nvGrpSpPr>
          <p:grpSpPr bwMode="auto">
            <a:xfrm>
              <a:off x="624" y="2400"/>
              <a:ext cx="4656" cy="96"/>
              <a:chOff x="624" y="1701"/>
              <a:chExt cx="4656" cy="96"/>
            </a:xfrm>
          </p:grpSpPr>
          <p:sp>
            <p:nvSpPr>
              <p:cNvPr id="58399" name="Line 11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4560" cy="0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0" name="Oval 12"/>
              <p:cNvSpPr>
                <a:spLocks noChangeArrowheads="1"/>
              </p:cNvSpPr>
              <p:nvPr/>
            </p:nvSpPr>
            <p:spPr bwMode="auto">
              <a:xfrm>
                <a:off x="62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1" name="Oval 13"/>
              <p:cNvSpPr>
                <a:spLocks noChangeArrowheads="1"/>
              </p:cNvSpPr>
              <p:nvPr/>
            </p:nvSpPr>
            <p:spPr bwMode="auto">
              <a:xfrm>
                <a:off x="1038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2" name="Oval 14"/>
              <p:cNvSpPr>
                <a:spLocks noChangeArrowheads="1"/>
              </p:cNvSpPr>
              <p:nvPr/>
            </p:nvSpPr>
            <p:spPr bwMode="auto">
              <a:xfrm>
                <a:off x="1453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3" name="Oval 15"/>
              <p:cNvSpPr>
                <a:spLocks noChangeArrowheads="1"/>
              </p:cNvSpPr>
              <p:nvPr/>
            </p:nvSpPr>
            <p:spPr bwMode="auto">
              <a:xfrm>
                <a:off x="1867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4" name="Oval 16"/>
              <p:cNvSpPr>
                <a:spLocks noChangeArrowheads="1"/>
              </p:cNvSpPr>
              <p:nvPr/>
            </p:nvSpPr>
            <p:spPr bwMode="auto">
              <a:xfrm>
                <a:off x="2282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5" name="Oval 17"/>
              <p:cNvSpPr>
                <a:spLocks noChangeArrowheads="1"/>
              </p:cNvSpPr>
              <p:nvPr/>
            </p:nvSpPr>
            <p:spPr bwMode="auto">
              <a:xfrm>
                <a:off x="2696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6" name="Oval 18"/>
              <p:cNvSpPr>
                <a:spLocks noChangeArrowheads="1"/>
              </p:cNvSpPr>
              <p:nvPr/>
            </p:nvSpPr>
            <p:spPr bwMode="auto">
              <a:xfrm>
                <a:off x="3111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7" name="Oval 19"/>
              <p:cNvSpPr>
                <a:spLocks noChangeArrowheads="1"/>
              </p:cNvSpPr>
              <p:nvPr/>
            </p:nvSpPr>
            <p:spPr bwMode="auto">
              <a:xfrm>
                <a:off x="3525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8" name="Oval 20"/>
              <p:cNvSpPr>
                <a:spLocks noChangeArrowheads="1"/>
              </p:cNvSpPr>
              <p:nvPr/>
            </p:nvSpPr>
            <p:spPr bwMode="auto">
              <a:xfrm>
                <a:off x="3940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9" name="Oval 21"/>
              <p:cNvSpPr>
                <a:spLocks noChangeArrowheads="1"/>
              </p:cNvSpPr>
              <p:nvPr/>
            </p:nvSpPr>
            <p:spPr bwMode="auto">
              <a:xfrm>
                <a:off x="435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10" name="Oval 22"/>
              <p:cNvSpPr>
                <a:spLocks noChangeArrowheads="1"/>
              </p:cNvSpPr>
              <p:nvPr/>
            </p:nvSpPr>
            <p:spPr bwMode="auto">
              <a:xfrm>
                <a:off x="4769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11" name="Oval 23"/>
              <p:cNvSpPr>
                <a:spLocks noChangeArrowheads="1"/>
              </p:cNvSpPr>
              <p:nvPr/>
            </p:nvSpPr>
            <p:spPr bwMode="auto">
              <a:xfrm>
                <a:off x="518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381" name="Oval 24"/>
            <p:cNvSpPr>
              <a:spLocks noChangeArrowheads="1"/>
            </p:cNvSpPr>
            <p:nvPr/>
          </p:nvSpPr>
          <p:spPr bwMode="auto">
            <a:xfrm>
              <a:off x="3504" y="1776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2" name="Oval 25"/>
            <p:cNvSpPr>
              <a:spLocks noChangeArrowheads="1"/>
            </p:cNvSpPr>
            <p:nvPr/>
          </p:nvSpPr>
          <p:spPr bwMode="auto">
            <a:xfrm>
              <a:off x="2256" y="1776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3" name="Oval 26"/>
            <p:cNvSpPr>
              <a:spLocks noChangeArrowheads="1"/>
            </p:cNvSpPr>
            <p:nvPr/>
          </p:nvSpPr>
          <p:spPr bwMode="auto">
            <a:xfrm>
              <a:off x="2880" y="1200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4" name="Line 27"/>
            <p:cNvSpPr>
              <a:spLocks noChangeShapeType="1"/>
            </p:cNvSpPr>
            <p:nvPr/>
          </p:nvSpPr>
          <p:spPr bwMode="auto">
            <a:xfrm flipH="1">
              <a:off x="1920" y="1824"/>
              <a:ext cx="384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5" name="Line 28"/>
            <p:cNvSpPr>
              <a:spLocks noChangeShapeType="1"/>
            </p:cNvSpPr>
            <p:nvPr/>
          </p:nvSpPr>
          <p:spPr bwMode="auto">
            <a:xfrm>
              <a:off x="2304" y="1824"/>
              <a:ext cx="432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6" name="Line 29"/>
            <p:cNvSpPr>
              <a:spLocks noChangeShapeType="1"/>
            </p:cNvSpPr>
            <p:nvPr/>
          </p:nvSpPr>
          <p:spPr bwMode="auto">
            <a:xfrm flipH="1">
              <a:off x="3168" y="1824"/>
              <a:ext cx="384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7" name="Line 30"/>
            <p:cNvSpPr>
              <a:spLocks noChangeShapeType="1"/>
            </p:cNvSpPr>
            <p:nvPr/>
          </p:nvSpPr>
          <p:spPr bwMode="auto">
            <a:xfrm>
              <a:off x="3552" y="1824"/>
              <a:ext cx="432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8" name="Line 31"/>
            <p:cNvSpPr>
              <a:spLocks noChangeShapeType="1"/>
            </p:cNvSpPr>
            <p:nvPr/>
          </p:nvSpPr>
          <p:spPr bwMode="auto">
            <a:xfrm flipH="1">
              <a:off x="2304" y="1248"/>
              <a:ext cx="624" cy="576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9" name="Line 32"/>
            <p:cNvSpPr>
              <a:spLocks noChangeShapeType="1"/>
            </p:cNvSpPr>
            <p:nvPr/>
          </p:nvSpPr>
          <p:spPr bwMode="auto">
            <a:xfrm>
              <a:off x="2928" y="1248"/>
              <a:ext cx="624" cy="576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0" name="Text Box 33"/>
            <p:cNvSpPr txBox="1">
              <a:spLocks noChangeArrowheads="1"/>
            </p:cNvSpPr>
            <p:nvPr/>
          </p:nvSpPr>
          <p:spPr bwMode="auto">
            <a:xfrm>
              <a:off x="2832" y="877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58391" name="Text Box 34"/>
            <p:cNvSpPr txBox="1">
              <a:spLocks noChangeArrowheads="1"/>
            </p:cNvSpPr>
            <p:nvPr/>
          </p:nvSpPr>
          <p:spPr bwMode="auto">
            <a:xfrm>
              <a:off x="2160" y="1453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58392" name="Text Box 35"/>
            <p:cNvSpPr txBox="1">
              <a:spLocks noChangeArrowheads="1"/>
            </p:cNvSpPr>
            <p:nvPr/>
          </p:nvSpPr>
          <p:spPr bwMode="auto">
            <a:xfrm>
              <a:off x="3504" y="1453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z</a:t>
              </a:r>
            </a:p>
          </p:txBody>
        </p:sp>
        <p:sp>
          <p:nvSpPr>
            <p:cNvPr id="58393" name="Text Box 36"/>
            <p:cNvSpPr txBox="1">
              <a:spLocks noChangeArrowheads="1"/>
            </p:cNvSpPr>
            <p:nvPr/>
          </p:nvSpPr>
          <p:spPr bwMode="auto">
            <a:xfrm>
              <a:off x="566" y="2455"/>
              <a:ext cx="241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58394" name="Text Box 37"/>
            <p:cNvSpPr txBox="1">
              <a:spLocks noChangeArrowheads="1"/>
            </p:cNvSpPr>
            <p:nvPr/>
          </p:nvSpPr>
          <p:spPr bwMode="auto">
            <a:xfrm>
              <a:off x="5126" y="2455"/>
              <a:ext cx="241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58395" name="Text Box 38"/>
            <p:cNvSpPr txBox="1">
              <a:spLocks noChangeArrowheads="1"/>
            </p:cNvSpPr>
            <p:nvPr/>
          </p:nvSpPr>
          <p:spPr bwMode="auto">
            <a:xfrm>
              <a:off x="1814" y="2455"/>
              <a:ext cx="166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58396" name="Text Box 39"/>
            <p:cNvSpPr txBox="1">
              <a:spLocks noChangeArrowheads="1"/>
            </p:cNvSpPr>
            <p:nvPr/>
          </p:nvSpPr>
          <p:spPr bwMode="auto">
            <a:xfrm>
              <a:off x="3926" y="2455"/>
              <a:ext cx="166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58397" name="Text Box 40"/>
            <p:cNvSpPr txBox="1">
              <a:spLocks noChangeArrowheads="1"/>
            </p:cNvSpPr>
            <p:nvPr/>
          </p:nvSpPr>
          <p:spPr bwMode="auto">
            <a:xfrm>
              <a:off x="2678" y="2455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58398" name="Text Box 41"/>
            <p:cNvSpPr txBox="1">
              <a:spLocks noChangeArrowheads="1"/>
            </p:cNvSpPr>
            <p:nvPr/>
          </p:nvSpPr>
          <p:spPr bwMode="auto">
            <a:xfrm>
              <a:off x="2976" y="2455"/>
              <a:ext cx="483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k</a:t>
              </a:r>
              <a:r>
                <a:rPr lang="en-US" sz="2800">
                  <a:solidFill>
                    <a:srgbClr val="006600"/>
                  </a:solidFill>
                </a:rPr>
                <a:t>+1</a:t>
              </a:r>
            </a:p>
          </p:txBody>
        </p:sp>
      </p:grp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066610"/>
              </p:ext>
            </p:extLst>
          </p:nvPr>
        </p:nvGraphicFramePr>
        <p:xfrm>
          <a:off x="87313" y="4610100"/>
          <a:ext cx="8916987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9" name="Equation" r:id="rId4" imgW="3200400" imgH="457200" progId="Equation.3">
                  <p:embed/>
                </p:oleObj>
              </mc:Choice>
              <mc:Fallback>
                <p:oleObj name="Equation" r:id="rId4" imgW="32004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4610100"/>
                        <a:ext cx="8916987" cy="1274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9" name="Text Box 43"/>
          <p:cNvSpPr txBox="1">
            <a:spLocks noChangeArrowheads="1"/>
          </p:cNvSpPr>
          <p:nvPr/>
        </p:nvSpPr>
        <p:spPr bwMode="auto">
          <a:xfrm>
            <a:off x="762000" y="6246813"/>
            <a:ext cx="5049838" cy="3667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latin typeface="Times" pitchFamily="30" charset="0"/>
              </a:rPr>
              <a:t>M</a:t>
            </a:r>
            <a:r>
              <a:rPr lang="en-US" sz="1800" dirty="0"/>
              <a:t> is the number of </a:t>
            </a:r>
            <a:r>
              <a:rPr lang="en-US" sz="1800" dirty="0" err="1"/>
              <a:t>nonterminals</a:t>
            </a:r>
            <a:r>
              <a:rPr lang="en-US" sz="1800" dirty="0"/>
              <a:t> in the grammar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 Algorithm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194706"/>
              </p:ext>
            </p:extLst>
          </p:nvPr>
        </p:nvGraphicFramePr>
        <p:xfrm>
          <a:off x="487363" y="3352800"/>
          <a:ext cx="84931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61" name="Equation" r:id="rId4" imgW="3047760" imgH="457200" progId="Equation.3">
                  <p:embed/>
                </p:oleObj>
              </mc:Choice>
              <mc:Fallback>
                <p:oleObj name="Equation" r:id="rId4" imgW="30477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3352800"/>
                        <a:ext cx="8493125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nitialization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teration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 smtClean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L-1</a:t>
            </a:r>
            <a:r>
              <a:rPr lang="en-US" sz="2400" i="1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to </a:t>
            </a:r>
            <a:r>
              <a:rPr lang="en-US" sz="2400" i="1" dirty="0" smtClean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1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+1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ermination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000928"/>
              </p:ext>
            </p:extLst>
          </p:nvPr>
        </p:nvGraphicFramePr>
        <p:xfrm>
          <a:off x="609600" y="1828800"/>
          <a:ext cx="28305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62" name="Equation" r:id="rId6" imgW="1015920" imgH="228600" progId="Equation.3">
                  <p:embed/>
                </p:oleObj>
              </mc:Choice>
              <mc:Fallback>
                <p:oleObj name="Equation" r:id="rId6" imgW="1015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2830513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029535"/>
              </p:ext>
            </p:extLst>
          </p:nvPr>
        </p:nvGraphicFramePr>
        <p:xfrm>
          <a:off x="737894" y="5264444"/>
          <a:ext cx="290195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63" name="Equation" r:id="rId8" imgW="1041120" imgH="203040" progId="Equation.3">
                  <p:embed/>
                </p:oleObj>
              </mc:Choice>
              <mc:Fallback>
                <p:oleObj name="Equation" r:id="rId8" imgW="10411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94" y="5264444"/>
                        <a:ext cx="290195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3124200" y="6169025"/>
            <a:ext cx="20764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start nonterminal</a:t>
            </a: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 flipV="1">
            <a:off x="3352800" y="5791200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1600"/>
            <a:ext cx="86106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Learning SCFG Parameters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066800"/>
            <a:ext cx="8153400" cy="25908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30" charset="-128"/>
                <a:cs typeface="ＭＳ Ｐゴシック" pitchFamily="30" charset="-128"/>
              </a:rPr>
              <a:t>If </a:t>
            </a:r>
            <a:r>
              <a:rPr lang="en-US" sz="2000" dirty="0">
                <a:ea typeface="ＭＳ Ｐゴシック" pitchFamily="30" charset="-128"/>
                <a:cs typeface="ＭＳ Ｐゴシック" pitchFamily="30" charset="-128"/>
              </a:rPr>
              <a:t>we know the parse tree for each training sequence, learning the SCFG parameters is simple</a:t>
            </a:r>
          </a:p>
          <a:p>
            <a:pPr lvl="1"/>
            <a:r>
              <a:rPr lang="en-US" sz="2000" dirty="0"/>
              <a:t>no hidden</a:t>
            </a:r>
            <a:r>
              <a:rPr lang="en-US" sz="2000" dirty="0" smtClean="0"/>
              <a:t> part of the problem during </a:t>
            </a:r>
            <a:r>
              <a:rPr lang="en-US" sz="2000" dirty="0"/>
              <a:t>training</a:t>
            </a:r>
          </a:p>
          <a:p>
            <a:pPr lvl="1"/>
            <a:r>
              <a:rPr lang="en-US" sz="2000" dirty="0"/>
              <a:t>count how often each parameter (i.e. production) is used</a:t>
            </a:r>
          </a:p>
          <a:p>
            <a:pPr lvl="1"/>
            <a:r>
              <a:rPr lang="en-US" sz="2000" dirty="0"/>
              <a:t>normalize/smooth to get probabilities</a:t>
            </a:r>
          </a:p>
        </p:txBody>
      </p:sp>
      <p:sp>
        <p:nvSpPr>
          <p:cNvPr id="754692" name="Rectangle 4"/>
          <p:cNvSpPr>
            <a:spLocks noChangeArrowheads="1"/>
          </p:cNvSpPr>
          <p:nvPr/>
        </p:nvSpPr>
        <p:spPr bwMode="auto">
          <a:xfrm>
            <a:off x="393700" y="35052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More </a:t>
            </a:r>
            <a:r>
              <a:rPr lang="en-US" dirty="0">
                <a:solidFill>
                  <a:schemeClr val="tx1"/>
                </a:solidFill>
              </a:rPr>
              <a:t>commonly, there are many possible parse trees per sequence – we don’t know which one is correct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thus, use an EM approach (Inside-Outside)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iteratively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determine </a:t>
            </a:r>
            <a:r>
              <a:rPr lang="en-US" i="1" dirty="0">
                <a:solidFill>
                  <a:schemeClr val="tx1"/>
                </a:solidFill>
              </a:rPr>
              <a:t>expected</a:t>
            </a:r>
            <a:r>
              <a:rPr lang="en-US" dirty="0">
                <a:solidFill>
                  <a:schemeClr val="tx1"/>
                </a:solidFill>
              </a:rPr>
              <a:t> # times each production is used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consider all parses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weight each by </a:t>
            </a:r>
            <a:r>
              <a:rPr lang="en-US" dirty="0" smtClean="0">
                <a:solidFill>
                  <a:schemeClr val="tx1"/>
                </a:solidFill>
              </a:rPr>
              <a:t>its </a:t>
            </a:r>
            <a:r>
              <a:rPr lang="en-US" dirty="0">
                <a:solidFill>
                  <a:schemeClr val="tx1"/>
                </a:solidFill>
              </a:rPr>
              <a:t>probability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set parameters to maximize </a:t>
            </a:r>
            <a:r>
              <a:rPr lang="en-US" dirty="0" smtClean="0">
                <a:solidFill>
                  <a:schemeClr val="tx1"/>
                </a:solidFill>
              </a:rPr>
              <a:t>likelihood given these </a:t>
            </a:r>
            <a:r>
              <a:rPr lang="en-US" dirty="0">
                <a:solidFill>
                  <a:schemeClr val="tx1"/>
                </a:solidFill>
              </a:rPr>
              <a:t>counts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We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can learn the parameters of an SCFG from training sequences using an EM approach called Inside-Outside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E-step, we determine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nonterminal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production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M-step, we update our production probabilities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298113"/>
              </p:ext>
            </p:extLst>
          </p:nvPr>
        </p:nvGraphicFramePr>
        <p:xfrm>
          <a:off x="3594100" y="3149600"/>
          <a:ext cx="762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37" name="Equation" r:id="rId4" imgW="291960" imgH="203040" progId="Equation.3">
                  <p:embed/>
                </p:oleObj>
              </mc:Choice>
              <mc:Fallback>
                <p:oleObj name="Equation" r:id="rId4" imgW="291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3149600"/>
                        <a:ext cx="762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698943"/>
              </p:ext>
            </p:extLst>
          </p:nvPr>
        </p:nvGraphicFramePr>
        <p:xfrm>
          <a:off x="3594100" y="4445000"/>
          <a:ext cx="17224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38" name="Equation" r:id="rId6" imgW="660240" imgH="203040" progId="Equation.3">
                  <p:embed/>
                </p:oleObj>
              </mc:Choice>
              <mc:Fallback>
                <p:oleObj name="Equation" r:id="rId6" imgW="660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4445000"/>
                        <a:ext cx="1722438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557825"/>
              </p:ext>
            </p:extLst>
          </p:nvPr>
        </p:nvGraphicFramePr>
        <p:xfrm>
          <a:off x="3594100" y="5054600"/>
          <a:ext cx="15906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39" name="Equation" r:id="rId8" imgW="609480" imgH="203040" progId="Equation.3">
                  <p:embed/>
                </p:oleObj>
              </mc:Choice>
              <mc:Fallback>
                <p:oleObj name="Equation" r:id="rId8" imgW="609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054600"/>
                        <a:ext cx="1590675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51816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             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: the probability of parse trees rooted at the start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excluding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probability of all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subtrees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covering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579546"/>
              </p:ext>
            </p:extLst>
          </p:nvPr>
        </p:nvGraphicFramePr>
        <p:xfrm>
          <a:off x="1143000" y="5130800"/>
          <a:ext cx="14478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5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30800"/>
                        <a:ext cx="14478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2835275" y="3403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444875" y="3403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H="1">
            <a:off x="4816475" y="3403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5426075" y="3403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854075" y="4437063"/>
            <a:ext cx="72390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4" name="Oval 10"/>
          <p:cNvSpPr>
            <a:spLocks noChangeArrowheads="1"/>
          </p:cNvSpPr>
          <p:nvPr/>
        </p:nvSpPr>
        <p:spPr bwMode="auto">
          <a:xfrm>
            <a:off x="777875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5" name="Oval 11"/>
          <p:cNvSpPr>
            <a:spLocks noChangeArrowheads="1"/>
          </p:cNvSpPr>
          <p:nvPr/>
        </p:nvSpPr>
        <p:spPr bwMode="auto">
          <a:xfrm>
            <a:off x="1435100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6" name="Oval 12"/>
          <p:cNvSpPr>
            <a:spLocks noChangeArrowheads="1"/>
          </p:cNvSpPr>
          <p:nvPr/>
        </p:nvSpPr>
        <p:spPr bwMode="auto">
          <a:xfrm>
            <a:off x="2093913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7" name="Oval 13"/>
          <p:cNvSpPr>
            <a:spLocks noChangeArrowheads="1"/>
          </p:cNvSpPr>
          <p:nvPr/>
        </p:nvSpPr>
        <p:spPr bwMode="auto">
          <a:xfrm>
            <a:off x="2751138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8" name="Oval 14"/>
          <p:cNvSpPr>
            <a:spLocks noChangeArrowheads="1"/>
          </p:cNvSpPr>
          <p:nvPr/>
        </p:nvSpPr>
        <p:spPr bwMode="auto">
          <a:xfrm>
            <a:off x="3409950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9" name="Oval 15"/>
          <p:cNvSpPr>
            <a:spLocks noChangeArrowheads="1"/>
          </p:cNvSpPr>
          <p:nvPr/>
        </p:nvSpPr>
        <p:spPr bwMode="auto">
          <a:xfrm>
            <a:off x="4067175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0" name="Oval 16"/>
          <p:cNvSpPr>
            <a:spLocks noChangeArrowheads="1"/>
          </p:cNvSpPr>
          <p:nvPr/>
        </p:nvSpPr>
        <p:spPr bwMode="auto">
          <a:xfrm>
            <a:off x="4725988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1" name="Oval 17"/>
          <p:cNvSpPr>
            <a:spLocks noChangeArrowheads="1"/>
          </p:cNvSpPr>
          <p:nvPr/>
        </p:nvSpPr>
        <p:spPr bwMode="auto">
          <a:xfrm>
            <a:off x="5383213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2" name="Oval 18"/>
          <p:cNvSpPr>
            <a:spLocks noChangeArrowheads="1"/>
          </p:cNvSpPr>
          <p:nvPr/>
        </p:nvSpPr>
        <p:spPr bwMode="auto">
          <a:xfrm>
            <a:off x="6042025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3" name="Oval 19"/>
          <p:cNvSpPr>
            <a:spLocks noChangeArrowheads="1"/>
          </p:cNvSpPr>
          <p:nvPr/>
        </p:nvSpPr>
        <p:spPr bwMode="auto">
          <a:xfrm>
            <a:off x="6699250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4" name="Oval 20"/>
          <p:cNvSpPr>
            <a:spLocks noChangeArrowheads="1"/>
          </p:cNvSpPr>
          <p:nvPr/>
        </p:nvSpPr>
        <p:spPr bwMode="auto">
          <a:xfrm>
            <a:off x="7358063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5" name="Oval 21"/>
          <p:cNvSpPr>
            <a:spLocks noChangeArrowheads="1"/>
          </p:cNvSpPr>
          <p:nvPr/>
        </p:nvSpPr>
        <p:spPr bwMode="auto">
          <a:xfrm>
            <a:off x="8016875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 flipH="1">
            <a:off x="3444875" y="2489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4435475" y="2489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4572000" y="19764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v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3216275" y="2814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5349875" y="2814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z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685800" y="4456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4800" y="4456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L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2667000" y="4456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i</a:t>
            </a:r>
          </a:p>
        </p:txBody>
      </p:sp>
      <p:sp>
        <p:nvSpPr>
          <p:cNvPr id="62494" name="Text Box 30"/>
          <p:cNvSpPr txBox="1">
            <a:spLocks noChangeArrowheads="1"/>
          </p:cNvSpPr>
          <p:nvPr/>
        </p:nvSpPr>
        <p:spPr bwMode="auto">
          <a:xfrm>
            <a:off x="6019800" y="4456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j</a:t>
            </a:r>
          </a:p>
        </p:txBody>
      </p:sp>
      <p:sp>
        <p:nvSpPr>
          <p:cNvPr id="62495" name="Text Box 31"/>
          <p:cNvSpPr txBox="1">
            <a:spLocks noChangeArrowheads="1"/>
          </p:cNvSpPr>
          <p:nvPr/>
        </p:nvSpPr>
        <p:spPr bwMode="auto">
          <a:xfrm>
            <a:off x="4267200" y="1052513"/>
            <a:ext cx="4206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S</a:t>
            </a:r>
          </a:p>
        </p:txBody>
      </p:sp>
      <p:sp>
        <p:nvSpPr>
          <p:cNvPr id="62496" name="Oval 32"/>
          <p:cNvSpPr>
            <a:spLocks noChangeArrowheads="1"/>
          </p:cNvSpPr>
          <p:nvPr/>
        </p:nvSpPr>
        <p:spPr bwMode="auto">
          <a:xfrm>
            <a:off x="4371975" y="1524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7" name="Line 33"/>
          <p:cNvSpPr>
            <a:spLocks noChangeShapeType="1"/>
          </p:cNvSpPr>
          <p:nvPr/>
        </p:nvSpPr>
        <p:spPr bwMode="auto">
          <a:xfrm>
            <a:off x="4419600" y="1600200"/>
            <a:ext cx="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8" name="Line 34"/>
          <p:cNvSpPr>
            <a:spLocks noChangeShapeType="1"/>
          </p:cNvSpPr>
          <p:nvPr/>
        </p:nvSpPr>
        <p:spPr bwMode="auto">
          <a:xfrm flipH="1">
            <a:off x="838200" y="1600200"/>
            <a:ext cx="3581400" cy="2819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9" name="Line 35"/>
          <p:cNvSpPr>
            <a:spLocks noChangeShapeType="1"/>
          </p:cNvSpPr>
          <p:nvPr/>
        </p:nvSpPr>
        <p:spPr bwMode="auto">
          <a:xfrm>
            <a:off x="4419600" y="1600200"/>
            <a:ext cx="3657600" cy="2819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0" name="Oval 36"/>
          <p:cNvSpPr>
            <a:spLocks noChangeArrowheads="1"/>
          </p:cNvSpPr>
          <p:nvPr/>
        </p:nvSpPr>
        <p:spPr bwMode="auto">
          <a:xfrm>
            <a:off x="5349875" y="332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1" name="Oval 37"/>
          <p:cNvSpPr>
            <a:spLocks noChangeArrowheads="1"/>
          </p:cNvSpPr>
          <p:nvPr/>
        </p:nvSpPr>
        <p:spPr bwMode="auto">
          <a:xfrm>
            <a:off x="3368675" y="332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2" name="Oval 38"/>
          <p:cNvSpPr>
            <a:spLocks noChangeArrowheads="1"/>
          </p:cNvSpPr>
          <p:nvPr/>
        </p:nvSpPr>
        <p:spPr bwMode="auto">
          <a:xfrm>
            <a:off x="4371975" y="2413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Modeling RNA with </a:t>
            </a:r>
            <a:br>
              <a:rPr lang="en-US" sz="4000"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Stochastic Context Free Grammars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onsider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tRNA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274 in yeast genome, ~1500 in human genome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get transcribed, like protein-coding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don’t get translated, therefore base statistics much different than protein-coding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secondary structure is conserved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o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recognize new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tRNA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genes, model known ones using stochastic context free grammars [Eddy &amp; Durbin, 1994;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Sakakibara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et al. 1994]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B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ut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what is a grammar?</a:t>
            </a: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3" grpId="0" uiExpand="1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-165100"/>
            <a:ext cx="7772400" cy="1143000"/>
          </a:xfrm>
        </p:spPr>
        <p:txBody>
          <a:bodyPr/>
          <a:lstStyle/>
          <a:p>
            <a:r>
              <a:rPr lang="en-US" sz="4000" dirty="0" smtClean="0">
                <a:ea typeface="ＭＳ Ｐゴシック" pitchFamily="-110" charset="-128"/>
                <a:cs typeface="ＭＳ Ｐゴシック" pitchFamily="-110" charset="-128"/>
              </a:rPr>
              <a:t>Outside Calculation Example</a:t>
            </a:r>
            <a:endParaRPr lang="en-US" sz="400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graphicFrame>
        <p:nvGraphicFramePr>
          <p:cNvPr id="135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297572"/>
              </p:ext>
            </p:extLst>
          </p:nvPr>
        </p:nvGraphicFramePr>
        <p:xfrm>
          <a:off x="276225" y="2309813"/>
          <a:ext cx="8636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2" name="Equation" r:id="rId4" imgW="558720" imgH="228600" progId="Equation.3">
                  <p:embed/>
                </p:oleObj>
              </mc:Choice>
              <mc:Fallback>
                <p:oleObj name="Equation" r:id="rId4" imgW="558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309813"/>
                        <a:ext cx="8636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708609"/>
              </p:ext>
            </p:extLst>
          </p:nvPr>
        </p:nvGraphicFramePr>
        <p:xfrm>
          <a:off x="276225" y="2679700"/>
          <a:ext cx="863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3" name="Equation" r:id="rId6" imgW="558720" imgH="228600" progId="Equation.3">
                  <p:embed/>
                </p:oleObj>
              </mc:Choice>
              <mc:Fallback>
                <p:oleObj name="Equation" r:id="rId6" imgW="5587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679700"/>
                        <a:ext cx="8636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403363"/>
              </p:ext>
            </p:extLst>
          </p:nvPr>
        </p:nvGraphicFramePr>
        <p:xfrm>
          <a:off x="276225" y="3060700"/>
          <a:ext cx="78422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4" name="Equation" r:id="rId8" imgW="507960" imgH="215640" progId="Equation.3">
                  <p:embed/>
                </p:oleObj>
              </mc:Choice>
              <mc:Fallback>
                <p:oleObj name="Equation" r:id="rId8" imgW="5079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3060700"/>
                        <a:ext cx="784225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717809"/>
              </p:ext>
            </p:extLst>
          </p:nvPr>
        </p:nvGraphicFramePr>
        <p:xfrm>
          <a:off x="257175" y="839788"/>
          <a:ext cx="9413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5" name="Equation" r:id="rId10" imgW="609480" imgH="228600" progId="Equation.3">
                  <p:embed/>
                </p:oleObj>
              </mc:Choice>
              <mc:Fallback>
                <p:oleObj name="Equation" r:id="rId10" imgW="609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839788"/>
                        <a:ext cx="9413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136451"/>
              </p:ext>
            </p:extLst>
          </p:nvPr>
        </p:nvGraphicFramePr>
        <p:xfrm>
          <a:off x="285750" y="1209675"/>
          <a:ext cx="901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6" name="Equation" r:id="rId12" imgW="583920" imgH="228600" progId="Equation.3">
                  <p:embed/>
                </p:oleObj>
              </mc:Choice>
              <mc:Fallback>
                <p:oleObj name="Equation" r:id="rId12" imgW="5839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209675"/>
                        <a:ext cx="901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139214"/>
              </p:ext>
            </p:extLst>
          </p:nvPr>
        </p:nvGraphicFramePr>
        <p:xfrm>
          <a:off x="266700" y="1581150"/>
          <a:ext cx="8826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7" name="Equation" r:id="rId14" imgW="571320" imgH="228600" progId="Equation.3">
                  <p:embed/>
                </p:oleObj>
              </mc:Choice>
              <mc:Fallback>
                <p:oleObj name="Equation" r:id="rId14" imgW="5713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1581150"/>
                        <a:ext cx="88265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251373"/>
              </p:ext>
            </p:extLst>
          </p:nvPr>
        </p:nvGraphicFramePr>
        <p:xfrm>
          <a:off x="285750" y="1954213"/>
          <a:ext cx="9620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8" name="Equation" r:id="rId16" imgW="622080" imgH="215640" progId="Equation.3">
                  <p:embed/>
                </p:oleObj>
              </mc:Choice>
              <mc:Fallback>
                <p:oleObj name="Equation" r:id="rId16" imgW="6220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954213"/>
                        <a:ext cx="9620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4127500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G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630976" y="63119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A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761935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G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848600" y="63119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C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396370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G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030805" y="63119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A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231147" y="63119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Times"/>
                <a:cs typeface="Times"/>
              </a:rPr>
              <a:t>C</a:t>
            </a:r>
            <a:endParaRPr lang="en-US" sz="2400" i="1" dirty="0">
              <a:solidFill>
                <a:srgbClr val="006600"/>
              </a:solidFill>
              <a:latin typeface="Times"/>
              <a:cs typeface="Time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68060" y="2786380"/>
            <a:ext cx="38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Times"/>
                <a:cs typeface="Times"/>
              </a:rPr>
              <a:t>s</a:t>
            </a:r>
            <a:endParaRPr lang="en-US" sz="2400" i="1" dirty="0">
              <a:latin typeface="Times"/>
              <a:cs typeface="Time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05866" y="5704840"/>
            <a:ext cx="540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000000"/>
                </a:solidFill>
                <a:latin typeface="Times"/>
                <a:cs typeface="Times"/>
              </a:rPr>
              <a:t>b</a:t>
            </a:r>
            <a:r>
              <a:rPr lang="en-US" sz="2400" i="1" baseline="-25000" dirty="0" err="1" smtClean="0">
                <a:solidFill>
                  <a:srgbClr val="000000"/>
                </a:solidFill>
                <a:latin typeface="Times"/>
                <a:cs typeface="Times"/>
              </a:rPr>
              <a:t>C</a:t>
            </a:r>
            <a:endParaRPr lang="en-US" sz="2400" i="1" baseline="-250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094926" y="5704840"/>
            <a:ext cx="55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000000"/>
                </a:solidFill>
                <a:latin typeface="Times"/>
                <a:cs typeface="Times"/>
              </a:rPr>
              <a:t>b</a:t>
            </a:r>
            <a:r>
              <a:rPr lang="en-US" sz="2400" i="1" baseline="-25000" dirty="0" err="1" smtClean="0">
                <a:solidFill>
                  <a:srgbClr val="000000"/>
                </a:solidFill>
                <a:latin typeface="Times"/>
                <a:cs typeface="Times"/>
              </a:rPr>
              <a:t>G</a:t>
            </a:r>
            <a:endParaRPr lang="en-US" sz="2400" i="1" baseline="-250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07" name="Straight Connector 106"/>
          <p:cNvCxnSpPr>
            <a:stCxn id="101" idx="2"/>
            <a:endCxn id="79" idx="0"/>
          </p:cNvCxnSpPr>
          <p:nvPr/>
        </p:nvCxnSpPr>
        <p:spPr bwMode="auto">
          <a:xfrm rot="16200000" flipH="1">
            <a:off x="4298887" y="6238567"/>
            <a:ext cx="145395" cy="1269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19" name="Straight Connector 118"/>
          <p:cNvCxnSpPr>
            <a:stCxn id="85" idx="2"/>
            <a:endCxn id="87" idx="0"/>
          </p:cNvCxnSpPr>
          <p:nvPr/>
        </p:nvCxnSpPr>
        <p:spPr bwMode="auto">
          <a:xfrm rot="16200000" flipH="1">
            <a:off x="8007832" y="6234903"/>
            <a:ext cx="145395" cy="859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6766560" y="2049780"/>
            <a:ext cx="4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000000"/>
                </a:solidFill>
                <a:latin typeface="Times"/>
                <a:cs typeface="Times"/>
              </a:rPr>
              <a:t>p</a:t>
            </a:r>
            <a:endParaRPr lang="en-US" sz="2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39" name="Straight Connector 138"/>
          <p:cNvCxnSpPr>
            <a:stCxn id="137" idx="2"/>
            <a:endCxn id="78" idx="0"/>
          </p:cNvCxnSpPr>
          <p:nvPr/>
        </p:nvCxnSpPr>
        <p:spPr bwMode="auto">
          <a:xfrm rot="5400000">
            <a:off x="6483100" y="2289878"/>
            <a:ext cx="274935" cy="71806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41" name="Straight Connector 140"/>
          <p:cNvCxnSpPr>
            <a:stCxn id="137" idx="2"/>
            <a:endCxn id="85" idx="0"/>
          </p:cNvCxnSpPr>
          <p:nvPr/>
        </p:nvCxnSpPr>
        <p:spPr bwMode="auto">
          <a:xfrm rot="16200000" flipH="1">
            <a:off x="5931218" y="3559827"/>
            <a:ext cx="3193395" cy="1096629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6187440" y="1379220"/>
            <a:ext cx="38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000000"/>
                </a:solidFill>
                <a:latin typeface="Times"/>
                <a:cs typeface="Times"/>
              </a:rPr>
              <a:t>s</a:t>
            </a:r>
            <a:endParaRPr lang="en-US" sz="2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46" name="Straight Connector 145"/>
          <p:cNvCxnSpPr>
            <a:stCxn id="144" idx="2"/>
            <a:endCxn id="101" idx="0"/>
          </p:cNvCxnSpPr>
          <p:nvPr/>
        </p:nvCxnSpPr>
        <p:spPr bwMode="auto">
          <a:xfrm rot="5400000">
            <a:off x="3443955" y="2767881"/>
            <a:ext cx="3863955" cy="2009963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48" name="Straight Connector 147"/>
          <p:cNvCxnSpPr>
            <a:stCxn id="144" idx="2"/>
            <a:endCxn id="137" idx="0"/>
          </p:cNvCxnSpPr>
          <p:nvPr/>
        </p:nvCxnSpPr>
        <p:spPr bwMode="auto">
          <a:xfrm rot="16200000" flipH="1">
            <a:off x="6575810" y="1645988"/>
            <a:ext cx="208895" cy="59868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89" name="Isosceles Triangle 88"/>
          <p:cNvSpPr/>
          <p:nvPr/>
        </p:nvSpPr>
        <p:spPr bwMode="auto">
          <a:xfrm>
            <a:off x="4876800" y="3238500"/>
            <a:ext cx="2730500" cy="3098800"/>
          </a:xfrm>
          <a:prstGeom prst="triangle">
            <a:avLst/>
          </a:prstGeom>
          <a:noFill/>
          <a:ln w="19050" cap="flat" cmpd="sng" algn="ctr">
            <a:solidFill>
              <a:srgbClr val="800000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97" charset="0"/>
            </a:endParaRPr>
          </a:p>
        </p:txBody>
      </p:sp>
      <p:graphicFrame>
        <p:nvGraphicFramePr>
          <p:cNvPr id="1392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732217"/>
              </p:ext>
            </p:extLst>
          </p:nvPr>
        </p:nvGraphicFramePr>
        <p:xfrm>
          <a:off x="1882775" y="981075"/>
          <a:ext cx="575945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9" name="Equation" r:id="rId18" imgW="2539800" imgH="431640" progId="Equation.3">
                  <p:embed/>
                </p:oleObj>
              </mc:Choice>
              <mc:Fallback>
                <p:oleObj name="Equation" r:id="rId18" imgW="253980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981075"/>
                        <a:ext cx="575945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grpSp>
        <p:nvGrpSpPr>
          <p:cNvPr id="64519" name="Group 3"/>
          <p:cNvGrpSpPr>
            <a:grpSpLocks/>
          </p:cNvGrpSpPr>
          <p:nvPr/>
        </p:nvGrpSpPr>
        <p:grpSpPr bwMode="auto">
          <a:xfrm>
            <a:off x="1524000" y="2892425"/>
            <a:ext cx="5735638" cy="2759075"/>
            <a:chOff x="1200" y="574"/>
            <a:chExt cx="3613" cy="1738"/>
          </a:xfrm>
        </p:grpSpPr>
        <p:sp>
          <p:nvSpPr>
            <p:cNvPr id="64521" name="Line 4"/>
            <p:cNvSpPr>
              <a:spLocks noChangeShapeType="1"/>
            </p:cNvSpPr>
            <p:nvPr/>
          </p:nvSpPr>
          <p:spPr bwMode="auto">
            <a:xfrm flipH="1">
              <a:off x="2736" y="1616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2" name="Line 5"/>
            <p:cNvSpPr>
              <a:spLocks noChangeShapeType="1"/>
            </p:cNvSpPr>
            <p:nvPr/>
          </p:nvSpPr>
          <p:spPr bwMode="auto">
            <a:xfrm>
              <a:off x="2995" y="1616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3" name="Oval 6"/>
            <p:cNvSpPr>
              <a:spLocks noChangeArrowheads="1"/>
            </p:cNvSpPr>
            <p:nvPr/>
          </p:nvSpPr>
          <p:spPr bwMode="auto">
            <a:xfrm>
              <a:off x="2963" y="1584"/>
              <a:ext cx="64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7"/>
            <p:cNvSpPr>
              <a:spLocks noChangeShapeType="1"/>
            </p:cNvSpPr>
            <p:nvPr/>
          </p:nvSpPr>
          <p:spPr bwMode="auto">
            <a:xfrm flipH="1">
              <a:off x="1872" y="1626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Line 8"/>
            <p:cNvSpPr>
              <a:spLocks noChangeShapeType="1"/>
            </p:cNvSpPr>
            <p:nvPr/>
          </p:nvSpPr>
          <p:spPr bwMode="auto">
            <a:xfrm>
              <a:off x="2131" y="1626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6" name="Text Box 9"/>
            <p:cNvSpPr txBox="1">
              <a:spLocks noChangeArrowheads="1"/>
            </p:cNvSpPr>
            <p:nvPr/>
          </p:nvSpPr>
          <p:spPr bwMode="auto">
            <a:xfrm>
              <a:off x="2112" y="139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z</a:t>
              </a:r>
            </a:p>
          </p:txBody>
        </p:sp>
        <p:sp>
          <p:nvSpPr>
            <p:cNvPr id="64527" name="Oval 10"/>
            <p:cNvSpPr>
              <a:spLocks noChangeArrowheads="1"/>
            </p:cNvSpPr>
            <p:nvPr/>
          </p:nvSpPr>
          <p:spPr bwMode="auto">
            <a:xfrm>
              <a:off x="2098" y="1594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8" name="Line 11"/>
            <p:cNvSpPr>
              <a:spLocks noChangeShapeType="1"/>
            </p:cNvSpPr>
            <p:nvPr/>
          </p:nvSpPr>
          <p:spPr bwMode="auto">
            <a:xfrm flipV="1">
              <a:off x="1321" y="2064"/>
              <a:ext cx="338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Oval 12"/>
            <p:cNvSpPr>
              <a:spLocks noChangeArrowheads="1"/>
            </p:cNvSpPr>
            <p:nvPr/>
          </p:nvSpPr>
          <p:spPr bwMode="auto">
            <a:xfrm>
              <a:off x="1289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0" name="Oval 13"/>
            <p:cNvSpPr>
              <a:spLocks noChangeArrowheads="1"/>
            </p:cNvSpPr>
            <p:nvPr/>
          </p:nvSpPr>
          <p:spPr bwMode="auto">
            <a:xfrm>
              <a:off x="1568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Oval 14"/>
            <p:cNvSpPr>
              <a:spLocks noChangeArrowheads="1"/>
            </p:cNvSpPr>
            <p:nvPr/>
          </p:nvSpPr>
          <p:spPr bwMode="auto">
            <a:xfrm>
              <a:off x="1848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2" name="Oval 15"/>
            <p:cNvSpPr>
              <a:spLocks noChangeArrowheads="1"/>
            </p:cNvSpPr>
            <p:nvPr/>
          </p:nvSpPr>
          <p:spPr bwMode="auto">
            <a:xfrm>
              <a:off x="2127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3" name="Oval 16"/>
            <p:cNvSpPr>
              <a:spLocks noChangeArrowheads="1"/>
            </p:cNvSpPr>
            <p:nvPr/>
          </p:nvSpPr>
          <p:spPr bwMode="auto">
            <a:xfrm>
              <a:off x="2407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4" name="Oval 17"/>
            <p:cNvSpPr>
              <a:spLocks noChangeArrowheads="1"/>
            </p:cNvSpPr>
            <p:nvPr/>
          </p:nvSpPr>
          <p:spPr bwMode="auto">
            <a:xfrm>
              <a:off x="2686" y="2015"/>
              <a:ext cx="65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5" name="Oval 18"/>
            <p:cNvSpPr>
              <a:spLocks noChangeArrowheads="1"/>
            </p:cNvSpPr>
            <p:nvPr/>
          </p:nvSpPr>
          <p:spPr bwMode="auto">
            <a:xfrm>
              <a:off x="2966" y="2015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6" name="Oval 19"/>
            <p:cNvSpPr>
              <a:spLocks noChangeArrowheads="1"/>
            </p:cNvSpPr>
            <p:nvPr/>
          </p:nvSpPr>
          <p:spPr bwMode="auto">
            <a:xfrm>
              <a:off x="3245" y="2015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7" name="Oval 20"/>
            <p:cNvSpPr>
              <a:spLocks noChangeArrowheads="1"/>
            </p:cNvSpPr>
            <p:nvPr/>
          </p:nvSpPr>
          <p:spPr bwMode="auto">
            <a:xfrm>
              <a:off x="3525" y="2015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8" name="Oval 21"/>
            <p:cNvSpPr>
              <a:spLocks noChangeArrowheads="1"/>
            </p:cNvSpPr>
            <p:nvPr/>
          </p:nvSpPr>
          <p:spPr bwMode="auto">
            <a:xfrm>
              <a:off x="3804" y="2015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9" name="Oval 22"/>
            <p:cNvSpPr>
              <a:spLocks noChangeArrowheads="1"/>
            </p:cNvSpPr>
            <p:nvPr/>
          </p:nvSpPr>
          <p:spPr bwMode="auto">
            <a:xfrm>
              <a:off x="4083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0" name="Oval 23"/>
            <p:cNvSpPr>
              <a:spLocks noChangeArrowheads="1"/>
            </p:cNvSpPr>
            <p:nvPr/>
          </p:nvSpPr>
          <p:spPr bwMode="auto">
            <a:xfrm>
              <a:off x="4363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1" name="Line 24"/>
            <p:cNvSpPr>
              <a:spLocks noChangeShapeType="1"/>
            </p:cNvSpPr>
            <p:nvPr/>
          </p:nvSpPr>
          <p:spPr bwMode="auto">
            <a:xfrm flipH="1">
              <a:off x="2160" y="1248"/>
              <a:ext cx="816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2" name="Text Box 25"/>
            <p:cNvSpPr txBox="1">
              <a:spLocks noChangeArrowheads="1"/>
            </p:cNvSpPr>
            <p:nvPr/>
          </p:nvSpPr>
          <p:spPr bwMode="auto">
            <a:xfrm>
              <a:off x="3024" y="110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64543" name="Text Box 26"/>
            <p:cNvSpPr txBox="1">
              <a:spLocks noChangeArrowheads="1"/>
            </p:cNvSpPr>
            <p:nvPr/>
          </p:nvSpPr>
          <p:spPr bwMode="auto">
            <a:xfrm>
              <a:off x="2976" y="139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64544" name="Text Box 27"/>
            <p:cNvSpPr txBox="1">
              <a:spLocks noChangeArrowheads="1"/>
            </p:cNvSpPr>
            <p:nvPr/>
          </p:nvSpPr>
          <p:spPr bwMode="auto">
            <a:xfrm>
              <a:off x="1200" y="2062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64545" name="Text Box 28"/>
            <p:cNvSpPr txBox="1">
              <a:spLocks noChangeArrowheads="1"/>
            </p:cNvSpPr>
            <p:nvPr/>
          </p:nvSpPr>
          <p:spPr bwMode="auto">
            <a:xfrm>
              <a:off x="4608" y="2062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64546" name="Text Box 29"/>
            <p:cNvSpPr txBox="1">
              <a:spLocks noChangeArrowheads="1"/>
            </p:cNvSpPr>
            <p:nvPr/>
          </p:nvSpPr>
          <p:spPr bwMode="auto">
            <a:xfrm>
              <a:off x="1776" y="206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64547" name="Text Box 30"/>
            <p:cNvSpPr txBox="1">
              <a:spLocks noChangeArrowheads="1"/>
            </p:cNvSpPr>
            <p:nvPr/>
          </p:nvSpPr>
          <p:spPr bwMode="auto">
            <a:xfrm>
              <a:off x="3216" y="2062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64548" name="Text Box 31"/>
            <p:cNvSpPr txBox="1">
              <a:spLocks noChangeArrowheads="1"/>
            </p:cNvSpPr>
            <p:nvPr/>
          </p:nvSpPr>
          <p:spPr bwMode="auto">
            <a:xfrm>
              <a:off x="2876" y="574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S</a:t>
              </a:r>
            </a:p>
          </p:txBody>
        </p:sp>
        <p:sp>
          <p:nvSpPr>
            <p:cNvPr id="64549" name="Oval 32"/>
            <p:cNvSpPr>
              <a:spLocks noChangeArrowheads="1"/>
            </p:cNvSpPr>
            <p:nvPr/>
          </p:nvSpPr>
          <p:spPr bwMode="auto">
            <a:xfrm>
              <a:off x="2953" y="828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0" name="Line 33"/>
            <p:cNvSpPr>
              <a:spLocks noChangeShapeType="1"/>
            </p:cNvSpPr>
            <p:nvPr/>
          </p:nvSpPr>
          <p:spPr bwMode="auto">
            <a:xfrm flipH="1">
              <a:off x="1315" y="864"/>
              <a:ext cx="1661" cy="119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1" name="Line 34"/>
            <p:cNvSpPr>
              <a:spLocks noChangeShapeType="1"/>
            </p:cNvSpPr>
            <p:nvPr/>
          </p:nvSpPr>
          <p:spPr bwMode="auto">
            <a:xfrm>
              <a:off x="2976" y="864"/>
              <a:ext cx="1728" cy="12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2" name="Oval 35"/>
            <p:cNvSpPr>
              <a:spLocks noChangeArrowheads="1"/>
            </p:cNvSpPr>
            <p:nvPr/>
          </p:nvSpPr>
          <p:spPr bwMode="auto">
            <a:xfrm>
              <a:off x="2959" y="1200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3" name="Text Box 36"/>
            <p:cNvSpPr txBox="1">
              <a:spLocks noChangeArrowheads="1"/>
            </p:cNvSpPr>
            <p:nvPr/>
          </p:nvSpPr>
          <p:spPr bwMode="auto">
            <a:xfrm>
              <a:off x="2304" y="2062"/>
              <a:ext cx="29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i-1</a:t>
              </a:r>
            </a:p>
          </p:txBody>
        </p:sp>
        <p:sp>
          <p:nvSpPr>
            <p:cNvPr id="64554" name="Text Box 37"/>
            <p:cNvSpPr txBox="1">
              <a:spLocks noChangeArrowheads="1"/>
            </p:cNvSpPr>
            <p:nvPr/>
          </p:nvSpPr>
          <p:spPr bwMode="auto">
            <a:xfrm>
              <a:off x="2640" y="2062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64555" name="Oval 38"/>
            <p:cNvSpPr>
              <a:spLocks noChangeArrowheads="1"/>
            </p:cNvSpPr>
            <p:nvPr/>
          </p:nvSpPr>
          <p:spPr bwMode="auto">
            <a:xfrm>
              <a:off x="4656" y="2016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6" name="Line 39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76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520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e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can recursively calculate                   from         values we’ve calculated for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y</a:t>
            </a:r>
            <a:endParaRPr lang="en-US" sz="2400" i="1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he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first case we consider is where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is used in productions of the form:</a:t>
            </a:r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455672"/>
              </p:ext>
            </p:extLst>
          </p:nvPr>
        </p:nvGraphicFramePr>
        <p:xfrm>
          <a:off x="1600200" y="5559425"/>
          <a:ext cx="57467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34" name="Equation" r:id="rId4" imgW="2374560" imgH="444240" progId="Equation.3">
                  <p:embed/>
                </p:oleObj>
              </mc:Choice>
              <mc:Fallback>
                <p:oleObj name="Equation" r:id="rId4" imgW="23745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559425"/>
                        <a:ext cx="574675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61221"/>
              </p:ext>
            </p:extLst>
          </p:nvPr>
        </p:nvGraphicFramePr>
        <p:xfrm>
          <a:off x="4398963" y="2311400"/>
          <a:ext cx="14017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35" name="Equation" r:id="rId6" imgW="482400" imgH="164880" progId="Equation.3">
                  <p:embed/>
                </p:oleObj>
              </mc:Choice>
              <mc:Fallback>
                <p:oleObj name="Equation" r:id="rId6" imgW="48240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2311400"/>
                        <a:ext cx="1401762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793871"/>
              </p:ext>
            </p:extLst>
          </p:nvPr>
        </p:nvGraphicFramePr>
        <p:xfrm>
          <a:off x="5003800" y="1066800"/>
          <a:ext cx="1371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36" name="Equation" r:id="rId8" imgW="558720" imgH="203040" progId="Equation.3">
                  <p:embed/>
                </p:oleObj>
              </mc:Choice>
              <mc:Fallback>
                <p:oleObj name="Equation" r:id="rId8" imgW="5587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066800"/>
                        <a:ext cx="13716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594415"/>
              </p:ext>
            </p:extLst>
          </p:nvPr>
        </p:nvGraphicFramePr>
        <p:xfrm>
          <a:off x="7213600" y="1066800"/>
          <a:ext cx="3746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37" name="Equation" r:id="rId10" imgW="152280" imgH="203040" progId="Equation.3">
                  <p:embed/>
                </p:oleObj>
              </mc:Choice>
              <mc:Fallback>
                <p:oleObj name="Equation" r:id="rId10" imgW="1522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3600" y="1066800"/>
                        <a:ext cx="37465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The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second case we consider is where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is used in productions of the form:</a:t>
            </a: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713027"/>
              </p:ext>
            </p:extLst>
          </p:nvPr>
        </p:nvGraphicFramePr>
        <p:xfrm>
          <a:off x="4305300" y="1600200"/>
          <a:ext cx="13636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28" name="Equation" r:id="rId4" imgW="469800" imgH="164880" progId="Equation.3">
                  <p:embed/>
                </p:oleObj>
              </mc:Choice>
              <mc:Fallback>
                <p:oleObj name="Equation" r:id="rId4" imgW="46980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1600200"/>
                        <a:ext cx="13636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66" name="Group 5"/>
          <p:cNvGrpSpPr>
            <a:grpSpLocks/>
          </p:cNvGrpSpPr>
          <p:nvPr/>
        </p:nvGrpSpPr>
        <p:grpSpPr bwMode="auto">
          <a:xfrm>
            <a:off x="1676400" y="2359025"/>
            <a:ext cx="5735638" cy="2759075"/>
            <a:chOff x="1344" y="2350"/>
            <a:chExt cx="3613" cy="1738"/>
          </a:xfrm>
        </p:grpSpPr>
        <p:sp>
          <p:nvSpPr>
            <p:cNvPr id="66567" name="Line 6"/>
            <p:cNvSpPr>
              <a:spLocks noChangeShapeType="1"/>
            </p:cNvSpPr>
            <p:nvPr/>
          </p:nvSpPr>
          <p:spPr bwMode="auto">
            <a:xfrm flipH="1">
              <a:off x="2832" y="3408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8" name="Line 7"/>
            <p:cNvSpPr>
              <a:spLocks noChangeShapeType="1"/>
            </p:cNvSpPr>
            <p:nvPr/>
          </p:nvSpPr>
          <p:spPr bwMode="auto">
            <a:xfrm>
              <a:off x="3139" y="3392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9" name="Oval 8"/>
            <p:cNvSpPr>
              <a:spLocks noChangeArrowheads="1"/>
            </p:cNvSpPr>
            <p:nvPr/>
          </p:nvSpPr>
          <p:spPr bwMode="auto">
            <a:xfrm>
              <a:off x="3090" y="3360"/>
              <a:ext cx="64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6570" name="Group 9"/>
            <p:cNvGrpSpPr>
              <a:grpSpLocks/>
            </p:cNvGrpSpPr>
            <p:nvPr/>
          </p:nvGrpSpPr>
          <p:grpSpPr bwMode="auto">
            <a:xfrm>
              <a:off x="3696" y="3166"/>
              <a:ext cx="550" cy="657"/>
              <a:chOff x="2016" y="3166"/>
              <a:chExt cx="550" cy="657"/>
            </a:xfrm>
          </p:grpSpPr>
          <p:sp>
            <p:nvSpPr>
              <p:cNvPr id="66601" name="Line 10"/>
              <p:cNvSpPr>
                <a:spLocks noChangeShapeType="1"/>
              </p:cNvSpPr>
              <p:nvPr/>
            </p:nvSpPr>
            <p:spPr bwMode="auto">
              <a:xfrm flipH="1">
                <a:off x="2016" y="3402"/>
                <a:ext cx="259" cy="421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602" name="Line 11"/>
              <p:cNvSpPr>
                <a:spLocks noChangeShapeType="1"/>
              </p:cNvSpPr>
              <p:nvPr/>
            </p:nvSpPr>
            <p:spPr bwMode="auto">
              <a:xfrm>
                <a:off x="2275" y="3402"/>
                <a:ext cx="291" cy="421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603" name="Text Box 12"/>
              <p:cNvSpPr txBox="1">
                <a:spLocks noChangeArrowheads="1"/>
              </p:cNvSpPr>
              <p:nvPr/>
            </p:nvSpPr>
            <p:spPr bwMode="auto">
              <a:xfrm>
                <a:off x="2159" y="3166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 type="none" w="lg" len="med"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i="1">
                    <a:solidFill>
                      <a:srgbClr val="006600"/>
                    </a:solidFill>
                  </a:rPr>
                  <a:t>z</a:t>
                </a:r>
              </a:p>
            </p:txBody>
          </p:sp>
          <p:sp>
            <p:nvSpPr>
              <p:cNvPr id="66604" name="Oval 13"/>
              <p:cNvSpPr>
                <a:spLocks noChangeArrowheads="1"/>
              </p:cNvSpPr>
              <p:nvPr/>
            </p:nvSpPr>
            <p:spPr bwMode="auto">
              <a:xfrm>
                <a:off x="2242" y="3370"/>
                <a:ext cx="65" cy="65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6571" name="Line 14"/>
            <p:cNvSpPr>
              <a:spLocks noChangeShapeType="1"/>
            </p:cNvSpPr>
            <p:nvPr/>
          </p:nvSpPr>
          <p:spPr bwMode="auto">
            <a:xfrm flipV="1">
              <a:off x="1465" y="3840"/>
              <a:ext cx="338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2" name="Oval 15"/>
            <p:cNvSpPr>
              <a:spLocks noChangeArrowheads="1"/>
            </p:cNvSpPr>
            <p:nvPr/>
          </p:nvSpPr>
          <p:spPr bwMode="auto">
            <a:xfrm>
              <a:off x="1433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3" name="Oval 16"/>
            <p:cNvSpPr>
              <a:spLocks noChangeArrowheads="1"/>
            </p:cNvSpPr>
            <p:nvPr/>
          </p:nvSpPr>
          <p:spPr bwMode="auto">
            <a:xfrm>
              <a:off x="1712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4" name="Oval 17"/>
            <p:cNvSpPr>
              <a:spLocks noChangeArrowheads="1"/>
            </p:cNvSpPr>
            <p:nvPr/>
          </p:nvSpPr>
          <p:spPr bwMode="auto">
            <a:xfrm>
              <a:off x="1992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5" name="Oval 18"/>
            <p:cNvSpPr>
              <a:spLocks noChangeArrowheads="1"/>
            </p:cNvSpPr>
            <p:nvPr/>
          </p:nvSpPr>
          <p:spPr bwMode="auto">
            <a:xfrm>
              <a:off x="2271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6" name="Oval 19"/>
            <p:cNvSpPr>
              <a:spLocks noChangeArrowheads="1"/>
            </p:cNvSpPr>
            <p:nvPr/>
          </p:nvSpPr>
          <p:spPr bwMode="auto">
            <a:xfrm>
              <a:off x="2551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7" name="Oval 20"/>
            <p:cNvSpPr>
              <a:spLocks noChangeArrowheads="1"/>
            </p:cNvSpPr>
            <p:nvPr/>
          </p:nvSpPr>
          <p:spPr bwMode="auto">
            <a:xfrm>
              <a:off x="2830" y="3791"/>
              <a:ext cx="65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8" name="Oval 21"/>
            <p:cNvSpPr>
              <a:spLocks noChangeArrowheads="1"/>
            </p:cNvSpPr>
            <p:nvPr/>
          </p:nvSpPr>
          <p:spPr bwMode="auto">
            <a:xfrm>
              <a:off x="3090" y="3791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9" name="Oval 22"/>
            <p:cNvSpPr>
              <a:spLocks noChangeArrowheads="1"/>
            </p:cNvSpPr>
            <p:nvPr/>
          </p:nvSpPr>
          <p:spPr bwMode="auto">
            <a:xfrm>
              <a:off x="3389" y="3791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0" name="Oval 23"/>
            <p:cNvSpPr>
              <a:spLocks noChangeArrowheads="1"/>
            </p:cNvSpPr>
            <p:nvPr/>
          </p:nvSpPr>
          <p:spPr bwMode="auto">
            <a:xfrm>
              <a:off x="3669" y="3791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1" name="Oval 24"/>
            <p:cNvSpPr>
              <a:spLocks noChangeArrowheads="1"/>
            </p:cNvSpPr>
            <p:nvPr/>
          </p:nvSpPr>
          <p:spPr bwMode="auto">
            <a:xfrm>
              <a:off x="3948" y="3791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2" name="Oval 25"/>
            <p:cNvSpPr>
              <a:spLocks noChangeArrowheads="1"/>
            </p:cNvSpPr>
            <p:nvPr/>
          </p:nvSpPr>
          <p:spPr bwMode="auto">
            <a:xfrm>
              <a:off x="4227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3" name="Oval 26"/>
            <p:cNvSpPr>
              <a:spLocks noChangeArrowheads="1"/>
            </p:cNvSpPr>
            <p:nvPr/>
          </p:nvSpPr>
          <p:spPr bwMode="auto">
            <a:xfrm>
              <a:off x="4507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4" name="Text Box 27"/>
            <p:cNvSpPr txBox="1">
              <a:spLocks noChangeArrowheads="1"/>
            </p:cNvSpPr>
            <p:nvPr/>
          </p:nvSpPr>
          <p:spPr bwMode="auto">
            <a:xfrm>
              <a:off x="3168" y="283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66585" name="Text Box 28"/>
            <p:cNvSpPr txBox="1">
              <a:spLocks noChangeArrowheads="1"/>
            </p:cNvSpPr>
            <p:nvPr/>
          </p:nvSpPr>
          <p:spPr bwMode="auto">
            <a:xfrm>
              <a:off x="3120" y="3166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66586" name="Text Box 29"/>
            <p:cNvSpPr txBox="1">
              <a:spLocks noChangeArrowheads="1"/>
            </p:cNvSpPr>
            <p:nvPr/>
          </p:nvSpPr>
          <p:spPr bwMode="auto">
            <a:xfrm>
              <a:off x="1344" y="3838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66587" name="Text Box 30"/>
            <p:cNvSpPr txBox="1">
              <a:spLocks noChangeArrowheads="1"/>
            </p:cNvSpPr>
            <p:nvPr/>
          </p:nvSpPr>
          <p:spPr bwMode="auto">
            <a:xfrm>
              <a:off x="4752" y="3838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66588" name="Text Box 31"/>
            <p:cNvSpPr txBox="1">
              <a:spLocks noChangeArrowheads="1"/>
            </p:cNvSpPr>
            <p:nvPr/>
          </p:nvSpPr>
          <p:spPr bwMode="auto">
            <a:xfrm>
              <a:off x="4176" y="3838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66589" name="Text Box 32"/>
            <p:cNvSpPr txBox="1">
              <a:spLocks noChangeArrowheads="1"/>
            </p:cNvSpPr>
            <p:nvPr/>
          </p:nvSpPr>
          <p:spPr bwMode="auto">
            <a:xfrm>
              <a:off x="3360" y="3838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66590" name="Text Box 33"/>
            <p:cNvSpPr txBox="1">
              <a:spLocks noChangeArrowheads="1"/>
            </p:cNvSpPr>
            <p:nvPr/>
          </p:nvSpPr>
          <p:spPr bwMode="auto">
            <a:xfrm>
              <a:off x="3024" y="2350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S</a:t>
              </a:r>
            </a:p>
          </p:txBody>
        </p:sp>
        <p:sp>
          <p:nvSpPr>
            <p:cNvPr id="66591" name="Oval 34"/>
            <p:cNvSpPr>
              <a:spLocks noChangeArrowheads="1"/>
            </p:cNvSpPr>
            <p:nvPr/>
          </p:nvSpPr>
          <p:spPr bwMode="auto">
            <a:xfrm>
              <a:off x="3090" y="2604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2" name="Line 35"/>
            <p:cNvSpPr>
              <a:spLocks noChangeShapeType="1"/>
            </p:cNvSpPr>
            <p:nvPr/>
          </p:nvSpPr>
          <p:spPr bwMode="auto">
            <a:xfrm flipH="1">
              <a:off x="1459" y="2640"/>
              <a:ext cx="1661" cy="119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3" name="Line 36"/>
            <p:cNvSpPr>
              <a:spLocks noChangeShapeType="1"/>
            </p:cNvSpPr>
            <p:nvPr/>
          </p:nvSpPr>
          <p:spPr bwMode="auto">
            <a:xfrm>
              <a:off x="3120" y="2640"/>
              <a:ext cx="1728" cy="12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4" name="Oval 37"/>
            <p:cNvSpPr>
              <a:spLocks noChangeArrowheads="1"/>
            </p:cNvSpPr>
            <p:nvPr/>
          </p:nvSpPr>
          <p:spPr bwMode="auto">
            <a:xfrm>
              <a:off x="3082" y="2973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5" name="Text Box 38"/>
            <p:cNvSpPr txBox="1">
              <a:spLocks noChangeArrowheads="1"/>
            </p:cNvSpPr>
            <p:nvPr/>
          </p:nvSpPr>
          <p:spPr bwMode="auto">
            <a:xfrm>
              <a:off x="3504" y="3838"/>
              <a:ext cx="33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j+1</a:t>
              </a:r>
            </a:p>
          </p:txBody>
        </p:sp>
        <p:sp>
          <p:nvSpPr>
            <p:cNvPr id="66596" name="Text Box 39"/>
            <p:cNvSpPr txBox="1">
              <a:spLocks noChangeArrowheads="1"/>
            </p:cNvSpPr>
            <p:nvPr/>
          </p:nvSpPr>
          <p:spPr bwMode="auto">
            <a:xfrm>
              <a:off x="2784" y="3838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66597" name="Oval 40"/>
            <p:cNvSpPr>
              <a:spLocks noChangeArrowheads="1"/>
            </p:cNvSpPr>
            <p:nvPr/>
          </p:nvSpPr>
          <p:spPr bwMode="auto">
            <a:xfrm>
              <a:off x="4800" y="3792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8" name="Line 41"/>
            <p:cNvSpPr>
              <a:spLocks noChangeShapeType="1"/>
            </p:cNvSpPr>
            <p:nvPr/>
          </p:nvSpPr>
          <p:spPr bwMode="auto">
            <a:xfrm>
              <a:off x="3120" y="2640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9" name="Line 42"/>
            <p:cNvSpPr>
              <a:spLocks noChangeShapeType="1"/>
            </p:cNvSpPr>
            <p:nvPr/>
          </p:nvSpPr>
          <p:spPr bwMode="auto">
            <a:xfrm>
              <a:off x="3120" y="3024"/>
              <a:ext cx="864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00" name="Line 43"/>
            <p:cNvSpPr>
              <a:spLocks noChangeShapeType="1"/>
            </p:cNvSpPr>
            <p:nvPr/>
          </p:nvSpPr>
          <p:spPr bwMode="auto">
            <a:xfrm>
              <a:off x="3120" y="3024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665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003839"/>
              </p:ext>
            </p:extLst>
          </p:nvPr>
        </p:nvGraphicFramePr>
        <p:xfrm>
          <a:off x="1600200" y="5254625"/>
          <a:ext cx="58388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29" name="Equation" r:id="rId6" imgW="2412720" imgH="444240" progId="Equation.3">
                  <p:embed/>
                </p:oleObj>
              </mc:Choice>
              <mc:Fallback>
                <p:oleObj name="Equation" r:id="rId6" imgW="241272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254625"/>
                        <a:ext cx="583882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975075"/>
              </p:ext>
            </p:extLst>
          </p:nvPr>
        </p:nvGraphicFramePr>
        <p:xfrm>
          <a:off x="1077913" y="3898900"/>
          <a:ext cx="7561262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3" name="Equation" r:id="rId4" imgW="3124080" imgH="914400" progId="Equation.3">
                  <p:embed/>
                </p:oleObj>
              </mc:Choice>
              <mc:Fallback>
                <p:oleObj name="Equation" r:id="rId4" imgW="312408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3898900"/>
                        <a:ext cx="7561262" cy="221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nitialization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teration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(for </a:t>
            </a:r>
            <a:r>
              <a:rPr lang="en-US" sz="2400" i="1" dirty="0" err="1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1 to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 err="1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1 to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389312"/>
              </p:ext>
            </p:extLst>
          </p:nvPr>
        </p:nvGraphicFramePr>
        <p:xfrm>
          <a:off x="1244600" y="2057400"/>
          <a:ext cx="5981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4" name="Equation" r:id="rId6" imgW="2400120" imgH="203040" progId="Equation.3">
                  <p:embed/>
                </p:oleObj>
              </mc:Choice>
              <mc:Fallback>
                <p:oleObj name="Equation" r:id="rId6" imgW="24001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2057400"/>
                        <a:ext cx="59817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241318"/>
              </p:ext>
            </p:extLst>
          </p:nvPr>
        </p:nvGraphicFramePr>
        <p:xfrm>
          <a:off x="1218220" y="2690813"/>
          <a:ext cx="46482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5" name="Equation" r:id="rId8" imgW="1866600" imgH="203040" progId="Equation.3">
                  <p:embed/>
                </p:oleObj>
              </mc:Choice>
              <mc:Fallback>
                <p:oleObj name="Equation" r:id="rId8" imgW="1866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8220" y="2690813"/>
                        <a:ext cx="4648200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e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can learn the parameters of an SCFG from training sequences using an EM approach called Inside-Outside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E-step, we determine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nonterminal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production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M-step, we update our production probabilities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96853"/>
              </p:ext>
            </p:extLst>
          </p:nvPr>
        </p:nvGraphicFramePr>
        <p:xfrm>
          <a:off x="3594100" y="3149600"/>
          <a:ext cx="762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9" name="Equation" r:id="rId4" imgW="291960" imgH="203040" progId="Equation.3">
                  <p:embed/>
                </p:oleObj>
              </mc:Choice>
              <mc:Fallback>
                <p:oleObj name="Equation" r:id="rId4" imgW="291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3149600"/>
                        <a:ext cx="762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208912"/>
              </p:ext>
            </p:extLst>
          </p:nvPr>
        </p:nvGraphicFramePr>
        <p:xfrm>
          <a:off x="3594100" y="4445000"/>
          <a:ext cx="17224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0" name="Equation" r:id="rId6" imgW="660240" imgH="203040" progId="Equation.3">
                  <p:embed/>
                </p:oleObj>
              </mc:Choice>
              <mc:Fallback>
                <p:oleObj name="Equation" r:id="rId6" imgW="660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4445000"/>
                        <a:ext cx="1722438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830596"/>
              </p:ext>
            </p:extLst>
          </p:nvPr>
        </p:nvGraphicFramePr>
        <p:xfrm>
          <a:off x="3594100" y="5054600"/>
          <a:ext cx="15906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1" name="Equation" r:id="rId8" imgW="609480" imgH="203040" progId="Equation.3">
                  <p:embed/>
                </p:oleObj>
              </mc:Choice>
              <mc:Fallback>
                <p:oleObj name="Equation" r:id="rId8" imgW="609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054600"/>
                        <a:ext cx="1590675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786764"/>
              </p:ext>
            </p:extLst>
          </p:nvPr>
        </p:nvGraphicFramePr>
        <p:xfrm>
          <a:off x="496888" y="3733800"/>
          <a:ext cx="26765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74" name="Equation" r:id="rId4" imgW="1257120" imgH="419040" progId="Equation.3">
                  <p:embed/>
                </p:oleObj>
              </mc:Choice>
              <mc:Fallback>
                <p:oleObj name="Equation" r:id="rId4" imgW="12571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733800"/>
                        <a:ext cx="267652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264889"/>
              </p:ext>
            </p:extLst>
          </p:nvPr>
        </p:nvGraphicFramePr>
        <p:xfrm>
          <a:off x="1443038" y="4724400"/>
          <a:ext cx="6651625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75" name="Equation" r:id="rId6" imgW="3124080" imgH="888840" progId="Equation.3">
                  <p:embed/>
                </p:oleObj>
              </mc:Choice>
              <mc:Fallback>
                <p:oleObj name="Equation" r:id="rId6" imgW="3124080" imgH="888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4724400"/>
                        <a:ext cx="6651625" cy="18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he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EM re-estimation equations (for 1 sequence) are:</a:t>
            </a: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935340"/>
              </p:ext>
            </p:extLst>
          </p:nvPr>
        </p:nvGraphicFramePr>
        <p:xfrm>
          <a:off x="496888" y="2309813"/>
          <a:ext cx="237807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76" name="Equation" r:id="rId8" imgW="1117440" imgH="419040" progId="Equation.3">
                  <p:embed/>
                </p:oleObj>
              </mc:Choice>
              <mc:Fallback>
                <p:oleObj name="Equation" r:id="rId8" imgW="11174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309813"/>
                        <a:ext cx="237807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3340100" y="1806771"/>
            <a:ext cx="5683134" cy="2407043"/>
            <a:chOff x="3340100" y="1806771"/>
            <a:chExt cx="5683134" cy="2407043"/>
          </a:xfrm>
        </p:grpSpPr>
        <p:graphicFrame>
          <p:nvGraphicFramePr>
            <p:cNvPr id="7475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4463886"/>
                </p:ext>
              </p:extLst>
            </p:nvPr>
          </p:nvGraphicFramePr>
          <p:xfrm>
            <a:off x="3340100" y="1943100"/>
            <a:ext cx="3433763" cy="169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077" name="Equation" r:id="rId10" imgW="1612800" imgH="799920" progId="Equation.3">
                    <p:embed/>
                  </p:oleObj>
                </mc:Choice>
                <mc:Fallback>
                  <p:oleObj name="Equation" r:id="rId10" imgW="1612800" imgH="7999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0100" y="1943100"/>
                          <a:ext cx="3433763" cy="169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762" name="Text Box 10"/>
            <p:cNvSpPr txBox="1">
              <a:spLocks noChangeArrowheads="1"/>
            </p:cNvSpPr>
            <p:nvPr/>
          </p:nvSpPr>
          <p:spPr bwMode="auto">
            <a:xfrm>
              <a:off x="6818196" y="1806771"/>
              <a:ext cx="2205038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/>
                <a:t>cases where </a:t>
              </a:r>
              <a:r>
                <a:rPr lang="en-US" sz="1800" i="1" dirty="0">
                  <a:latin typeface="Times" pitchFamily="30" charset="0"/>
                  <a:ea typeface="Times" pitchFamily="30" charset="0"/>
                  <a:cs typeface="Times" pitchFamily="30" charset="0"/>
                </a:rPr>
                <a:t>v</a:t>
              </a:r>
              <a:r>
                <a:rPr lang="en-US" sz="1800" dirty="0"/>
                <a:t> used</a:t>
              </a:r>
            </a:p>
            <a:p>
              <a:r>
                <a:rPr lang="en-US" sz="1800" dirty="0"/>
                <a:t>to generate </a:t>
              </a:r>
              <a:r>
                <a:rPr lang="en-US" sz="1800" i="1" dirty="0"/>
                <a:t>A</a:t>
              </a:r>
            </a:p>
          </p:txBody>
        </p:sp>
        <p:sp>
          <p:nvSpPr>
            <p:cNvPr id="74763" name="Text Box 11"/>
            <p:cNvSpPr txBox="1">
              <a:spLocks noChangeArrowheads="1"/>
            </p:cNvSpPr>
            <p:nvPr/>
          </p:nvSpPr>
          <p:spPr bwMode="auto">
            <a:xfrm>
              <a:off x="5656740" y="3572464"/>
              <a:ext cx="3195638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/>
                <a:t>cases where </a:t>
              </a:r>
              <a:r>
                <a:rPr lang="en-US" sz="1800" i="1" dirty="0">
                  <a:latin typeface="Times" pitchFamily="30" charset="0"/>
                  <a:ea typeface="Times" pitchFamily="30" charset="0"/>
                  <a:cs typeface="Times" pitchFamily="30" charset="0"/>
                </a:rPr>
                <a:t>v</a:t>
              </a:r>
              <a:r>
                <a:rPr lang="en-US" sz="1800" dirty="0"/>
                <a:t> used</a:t>
              </a:r>
            </a:p>
            <a:p>
              <a:r>
                <a:rPr lang="en-US" sz="1800" dirty="0"/>
                <a:t>to generate any subsequence</a:t>
              </a:r>
            </a:p>
          </p:txBody>
        </p:sp>
        <p:sp>
          <p:nvSpPr>
            <p:cNvPr id="74764" name="Line 12"/>
            <p:cNvSpPr>
              <a:spLocks noChangeShapeType="1"/>
            </p:cNvSpPr>
            <p:nvPr/>
          </p:nvSpPr>
          <p:spPr bwMode="auto">
            <a:xfrm flipH="1">
              <a:off x="6411796" y="2025846"/>
              <a:ext cx="419100" cy="9366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5" name="Line 13"/>
            <p:cNvSpPr>
              <a:spLocks noChangeShapeType="1"/>
            </p:cNvSpPr>
            <p:nvPr/>
          </p:nvSpPr>
          <p:spPr bwMode="auto">
            <a:xfrm flipH="1" flipV="1">
              <a:off x="5440840" y="3347039"/>
              <a:ext cx="266700" cy="4064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 dirty="0" smtClean="0">
                <a:ea typeface="ＭＳ Ｐゴシック" pitchFamily="30" charset="-128"/>
                <a:cs typeface="ＭＳ Ｐゴシック" pitchFamily="30" charset="-128"/>
              </a:rPr>
              <a:t>Finding the Most Likely Parse: </a:t>
            </a:r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</a:t>
            </a:r>
            <a:r>
              <a:rPr lang="en-US" sz="4000" dirty="0" smtClean="0">
                <a:ea typeface="ＭＳ Ｐゴシック" pitchFamily="30" charset="-128"/>
                <a:cs typeface="ＭＳ Ｐゴシック" pitchFamily="30" charset="-128"/>
              </a:rPr>
              <a:t> CYK Algorithm</a:t>
            </a: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55000" cy="22733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nvolves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filling in a 3D matrix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representing the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most probable parse </a:t>
            </a:r>
            <a:r>
              <a:rPr lang="en-US" sz="2400" dirty="0" err="1" smtClean="0">
                <a:ea typeface="ＭＳ Ｐゴシック" pitchFamily="30" charset="-128"/>
                <a:cs typeface="ＭＳ Ｐゴシック" pitchFamily="30" charset="-128"/>
              </a:rPr>
              <a:t>subtree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 smtClean="0">
                <a:latin typeface="Times" pitchFamily="30" charset="0"/>
                <a:ea typeface="Times" pitchFamily="30" charset="0"/>
                <a:cs typeface="Times" pitchFamily="30" charset="0"/>
              </a:rPr>
              <a:t>v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 smtClean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 smtClean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77204"/>
              </p:ext>
            </p:extLst>
          </p:nvPr>
        </p:nvGraphicFramePr>
        <p:xfrm>
          <a:off x="1543050" y="2398713"/>
          <a:ext cx="1639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16" name="Equation" r:id="rId4" imgW="533160" imgH="203040" progId="Equation.3">
                  <p:embed/>
                </p:oleObj>
              </mc:Choice>
              <mc:Fallback>
                <p:oleObj name="Equation" r:id="rId4" imgW="533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398713"/>
                        <a:ext cx="1639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796486"/>
              </p:ext>
            </p:extLst>
          </p:nvPr>
        </p:nvGraphicFramePr>
        <p:xfrm>
          <a:off x="1568450" y="5080000"/>
          <a:ext cx="16383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17" name="Equation" r:id="rId6" imgW="533160" imgH="203040" progId="Equation.3">
                  <p:embed/>
                </p:oleObj>
              </mc:Choice>
              <mc:Fallback>
                <p:oleObj name="Equation" r:id="rId6" imgW="533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5080000"/>
                        <a:ext cx="16383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31800" y="4483100"/>
            <a:ext cx="825500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a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 a matrix for the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traceback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 smtClean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Lucida Grande"/>
              <a:buChar char=" "/>
              <a:tabLst/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storing information about the production at the top of this parse </a:t>
            </a:r>
            <a:r>
              <a:rPr lang="en-US" sz="2400" kern="0" dirty="0" err="1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subtree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 smtClean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 smtClean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 smtClean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 smtClean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</a:t>
            </a:r>
            <a:r>
              <a:rPr lang="en-US" sz="4000" dirty="0" smtClean="0">
                <a:ea typeface="ＭＳ Ｐゴシック" pitchFamily="30" charset="-128"/>
                <a:cs typeface="ＭＳ Ｐゴシック" pitchFamily="30" charset="-128"/>
              </a:rPr>
              <a:t> CYK Algorithm</a:t>
            </a: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785549"/>
              </p:ext>
            </p:extLst>
          </p:nvPr>
        </p:nvGraphicFramePr>
        <p:xfrm>
          <a:off x="571500" y="3465513"/>
          <a:ext cx="8118475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9" name="Equation" r:id="rId4" imgW="3593880" imgH="380880" progId="Equation.3">
                  <p:embed/>
                </p:oleObj>
              </mc:Choice>
              <mc:Fallback>
                <p:oleObj name="Equation" r:id="rId4" imgW="359388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3465513"/>
                        <a:ext cx="8118475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2517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nitialization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teration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 - 1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+1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 smtClean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 smtClean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ermination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786057"/>
              </p:ext>
            </p:extLst>
          </p:nvPr>
        </p:nvGraphicFramePr>
        <p:xfrm>
          <a:off x="744538" y="1546225"/>
          <a:ext cx="2897187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0" name="Equation" r:id="rId6" imgW="1218960" imgH="228600" progId="Equation.3">
                  <p:embed/>
                </p:oleObj>
              </mc:Choice>
              <mc:Fallback>
                <p:oleObj name="Equation" r:id="rId6" imgW="1218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1546225"/>
                        <a:ext cx="2897187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283"/>
              </p:ext>
            </p:extLst>
          </p:nvPr>
        </p:nvGraphicFramePr>
        <p:xfrm>
          <a:off x="769938" y="5513388"/>
          <a:ext cx="35941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1" name="Equation" r:id="rId8" imgW="1523880" imgH="203040" progId="Equation.3">
                  <p:embed/>
                </p:oleObj>
              </mc:Choice>
              <mc:Fallback>
                <p:oleObj name="Equation" r:id="rId8" imgW="15238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513388"/>
                        <a:ext cx="3594100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3898900" y="6296025"/>
            <a:ext cx="20764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start nonterminal</a:t>
            </a: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 flipV="1">
            <a:off x="4127500" y="5918200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007510"/>
              </p:ext>
            </p:extLst>
          </p:nvPr>
        </p:nvGraphicFramePr>
        <p:xfrm>
          <a:off x="788988" y="2128838"/>
          <a:ext cx="24431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2" name="Equation" r:id="rId10" imgW="1028520" imgH="215640" progId="Equation.3">
                  <p:embed/>
                </p:oleObj>
              </mc:Choice>
              <mc:Fallback>
                <p:oleObj name="Equation" r:id="rId10" imgW="10285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2128838"/>
                        <a:ext cx="2443162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925981"/>
              </p:ext>
            </p:extLst>
          </p:nvPr>
        </p:nvGraphicFramePr>
        <p:xfrm>
          <a:off x="585788" y="4316413"/>
          <a:ext cx="8577262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3" name="Equation" r:id="rId12" imgW="3797280" imgH="380880" progId="Equation.3">
                  <p:embed/>
                </p:oleObj>
              </mc:Choice>
              <mc:Fallback>
                <p:oleObj name="Equation" r:id="rId12" imgW="3797280" imgH="380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4316413"/>
                        <a:ext cx="8577262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92100" y="152400"/>
            <a:ext cx="86106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CYK </a:t>
            </a:r>
            <a:r>
              <a:rPr lang="en-US" sz="4000" dirty="0" smtClean="0">
                <a:ea typeface="ＭＳ Ｐゴシック" pitchFamily="30" charset="-128"/>
                <a:cs typeface="ＭＳ Ｐゴシック" pitchFamily="30" charset="-128"/>
              </a:rPr>
              <a:t>Algorithm </a:t>
            </a:r>
            <a:r>
              <a:rPr lang="en-US" sz="4000" dirty="0" err="1" smtClean="0">
                <a:ea typeface="ＭＳ Ｐゴシック" pitchFamily="30" charset="-128"/>
                <a:cs typeface="ＭＳ Ｐゴシック" pitchFamily="30" charset="-128"/>
              </a:rPr>
              <a:t>Traceback</a:t>
            </a: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381000" y="1143000"/>
            <a:ext cx="8521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noProof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nitialization: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	push (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1, L, 1</a:t>
            </a:r>
            <a:r>
              <a:rPr lang="en-US" sz="2400" kern="0" dirty="0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) on the stack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noProof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teration: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	pop (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r>
              <a:rPr lang="en-US" sz="2400" kern="0" dirty="0" smtClean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)		</a:t>
            </a:r>
            <a:r>
              <a:rPr lang="en-US" kern="0" dirty="0" smtClean="0">
                <a:latin typeface="+mn-lt"/>
                <a:ea typeface="ＭＳ Ｐゴシック" pitchFamily="30" charset="-128"/>
                <a:cs typeface="ＭＳ Ｐゴシック" pitchFamily="30" charset="-128"/>
              </a:rPr>
              <a:t>// pop subsequence/</a:t>
            </a:r>
            <a:r>
              <a:rPr lang="en-US" kern="0" dirty="0" err="1" smtClean="0">
                <a:latin typeface="+mn-lt"/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kern="0" dirty="0" smtClean="0">
                <a:latin typeface="+mn-lt"/>
                <a:ea typeface="ＭＳ Ｐゴシック" pitchFamily="30" charset="-128"/>
                <a:cs typeface="ＭＳ Ｐゴシック" pitchFamily="30" charset="-128"/>
              </a:rPr>
              <a:t> pair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(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= </a:t>
            </a:r>
            <a:r>
              <a:rPr lang="en-US" sz="2400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τ</a:t>
            </a:r>
            <a:r>
              <a:rPr lang="en-US" sz="2400" kern="0" dirty="0" err="1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(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	</a:t>
            </a:r>
            <a:r>
              <a:rPr lang="en-US" kern="0" dirty="0" smtClean="0">
                <a:ea typeface="ＭＳ Ｐゴシック" pitchFamily="30" charset="-128"/>
                <a:cs typeface="ＭＳ Ｐゴシック" pitchFamily="30" charset="-128"/>
              </a:rPr>
              <a:t>// get best production identified by CYK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if (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== (</a:t>
            </a:r>
            <a:r>
              <a:rPr lang="en-US" sz="2400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0,0,0</a:t>
            </a: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    </a:t>
            </a:r>
            <a:r>
              <a:rPr lang="en-US" kern="0" dirty="0" smtClean="0">
                <a:ea typeface="ＭＳ Ｐゴシック" pitchFamily="30" charset="-128"/>
                <a:cs typeface="ＭＳ Ｐゴシック" pitchFamily="30" charset="-128"/>
              </a:rPr>
              <a:t>// indicating a leaf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attach 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x</a:t>
            </a:r>
            <a:r>
              <a:rPr lang="en-US" sz="2400" i="1" kern="0" baseline="-2500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 as the child of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endParaRPr lang="en-US" sz="2400" i="1" kern="0" dirty="0" smtClean="0">
              <a:solidFill>
                <a:schemeClr val="tx1"/>
              </a:solidFill>
              <a:latin typeface="Times"/>
              <a:ea typeface="ＭＳ Ｐゴシック" pitchFamily="30" charset="-128"/>
              <a:cs typeface="Times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else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attach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 </a:t>
            </a: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to parse tree as children of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endParaRPr lang="en-US" sz="2400" i="1" kern="0" dirty="0" smtClean="0">
              <a:solidFill>
                <a:schemeClr val="tx1"/>
              </a:solidFill>
              <a:latin typeface="Times"/>
              <a:ea typeface="ＭＳ Ｐゴシック" pitchFamily="30" charset="-128"/>
              <a:cs typeface="Times"/>
            </a:endParaRP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</a:t>
            </a:r>
            <a:r>
              <a:rPr lang="en-US" sz="2400" kern="0" dirty="0" err="1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push(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push(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k+</a:t>
            </a:r>
            <a:r>
              <a:rPr lang="en-US" sz="2400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1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 smtClean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 smtClean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Comparison of SCFG Algorithms to HMM Algorithms</a:t>
            </a:r>
          </a:p>
        </p:txBody>
      </p:sp>
      <p:graphicFrame>
        <p:nvGraphicFramePr>
          <p:cNvPr id="758819" name="Group 35"/>
          <p:cNvGraphicFramePr>
            <a:graphicFrameLocks noGrp="1"/>
          </p:cNvGraphicFramePr>
          <p:nvPr/>
        </p:nvGraphicFramePr>
        <p:xfrm>
          <a:off x="457200" y="1701800"/>
          <a:ext cx="8305800" cy="4110356"/>
        </p:xfrm>
        <a:graphic>
          <a:graphicData uri="http://schemas.openxmlformats.org/drawingml/2006/table">
            <a:tbl>
              <a:tblPr/>
              <a:tblGrid>
                <a:gridCol w="2768600"/>
                <a:gridCol w="2768600"/>
                <a:gridCol w="27686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HMM algorithm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SCFG algorithm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optimal alignment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Viterbi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CYK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probability of sequence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forward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inside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EM parameter estimation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forward-backward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inside-outside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memory complexity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time complexity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8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972238"/>
              </p:ext>
            </p:extLst>
          </p:nvPr>
        </p:nvGraphicFramePr>
        <p:xfrm>
          <a:off x="3362325" y="4555224"/>
          <a:ext cx="11430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86" name="Equation" r:id="rId4" imgW="507960" imgH="203040" progId="Equation.3">
                  <p:embed/>
                </p:oleObj>
              </mc:Choice>
              <mc:Fallback>
                <p:oleObj name="Equation" r:id="rId4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4555224"/>
                        <a:ext cx="1143000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410136"/>
              </p:ext>
            </p:extLst>
          </p:nvPr>
        </p:nvGraphicFramePr>
        <p:xfrm>
          <a:off x="6096000" y="4528236"/>
          <a:ext cx="12287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87" name="Equation" r:id="rId6" imgW="545760" imgH="228600" progId="Equation.3">
                  <p:embed/>
                </p:oleObj>
              </mc:Choice>
              <mc:Fallback>
                <p:oleObj name="Equation" r:id="rId6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528236"/>
                        <a:ext cx="122872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873524"/>
              </p:ext>
            </p:extLst>
          </p:nvPr>
        </p:nvGraphicFramePr>
        <p:xfrm>
          <a:off x="3362325" y="5214036"/>
          <a:ext cx="12858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88" name="Equation" r:id="rId8" imgW="571320" imgH="228600" progId="Equation.3">
                  <p:embed/>
                </p:oleObj>
              </mc:Choice>
              <mc:Fallback>
                <p:oleObj name="Equation" r:id="rId8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5214036"/>
                        <a:ext cx="128587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14868"/>
              </p:ext>
            </p:extLst>
          </p:nvPr>
        </p:nvGraphicFramePr>
        <p:xfrm>
          <a:off x="6096000" y="5166411"/>
          <a:ext cx="13716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89" name="Equation" r:id="rId10" imgW="609480" imgH="228600" progId="Equation.3">
                  <p:embed/>
                </p:oleObj>
              </mc:Choice>
              <mc:Fallback>
                <p:oleObj name="Equation" r:id="rId10" imgW="609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66411"/>
                        <a:ext cx="13716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3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Transformational Grammars</a:t>
            </a:r>
          </a:p>
        </p:txBody>
      </p:sp>
      <p:sp>
        <p:nvSpPr>
          <p:cNvPr id="19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transformational grammar characterizes a set of legal strings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he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grammar consists of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set of abstract </a:t>
            </a:r>
            <a:r>
              <a:rPr lang="en-US" sz="2400" i="1" dirty="0"/>
              <a:t>nonterminal</a:t>
            </a:r>
            <a:r>
              <a:rPr lang="en-US" sz="2400" dirty="0"/>
              <a:t> symbols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a set of </a:t>
            </a:r>
            <a:r>
              <a:rPr lang="en-US" sz="2400" i="1" dirty="0"/>
              <a:t>terminal</a:t>
            </a:r>
            <a:r>
              <a:rPr lang="en-US" sz="2400" dirty="0"/>
              <a:t> symbols (those that actually appear in strings)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a set of </a:t>
            </a:r>
            <a:r>
              <a:rPr lang="en-US" sz="2400" i="1" dirty="0"/>
              <a:t>productions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989263"/>
              </p:ext>
            </p:extLst>
          </p:nvPr>
        </p:nvGraphicFramePr>
        <p:xfrm>
          <a:off x="1600200" y="2717800"/>
          <a:ext cx="23828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39" name="Equation" r:id="rId4" imgW="1104840" imgH="228600" progId="Equation.3">
                  <p:embed/>
                </p:oleObj>
              </mc:Choice>
              <mc:Fallback>
                <p:oleObj name="Equation" r:id="rId4" imgW="1104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17800"/>
                        <a:ext cx="238283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816872"/>
              </p:ext>
            </p:extLst>
          </p:nvPr>
        </p:nvGraphicFramePr>
        <p:xfrm>
          <a:off x="1600200" y="4146550"/>
          <a:ext cx="191611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40" name="Equation" r:id="rId6" imgW="888840" imgH="215640" progId="Equation.3">
                  <p:embed/>
                </p:oleObj>
              </mc:Choice>
              <mc:Fallback>
                <p:oleObj name="Equation" r:id="rId6" imgW="8888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46550"/>
                        <a:ext cx="1916113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354357" y="5428422"/>
            <a:ext cx="8458200" cy="1260476"/>
            <a:chOff x="240" y="863"/>
            <a:chExt cx="5328" cy="794"/>
          </a:xfrm>
        </p:grpSpPr>
        <p:graphicFrame>
          <p:nvGraphicFramePr>
            <p:cNvPr id="1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2135618"/>
                </p:ext>
              </p:extLst>
            </p:nvPr>
          </p:nvGraphicFramePr>
          <p:xfrm>
            <a:off x="240" y="863"/>
            <a:ext cx="700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1" name="Equation" r:id="rId8" imgW="419040" imgH="215640" progId="Equation.3">
                    <p:embed/>
                  </p:oleObj>
                </mc:Choice>
                <mc:Fallback>
                  <p:oleObj name="Equation" r:id="rId8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3"/>
                          <a:ext cx="700" cy="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5279902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2" name="Equation" r:id="rId10" imgW="596880" imgH="215640" progId="Equation.3">
                    <p:embed/>
                  </p:oleObj>
                </mc:Choice>
                <mc:Fallback>
                  <p:oleObj name="Equation" r:id="rId10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6227096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3" name="Equation" r:id="rId12" imgW="609480" imgH="228600" progId="Equation.3">
                    <p:embed/>
                  </p:oleObj>
                </mc:Choice>
                <mc:Fallback>
                  <p:oleObj name="Equation" r:id="rId12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6686204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4" name="Equation" r:id="rId14" imgW="609480" imgH="215640" progId="Equation.3">
                    <p:embed/>
                  </p:oleObj>
                </mc:Choice>
                <mc:Fallback>
                  <p:oleObj name="Equation" r:id="rId14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6245540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5" name="Equation" r:id="rId16" imgW="495000" imgH="228600" progId="Equation.3">
                    <p:embed/>
                  </p:oleObj>
                </mc:Choice>
                <mc:Fallback>
                  <p:oleObj name="Equation" r:id="rId16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3223675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6" name="Equation" r:id="rId18" imgW="495000" imgH="228600" progId="Equation.3">
                    <p:embed/>
                  </p:oleObj>
                </mc:Choice>
                <mc:Fallback>
                  <p:oleObj name="Equation" r:id="rId18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6197857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7" name="Equation" r:id="rId20" imgW="507960" imgH="215640" progId="Equation.3">
                    <p:embed/>
                  </p:oleObj>
                </mc:Choice>
                <mc:Fallback>
                  <p:oleObj name="Equation" r:id="rId20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A Grammar for Stop Codons</a:t>
            </a:r>
          </a:p>
        </p:txBody>
      </p:sp>
      <p:sp>
        <p:nvSpPr>
          <p:cNvPr id="21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4588"/>
            <a:ext cx="7772400" cy="3883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his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grammar can generate the 3 stop codons:              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UAA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UGA</a:t>
            </a:r>
            <a:endParaRPr lang="en-US" sz="2400" dirty="0">
              <a:solidFill>
                <a:srgbClr val="006600"/>
              </a:solidFill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</a:t>
            </a:r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ith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 grammar we can ask questions like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strings are derivable from the grammar?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can a particular string be derived from the grammar</a:t>
            </a:r>
            <a:r>
              <a:rPr lang="en-US" sz="2400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what sequence of productions can be used to derive a particular string from a given grammar?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1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2221200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57" name="Equation" r:id="rId4" imgW="419040" imgH="215640" progId="Equation.3">
                    <p:embed/>
                  </p:oleObj>
                </mc:Choice>
                <mc:Fallback>
                  <p:oleObj name="Equation" r:id="rId4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1863069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58" name="Equation" r:id="rId6" imgW="596880" imgH="215640" progId="Equation.3">
                    <p:embed/>
                  </p:oleObj>
                </mc:Choice>
                <mc:Fallback>
                  <p:oleObj name="Equation" r:id="rId6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6183063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59" name="Equation" r:id="rId8" imgW="609480" imgH="228600" progId="Equation.3">
                    <p:embed/>
                  </p:oleObj>
                </mc:Choice>
                <mc:Fallback>
                  <p:oleObj name="Equation" r:id="rId8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5397959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60" name="Equation" r:id="rId10" imgW="609480" imgH="215640" progId="Equation.3">
                    <p:embed/>
                  </p:oleObj>
                </mc:Choice>
                <mc:Fallback>
                  <p:oleObj name="Equation" r:id="rId10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8350296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61" name="Equation" r:id="rId12" imgW="495000" imgH="228600" progId="Equation.3">
                    <p:embed/>
                  </p:oleObj>
                </mc:Choice>
                <mc:Fallback>
                  <p:oleObj name="Equation" r:id="rId12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6503924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62" name="Equation" r:id="rId14" imgW="495000" imgH="228600" progId="Equation.3">
                    <p:embed/>
                  </p:oleObj>
                </mc:Choice>
                <mc:Fallback>
                  <p:oleObj name="Equation" r:id="rId14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198772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63" name="Equation" r:id="rId16" imgW="507960" imgH="215640" progId="Equation.3">
                    <p:embed/>
                  </p:oleObj>
                </mc:Choice>
                <mc:Fallback>
                  <p:oleObj name="Equation" r:id="rId16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Derivation for </a:t>
            </a:r>
            <a:r>
              <a:rPr lang="en-US" sz="400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endParaRPr lang="en-US" sz="400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483314"/>
              </p:ext>
            </p:extLst>
          </p:nvPr>
        </p:nvGraphicFramePr>
        <p:xfrm>
          <a:off x="1566863" y="3962400"/>
          <a:ext cx="5829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30" name="Equation" r:id="rId4" imgW="2006280" imgH="228600" progId="Equation.3">
                  <p:embed/>
                </p:oleObj>
              </mc:Choice>
              <mc:Fallback>
                <p:oleObj name="Equation" r:id="rId4" imgW="2006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3962400"/>
                        <a:ext cx="5829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11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2560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8569756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1" name="Equation" r:id="rId6" imgW="419040" imgH="215640" progId="Equation.3">
                    <p:embed/>
                  </p:oleObj>
                </mc:Choice>
                <mc:Fallback>
                  <p:oleObj name="Equation" r:id="rId6" imgW="41904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7269698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2" name="Equation" r:id="rId8" imgW="596880" imgH="215640" progId="Equation.3">
                    <p:embed/>
                  </p:oleObj>
                </mc:Choice>
                <mc:Fallback>
                  <p:oleObj name="Equation" r:id="rId8" imgW="59688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1831839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3" name="Equation" r:id="rId10" imgW="609480" imgH="228600" progId="Equation.3">
                    <p:embed/>
                  </p:oleObj>
                </mc:Choice>
                <mc:Fallback>
                  <p:oleObj name="Equation" r:id="rId10" imgW="60948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1931617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4" name="Equation" r:id="rId12" imgW="609480" imgH="215640" progId="Equation.3">
                    <p:embed/>
                  </p:oleObj>
                </mc:Choice>
                <mc:Fallback>
                  <p:oleObj name="Equation" r:id="rId12" imgW="60948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1524181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5" name="Equation" r:id="rId14" imgW="495000" imgH="228600" progId="Equation.3">
                    <p:embed/>
                  </p:oleObj>
                </mc:Choice>
                <mc:Fallback>
                  <p:oleObj name="Equation" r:id="rId14" imgW="49500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3453301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6" name="Equation" r:id="rId16" imgW="495000" imgH="228600" progId="Equation.3">
                    <p:embed/>
                  </p:oleObj>
                </mc:Choice>
                <mc:Fallback>
                  <p:oleObj name="Equation" r:id="rId16" imgW="49500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235005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7" name="Equation" r:id="rId18" imgW="507960" imgH="215640" progId="Equation.3">
                    <p:embed/>
                  </p:oleObj>
                </mc:Choice>
                <mc:Fallback>
                  <p:oleObj name="Equation" r:id="rId18" imgW="50796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Parse Tree for </a:t>
            </a:r>
            <a:r>
              <a:rPr lang="en-US" sz="400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endParaRPr lang="en-US" sz="400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748344"/>
              </p:ext>
            </p:extLst>
          </p:nvPr>
        </p:nvGraphicFramePr>
        <p:xfrm>
          <a:off x="1828800" y="2209800"/>
          <a:ext cx="32861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2" name="Equation" r:id="rId4" imgW="114120" imgH="139680" progId="Equation.3">
                  <p:embed/>
                </p:oleObj>
              </mc:Choice>
              <mc:Fallback>
                <p:oleObj name="Equation" r:id="rId4" imgW="11412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09800"/>
                        <a:ext cx="32861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396301"/>
              </p:ext>
            </p:extLst>
          </p:nvPr>
        </p:nvGraphicFramePr>
        <p:xfrm>
          <a:off x="1828800" y="2928938"/>
          <a:ext cx="406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3" name="Equation" r:id="rId6" imgW="139680" imgH="215640" progId="Equation.3">
                  <p:embed/>
                </p:oleObj>
              </mc:Choice>
              <mc:Fallback>
                <p:oleObj name="Equation" r:id="rId6" imgW="1396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28938"/>
                        <a:ext cx="406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826466"/>
              </p:ext>
            </p:extLst>
          </p:nvPr>
        </p:nvGraphicFramePr>
        <p:xfrm>
          <a:off x="2667000" y="3886200"/>
          <a:ext cx="4762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4" name="Equation" r:id="rId8" imgW="164880" imgH="215640" progId="Equation.3">
                  <p:embed/>
                </p:oleObj>
              </mc:Choice>
              <mc:Fallback>
                <p:oleObj name="Equation" r:id="rId8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886200"/>
                        <a:ext cx="4762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566563"/>
              </p:ext>
            </p:extLst>
          </p:nvPr>
        </p:nvGraphicFramePr>
        <p:xfrm>
          <a:off x="3733800" y="4876800"/>
          <a:ext cx="4397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5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876800"/>
                        <a:ext cx="4397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58424"/>
              </p:ext>
            </p:extLst>
          </p:nvPr>
        </p:nvGraphicFramePr>
        <p:xfrm>
          <a:off x="1143000" y="4038600"/>
          <a:ext cx="4746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6" name="Equation" r:id="rId12" imgW="164880" imgH="177480" progId="Equation.3">
                  <p:embed/>
                </p:oleObj>
              </mc:Choice>
              <mc:Fallback>
                <p:oleObj name="Equation" r:id="rId12" imgW="16488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4746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092640"/>
              </p:ext>
            </p:extLst>
          </p:nvPr>
        </p:nvGraphicFramePr>
        <p:xfrm>
          <a:off x="2133600" y="5105400"/>
          <a:ext cx="4746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7" name="Equation" r:id="rId14" imgW="164880" imgH="164880" progId="Equation.3">
                  <p:embed/>
                </p:oleObj>
              </mc:Choice>
              <mc:Fallback>
                <p:oleObj name="Equation" r:id="rId14" imgW="1648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05400"/>
                        <a:ext cx="4746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372153"/>
              </p:ext>
            </p:extLst>
          </p:nvPr>
        </p:nvGraphicFramePr>
        <p:xfrm>
          <a:off x="3657600" y="5976938"/>
          <a:ext cx="4746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8" name="Equation" r:id="rId16" imgW="164880" imgH="177480" progId="Equation.3">
                  <p:embed/>
                </p:oleObj>
              </mc:Choice>
              <mc:Fallback>
                <p:oleObj name="Equation" r:id="rId16" imgW="1648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976938"/>
                        <a:ext cx="4746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" name="Line 18"/>
          <p:cNvSpPr>
            <a:spLocks noChangeShapeType="1"/>
          </p:cNvSpPr>
          <p:nvPr/>
        </p:nvSpPr>
        <p:spPr bwMode="auto">
          <a:xfrm>
            <a:off x="1981200" y="25908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2209800" y="35052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3200400" y="45720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1"/>
          <p:cNvSpPr>
            <a:spLocks noChangeShapeType="1"/>
          </p:cNvSpPr>
          <p:nvPr/>
        </p:nvSpPr>
        <p:spPr bwMode="auto">
          <a:xfrm flipH="1">
            <a:off x="1371600" y="35052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 flipH="1">
            <a:off x="2362200" y="45720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3"/>
          <p:cNvSpPr>
            <a:spLocks noChangeShapeType="1"/>
          </p:cNvSpPr>
          <p:nvPr/>
        </p:nvSpPr>
        <p:spPr bwMode="auto">
          <a:xfrm>
            <a:off x="3886200" y="54864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6" name="Rectangle 24"/>
          <p:cNvSpPr>
            <a:spLocks noChangeArrowheads="1"/>
          </p:cNvSpPr>
          <p:nvPr/>
        </p:nvSpPr>
        <p:spPr bwMode="auto">
          <a:xfrm>
            <a:off x="1600200" y="2209800"/>
            <a:ext cx="838200" cy="13716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7" name="Rectangle 25"/>
          <p:cNvSpPr>
            <a:spLocks noChangeArrowheads="1"/>
          </p:cNvSpPr>
          <p:nvPr/>
        </p:nvSpPr>
        <p:spPr bwMode="auto">
          <a:xfrm>
            <a:off x="1066800" y="3048000"/>
            <a:ext cx="2133600" cy="14478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8" name="Rectangle 26"/>
          <p:cNvSpPr>
            <a:spLocks noChangeArrowheads="1"/>
          </p:cNvSpPr>
          <p:nvPr/>
        </p:nvSpPr>
        <p:spPr bwMode="auto">
          <a:xfrm>
            <a:off x="2133600" y="4038600"/>
            <a:ext cx="2057400" cy="15240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9" name="Rectangle 27"/>
          <p:cNvSpPr>
            <a:spLocks noChangeArrowheads="1"/>
          </p:cNvSpPr>
          <p:nvPr/>
        </p:nvSpPr>
        <p:spPr bwMode="auto">
          <a:xfrm>
            <a:off x="3581400" y="5029200"/>
            <a:ext cx="685800" cy="14478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30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2221200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29" name="Equation" r:id="rId18" imgW="419040" imgH="215640" progId="Equation.3">
                    <p:embed/>
                  </p:oleObj>
                </mc:Choice>
                <mc:Fallback>
                  <p:oleObj name="Equation" r:id="rId18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1863069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0" name="Equation" r:id="rId20" imgW="596880" imgH="215640" progId="Equation.3">
                    <p:embed/>
                  </p:oleObj>
                </mc:Choice>
                <mc:Fallback>
                  <p:oleObj name="Equation" r:id="rId20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6183063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1" name="Equation" r:id="rId22" imgW="609480" imgH="228600" progId="Equation.3">
                    <p:embed/>
                  </p:oleObj>
                </mc:Choice>
                <mc:Fallback>
                  <p:oleObj name="Equation" r:id="rId22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5397959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2" name="Equation" r:id="rId24" imgW="609480" imgH="215640" progId="Equation.3">
                    <p:embed/>
                  </p:oleObj>
                </mc:Choice>
                <mc:Fallback>
                  <p:oleObj name="Equation" r:id="rId24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8350296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3" name="Equation" r:id="rId26" imgW="495000" imgH="228600" progId="Equation.3">
                    <p:embed/>
                  </p:oleObj>
                </mc:Choice>
                <mc:Fallback>
                  <p:oleObj name="Equation" r:id="rId26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6503924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4" name="Equation" r:id="rId28" imgW="495000" imgH="228600" progId="Equation.3">
                    <p:embed/>
                  </p:oleObj>
                </mc:Choice>
                <mc:Fallback>
                  <p:oleObj name="Equation" r:id="rId28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198772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5" name="Equation" r:id="rId30" imgW="507960" imgH="215640" progId="Equation.3">
                    <p:embed/>
                  </p:oleObj>
                </mc:Choice>
                <mc:Fallback>
                  <p:oleObj name="Equation" r:id="rId30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56" grpId="0" animBg="1"/>
      <p:bldP spid="735257" grpId="0" animBg="1"/>
      <p:bldP spid="735258" grpId="0" animBg="1"/>
      <p:bldP spid="7352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0" charset="-128"/>
                <a:cs typeface="ＭＳ Ｐゴシック" pitchFamily="30" charset="-128"/>
              </a:rPr>
              <a:t>Some Shorthand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24690"/>
              </p:ext>
            </p:extLst>
          </p:nvPr>
        </p:nvGraphicFramePr>
        <p:xfrm>
          <a:off x="1066800" y="2032000"/>
          <a:ext cx="1614488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3" name="Equation" r:id="rId4" imgW="609480" imgH="228600" progId="Equation.3">
                  <p:embed/>
                </p:oleObj>
              </mc:Choice>
              <mc:Fallback>
                <p:oleObj name="Equation" r:id="rId4" imgW="6094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32000"/>
                        <a:ext cx="1614488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896457"/>
              </p:ext>
            </p:extLst>
          </p:nvPr>
        </p:nvGraphicFramePr>
        <p:xfrm>
          <a:off x="1066800" y="2819400"/>
          <a:ext cx="161448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4" name="Equation" r:id="rId6" imgW="609480" imgH="215640" progId="Equation.3">
                  <p:embed/>
                </p:oleObj>
              </mc:Choice>
              <mc:Fallback>
                <p:oleObj name="Equation" r:id="rId6" imgW="609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1614488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596321"/>
              </p:ext>
            </p:extLst>
          </p:nvPr>
        </p:nvGraphicFramePr>
        <p:xfrm>
          <a:off x="5256213" y="2400398"/>
          <a:ext cx="24574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5" name="Equation" r:id="rId8" imgW="927000" imgH="228600" progId="Equation.3">
                  <p:embed/>
                </p:oleObj>
              </mc:Choice>
              <mc:Fallback>
                <p:oleObj name="Equation" r:id="rId8" imgW="9270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3" y="2400398"/>
                        <a:ext cx="2457450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Left-Right Arrow 12"/>
          <p:cNvSpPr>
            <a:spLocks noChangeArrowheads="1"/>
          </p:cNvSpPr>
          <p:nvPr/>
        </p:nvSpPr>
        <p:spPr bwMode="auto">
          <a:xfrm>
            <a:off x="3392997" y="2616200"/>
            <a:ext cx="1104900" cy="241300"/>
          </a:xfrm>
          <a:prstGeom prst="leftRightArrow">
            <a:avLst>
              <a:gd name="adj1" fmla="val 50000"/>
              <a:gd name="adj2" fmla="val 50008"/>
            </a:avLst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1981200" y="1219200"/>
            <a:ext cx="5181600" cy="3733800"/>
            <a:chOff x="1200" y="864"/>
            <a:chExt cx="3264" cy="2352"/>
          </a:xfrm>
        </p:grpSpPr>
        <p:sp>
          <p:nvSpPr>
            <p:cNvPr id="31749" name="Text Box 4"/>
            <p:cNvSpPr txBox="1">
              <a:spLocks noChangeArrowheads="1"/>
            </p:cNvSpPr>
            <p:nvPr/>
          </p:nvSpPr>
          <p:spPr bwMode="auto">
            <a:xfrm>
              <a:off x="2256" y="2109"/>
              <a:ext cx="1130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context-free</a:t>
              </a:r>
            </a:p>
          </p:txBody>
        </p:sp>
        <p:sp>
          <p:nvSpPr>
            <p:cNvPr id="31750" name="Text Box 5"/>
            <p:cNvSpPr txBox="1">
              <a:spLocks noChangeArrowheads="1"/>
            </p:cNvSpPr>
            <p:nvPr/>
          </p:nvSpPr>
          <p:spPr bwMode="auto">
            <a:xfrm>
              <a:off x="2112" y="1581"/>
              <a:ext cx="154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context-sensitive</a:t>
              </a:r>
            </a:p>
          </p:txBody>
        </p:sp>
        <p:sp>
          <p:nvSpPr>
            <p:cNvPr id="31751" name="Text Box 6"/>
            <p:cNvSpPr txBox="1">
              <a:spLocks noChangeArrowheads="1"/>
            </p:cNvSpPr>
            <p:nvPr/>
          </p:nvSpPr>
          <p:spPr bwMode="auto">
            <a:xfrm>
              <a:off x="2352" y="957"/>
              <a:ext cx="111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unrestricted</a:t>
              </a:r>
            </a:p>
          </p:txBody>
        </p:sp>
        <p:grpSp>
          <p:nvGrpSpPr>
            <p:cNvPr id="31752" name="Group 7"/>
            <p:cNvGrpSpPr>
              <a:grpSpLocks/>
            </p:cNvGrpSpPr>
            <p:nvPr/>
          </p:nvGrpSpPr>
          <p:grpSpPr bwMode="auto">
            <a:xfrm>
              <a:off x="2304" y="2448"/>
              <a:ext cx="1008" cy="624"/>
              <a:chOff x="2304" y="2448"/>
              <a:chExt cx="1008" cy="624"/>
            </a:xfrm>
          </p:grpSpPr>
          <p:sp>
            <p:nvSpPr>
              <p:cNvPr id="31756" name="Text Box 8"/>
              <p:cNvSpPr txBox="1">
                <a:spLocks noChangeArrowheads="1"/>
              </p:cNvSpPr>
              <p:nvPr/>
            </p:nvSpPr>
            <p:spPr bwMode="auto">
              <a:xfrm>
                <a:off x="2478" y="2613"/>
                <a:ext cx="714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 type="none" w="lg" len="med"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solidFill>
                      <a:srgbClr val="006600"/>
                    </a:solidFill>
                  </a:rPr>
                  <a:t>regular</a:t>
                </a:r>
              </a:p>
            </p:txBody>
          </p:sp>
          <p:sp>
            <p:nvSpPr>
              <p:cNvPr id="31757" name="Oval 9"/>
              <p:cNvSpPr>
                <a:spLocks noChangeArrowheads="1"/>
              </p:cNvSpPr>
              <p:nvPr/>
            </p:nvSpPr>
            <p:spPr bwMode="auto">
              <a:xfrm>
                <a:off x="2304" y="2448"/>
                <a:ext cx="1008" cy="624"/>
              </a:xfrm>
              <a:prstGeom prst="ellipse">
                <a:avLst/>
              </a:prstGeom>
              <a:noFill/>
              <a:ln w="31750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753" name="Oval 10"/>
            <p:cNvSpPr>
              <a:spLocks noChangeArrowheads="1"/>
            </p:cNvSpPr>
            <p:nvPr/>
          </p:nvSpPr>
          <p:spPr bwMode="auto">
            <a:xfrm>
              <a:off x="1824" y="2016"/>
              <a:ext cx="2016" cy="1104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4" name="Oval 11"/>
            <p:cNvSpPr>
              <a:spLocks noChangeArrowheads="1"/>
            </p:cNvSpPr>
            <p:nvPr/>
          </p:nvSpPr>
          <p:spPr bwMode="auto">
            <a:xfrm>
              <a:off x="1488" y="1440"/>
              <a:ext cx="2688" cy="1728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5" name="Oval 12"/>
            <p:cNvSpPr>
              <a:spLocks noChangeArrowheads="1"/>
            </p:cNvSpPr>
            <p:nvPr/>
          </p:nvSpPr>
          <p:spPr bwMode="auto">
            <a:xfrm>
              <a:off x="1200" y="864"/>
              <a:ext cx="3264" cy="2352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74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5168900"/>
            <a:ext cx="7772400" cy="14478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0" charset="-128"/>
                <a:cs typeface="ＭＳ Ｐゴシック" pitchFamily="30" charset="-128"/>
              </a:rPr>
              <a:t>A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hierarchy of grammars defined by restrictions on productions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Chomsky Hierarchy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12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9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97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52707</TotalTime>
  <Words>1483</Words>
  <Application>Microsoft Office PowerPoint</Application>
  <PresentationFormat>On-screen Show (4:3)</PresentationFormat>
  <Paragraphs>452</Paragraphs>
  <Slides>39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ＭＳ Ｐゴシック</vt:lpstr>
      <vt:lpstr>Arial</vt:lpstr>
      <vt:lpstr>Lucida Grande</vt:lpstr>
      <vt:lpstr>Times</vt:lpstr>
      <vt:lpstr>Blank Presentation</vt:lpstr>
      <vt:lpstr>Equation</vt:lpstr>
      <vt:lpstr>Stochastic Context Free Grammars for RNA Structure Modeling </vt:lpstr>
      <vt:lpstr>Goals for Lecture</vt:lpstr>
      <vt:lpstr>Modeling RNA with  Stochastic Context Free Grammars</vt:lpstr>
      <vt:lpstr>Transformational Grammars</vt:lpstr>
      <vt:lpstr>A Grammar for Stop Codons</vt:lpstr>
      <vt:lpstr>The Derivation for UAG</vt:lpstr>
      <vt:lpstr>The Parse Tree for UAG</vt:lpstr>
      <vt:lpstr>Some Shorthand</vt:lpstr>
      <vt:lpstr>The Chomsky Hierarchy</vt:lpstr>
      <vt:lpstr>The Chomsky Hierarchy</vt:lpstr>
      <vt:lpstr>CFGs and RNA</vt:lpstr>
      <vt:lpstr>CFGs and RNA</vt:lpstr>
      <vt:lpstr>Ambiguity in Parsing</vt:lpstr>
      <vt:lpstr>An Ambiguous RNA Grammar</vt:lpstr>
      <vt:lpstr>A Probabilistic Version  of the Stop Codon Grammar</vt:lpstr>
      <vt:lpstr>Stochastic Context Free Grammars (a.k.a. Probabilistic Context Free Grammars)</vt:lpstr>
      <vt:lpstr>Stochastic Grammars?</vt:lpstr>
      <vt:lpstr>Three Key Questions</vt:lpstr>
      <vt:lpstr>Chomsky Normal Form</vt:lpstr>
      <vt:lpstr>Converting a Grammar to CNF</vt:lpstr>
      <vt:lpstr>Parameter Notation</vt:lpstr>
      <vt:lpstr>Determining the Likelihood of a Sequence: The Inside Algorithm</vt:lpstr>
      <vt:lpstr>Determining the Likelihood of a Sequence: The Inside Algorithm</vt:lpstr>
      <vt:lpstr>Inside Calculation Example</vt:lpstr>
      <vt:lpstr>Determining the Likelihood of a Sequence: The Inside Algorithm</vt:lpstr>
      <vt:lpstr>The Inside Algorithm</vt:lpstr>
      <vt:lpstr>Learning SCFG Parameters</vt:lpstr>
      <vt:lpstr>The Inside-Outside Algorithm</vt:lpstr>
      <vt:lpstr>The Outside Algorithm</vt:lpstr>
      <vt:lpstr>Outside Calculation Example</vt:lpstr>
      <vt:lpstr>The Outside Algorithm</vt:lpstr>
      <vt:lpstr>The Outside Algorithm</vt:lpstr>
      <vt:lpstr>The Outside Algorithm</vt:lpstr>
      <vt:lpstr>The Inside-Outside Algorithm</vt:lpstr>
      <vt:lpstr>The Inside-Outside Algorithm</vt:lpstr>
      <vt:lpstr>Finding the Most Likely Parse: The CYK Algorithm</vt:lpstr>
      <vt:lpstr>The CYK Algorithm</vt:lpstr>
      <vt:lpstr>The CYK Algorithm Traceback</vt:lpstr>
      <vt:lpstr>Comparison of SCFG Algorithms to HMM Algorithms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Context Free Grammars</dc:title>
  <dc:creator>Mark Craven</dc:creator>
  <cp:lastModifiedBy>Gitter, Tony</cp:lastModifiedBy>
  <cp:revision>1182</cp:revision>
  <cp:lastPrinted>2011-03-29T14:30:24Z</cp:lastPrinted>
  <dcterms:created xsi:type="dcterms:W3CDTF">2011-03-29T14:19:38Z</dcterms:created>
  <dcterms:modified xsi:type="dcterms:W3CDTF">2018-05-03T19:49:49Z</dcterms:modified>
</cp:coreProperties>
</file>