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43" r:id="rId2"/>
    <p:sldId id="739" r:id="rId3"/>
    <p:sldId id="736" r:id="rId4"/>
    <p:sldId id="733" r:id="rId5"/>
    <p:sldId id="734" r:id="rId6"/>
    <p:sldId id="690" r:id="rId7"/>
    <p:sldId id="726" r:id="rId8"/>
    <p:sldId id="740" r:id="rId9"/>
    <p:sldId id="691" r:id="rId10"/>
    <p:sldId id="737" r:id="rId11"/>
    <p:sldId id="738" r:id="rId12"/>
    <p:sldId id="727" r:id="rId13"/>
    <p:sldId id="743" r:id="rId14"/>
    <p:sldId id="729" r:id="rId15"/>
    <p:sldId id="742" r:id="rId16"/>
    <p:sldId id="731" r:id="rId17"/>
    <p:sldId id="730" r:id="rId18"/>
    <p:sldId id="732" r:id="rId19"/>
    <p:sldId id="735" r:id="rId20"/>
    <p:sldId id="728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-11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80719" autoAdjust="0"/>
  </p:normalViewPr>
  <p:slideViewPr>
    <p:cSldViewPr snapToGrid="0">
      <p:cViewPr varScale="1">
        <p:scale>
          <a:sx n="95" d="100"/>
          <a:sy n="95" d="100"/>
        </p:scale>
        <p:origin x="207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fld id="{7B04DA1D-EAFF-3E44-B0BC-ED2DF6171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84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fld id="{8B8A5435-F6C9-584B-A146-B18343FED7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04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97D43-0C2E-7647-BF04-73A414171309}" type="slidenum">
              <a:rPr lang="en-US"/>
              <a:pPr/>
              <a:t>1</a:t>
            </a:fld>
            <a:endParaRPr lang="en-US"/>
          </a:p>
        </p:txBody>
      </p:sp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8" tIns="48329" rIns="96658" bIns="48329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54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DCF6D-C00D-C94E-A466-A254A1FCD0C1}" type="slidenum">
              <a:rPr lang="en-US"/>
              <a:pPr/>
              <a:t>10</a:t>
            </a:fld>
            <a:endParaRPr lang="en-US"/>
          </a:p>
        </p:txBody>
      </p:sp>
      <p:sp>
        <p:nvSpPr>
          <p:cNvPr id="84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141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5DABC7-3D99-DF47-A6B4-5C9523FE7AFF}" type="slidenum">
              <a:rPr lang="en-US"/>
              <a:pPr/>
              <a:t>11</a:t>
            </a:fld>
            <a:endParaRPr lang="en-US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3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916A5-A27A-C74B-9D8A-A83B2DC0DD3E}" type="slidenum">
              <a:rPr lang="en-US"/>
              <a:pPr/>
              <a:t>12</a:t>
            </a:fld>
            <a:endParaRPr lang="en-US"/>
          </a:p>
        </p:txBody>
      </p:sp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26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916A5-A27A-C74B-9D8A-A83B2DC0DD3E}" type="slidenum">
              <a:rPr lang="en-US"/>
              <a:pPr/>
              <a:t>13</a:t>
            </a:fld>
            <a:endParaRPr lang="en-US"/>
          </a:p>
        </p:txBody>
      </p:sp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1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B7C8B-6F32-3549-B331-E52771E08B31}" type="slidenum">
              <a:rPr lang="en-US"/>
              <a:pPr/>
              <a:t>14</a:t>
            </a:fld>
            <a:endParaRPr lang="en-US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121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B7C8B-6F32-3549-B331-E52771E08B31}" type="slidenum">
              <a:rPr lang="en-US"/>
              <a:pPr/>
              <a:t>15</a:t>
            </a:fld>
            <a:endParaRPr lang="en-US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50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5DD07-2496-5E43-B0BE-FA7AFCF214FB}" type="slidenum">
              <a:rPr lang="en-US"/>
              <a:pPr/>
              <a:t>16</a:t>
            </a:fld>
            <a:endParaRPr lang="en-US"/>
          </a:p>
        </p:txBody>
      </p:sp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72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593BC1-0A5D-6847-B6BD-825863D7D843}" type="slidenum">
              <a:rPr lang="en-US"/>
              <a:pPr/>
              <a:t>17</a:t>
            </a:fld>
            <a:endParaRPr lang="en-US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31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FABBB-F6F9-CB40-B222-3D165327E407}" type="slidenum">
              <a:rPr lang="en-US"/>
              <a:pPr/>
              <a:t>18</a:t>
            </a:fld>
            <a:endParaRPr lang="en-US"/>
          </a:p>
        </p:txBody>
      </p:sp>
      <p:sp>
        <p:nvSpPr>
          <p:cNvPr id="85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56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0B3026-056C-4749-9D2F-AFED7EABEF15}" type="slidenum">
              <a:rPr lang="en-US"/>
              <a:pPr/>
              <a:t>19</a:t>
            </a:fld>
            <a:endParaRPr lang="en-US"/>
          </a:p>
        </p:txBody>
      </p:sp>
      <p:sp>
        <p:nvSpPr>
          <p:cNvPr id="85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84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F923B0-C2BC-834A-B91D-DF34DF6E29BB}" type="slidenum">
              <a:rPr lang="en-US">
                <a:latin typeface="Arial" pitchFamily="43" charset="0"/>
              </a:rPr>
              <a:pPr/>
              <a:t>2</a:t>
            </a:fld>
            <a:endParaRPr lang="en-US">
              <a:latin typeface="Arial" pitchFamily="43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4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873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4DACA-60AD-EF44-8A24-D638927713BA}" type="slidenum">
              <a:rPr lang="en-US"/>
              <a:pPr/>
              <a:t>20</a:t>
            </a:fld>
            <a:endParaRPr lang="en-US"/>
          </a:p>
        </p:txBody>
      </p:sp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62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7CC14-AB18-EE49-98D0-28AAE97D14E3}" type="slidenum">
              <a:rPr lang="en-US"/>
              <a:pPr/>
              <a:t>3</a:t>
            </a:fld>
            <a:endParaRPr lang="en-US"/>
          </a:p>
        </p:txBody>
      </p:sp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9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9B821-FEB1-D843-A1E6-4CC2DF6C99F0}" type="slidenum">
              <a:rPr lang="en-US"/>
              <a:pPr/>
              <a:t>4</a:t>
            </a:fld>
            <a:endParaRPr lang="en-US"/>
          </a:p>
        </p:txBody>
      </p:sp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73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96EE9-8839-9E45-A57C-50552C1A59F7}" type="slidenum">
              <a:rPr lang="en-US"/>
              <a:pPr/>
              <a:t>5</a:t>
            </a:fld>
            <a:endParaRPr lang="en-US"/>
          </a:p>
        </p:txBody>
      </p:sp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62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910FD-0E3B-F64E-A371-13C17B8492F2}" type="slidenum">
              <a:rPr lang="en-US"/>
              <a:pPr/>
              <a:t>6</a:t>
            </a:fld>
            <a:endParaRPr lang="en-US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34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08335-74D6-3248-B882-D92FBBCFA17B}" type="slidenum">
              <a:rPr lang="en-US"/>
              <a:pPr/>
              <a:t>7</a:t>
            </a:fld>
            <a:endParaRPr lang="en-US"/>
          </a:p>
        </p:txBody>
      </p:sp>
      <p:sp>
        <p:nvSpPr>
          <p:cNvPr id="84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23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08335-74D6-3248-B882-D92FBBCFA17B}" type="slidenum">
              <a:rPr lang="en-US"/>
              <a:pPr/>
              <a:t>8</a:t>
            </a:fld>
            <a:endParaRPr lang="en-US"/>
          </a:p>
        </p:txBody>
      </p:sp>
      <p:sp>
        <p:nvSpPr>
          <p:cNvPr id="84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20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6EC67-8919-0D44-9BBA-17B2E7456632}" type="slidenum">
              <a:rPr lang="en-US"/>
              <a:pPr/>
              <a:t>9</a:t>
            </a:fld>
            <a:endParaRPr lang="en-US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9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ED0D5D7-DF32-C442-9A6B-70BC39B012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FE9266B-A711-8847-B212-B07AB2BC1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E197A7F-6082-6047-8118-89E4AB31B7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D6BF65-C2AD-AD42-A6C3-B0C82F4012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56E5C2-B61B-244D-8B12-08FF3A2DDA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C2D27C-BC6C-6C40-BF2A-D2E4C9F9B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CD6084-1079-6848-8038-01B338F891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08E2E9-AB5B-464B-8CEB-CF5ED83C5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3B6291-8AB0-C942-85EA-9F7AA161D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75083F-4DE2-9645-B346-493557CC07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CFD41D-8578-4E44-8A75-7F9437A80D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1667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990048F9-2ACF-424D-9BFF-539BA9E680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01/30317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nafold.rna.albany.edu/" TargetMode="Externa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ure.com/scitable/definition/trna-transfer-rna-256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</p:spPr>
        <p:txBody>
          <a:bodyPr/>
          <a:lstStyle/>
          <a:p>
            <a:r>
              <a:rPr lang="en-US" sz="4000" dirty="0"/>
              <a:t>RNA Secondary Structure Prediction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19400"/>
            <a:ext cx="6858000" cy="1752600"/>
          </a:xfrm>
        </p:spPr>
        <p:txBody>
          <a:bodyPr/>
          <a:lstStyle/>
          <a:p>
            <a:r>
              <a:rPr lang="en-US" dirty="0"/>
              <a:t>BMI/CS 776 </a:t>
            </a:r>
          </a:p>
          <a:p>
            <a:r>
              <a:rPr lang="en-US" dirty="0"/>
              <a:t>www.biostat.wisc.edu/bmi776/</a:t>
            </a:r>
          </a:p>
          <a:p>
            <a:r>
              <a:rPr lang="en-US" dirty="0"/>
              <a:t>Spring </a:t>
            </a:r>
            <a:r>
              <a:rPr lang="en-US" dirty="0" smtClean="0"/>
              <a:t>2018</a:t>
            </a:r>
            <a:endParaRPr lang="en-US" dirty="0"/>
          </a:p>
          <a:p>
            <a:r>
              <a:rPr lang="en-US" dirty="0"/>
              <a:t>Anthony Gitter</a:t>
            </a:r>
          </a:p>
          <a:p>
            <a:r>
              <a:rPr lang="en-US" dirty="0"/>
              <a:t>gitter@biostat.wisc.edu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</a:rPr>
              <a:t>under 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200" dirty="0" smtClean="0">
                <a:solidFill>
                  <a:schemeClr val="tx1"/>
                </a:solidFill>
                <a:latin typeface="Arial" pitchFamily="-111" charset="0"/>
              </a:rPr>
              <a:t> by Mark </a:t>
            </a:r>
            <a:r>
              <a:rPr lang="en-US" sz="1200" dirty="0" smtClean="0">
                <a:solidFill>
                  <a:srgbClr val="000066"/>
                </a:solidFill>
                <a:latin typeface="Arial" pitchFamily="-111" charset="0"/>
              </a:rPr>
              <a:t>Craven, Colin Dewey, and Anthony Gitter</a:t>
            </a:r>
            <a:endParaRPr lang="en-US" sz="1200" dirty="0">
              <a:solidFill>
                <a:srgbClr val="000066"/>
              </a:solidFill>
              <a:latin typeface="Arial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&quot;No&quot; Symbol 40"/>
          <p:cNvSpPr/>
          <p:nvPr/>
        </p:nvSpPr>
        <p:spPr bwMode="auto">
          <a:xfrm>
            <a:off x="7513320" y="4978400"/>
            <a:ext cx="1437640" cy="1376680"/>
          </a:xfrm>
          <a:prstGeom prst="noSmoking">
            <a:avLst>
              <a:gd name="adj" fmla="val 7412"/>
            </a:avLst>
          </a:prstGeom>
          <a:solidFill>
            <a:srgbClr val="FF0000">
              <a:alpha val="30000"/>
            </a:srgb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lg" len="sm"/>
            <a:tailEnd type="none" w="lg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43" charset="0"/>
            </a:endParaRPr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3525"/>
            <a:ext cx="7772400" cy="1143000"/>
          </a:xfrm>
          <a:ln/>
        </p:spPr>
        <p:txBody>
          <a:bodyPr rIns="38100"/>
          <a:lstStyle/>
          <a:p>
            <a:r>
              <a:rPr lang="en-US" sz="4000" dirty="0"/>
              <a:t>RNA Folding Assumption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4600" y="1565275"/>
            <a:ext cx="7366000" cy="4025900"/>
          </a:xfrm>
          <a:ln/>
        </p:spPr>
        <p:txBody>
          <a:bodyPr rIns="38100" anchor="ctr"/>
          <a:lstStyle/>
          <a:p>
            <a:pPr marL="635000" indent="-406400">
              <a:lnSpc>
                <a:spcPct val="90000"/>
              </a:lnSpc>
            </a:pPr>
            <a:r>
              <a:rPr lang="en-US" sz="2400" dirty="0" smtClean="0"/>
              <a:t>Algorithms </a:t>
            </a:r>
            <a:r>
              <a:rPr lang="en-US" sz="2400" dirty="0"/>
              <a:t>we’ll consider assume that base pairings do not cross</a:t>
            </a:r>
          </a:p>
          <a:p>
            <a:pPr marL="635000" indent="-406400">
              <a:lnSpc>
                <a:spcPct val="90000"/>
              </a:lnSpc>
            </a:pPr>
            <a:endParaRPr lang="en-US" sz="2400" dirty="0"/>
          </a:p>
          <a:p>
            <a:pPr marL="635000" indent="-406400">
              <a:lnSpc>
                <a:spcPct val="90000"/>
              </a:lnSpc>
            </a:pPr>
            <a:r>
              <a:rPr lang="en-US" sz="2400" dirty="0"/>
              <a:t>F</a:t>
            </a:r>
            <a:r>
              <a:rPr lang="en-US" sz="2400" dirty="0" smtClean="0"/>
              <a:t>or </a:t>
            </a:r>
            <a:r>
              <a:rPr lang="en-US" sz="2400" dirty="0"/>
              <a:t>base-paired positions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 smtClean="0">
                <a:latin typeface="Times" pitchFamily="-110" charset="0"/>
              </a:rPr>
              <a:t>, </a:t>
            </a:r>
            <a:r>
              <a:rPr lang="en-US" sz="2400" i="1" dirty="0" err="1" smtClean="0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and </a:t>
            </a:r>
            <a:r>
              <a:rPr lang="en-US" sz="2400" i="1" dirty="0">
                <a:latin typeface="Times" pitchFamily="-110" charset="0"/>
              </a:rPr>
              <a:t>j, j’,</a:t>
            </a:r>
            <a:r>
              <a:rPr lang="en-US" sz="2400" dirty="0"/>
              <a:t> with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and </a:t>
            </a:r>
            <a:r>
              <a:rPr lang="en-US" sz="2400" i="1" dirty="0">
                <a:latin typeface="Times" pitchFamily="-110" charset="0"/>
              </a:rPr>
              <a:t>j &lt; j’</a:t>
            </a:r>
            <a:r>
              <a:rPr lang="en-US" sz="2400" dirty="0"/>
              <a:t>, we must have either</a:t>
            </a:r>
          </a:p>
          <a:p>
            <a:pPr marL="939800" lvl="1" indent="-4064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 smtClean="0"/>
              <a:t>  or 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(not nested)</a:t>
            </a:r>
            <a:endParaRPr lang="en-US" sz="2400" dirty="0" smtClean="0"/>
          </a:p>
          <a:p>
            <a:pPr marL="939800" lvl="1" indent="-406400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marL="939800" lvl="1" indent="-406400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marL="939800" lvl="1" indent="-406400"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 smtClean="0">
                <a:latin typeface="Times" pitchFamily="-110" charset="0"/>
              </a:rPr>
              <a:t>’ </a:t>
            </a:r>
            <a:r>
              <a:rPr lang="en-US" sz="2400" dirty="0" smtClean="0"/>
              <a:t> or 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&lt; </a:t>
            </a:r>
            <a:r>
              <a:rPr lang="en-US" sz="2400" i="1" dirty="0" err="1">
                <a:latin typeface="Times" pitchFamily="-110" charset="0"/>
              </a:rPr>
              <a:t>j</a:t>
            </a:r>
            <a:r>
              <a:rPr lang="en-US" sz="2400" i="1" dirty="0">
                <a:latin typeface="Times" pitchFamily="-110" charset="0"/>
              </a:rPr>
              <a:t>’</a:t>
            </a:r>
            <a:r>
              <a:rPr lang="en-US" sz="2400" dirty="0"/>
              <a:t> (nested)</a:t>
            </a:r>
          </a:p>
          <a:p>
            <a:pPr marL="939800" lvl="1" indent="-406400">
              <a:lnSpc>
                <a:spcPct val="90000"/>
              </a:lnSpc>
            </a:pPr>
            <a:endParaRPr lang="en-US" sz="2400" dirty="0"/>
          </a:p>
          <a:p>
            <a:pPr marL="635000" indent="-406400">
              <a:lnSpc>
                <a:spcPct val="90000"/>
              </a:lnSpc>
            </a:pPr>
            <a:r>
              <a:rPr lang="en-US" sz="2400" dirty="0" smtClean="0"/>
              <a:t>Can’t </a:t>
            </a:r>
            <a:r>
              <a:rPr lang="en-US" sz="2400" dirty="0"/>
              <a:t>have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j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 &lt; j’</a:t>
            </a:r>
            <a:r>
              <a:rPr lang="en-US" sz="2400" dirty="0"/>
              <a:t> or </a:t>
            </a:r>
            <a:r>
              <a:rPr lang="en-US" sz="2400" i="1" dirty="0">
                <a:latin typeface="Times" pitchFamily="-110" charset="0"/>
              </a:rPr>
              <a:t>j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 &lt; j’ &lt; 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’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53999" y="4385250"/>
            <a:ext cx="1448041" cy="547430"/>
            <a:chOff x="254000" y="4356100"/>
            <a:chExt cx="1041400" cy="393700"/>
          </a:xfrm>
        </p:grpSpPr>
        <p:sp>
          <p:nvSpPr>
            <p:cNvPr id="836617" name="Line 9"/>
            <p:cNvSpPr>
              <a:spLocks noChangeShapeType="1"/>
            </p:cNvSpPr>
            <p:nvPr/>
          </p:nvSpPr>
          <p:spPr bwMode="auto">
            <a:xfrm>
              <a:off x="254000" y="4686300"/>
              <a:ext cx="1041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4" name="Freeform 16"/>
            <p:cNvSpPr>
              <a:spLocks/>
            </p:cNvSpPr>
            <p:nvPr/>
          </p:nvSpPr>
          <p:spPr bwMode="auto">
            <a:xfrm>
              <a:off x="381000" y="4356100"/>
              <a:ext cx="749300" cy="304800"/>
            </a:xfrm>
            <a:custGeom>
              <a:avLst/>
              <a:gdLst/>
              <a:ahLst/>
              <a:cxnLst>
                <a:cxn ang="0">
                  <a:pos x="0" y="20903"/>
                </a:cxn>
                <a:cxn ang="0">
                  <a:pos x="11349" y="0"/>
                </a:cxn>
                <a:cxn ang="0">
                  <a:pos x="21600" y="20903"/>
                </a:cxn>
              </a:cxnLst>
              <a:rect l="0" t="0" r="r" b="b"/>
              <a:pathLst>
                <a:path w="21600" h="20903">
                  <a:moveTo>
                    <a:pt x="0" y="20903"/>
                  </a:moveTo>
                  <a:cubicBezTo>
                    <a:pt x="0" y="20903"/>
                    <a:pt x="4247" y="-697"/>
                    <a:pt x="11349" y="0"/>
                  </a:cubicBezTo>
                  <a:cubicBezTo>
                    <a:pt x="18299" y="682"/>
                    <a:pt x="21600" y="20903"/>
                    <a:pt x="21600" y="20903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5" name="Freeform 17"/>
            <p:cNvSpPr>
              <a:spLocks/>
            </p:cNvSpPr>
            <p:nvPr/>
          </p:nvSpPr>
          <p:spPr bwMode="auto">
            <a:xfrm>
              <a:off x="601663" y="4495800"/>
              <a:ext cx="325437" cy="215900"/>
            </a:xfrm>
            <a:custGeom>
              <a:avLst/>
              <a:gdLst/>
              <a:ahLst/>
              <a:cxnLst>
                <a:cxn ang="0">
                  <a:pos x="0" y="21437"/>
                </a:cxn>
                <a:cxn ang="0">
                  <a:pos x="12343" y="0"/>
                </a:cxn>
                <a:cxn ang="0">
                  <a:pos x="21600" y="20097"/>
                </a:cxn>
              </a:cxnLst>
              <a:rect l="0" t="0" r="r" b="b"/>
              <a:pathLst>
                <a:path w="21600" h="21437">
                  <a:moveTo>
                    <a:pt x="0" y="21437"/>
                  </a:moveTo>
                  <a:cubicBezTo>
                    <a:pt x="0" y="21437"/>
                    <a:pt x="490" y="253"/>
                    <a:pt x="12343" y="0"/>
                  </a:cubicBezTo>
                  <a:cubicBezTo>
                    <a:pt x="20018" y="-163"/>
                    <a:pt x="21600" y="20097"/>
                    <a:pt x="21600" y="20097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8" name="Oval 10"/>
            <p:cNvSpPr>
              <a:spLocks/>
            </p:cNvSpPr>
            <p:nvPr/>
          </p:nvSpPr>
          <p:spPr bwMode="auto">
            <a:xfrm>
              <a:off x="3429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9" name="Oval 11"/>
            <p:cNvSpPr>
              <a:spLocks/>
            </p:cNvSpPr>
            <p:nvPr/>
          </p:nvSpPr>
          <p:spPr bwMode="auto">
            <a:xfrm>
              <a:off x="5461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0" name="Oval 12"/>
            <p:cNvSpPr>
              <a:spLocks/>
            </p:cNvSpPr>
            <p:nvPr/>
          </p:nvSpPr>
          <p:spPr bwMode="auto">
            <a:xfrm>
              <a:off x="8763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1" name="Oval 13"/>
            <p:cNvSpPr>
              <a:spLocks/>
            </p:cNvSpPr>
            <p:nvPr/>
          </p:nvSpPr>
          <p:spPr bwMode="auto">
            <a:xfrm>
              <a:off x="1079500" y="4648200"/>
              <a:ext cx="101600" cy="101600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36626" name="Line 18"/>
          <p:cNvSpPr>
            <a:spLocks noChangeShapeType="1"/>
          </p:cNvSpPr>
          <p:nvPr/>
        </p:nvSpPr>
        <p:spPr bwMode="auto">
          <a:xfrm>
            <a:off x="7442200" y="5766667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31" name="Freeform 23"/>
          <p:cNvSpPr>
            <a:spLocks/>
          </p:cNvSpPr>
          <p:nvPr/>
        </p:nvSpPr>
        <p:spPr bwMode="auto">
          <a:xfrm>
            <a:off x="7918915" y="5440029"/>
            <a:ext cx="741556" cy="342088"/>
          </a:xfrm>
          <a:custGeom>
            <a:avLst/>
            <a:gdLst/>
            <a:ahLst/>
            <a:cxnLst>
              <a:cxn ang="0">
                <a:pos x="0" y="20745"/>
              </a:cxn>
              <a:cxn ang="0">
                <a:pos x="11829" y="0"/>
              </a:cxn>
              <a:cxn ang="0">
                <a:pos x="21600" y="17537"/>
              </a:cxn>
            </a:cxnLst>
            <a:rect l="0" t="0" r="r" b="b"/>
            <a:pathLst>
              <a:path w="21600" h="20745">
                <a:moveTo>
                  <a:pt x="0" y="20745"/>
                </a:moveTo>
                <a:cubicBezTo>
                  <a:pt x="0" y="20745"/>
                  <a:pt x="1851" y="-855"/>
                  <a:pt x="11829" y="0"/>
                </a:cubicBezTo>
                <a:cubicBezTo>
                  <a:pt x="21592" y="838"/>
                  <a:pt x="21600" y="17537"/>
                  <a:pt x="21600" y="17537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32" name="Freeform 24"/>
          <p:cNvSpPr>
            <a:spLocks/>
          </p:cNvSpPr>
          <p:nvPr/>
        </p:nvSpPr>
        <p:spPr bwMode="auto">
          <a:xfrm>
            <a:off x="7636417" y="5455479"/>
            <a:ext cx="741556" cy="326638"/>
          </a:xfrm>
          <a:custGeom>
            <a:avLst/>
            <a:gdLst/>
            <a:ahLst/>
            <a:cxnLst>
              <a:cxn ang="0">
                <a:pos x="0" y="20365"/>
              </a:cxn>
              <a:cxn ang="0">
                <a:pos x="10569" y="0"/>
              </a:cxn>
              <a:cxn ang="0">
                <a:pos x="21600" y="21450"/>
              </a:cxn>
            </a:cxnLst>
            <a:rect l="0" t="0" r="r" b="b"/>
            <a:pathLst>
              <a:path w="21600" h="21450">
                <a:moveTo>
                  <a:pt x="0" y="20365"/>
                </a:moveTo>
                <a:cubicBezTo>
                  <a:pt x="0" y="20365"/>
                  <a:pt x="3338" y="231"/>
                  <a:pt x="10569" y="0"/>
                </a:cubicBezTo>
                <a:cubicBezTo>
                  <a:pt x="15251" y="-150"/>
                  <a:pt x="21600" y="21450"/>
                  <a:pt x="21600" y="2145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27" name="Oval 19"/>
          <p:cNvSpPr>
            <a:spLocks/>
          </p:cNvSpPr>
          <p:nvPr/>
        </p:nvSpPr>
        <p:spPr bwMode="auto">
          <a:xfrm>
            <a:off x="7565793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28" name="Oval 20"/>
          <p:cNvSpPr>
            <a:spLocks/>
          </p:cNvSpPr>
          <p:nvPr/>
        </p:nvSpPr>
        <p:spPr bwMode="auto">
          <a:xfrm>
            <a:off x="7848290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29" name="Oval 21"/>
          <p:cNvSpPr>
            <a:spLocks/>
          </p:cNvSpPr>
          <p:nvPr/>
        </p:nvSpPr>
        <p:spPr bwMode="auto">
          <a:xfrm>
            <a:off x="8307349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6630" name="Oval 22"/>
          <p:cNvSpPr>
            <a:spLocks/>
          </p:cNvSpPr>
          <p:nvPr/>
        </p:nvSpPr>
        <p:spPr bwMode="auto">
          <a:xfrm>
            <a:off x="8589846" y="5713699"/>
            <a:ext cx="141249" cy="141249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54000" y="3332480"/>
            <a:ext cx="1448042" cy="370840"/>
            <a:chOff x="254000" y="3332480"/>
            <a:chExt cx="1448042" cy="370840"/>
          </a:xfrm>
        </p:grpSpPr>
        <p:sp>
          <p:nvSpPr>
            <p:cNvPr id="836612" name="Line 4"/>
            <p:cNvSpPr>
              <a:spLocks noChangeShapeType="1"/>
            </p:cNvSpPr>
            <p:nvPr/>
          </p:nvSpPr>
          <p:spPr bwMode="auto">
            <a:xfrm>
              <a:off x="254000" y="3615025"/>
              <a:ext cx="144804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2" name="Freeform 14"/>
            <p:cNvSpPr>
              <a:spLocks/>
            </p:cNvSpPr>
            <p:nvPr/>
          </p:nvSpPr>
          <p:spPr bwMode="auto">
            <a:xfrm>
              <a:off x="430590" y="3332480"/>
              <a:ext cx="300204" cy="300204"/>
            </a:xfrm>
            <a:custGeom>
              <a:avLst/>
              <a:gdLst/>
              <a:ahLst/>
              <a:cxnLst>
                <a:cxn ang="0">
                  <a:pos x="0" y="19904"/>
                </a:cxn>
                <a:cxn ang="0">
                  <a:pos x="10165" y="0"/>
                </a:cxn>
                <a:cxn ang="0">
                  <a:pos x="21600" y="21148"/>
                </a:cxn>
              </a:cxnLst>
              <a:rect l="0" t="0" r="r" b="b"/>
              <a:pathLst>
                <a:path w="21600" h="21148">
                  <a:moveTo>
                    <a:pt x="0" y="19904"/>
                  </a:moveTo>
                  <a:cubicBezTo>
                    <a:pt x="0" y="19904"/>
                    <a:pt x="2317" y="-452"/>
                    <a:pt x="10165" y="0"/>
                  </a:cubicBezTo>
                  <a:cubicBezTo>
                    <a:pt x="18013" y="452"/>
                    <a:pt x="21600" y="21148"/>
                    <a:pt x="21600" y="21148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23" name="Freeform 15"/>
            <p:cNvSpPr>
              <a:spLocks/>
            </p:cNvSpPr>
            <p:nvPr/>
          </p:nvSpPr>
          <p:spPr bwMode="auto">
            <a:xfrm>
              <a:off x="1189930" y="3332480"/>
              <a:ext cx="300204" cy="300204"/>
            </a:xfrm>
            <a:custGeom>
              <a:avLst/>
              <a:gdLst/>
              <a:ahLst/>
              <a:cxnLst>
                <a:cxn ang="0">
                  <a:pos x="0" y="19904"/>
                </a:cxn>
                <a:cxn ang="0">
                  <a:pos x="10165" y="0"/>
                </a:cxn>
                <a:cxn ang="0">
                  <a:pos x="21600" y="21148"/>
                </a:cxn>
              </a:cxnLst>
              <a:rect l="0" t="0" r="r" b="b"/>
              <a:pathLst>
                <a:path w="21600" h="21148">
                  <a:moveTo>
                    <a:pt x="0" y="19904"/>
                  </a:moveTo>
                  <a:cubicBezTo>
                    <a:pt x="0" y="19904"/>
                    <a:pt x="2317" y="-452"/>
                    <a:pt x="10165" y="0"/>
                  </a:cubicBezTo>
                  <a:cubicBezTo>
                    <a:pt x="18013" y="452"/>
                    <a:pt x="21600" y="21148"/>
                    <a:pt x="21600" y="21148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3" name="Oval 5"/>
            <p:cNvSpPr>
              <a:spLocks/>
            </p:cNvSpPr>
            <p:nvPr/>
          </p:nvSpPr>
          <p:spPr bwMode="auto">
            <a:xfrm>
              <a:off x="377613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4" name="Oval 6"/>
            <p:cNvSpPr>
              <a:spLocks/>
            </p:cNvSpPr>
            <p:nvPr/>
          </p:nvSpPr>
          <p:spPr bwMode="auto">
            <a:xfrm>
              <a:off x="660158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5" name="Oval 7"/>
            <p:cNvSpPr>
              <a:spLocks/>
            </p:cNvSpPr>
            <p:nvPr/>
          </p:nvSpPr>
          <p:spPr bwMode="auto">
            <a:xfrm>
              <a:off x="1119293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6616" name="Oval 8"/>
            <p:cNvSpPr>
              <a:spLocks/>
            </p:cNvSpPr>
            <p:nvPr/>
          </p:nvSpPr>
          <p:spPr bwMode="auto">
            <a:xfrm>
              <a:off x="1401838" y="3562048"/>
              <a:ext cx="141272" cy="1412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84480" y="3637280"/>
            <a:ext cx="324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000090"/>
                </a:solidFill>
                <a:latin typeface="Times"/>
                <a:cs typeface="Times"/>
              </a:rPr>
              <a:t>i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8800" y="3637280"/>
            <a:ext cx="410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i</a:t>
            </a:r>
            <a:r>
              <a:rPr lang="en-US" i="1" dirty="0" smtClean="0">
                <a:solidFill>
                  <a:srgbClr val="000090"/>
                </a:solidFill>
                <a:latin typeface="Times"/>
                <a:cs typeface="Times"/>
              </a:rPr>
              <a:t>’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6000" y="3637280"/>
            <a:ext cx="345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0320" y="3637280"/>
            <a:ext cx="43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r>
              <a:rPr lang="en-US" i="1" dirty="0" smtClean="0">
                <a:solidFill>
                  <a:srgbClr val="000090"/>
                </a:solidFill>
                <a:latin typeface="Times"/>
                <a:cs typeface="Times"/>
              </a:rPr>
              <a:t>’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4480" y="4856480"/>
            <a:ext cx="324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000090"/>
                </a:solidFill>
                <a:latin typeface="Times"/>
                <a:cs typeface="Times"/>
              </a:rPr>
              <a:t>i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90320" y="4866640"/>
            <a:ext cx="410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i</a:t>
            </a:r>
            <a:r>
              <a:rPr lang="en-US" i="1" dirty="0" smtClean="0">
                <a:solidFill>
                  <a:srgbClr val="000090"/>
                </a:solidFill>
                <a:latin typeface="Times"/>
                <a:cs typeface="Times"/>
              </a:rPr>
              <a:t>’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6000" y="4856480"/>
            <a:ext cx="43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000090"/>
                </a:solidFill>
                <a:latin typeface="Times"/>
                <a:cs typeface="Times"/>
              </a:rPr>
              <a:t>j</a:t>
            </a:r>
            <a:r>
              <a:rPr lang="en-US" i="1" dirty="0" smtClean="0">
                <a:solidFill>
                  <a:srgbClr val="000090"/>
                </a:solidFill>
                <a:latin typeface="Times"/>
                <a:cs typeface="Times"/>
              </a:rPr>
              <a:t>’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8640" y="4856480"/>
            <a:ext cx="345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000090"/>
                </a:solidFill>
                <a:latin typeface="Times"/>
                <a:cs typeface="Times"/>
              </a:rPr>
              <a:t>j</a:t>
            </a:r>
            <a:endParaRPr lang="en-US" i="1" dirty="0">
              <a:solidFill>
                <a:srgbClr val="000090"/>
              </a:solidFill>
              <a:latin typeface="Times"/>
              <a:cs typeface="Time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76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57188"/>
            <a:ext cx="2439988" cy="5900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37637" name="Rectangle 5"/>
          <p:cNvSpPr>
            <a:spLocks/>
          </p:cNvSpPr>
          <p:nvPr/>
        </p:nvSpPr>
        <p:spPr bwMode="auto">
          <a:xfrm>
            <a:off x="5041900" y="6423025"/>
            <a:ext cx="3641725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200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Figure from </a:t>
            </a:r>
            <a:r>
              <a:rPr lang="en-US" sz="1200" dirty="0" err="1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Seliverstov</a:t>
            </a:r>
            <a:r>
              <a:rPr lang="en-US" sz="1200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 et al. </a:t>
            </a:r>
            <a:r>
              <a:rPr lang="en-US" sz="1200" i="1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BMC Microbiology</a:t>
            </a:r>
            <a:r>
              <a:rPr lang="en-US" sz="1200" dirty="0">
                <a:latin typeface="Helvetica" pitchFamily="-110" charset="0"/>
                <a:ea typeface="Helvetica" pitchFamily="-110" charset="0"/>
                <a:cs typeface="Helvetica" pitchFamily="-110" charset="0"/>
                <a:sym typeface="Helvetica" pitchFamily="-110" charset="0"/>
              </a:rPr>
              <a:t>, 2005</a:t>
            </a:r>
          </a:p>
        </p:txBody>
      </p:sp>
      <p:sp>
        <p:nvSpPr>
          <p:cNvPr id="837638" name="Line 6"/>
          <p:cNvSpPr>
            <a:spLocks noChangeShapeType="1"/>
          </p:cNvSpPr>
          <p:nvPr/>
        </p:nvSpPr>
        <p:spPr bwMode="auto">
          <a:xfrm rot="10800000" flipV="1">
            <a:off x="5689600" y="1266825"/>
            <a:ext cx="1487488" cy="5619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7639" name="Rectangle 7"/>
          <p:cNvSpPr>
            <a:spLocks/>
          </p:cNvSpPr>
          <p:nvPr/>
        </p:nvSpPr>
        <p:spPr bwMode="auto">
          <a:xfrm>
            <a:off x="4311650" y="1663700"/>
            <a:ext cx="13128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chemeClr val="tx1"/>
                </a:solidFill>
                <a:ea typeface="Gill Sans" pitchFamily="-110" charset="0"/>
                <a:cs typeface="Gill Sans" pitchFamily="-110" charset="0"/>
              </a:rPr>
              <a:t>pseudoknot</a:t>
            </a:r>
          </a:p>
        </p:txBody>
      </p:sp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27000"/>
            <a:ext cx="7772400" cy="1143000"/>
          </a:xfrm>
          <a:ln/>
        </p:spPr>
        <p:txBody>
          <a:bodyPr rIns="38100"/>
          <a:lstStyle/>
          <a:p>
            <a:r>
              <a:rPr lang="en-US" sz="4000" dirty="0" err="1"/>
              <a:t>Pseudoknots</a:t>
            </a:r>
            <a:endParaRPr lang="en-US" sz="4000" dirty="0"/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6" y="2409824"/>
            <a:ext cx="5829300" cy="4448176"/>
          </a:xfrm>
          <a:ln/>
        </p:spPr>
        <p:txBody>
          <a:bodyPr rIns="38100" anchor="ctr"/>
          <a:lstStyle/>
          <a:p>
            <a:pPr marL="635000" indent="-406400"/>
            <a:r>
              <a:rPr lang="en-US" sz="2400" dirty="0"/>
              <a:t>T</a:t>
            </a:r>
            <a:r>
              <a:rPr lang="en-US" sz="2400" dirty="0" smtClean="0"/>
              <a:t>hese </a:t>
            </a:r>
            <a:r>
              <a:rPr lang="en-US" sz="2400" dirty="0"/>
              <a:t>crossings are called </a:t>
            </a:r>
            <a:r>
              <a:rPr lang="en-US" sz="2400" i="1" dirty="0"/>
              <a:t>pseudoknots</a:t>
            </a:r>
            <a:endParaRPr lang="en-US" sz="2400" dirty="0"/>
          </a:p>
          <a:p>
            <a:pPr marL="635000" indent="-406400"/>
            <a:r>
              <a:rPr lang="en-US" sz="2400" dirty="0"/>
              <a:t>D</a:t>
            </a:r>
            <a:r>
              <a:rPr lang="en-US" sz="2400" dirty="0" smtClean="0"/>
              <a:t>ynamic </a:t>
            </a:r>
            <a:r>
              <a:rPr lang="en-US" sz="2400" dirty="0"/>
              <a:t>programming breaks down if pseudoknots are allowed</a:t>
            </a:r>
          </a:p>
          <a:p>
            <a:pPr marL="635000" indent="-406400"/>
            <a:r>
              <a:rPr lang="en-US" sz="2400" dirty="0"/>
              <a:t>F</a:t>
            </a:r>
            <a:r>
              <a:rPr lang="en-US" sz="2400" dirty="0" smtClean="0"/>
              <a:t>ortunately</a:t>
            </a:r>
            <a:r>
              <a:rPr lang="en-US" sz="2400" dirty="0"/>
              <a:t>, they are not very </a:t>
            </a:r>
            <a:r>
              <a:rPr lang="en-US" sz="2400" dirty="0" smtClean="0"/>
              <a:t>frequent</a:t>
            </a:r>
          </a:p>
          <a:p>
            <a:pPr marL="635000" indent="-406400"/>
            <a:endParaRPr lang="en-US" sz="2400" dirty="0" smtClean="0"/>
          </a:p>
          <a:p>
            <a:pPr marL="635000" indent="-406400"/>
            <a:endParaRPr lang="en-US" sz="2400" dirty="0"/>
          </a:p>
          <a:p>
            <a:pPr marL="635000" indent="-406400"/>
            <a:r>
              <a:rPr lang="en-US" sz="2400" dirty="0" smtClean="0"/>
              <a:t>Modern software does support them</a:t>
            </a:r>
          </a:p>
          <a:p>
            <a:pPr marL="1035050" lvl="1" indent="-406400"/>
            <a:r>
              <a:rPr lang="en-US" sz="2000" dirty="0" smtClean="0">
                <a:hlinkClick r:id="rId4"/>
              </a:rPr>
              <a:t>Akiyama et al. 2018</a:t>
            </a:r>
            <a:endParaRPr lang="en-US" sz="2000" dirty="0" smtClean="0"/>
          </a:p>
          <a:p>
            <a:pPr marL="635000" indent="-406400"/>
            <a:endParaRPr lang="en-US" sz="2400" dirty="0"/>
          </a:p>
          <a:p>
            <a:pPr marL="635000" indent="-406400"/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977" y="208458"/>
            <a:ext cx="8610600" cy="1143000"/>
          </a:xfrm>
        </p:spPr>
        <p:txBody>
          <a:bodyPr/>
          <a:lstStyle/>
          <a:p>
            <a:r>
              <a:rPr lang="en-US" sz="4000" dirty="0" smtClean="0"/>
              <a:t>Simplest </a:t>
            </a:r>
            <a:r>
              <a:rPr lang="en-US" sz="4000" dirty="0"/>
              <a:t>RNA Secondary </a:t>
            </a:r>
            <a:r>
              <a:rPr lang="en-US" sz="4000" dirty="0" smtClean="0"/>
              <a:t>Structure Task</a:t>
            </a:r>
            <a:endParaRPr lang="en-US" sz="4000" dirty="0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265" y="1768475"/>
            <a:ext cx="807402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Given:</a:t>
            </a:r>
            <a:endParaRPr lang="en-US" sz="2400" dirty="0"/>
          </a:p>
          <a:p>
            <a:pPr lvl="1"/>
            <a:r>
              <a:rPr lang="en-US" sz="2400" dirty="0" smtClean="0"/>
              <a:t>An RNA sequence</a:t>
            </a:r>
          </a:p>
          <a:p>
            <a:pPr lvl="1"/>
            <a:r>
              <a:rPr lang="en-US" sz="2400" dirty="0" smtClean="0"/>
              <a:t>The constraint that </a:t>
            </a:r>
            <a:r>
              <a:rPr lang="en-US" sz="2400" dirty="0" err="1" smtClean="0"/>
              <a:t>pseudoknots</a:t>
            </a:r>
            <a:r>
              <a:rPr lang="en-US" sz="2400" dirty="0" smtClean="0"/>
              <a:t> are not allowed</a:t>
            </a:r>
          </a:p>
          <a:p>
            <a:pPr marL="0" indent="0">
              <a:buNone/>
            </a:pPr>
            <a:r>
              <a:rPr lang="en-US" sz="2400" dirty="0" smtClean="0"/>
              <a:t>Do:</a:t>
            </a:r>
          </a:p>
          <a:p>
            <a:pPr lvl="1"/>
            <a:r>
              <a:rPr lang="en-US" sz="2400" dirty="0" smtClean="0"/>
              <a:t>Find a secondary structure for the RNA that maximizes the number of base pairing positions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0104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Structure: the </a:t>
            </a:r>
            <a:r>
              <a:rPr lang="en-US" sz="4000" dirty="0" err="1"/>
              <a:t>Nussinov</a:t>
            </a:r>
            <a:r>
              <a:rPr lang="en-US" sz="4000" dirty="0"/>
              <a:t> </a:t>
            </a:r>
            <a:r>
              <a:rPr lang="en-US" sz="4000" dirty="0" smtClean="0"/>
              <a:t>Algorithm</a:t>
            </a:r>
            <a:br>
              <a:rPr lang="en-US" sz="4000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Nussinov</a:t>
            </a:r>
            <a:r>
              <a:rPr lang="en-US" sz="2000" dirty="0" smtClean="0"/>
              <a:t> et al., </a:t>
            </a:r>
            <a:r>
              <a:rPr lang="en-US" sz="2000" i="1" dirty="0" smtClean="0"/>
              <a:t>SIAM Journal of Applied Mathematics</a:t>
            </a:r>
            <a:r>
              <a:rPr lang="en-US" sz="2000" dirty="0" smtClean="0"/>
              <a:t> 1978]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265" y="2167311"/>
            <a:ext cx="807402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</a:t>
            </a:r>
            <a:r>
              <a:rPr lang="en-US" sz="2400" dirty="0" smtClean="0"/>
              <a:t>ey </a:t>
            </a:r>
            <a:r>
              <a:rPr lang="en-US" sz="2400" dirty="0"/>
              <a:t>idea:</a:t>
            </a:r>
          </a:p>
          <a:p>
            <a:pPr lvl="1"/>
            <a:r>
              <a:rPr lang="en-US" sz="2400" dirty="0" smtClean="0"/>
              <a:t>Do </a:t>
            </a:r>
            <a:r>
              <a:rPr lang="en-US" sz="2400" dirty="0"/>
              <a:t>this using dynamic programming</a:t>
            </a:r>
          </a:p>
          <a:p>
            <a:pPr lvl="2"/>
            <a:r>
              <a:rPr lang="en-US" dirty="0"/>
              <a:t>start with small subsequences</a:t>
            </a:r>
          </a:p>
          <a:p>
            <a:pPr lvl="2"/>
            <a:r>
              <a:rPr lang="en-US" dirty="0"/>
              <a:t>progressively work to larger ones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sz="4000" dirty="0"/>
              <a:t>DP in the </a:t>
            </a:r>
            <a:r>
              <a:rPr lang="en-US" sz="4000" dirty="0" err="1"/>
              <a:t>Nussinov</a:t>
            </a:r>
            <a:r>
              <a:rPr lang="en-US" sz="4000" dirty="0"/>
              <a:t> 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46281"/>
              </p:ext>
            </p:extLst>
          </p:nvPr>
        </p:nvGraphicFramePr>
        <p:xfrm>
          <a:off x="2073613" y="1721167"/>
          <a:ext cx="45720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598769" y="1166393"/>
            <a:ext cx="319529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 smtClean="0">
                <a:latin typeface="Times" panose="02020603050405020304" pitchFamily="18" charset="0"/>
                <a:cs typeface="Times" panose="02020603050405020304" pitchFamily="18" charset="0"/>
              </a:rPr>
              <a:t>j</a:t>
            </a:r>
            <a:endParaRPr 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564394" y="2165100"/>
            <a:ext cx="319529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 err="1" smtClean="0">
                <a:latin typeface="Times" panose="02020603050405020304" pitchFamily="18" charset="0"/>
                <a:cs typeface="Times" panose="02020603050405020304" pitchFamily="18" charset="0"/>
              </a:rPr>
              <a:t>i</a:t>
            </a:r>
            <a:endParaRPr 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13" idx="3"/>
          </p:cNvCxnSpPr>
          <p:nvPr/>
        </p:nvCxnSpPr>
        <p:spPr bwMode="auto">
          <a:xfrm flipV="1">
            <a:off x="2918298" y="1397225"/>
            <a:ext cx="1527242" cy="1"/>
          </a:xfrm>
          <a:prstGeom prst="straightConnector1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14" idx="2"/>
          </p:cNvCxnSpPr>
          <p:nvPr/>
        </p:nvCxnSpPr>
        <p:spPr bwMode="auto">
          <a:xfrm flipH="1">
            <a:off x="1724158" y="2626765"/>
            <a:ext cx="1" cy="1380402"/>
          </a:xfrm>
          <a:prstGeom prst="straightConnector1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965246" y="6561667"/>
            <a:ext cx="3289707" cy="30777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 smtClean="0"/>
              <a:t>Figure 10.8 from textbook</a:t>
            </a:r>
            <a:endParaRPr lang="en-US" sz="1400" dirty="0"/>
          </a:p>
        </p:txBody>
      </p:sp>
      <p:sp>
        <p:nvSpPr>
          <p:cNvPr id="21" name="Text Box 149"/>
          <p:cNvSpPr txBox="1">
            <a:spLocks noChangeArrowheads="1"/>
          </p:cNvSpPr>
          <p:nvPr/>
        </p:nvSpPr>
        <p:spPr bwMode="auto">
          <a:xfrm>
            <a:off x="6995067" y="3503929"/>
            <a:ext cx="2174875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max # of</a:t>
            </a:r>
          </a:p>
          <a:p>
            <a:r>
              <a:rPr lang="en-US" dirty="0"/>
              <a:t>paired bases in</a:t>
            </a:r>
          </a:p>
          <a:p>
            <a:r>
              <a:rPr lang="en-US" dirty="0"/>
              <a:t>subsequence [</a:t>
            </a:r>
            <a:r>
              <a:rPr lang="en-US" i="1" dirty="0" err="1">
                <a:latin typeface="Times" pitchFamily="-110" charset="0"/>
              </a:rPr>
              <a:t>i</a:t>
            </a:r>
            <a:r>
              <a:rPr lang="en-US" dirty="0">
                <a:latin typeface="Times" pitchFamily="-110" charset="0"/>
              </a:rPr>
              <a:t>, </a:t>
            </a:r>
            <a:r>
              <a:rPr lang="en-US" i="1" dirty="0">
                <a:latin typeface="Times" pitchFamily="-110" charset="0"/>
              </a:rPr>
              <a:t>j</a:t>
            </a:r>
            <a:r>
              <a:rPr lang="en-US" dirty="0"/>
              <a:t>]</a:t>
            </a:r>
          </a:p>
        </p:txBody>
      </p:sp>
      <p:sp>
        <p:nvSpPr>
          <p:cNvPr id="22" name="Freeform 152"/>
          <p:cNvSpPr>
            <a:spLocks/>
          </p:cNvSpPr>
          <p:nvPr/>
        </p:nvSpPr>
        <p:spPr bwMode="auto">
          <a:xfrm flipH="1">
            <a:off x="5928269" y="3346249"/>
            <a:ext cx="1066798" cy="466993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240"/>
              </a:cxn>
              <a:cxn ang="0">
                <a:pos x="720" y="0"/>
              </a:cxn>
            </a:cxnLst>
            <a:rect l="0" t="0" r="r" b="b"/>
            <a:pathLst>
              <a:path w="720" h="280">
                <a:moveTo>
                  <a:pt x="0" y="240"/>
                </a:moveTo>
                <a:cubicBezTo>
                  <a:pt x="84" y="260"/>
                  <a:pt x="168" y="280"/>
                  <a:pt x="288" y="240"/>
                </a:cubicBezTo>
                <a:cubicBezTo>
                  <a:pt x="408" y="200"/>
                  <a:pt x="564" y="100"/>
                  <a:pt x="720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sz="4000"/>
              <a:t>DP in the Nussinov Algorithm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/>
              <a:t>L</a:t>
            </a:r>
            <a:r>
              <a:rPr lang="en-US" sz="2400" dirty="0" smtClean="0"/>
              <a:t>et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</a:t>
            </a:r>
            <a:r>
              <a:rPr lang="en-US" sz="2400" dirty="0" smtClean="0"/>
              <a:t>nitialization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R</a:t>
            </a:r>
            <a:r>
              <a:rPr lang="en-US" sz="2400" dirty="0" smtClean="0"/>
              <a:t>ecursion</a:t>
            </a:r>
            <a:endParaRPr lang="en-US" sz="2400" dirty="0"/>
          </a:p>
        </p:txBody>
      </p:sp>
      <p:graphicFrame>
        <p:nvGraphicFramePr>
          <p:cNvPr id="772242" name="Object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614384"/>
              </p:ext>
            </p:extLst>
          </p:nvPr>
        </p:nvGraphicFramePr>
        <p:xfrm>
          <a:off x="1789113" y="1262063"/>
          <a:ext cx="5715000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4512" name="Equation" r:id="rId4" imgW="2882880" imgH="482400" progId="Equation.DSMT4">
                  <p:embed/>
                </p:oleObj>
              </mc:Choice>
              <mc:Fallback>
                <p:oleObj name="Equation" r:id="rId4" imgW="28828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262063"/>
                        <a:ext cx="5715000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2243" name="Object 1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903575"/>
              </p:ext>
            </p:extLst>
          </p:nvPr>
        </p:nvGraphicFramePr>
        <p:xfrm>
          <a:off x="2835275" y="4298138"/>
          <a:ext cx="4656138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4513" name="Equation" r:id="rId6" imgW="2349360" imgH="1117440" progId="Equation.3">
                  <p:embed/>
                </p:oleObj>
              </mc:Choice>
              <mc:Fallback>
                <p:oleObj name="Equation" r:id="rId6" imgW="23493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4298138"/>
                        <a:ext cx="4656138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2244" name="Object 148"/>
          <p:cNvGraphicFramePr>
            <a:graphicFrameLocks noChangeAspect="1"/>
          </p:cNvGraphicFramePr>
          <p:nvPr/>
        </p:nvGraphicFramePr>
        <p:xfrm>
          <a:off x="2860675" y="2895600"/>
          <a:ext cx="35004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4514" name="Equation" r:id="rId8" imgW="1765080" imgH="431640" progId="Equation.3">
                  <p:embed/>
                </p:oleObj>
              </mc:Choice>
              <mc:Fallback>
                <p:oleObj name="Equation" r:id="rId8" imgW="1765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2895600"/>
                        <a:ext cx="35004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2245" name="Text Box 149"/>
          <p:cNvSpPr txBox="1">
            <a:spLocks noChangeArrowheads="1"/>
          </p:cNvSpPr>
          <p:nvPr/>
        </p:nvSpPr>
        <p:spPr bwMode="auto">
          <a:xfrm>
            <a:off x="609600" y="5791200"/>
            <a:ext cx="2174875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max # of</a:t>
            </a:r>
          </a:p>
          <a:p>
            <a:r>
              <a:rPr lang="en-US" dirty="0"/>
              <a:t>paired bases in</a:t>
            </a:r>
          </a:p>
          <a:p>
            <a:r>
              <a:rPr lang="en-US" dirty="0"/>
              <a:t>subsequence [</a:t>
            </a:r>
            <a:r>
              <a:rPr lang="en-US" i="1" dirty="0" err="1">
                <a:latin typeface="Times" pitchFamily="-110" charset="0"/>
              </a:rPr>
              <a:t>i</a:t>
            </a:r>
            <a:r>
              <a:rPr lang="en-US" dirty="0">
                <a:latin typeface="Times" pitchFamily="-110" charset="0"/>
              </a:rPr>
              <a:t>, </a:t>
            </a:r>
            <a:r>
              <a:rPr lang="en-US" i="1" dirty="0">
                <a:latin typeface="Times" pitchFamily="-110" charset="0"/>
              </a:rPr>
              <a:t>j</a:t>
            </a:r>
            <a:r>
              <a:rPr lang="en-US" dirty="0"/>
              <a:t>]</a:t>
            </a:r>
          </a:p>
        </p:txBody>
      </p:sp>
      <p:sp>
        <p:nvSpPr>
          <p:cNvPr id="772248" name="Freeform 152"/>
          <p:cNvSpPr>
            <a:spLocks/>
          </p:cNvSpPr>
          <p:nvPr/>
        </p:nvSpPr>
        <p:spPr bwMode="auto">
          <a:xfrm>
            <a:off x="1752600" y="5638800"/>
            <a:ext cx="1143000" cy="4445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88" y="240"/>
              </a:cxn>
              <a:cxn ang="0">
                <a:pos x="720" y="0"/>
              </a:cxn>
            </a:cxnLst>
            <a:rect l="0" t="0" r="r" b="b"/>
            <a:pathLst>
              <a:path w="720" h="280">
                <a:moveTo>
                  <a:pt x="0" y="240"/>
                </a:moveTo>
                <a:cubicBezTo>
                  <a:pt x="84" y="260"/>
                  <a:pt x="168" y="280"/>
                  <a:pt x="288" y="240"/>
                </a:cubicBezTo>
                <a:cubicBezTo>
                  <a:pt x="408" y="200"/>
                  <a:pt x="564" y="100"/>
                  <a:pt x="720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54" name="Rectangle 10"/>
          <p:cNvSpPr>
            <a:spLocks noChangeArrowheads="1"/>
          </p:cNvSpPr>
          <p:nvPr/>
        </p:nvSpPr>
        <p:spPr bwMode="auto">
          <a:xfrm>
            <a:off x="2057400" y="4191000"/>
            <a:ext cx="2362200" cy="381000"/>
          </a:xfrm>
          <a:prstGeom prst="rect">
            <a:avLst/>
          </a:prstGeom>
          <a:solidFill>
            <a:srgbClr val="FFFF00">
              <a:alpha val="25000"/>
            </a:srgbClr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325"/>
            <a:ext cx="8610600" cy="1143000"/>
          </a:xfrm>
        </p:spPr>
        <p:txBody>
          <a:bodyPr/>
          <a:lstStyle/>
          <a:p>
            <a:r>
              <a:rPr lang="en-US" sz="4000"/>
              <a:t>Nussinov Algorithm Traceback</a:t>
            </a:r>
          </a:p>
        </p:txBody>
      </p:sp>
      <p:graphicFrame>
        <p:nvGraphicFramePr>
          <p:cNvPr id="774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999790"/>
              </p:ext>
            </p:extLst>
          </p:nvPr>
        </p:nvGraphicFramePr>
        <p:xfrm>
          <a:off x="1216025" y="1139825"/>
          <a:ext cx="6556375" cy="556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215" name="Equation" r:id="rId4" imgW="3441600" imgH="2920680" progId="Equation.3">
                  <p:embed/>
                </p:oleObj>
              </mc:Choice>
              <mc:Fallback>
                <p:oleObj name="Equation" r:id="rId4" imgW="3441600" imgH="2920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1139825"/>
                        <a:ext cx="6556375" cy="556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 by Energy Minimization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</a:t>
            </a:r>
            <a:r>
              <a:rPr lang="en-US" sz="2400" dirty="0" smtClean="0"/>
              <a:t>t’s </a:t>
            </a:r>
            <a:r>
              <a:rPr lang="en-US" sz="2400" dirty="0"/>
              <a:t>naïve to predict folding just by maximizing the number of base pairs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</a:t>
            </a:r>
            <a:r>
              <a:rPr lang="en-US" sz="2400" dirty="0" smtClean="0"/>
              <a:t>owever</a:t>
            </a:r>
            <a:r>
              <a:rPr lang="en-US" sz="2400" dirty="0"/>
              <a:t>, we can generalize the key recurrence relation so that we’re </a:t>
            </a:r>
            <a:r>
              <a:rPr lang="en-US" sz="2400" u="sng" dirty="0"/>
              <a:t>minimizing</a:t>
            </a:r>
            <a:r>
              <a:rPr lang="en-US" sz="2400" dirty="0"/>
              <a:t> free energy instead</a:t>
            </a:r>
          </a:p>
        </p:txBody>
      </p:sp>
      <p:graphicFrame>
        <p:nvGraphicFramePr>
          <p:cNvPr id="773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769030"/>
              </p:ext>
            </p:extLst>
          </p:nvPr>
        </p:nvGraphicFramePr>
        <p:xfrm>
          <a:off x="1066800" y="3403600"/>
          <a:ext cx="571500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190" name="Equation" r:id="rId4" imgW="2374560" imgH="990360" progId="Equation.3">
                  <p:embed/>
                </p:oleObj>
              </mc:Choice>
              <mc:Fallback>
                <p:oleObj name="Equation" r:id="rId4" imgW="2374560" imgH="990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03600"/>
                        <a:ext cx="5715000" cy="238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3125" name="Text Box 5"/>
          <p:cNvSpPr txBox="1">
            <a:spLocks noChangeArrowheads="1"/>
          </p:cNvSpPr>
          <p:nvPr/>
        </p:nvSpPr>
        <p:spPr bwMode="auto">
          <a:xfrm>
            <a:off x="6019800" y="5324475"/>
            <a:ext cx="1992313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case that </a:t>
            </a:r>
            <a:r>
              <a:rPr lang="en-US" i="1">
                <a:latin typeface="Times" pitchFamily="-110" charset="0"/>
              </a:rPr>
              <a:t>i</a:t>
            </a:r>
            <a:r>
              <a:rPr lang="en-US"/>
              <a:t> and </a:t>
            </a:r>
            <a:r>
              <a:rPr lang="en-US" i="1">
                <a:latin typeface="Times" pitchFamily="-110" charset="0"/>
              </a:rPr>
              <a:t>j</a:t>
            </a:r>
          </a:p>
          <a:p>
            <a:r>
              <a:rPr lang="en-US"/>
              <a:t>are base paired</a:t>
            </a:r>
          </a:p>
        </p:txBody>
      </p:sp>
      <p:sp>
        <p:nvSpPr>
          <p:cNvPr id="773126" name="Line 6"/>
          <p:cNvSpPr>
            <a:spLocks noChangeShapeType="1"/>
          </p:cNvSpPr>
          <p:nvPr/>
        </p:nvSpPr>
        <p:spPr bwMode="auto">
          <a:xfrm flipH="1">
            <a:off x="4267200" y="5537200"/>
            <a:ext cx="1752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 by Energy Minimization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A </a:t>
            </a:r>
            <a:r>
              <a:rPr lang="en-US" sz="2400" dirty="0"/>
              <a:t>sophisticated program, such as </a:t>
            </a:r>
            <a:r>
              <a:rPr lang="en-US" sz="2400" dirty="0" err="1"/>
              <a:t>Mfold</a:t>
            </a:r>
            <a:r>
              <a:rPr lang="en-US" sz="2400" dirty="0"/>
              <a:t> [</a:t>
            </a:r>
            <a:r>
              <a:rPr lang="en-US" sz="2400" dirty="0" err="1"/>
              <a:t>Zuker</a:t>
            </a:r>
            <a:r>
              <a:rPr lang="en-US" sz="2400" dirty="0"/>
              <a:t> et al</a:t>
            </a:r>
            <a:r>
              <a:rPr lang="en-US" sz="2400" dirty="0" smtClean="0"/>
              <a:t>.], </a:t>
            </a:r>
            <a:r>
              <a:rPr lang="en-US" sz="2400" dirty="0"/>
              <a:t>can take into account</a:t>
            </a:r>
            <a:r>
              <a:rPr lang="en-US" sz="2400" dirty="0" smtClean="0"/>
              <a:t> free energy of  the “</a:t>
            </a:r>
            <a:r>
              <a:rPr lang="en-US" sz="2400" dirty="0"/>
              <a:t>local environment” of [</a:t>
            </a:r>
            <a:r>
              <a:rPr lang="en-US" sz="2400" i="1" dirty="0" err="1">
                <a:latin typeface="Times" pitchFamily="-110" charset="0"/>
              </a:rPr>
              <a:t>i</a:t>
            </a:r>
            <a:r>
              <a:rPr lang="en-US" sz="2400" i="1" dirty="0">
                <a:latin typeface="Times" pitchFamily="-110" charset="0"/>
              </a:rPr>
              <a:t>, j</a:t>
            </a:r>
            <a:r>
              <a:rPr lang="en-US" sz="2400" dirty="0"/>
              <a:t>]</a:t>
            </a:r>
          </a:p>
        </p:txBody>
      </p:sp>
      <p:graphicFrame>
        <p:nvGraphicFramePr>
          <p:cNvPr id="776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17533"/>
              </p:ext>
            </p:extLst>
          </p:nvPr>
        </p:nvGraphicFramePr>
        <p:xfrm>
          <a:off x="203200" y="3110892"/>
          <a:ext cx="8516938" cy="331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6265" name="Equation" r:id="rId4" imgW="4178160" imgH="1625400" progId="Equation.3">
                  <p:embed/>
                </p:oleObj>
              </mc:Choice>
              <mc:Fallback>
                <p:oleObj name="Equation" r:id="rId4" imgW="4178160" imgH="1625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3110892"/>
                        <a:ext cx="8516938" cy="331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roup 111"/>
          <p:cNvGrpSpPr/>
          <p:nvPr/>
        </p:nvGrpSpPr>
        <p:grpSpPr>
          <a:xfrm>
            <a:off x="1066800" y="1727200"/>
            <a:ext cx="1346200" cy="1646238"/>
            <a:chOff x="1066800" y="1727200"/>
            <a:chExt cx="1346200" cy="1646238"/>
          </a:xfrm>
        </p:grpSpPr>
        <p:sp>
          <p:nvSpPr>
            <p:cNvPr id="782343" name="Text Box 7"/>
            <p:cNvSpPr txBox="1">
              <a:spLocks noChangeArrowheads="1"/>
            </p:cNvSpPr>
            <p:nvPr/>
          </p:nvSpPr>
          <p:spPr bwMode="auto">
            <a:xfrm>
              <a:off x="1235075" y="2032000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44" name="Text Box 8"/>
            <p:cNvSpPr txBox="1">
              <a:spLocks noChangeArrowheads="1"/>
            </p:cNvSpPr>
            <p:nvPr/>
          </p:nvSpPr>
          <p:spPr bwMode="auto">
            <a:xfrm>
              <a:off x="1997075" y="20320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45" name="Text Box 9"/>
            <p:cNvSpPr txBox="1">
              <a:spLocks noChangeArrowheads="1"/>
            </p:cNvSpPr>
            <p:nvPr/>
          </p:nvSpPr>
          <p:spPr bwMode="auto">
            <a:xfrm>
              <a:off x="1311275" y="2489200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82346" name="Text Box 10"/>
            <p:cNvSpPr txBox="1">
              <a:spLocks noChangeArrowheads="1"/>
            </p:cNvSpPr>
            <p:nvPr/>
          </p:nvSpPr>
          <p:spPr bwMode="auto">
            <a:xfrm>
              <a:off x="1830388" y="24892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  <p:sp>
          <p:nvSpPr>
            <p:cNvPr id="782347" name="Text Box 11"/>
            <p:cNvSpPr txBox="1">
              <a:spLocks noChangeArrowheads="1"/>
            </p:cNvSpPr>
            <p:nvPr/>
          </p:nvSpPr>
          <p:spPr bwMode="auto">
            <a:xfrm>
              <a:off x="1616075" y="1727200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48" name="Text Box 12"/>
            <p:cNvSpPr txBox="1">
              <a:spLocks noChangeArrowheads="1"/>
            </p:cNvSpPr>
            <p:nvPr/>
          </p:nvSpPr>
          <p:spPr bwMode="auto">
            <a:xfrm>
              <a:off x="1311275" y="29765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349" name="Text Box 13"/>
            <p:cNvSpPr txBox="1">
              <a:spLocks noChangeArrowheads="1"/>
            </p:cNvSpPr>
            <p:nvPr/>
          </p:nvSpPr>
          <p:spPr bwMode="auto">
            <a:xfrm>
              <a:off x="1830388" y="2976563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53" name="Line 17"/>
            <p:cNvSpPr>
              <a:spLocks noChangeShapeType="1"/>
            </p:cNvSpPr>
            <p:nvPr/>
          </p:nvSpPr>
          <p:spPr bwMode="auto">
            <a:xfrm flipV="1">
              <a:off x="1997075" y="289401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5" name="Line 19"/>
            <p:cNvSpPr>
              <a:spLocks noChangeShapeType="1"/>
            </p:cNvSpPr>
            <p:nvPr/>
          </p:nvSpPr>
          <p:spPr bwMode="auto">
            <a:xfrm flipV="1">
              <a:off x="1463675" y="289401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6" name="Line 20"/>
            <p:cNvSpPr>
              <a:spLocks noChangeShapeType="1"/>
            </p:cNvSpPr>
            <p:nvPr/>
          </p:nvSpPr>
          <p:spPr bwMode="auto">
            <a:xfrm rot="20794819" flipV="1">
              <a:off x="1462088" y="2413000"/>
              <a:ext cx="1587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7" name="Line 21"/>
            <p:cNvSpPr>
              <a:spLocks noChangeShapeType="1"/>
            </p:cNvSpPr>
            <p:nvPr/>
          </p:nvSpPr>
          <p:spPr bwMode="auto">
            <a:xfrm rot="805181" flipH="1" flipV="1">
              <a:off x="2071688" y="2413000"/>
              <a:ext cx="1587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8" name="Line 22"/>
            <p:cNvSpPr>
              <a:spLocks noChangeShapeType="1"/>
            </p:cNvSpPr>
            <p:nvPr/>
          </p:nvSpPr>
          <p:spPr bwMode="auto">
            <a:xfrm rot="2712439" flipV="1">
              <a:off x="1565275" y="1917700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59" name="Line 23"/>
            <p:cNvSpPr>
              <a:spLocks noChangeShapeType="1"/>
            </p:cNvSpPr>
            <p:nvPr/>
          </p:nvSpPr>
          <p:spPr bwMode="auto">
            <a:xfrm rot="18887561" flipH="1" flipV="1">
              <a:off x="2046288" y="1917700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60" name="Line 24"/>
            <p:cNvSpPr>
              <a:spLocks noChangeShapeType="1"/>
            </p:cNvSpPr>
            <p:nvPr/>
          </p:nvSpPr>
          <p:spPr bwMode="auto">
            <a:xfrm>
              <a:off x="1616075" y="26876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61" name="Line 25"/>
            <p:cNvSpPr>
              <a:spLocks noChangeShapeType="1"/>
            </p:cNvSpPr>
            <p:nvPr/>
          </p:nvSpPr>
          <p:spPr bwMode="auto">
            <a:xfrm>
              <a:off x="1616075" y="31750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67" name="Text Box 31"/>
            <p:cNvSpPr txBox="1">
              <a:spLocks noChangeArrowheads="1"/>
            </p:cNvSpPr>
            <p:nvPr/>
          </p:nvSpPr>
          <p:spPr bwMode="auto">
            <a:xfrm>
              <a:off x="1066800" y="2522538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368" name="Text Box 32"/>
            <p:cNvSpPr txBox="1">
              <a:spLocks noChangeArrowheads="1"/>
            </p:cNvSpPr>
            <p:nvPr/>
          </p:nvSpPr>
          <p:spPr bwMode="auto">
            <a:xfrm>
              <a:off x="2159000" y="252412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09600" y="4089400"/>
            <a:ext cx="2024063" cy="2332038"/>
            <a:chOff x="609600" y="4089400"/>
            <a:chExt cx="2024063" cy="2332038"/>
          </a:xfrm>
        </p:grpSpPr>
        <p:sp>
          <p:nvSpPr>
            <p:cNvPr id="782375" name="Text Box 39"/>
            <p:cNvSpPr txBox="1">
              <a:spLocks noChangeArrowheads="1"/>
            </p:cNvSpPr>
            <p:nvPr/>
          </p:nvSpPr>
          <p:spPr bwMode="auto">
            <a:xfrm>
              <a:off x="912813" y="54911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76" name="Text Box 40"/>
            <p:cNvSpPr txBox="1">
              <a:spLocks noChangeArrowheads="1"/>
            </p:cNvSpPr>
            <p:nvPr/>
          </p:nvSpPr>
          <p:spPr bwMode="auto">
            <a:xfrm>
              <a:off x="906463" y="4721225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79" name="Text Box 43"/>
            <p:cNvSpPr txBox="1">
              <a:spLocks noChangeArrowheads="1"/>
            </p:cNvSpPr>
            <p:nvPr/>
          </p:nvSpPr>
          <p:spPr bwMode="auto">
            <a:xfrm>
              <a:off x="609600" y="51101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88" name="Line 52"/>
            <p:cNvSpPr>
              <a:spLocks noChangeShapeType="1"/>
            </p:cNvSpPr>
            <p:nvPr/>
          </p:nvSpPr>
          <p:spPr bwMode="auto">
            <a:xfrm rot="15394819" flipV="1">
              <a:off x="1327944" y="4744244"/>
              <a:ext cx="1588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89" name="Line 53"/>
            <p:cNvSpPr>
              <a:spLocks noChangeShapeType="1"/>
            </p:cNvSpPr>
            <p:nvPr/>
          </p:nvSpPr>
          <p:spPr bwMode="auto">
            <a:xfrm rot="17005181" flipH="1" flipV="1">
              <a:off x="1327944" y="5734844"/>
              <a:ext cx="1588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0" name="Line 54"/>
            <p:cNvSpPr>
              <a:spLocks noChangeShapeType="1"/>
            </p:cNvSpPr>
            <p:nvPr/>
          </p:nvSpPr>
          <p:spPr bwMode="auto">
            <a:xfrm rot="18912439" flipV="1">
              <a:off x="869950" y="5400675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1" name="Line 55"/>
            <p:cNvSpPr>
              <a:spLocks noChangeShapeType="1"/>
            </p:cNvSpPr>
            <p:nvPr/>
          </p:nvSpPr>
          <p:spPr bwMode="auto">
            <a:xfrm rot="13487561" flipH="1" flipV="1">
              <a:off x="871538" y="4919663"/>
              <a:ext cx="0" cy="2286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80" name="Text Box 44"/>
            <p:cNvSpPr txBox="1">
              <a:spLocks noChangeArrowheads="1"/>
            </p:cNvSpPr>
            <p:nvPr/>
          </p:nvSpPr>
          <p:spPr bwMode="auto">
            <a:xfrm>
              <a:off x="1382713" y="40894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381" name="Text Box 45"/>
            <p:cNvSpPr txBox="1">
              <a:spLocks noChangeArrowheads="1"/>
            </p:cNvSpPr>
            <p:nvPr/>
          </p:nvSpPr>
          <p:spPr bwMode="auto">
            <a:xfrm>
              <a:off x="1901825" y="40894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382" name="Text Box 46"/>
            <p:cNvSpPr txBox="1">
              <a:spLocks noChangeArrowheads="1"/>
            </p:cNvSpPr>
            <p:nvPr/>
          </p:nvSpPr>
          <p:spPr bwMode="auto">
            <a:xfrm>
              <a:off x="1382713" y="4500563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383" name="Text Box 47"/>
            <p:cNvSpPr txBox="1">
              <a:spLocks noChangeArrowheads="1"/>
            </p:cNvSpPr>
            <p:nvPr/>
          </p:nvSpPr>
          <p:spPr bwMode="auto">
            <a:xfrm>
              <a:off x="1901825" y="45005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384" name="Line 48"/>
            <p:cNvSpPr>
              <a:spLocks noChangeShapeType="1"/>
            </p:cNvSpPr>
            <p:nvPr/>
          </p:nvSpPr>
          <p:spPr bwMode="auto">
            <a:xfrm flipV="1">
              <a:off x="1535113" y="4440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86" name="Line 50"/>
            <p:cNvSpPr>
              <a:spLocks noChangeShapeType="1"/>
            </p:cNvSpPr>
            <p:nvPr/>
          </p:nvSpPr>
          <p:spPr bwMode="auto">
            <a:xfrm flipV="1">
              <a:off x="2079625" y="4440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3" name="Line 57"/>
            <p:cNvSpPr>
              <a:spLocks noChangeShapeType="1"/>
            </p:cNvSpPr>
            <p:nvPr/>
          </p:nvSpPr>
          <p:spPr bwMode="auto">
            <a:xfrm>
              <a:off x="1687513" y="42878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4" name="Line 58"/>
            <p:cNvSpPr>
              <a:spLocks noChangeShapeType="1"/>
            </p:cNvSpPr>
            <p:nvPr/>
          </p:nvSpPr>
          <p:spPr bwMode="auto">
            <a:xfrm>
              <a:off x="1687513" y="46990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396" name="Text Box 60"/>
            <p:cNvSpPr txBox="1">
              <a:spLocks noChangeArrowheads="1"/>
            </p:cNvSpPr>
            <p:nvPr/>
          </p:nvSpPr>
          <p:spPr bwMode="auto">
            <a:xfrm>
              <a:off x="1252538" y="58070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397" name="Text Box 61"/>
            <p:cNvSpPr txBox="1">
              <a:spLocks noChangeArrowheads="1"/>
            </p:cNvSpPr>
            <p:nvPr/>
          </p:nvSpPr>
          <p:spPr bwMode="auto">
            <a:xfrm>
              <a:off x="2217738" y="56546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  <p:sp>
          <p:nvSpPr>
            <p:cNvPr id="782486" name="Text Box 150"/>
            <p:cNvSpPr txBox="1">
              <a:spLocks noChangeArrowheads="1"/>
            </p:cNvSpPr>
            <p:nvPr/>
          </p:nvSpPr>
          <p:spPr bwMode="auto">
            <a:xfrm>
              <a:off x="1398588" y="56134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782487" name="Text Box 151"/>
            <p:cNvSpPr txBox="1">
              <a:spLocks noChangeArrowheads="1"/>
            </p:cNvSpPr>
            <p:nvPr/>
          </p:nvSpPr>
          <p:spPr bwMode="auto">
            <a:xfrm>
              <a:off x="1917700" y="56134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782488" name="Text Box 152"/>
            <p:cNvSpPr txBox="1">
              <a:spLocks noChangeArrowheads="1"/>
            </p:cNvSpPr>
            <p:nvPr/>
          </p:nvSpPr>
          <p:spPr bwMode="auto">
            <a:xfrm>
              <a:off x="1398588" y="6024563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489" name="Text Box 153"/>
            <p:cNvSpPr txBox="1">
              <a:spLocks noChangeArrowheads="1"/>
            </p:cNvSpPr>
            <p:nvPr/>
          </p:nvSpPr>
          <p:spPr bwMode="auto">
            <a:xfrm>
              <a:off x="1917700" y="60245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490" name="Line 154"/>
            <p:cNvSpPr>
              <a:spLocks noChangeShapeType="1"/>
            </p:cNvSpPr>
            <p:nvPr/>
          </p:nvSpPr>
          <p:spPr bwMode="auto">
            <a:xfrm flipV="1">
              <a:off x="1550988" y="5964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1" name="Line 155"/>
            <p:cNvSpPr>
              <a:spLocks noChangeShapeType="1"/>
            </p:cNvSpPr>
            <p:nvPr/>
          </p:nvSpPr>
          <p:spPr bwMode="auto">
            <a:xfrm flipV="1">
              <a:off x="2079625" y="59642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2" name="Line 156"/>
            <p:cNvSpPr>
              <a:spLocks noChangeShapeType="1"/>
            </p:cNvSpPr>
            <p:nvPr/>
          </p:nvSpPr>
          <p:spPr bwMode="auto">
            <a:xfrm>
              <a:off x="1703388" y="58118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3" name="Line 157"/>
            <p:cNvSpPr>
              <a:spLocks noChangeShapeType="1"/>
            </p:cNvSpPr>
            <p:nvPr/>
          </p:nvSpPr>
          <p:spPr bwMode="auto">
            <a:xfrm>
              <a:off x="1703388" y="62230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6" name="Line 160"/>
            <p:cNvSpPr>
              <a:spLocks noChangeShapeType="1"/>
            </p:cNvSpPr>
            <p:nvPr/>
          </p:nvSpPr>
          <p:spPr bwMode="auto">
            <a:xfrm flipV="1">
              <a:off x="2079625" y="4897438"/>
              <a:ext cx="0" cy="7620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97" name="Text Box 161"/>
            <p:cNvSpPr txBox="1">
              <a:spLocks noChangeArrowheads="1"/>
            </p:cNvSpPr>
            <p:nvPr/>
          </p:nvSpPr>
          <p:spPr bwMode="auto">
            <a:xfrm>
              <a:off x="2166938" y="4527550"/>
              <a:ext cx="466725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  <a:r>
                <a:rPr lang="en-US">
                  <a:latin typeface="Times" pitchFamily="-110" charset="0"/>
                </a:rPr>
                <a:t>-1</a:t>
              </a:r>
            </a:p>
          </p:txBody>
        </p:sp>
        <p:sp>
          <p:nvSpPr>
            <p:cNvPr id="782499" name="Text Box 163"/>
            <p:cNvSpPr txBox="1">
              <a:spLocks noChangeArrowheads="1"/>
            </p:cNvSpPr>
            <p:nvPr/>
          </p:nvSpPr>
          <p:spPr bwMode="auto">
            <a:xfrm>
              <a:off x="719138" y="4375150"/>
              <a:ext cx="7810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  <a:r>
                <a:rPr lang="en-US">
                  <a:latin typeface="Times" pitchFamily="-110" charset="0"/>
                </a:rPr>
                <a:t>+</a:t>
              </a:r>
              <a:r>
                <a:rPr lang="en-US" i="1">
                  <a:latin typeface="Times" pitchFamily="-110" charset="0"/>
                </a:rPr>
                <a:t>k</a:t>
              </a:r>
              <a:r>
                <a:rPr lang="en-US">
                  <a:latin typeface="Times" pitchFamily="-110" charset="0"/>
                </a:rPr>
                <a:t>+1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954588" y="1727200"/>
            <a:ext cx="2436812" cy="2332038"/>
            <a:chOff x="4954588" y="1727200"/>
            <a:chExt cx="2436812" cy="2332038"/>
          </a:xfrm>
        </p:grpSpPr>
        <p:grpSp>
          <p:nvGrpSpPr>
            <p:cNvPr id="782535" name="Group 199"/>
            <p:cNvGrpSpPr>
              <a:grpSpLocks/>
            </p:cNvGrpSpPr>
            <p:nvPr/>
          </p:nvGrpSpPr>
          <p:grpSpPr bwMode="auto">
            <a:xfrm>
              <a:off x="4954588" y="2333625"/>
              <a:ext cx="795337" cy="1166813"/>
              <a:chOff x="2710" y="2529"/>
              <a:chExt cx="501" cy="735"/>
            </a:xfrm>
          </p:grpSpPr>
          <p:sp>
            <p:nvSpPr>
              <p:cNvPr id="782506" name="Text Box 170"/>
              <p:cNvSpPr txBox="1">
                <a:spLocks noChangeArrowheads="1"/>
              </p:cNvSpPr>
              <p:nvPr/>
            </p:nvSpPr>
            <p:spPr bwMode="auto">
              <a:xfrm>
                <a:off x="2901" y="301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07" name="Text Box 171"/>
              <p:cNvSpPr txBox="1">
                <a:spLocks noChangeArrowheads="1"/>
              </p:cNvSpPr>
              <p:nvPr/>
            </p:nvSpPr>
            <p:spPr bwMode="auto">
              <a:xfrm>
                <a:off x="2897" y="2529"/>
                <a:ext cx="205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u</a:t>
                </a:r>
              </a:p>
            </p:txBody>
          </p:sp>
          <p:sp>
            <p:nvSpPr>
              <p:cNvPr id="782508" name="Text Box 172"/>
              <p:cNvSpPr txBox="1">
                <a:spLocks noChangeArrowheads="1"/>
              </p:cNvSpPr>
              <p:nvPr/>
            </p:nvSpPr>
            <p:spPr bwMode="auto">
              <a:xfrm>
                <a:off x="2710" y="277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09" name="Line 173"/>
              <p:cNvSpPr>
                <a:spLocks noChangeShapeType="1"/>
              </p:cNvSpPr>
              <p:nvPr/>
            </p:nvSpPr>
            <p:spPr bwMode="auto">
              <a:xfrm rot="15394819" flipV="1">
                <a:off x="3162" y="2544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10" name="Line 174"/>
              <p:cNvSpPr>
                <a:spLocks noChangeShapeType="1"/>
              </p:cNvSpPr>
              <p:nvPr/>
            </p:nvSpPr>
            <p:spPr bwMode="auto">
              <a:xfrm rot="-4594819" flipH="1" flipV="1">
                <a:off x="3162" y="3168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11" name="Line 175"/>
              <p:cNvSpPr>
                <a:spLocks noChangeShapeType="1"/>
              </p:cNvSpPr>
              <p:nvPr/>
            </p:nvSpPr>
            <p:spPr bwMode="auto">
              <a:xfrm rot="18912439" flipV="1">
                <a:off x="2874" y="295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12" name="Line 176"/>
              <p:cNvSpPr>
                <a:spLocks noChangeShapeType="1"/>
              </p:cNvSpPr>
              <p:nvPr/>
            </p:nvSpPr>
            <p:spPr bwMode="auto">
              <a:xfrm rot="-8112439" flipH="1" flipV="1">
                <a:off x="2875" y="265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82514" name="Text Box 178"/>
            <p:cNvSpPr txBox="1">
              <a:spLocks noChangeArrowheads="1"/>
            </p:cNvSpPr>
            <p:nvPr/>
          </p:nvSpPr>
          <p:spPr bwMode="auto">
            <a:xfrm>
              <a:off x="5727700" y="17272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515" name="Text Box 179"/>
            <p:cNvSpPr txBox="1">
              <a:spLocks noChangeArrowheads="1"/>
            </p:cNvSpPr>
            <p:nvPr/>
          </p:nvSpPr>
          <p:spPr bwMode="auto">
            <a:xfrm>
              <a:off x="6246813" y="17272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516" name="Text Box 180"/>
            <p:cNvSpPr txBox="1">
              <a:spLocks noChangeArrowheads="1"/>
            </p:cNvSpPr>
            <p:nvPr/>
          </p:nvSpPr>
          <p:spPr bwMode="auto">
            <a:xfrm>
              <a:off x="5727700" y="21383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517" name="Text Box 181"/>
            <p:cNvSpPr txBox="1">
              <a:spLocks noChangeArrowheads="1"/>
            </p:cNvSpPr>
            <p:nvPr/>
          </p:nvSpPr>
          <p:spPr bwMode="auto">
            <a:xfrm>
              <a:off x="6246813" y="21383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518" name="Line 182"/>
            <p:cNvSpPr>
              <a:spLocks noChangeShapeType="1"/>
            </p:cNvSpPr>
            <p:nvPr/>
          </p:nvSpPr>
          <p:spPr bwMode="auto">
            <a:xfrm flipV="1">
              <a:off x="5880100" y="2078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19" name="Line 183"/>
            <p:cNvSpPr>
              <a:spLocks noChangeShapeType="1"/>
            </p:cNvSpPr>
            <p:nvPr/>
          </p:nvSpPr>
          <p:spPr bwMode="auto">
            <a:xfrm flipV="1">
              <a:off x="6424613" y="2078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0" name="Line 184"/>
            <p:cNvSpPr>
              <a:spLocks noChangeShapeType="1"/>
            </p:cNvSpPr>
            <p:nvPr/>
          </p:nvSpPr>
          <p:spPr bwMode="auto">
            <a:xfrm>
              <a:off x="6032500" y="19256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1" name="Line 185"/>
            <p:cNvSpPr>
              <a:spLocks noChangeShapeType="1"/>
            </p:cNvSpPr>
            <p:nvPr/>
          </p:nvSpPr>
          <p:spPr bwMode="auto">
            <a:xfrm>
              <a:off x="6032500" y="23368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2" name="Text Box 186"/>
            <p:cNvSpPr txBox="1">
              <a:spLocks noChangeArrowheads="1"/>
            </p:cNvSpPr>
            <p:nvPr/>
          </p:nvSpPr>
          <p:spPr bwMode="auto">
            <a:xfrm>
              <a:off x="5580063" y="34448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523" name="Text Box 187"/>
            <p:cNvSpPr txBox="1">
              <a:spLocks noChangeArrowheads="1"/>
            </p:cNvSpPr>
            <p:nvPr/>
          </p:nvSpPr>
          <p:spPr bwMode="auto">
            <a:xfrm>
              <a:off x="6519863" y="3384550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  <p:sp>
          <p:nvSpPr>
            <p:cNvPr id="782524" name="Text Box 188"/>
            <p:cNvSpPr txBox="1">
              <a:spLocks noChangeArrowheads="1"/>
            </p:cNvSpPr>
            <p:nvPr/>
          </p:nvSpPr>
          <p:spPr bwMode="auto">
            <a:xfrm>
              <a:off x="5743575" y="3251200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782525" name="Text Box 189"/>
            <p:cNvSpPr txBox="1">
              <a:spLocks noChangeArrowheads="1"/>
            </p:cNvSpPr>
            <p:nvPr/>
          </p:nvSpPr>
          <p:spPr bwMode="auto">
            <a:xfrm>
              <a:off x="6262688" y="3251200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782526" name="Text Box 190"/>
            <p:cNvSpPr txBox="1">
              <a:spLocks noChangeArrowheads="1"/>
            </p:cNvSpPr>
            <p:nvPr/>
          </p:nvSpPr>
          <p:spPr bwMode="auto">
            <a:xfrm>
              <a:off x="5743575" y="36623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527" name="Text Box 191"/>
            <p:cNvSpPr txBox="1">
              <a:spLocks noChangeArrowheads="1"/>
            </p:cNvSpPr>
            <p:nvPr/>
          </p:nvSpPr>
          <p:spPr bwMode="auto">
            <a:xfrm>
              <a:off x="6262688" y="36623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528" name="Line 192"/>
            <p:cNvSpPr>
              <a:spLocks noChangeShapeType="1"/>
            </p:cNvSpPr>
            <p:nvPr/>
          </p:nvSpPr>
          <p:spPr bwMode="auto">
            <a:xfrm flipV="1">
              <a:off x="5895975" y="3602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29" name="Line 193"/>
            <p:cNvSpPr>
              <a:spLocks noChangeShapeType="1"/>
            </p:cNvSpPr>
            <p:nvPr/>
          </p:nvSpPr>
          <p:spPr bwMode="auto">
            <a:xfrm flipV="1">
              <a:off x="6424613" y="3602038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30" name="Line 194"/>
            <p:cNvSpPr>
              <a:spLocks noChangeShapeType="1"/>
            </p:cNvSpPr>
            <p:nvPr/>
          </p:nvSpPr>
          <p:spPr bwMode="auto">
            <a:xfrm>
              <a:off x="6048375" y="3449638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31" name="Line 195"/>
            <p:cNvSpPr>
              <a:spLocks noChangeShapeType="1"/>
            </p:cNvSpPr>
            <p:nvPr/>
          </p:nvSpPr>
          <p:spPr bwMode="auto">
            <a:xfrm>
              <a:off x="6048375" y="38608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33" name="Text Box 197"/>
            <p:cNvSpPr txBox="1">
              <a:spLocks noChangeArrowheads="1"/>
            </p:cNvSpPr>
            <p:nvPr/>
          </p:nvSpPr>
          <p:spPr bwMode="auto">
            <a:xfrm>
              <a:off x="6511925" y="2012950"/>
              <a:ext cx="620713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  <a:r>
                <a:rPr lang="en-US">
                  <a:latin typeface="Times" pitchFamily="-110" charset="0"/>
                </a:rPr>
                <a:t>-</a:t>
              </a:r>
              <a:r>
                <a:rPr lang="en-US" i="1">
                  <a:latin typeface="Times" pitchFamily="-110" charset="0"/>
                </a:rPr>
                <a:t>l</a:t>
              </a:r>
              <a:r>
                <a:rPr lang="en-US">
                  <a:latin typeface="Times" pitchFamily="-110" charset="0"/>
                </a:rPr>
                <a:t>-1</a:t>
              </a:r>
            </a:p>
          </p:txBody>
        </p:sp>
        <p:sp>
          <p:nvSpPr>
            <p:cNvPr id="782534" name="Text Box 198"/>
            <p:cNvSpPr txBox="1">
              <a:spLocks noChangeArrowheads="1"/>
            </p:cNvSpPr>
            <p:nvPr/>
          </p:nvSpPr>
          <p:spPr bwMode="auto">
            <a:xfrm>
              <a:off x="5064125" y="2012950"/>
              <a:ext cx="7810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  <a:r>
                <a:rPr lang="en-US">
                  <a:latin typeface="Times" pitchFamily="-110" charset="0"/>
                </a:rPr>
                <a:t>+</a:t>
              </a:r>
              <a:r>
                <a:rPr lang="en-US" i="1">
                  <a:latin typeface="Times" pitchFamily="-110" charset="0"/>
                </a:rPr>
                <a:t>k</a:t>
              </a:r>
              <a:r>
                <a:rPr lang="en-US">
                  <a:latin typeface="Times" pitchFamily="-110" charset="0"/>
                </a:rPr>
                <a:t>+1</a:t>
              </a:r>
            </a:p>
          </p:txBody>
        </p:sp>
        <p:grpSp>
          <p:nvGrpSpPr>
            <p:cNvPr id="782536" name="Group 200"/>
            <p:cNvGrpSpPr>
              <a:grpSpLocks/>
            </p:cNvGrpSpPr>
            <p:nvPr/>
          </p:nvGrpSpPr>
          <p:grpSpPr bwMode="auto">
            <a:xfrm flipH="1">
              <a:off x="6596063" y="2332038"/>
              <a:ext cx="795337" cy="1166812"/>
              <a:chOff x="2710" y="2529"/>
              <a:chExt cx="501" cy="735"/>
            </a:xfrm>
          </p:grpSpPr>
          <p:sp>
            <p:nvSpPr>
              <p:cNvPr id="782537" name="Text Box 201"/>
              <p:cNvSpPr txBox="1">
                <a:spLocks noChangeArrowheads="1"/>
              </p:cNvSpPr>
              <p:nvPr/>
            </p:nvSpPr>
            <p:spPr bwMode="auto">
              <a:xfrm>
                <a:off x="2901" y="301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38" name="Text Box 202"/>
              <p:cNvSpPr txBox="1">
                <a:spLocks noChangeArrowheads="1"/>
              </p:cNvSpPr>
              <p:nvPr/>
            </p:nvSpPr>
            <p:spPr bwMode="auto">
              <a:xfrm>
                <a:off x="2897" y="2529"/>
                <a:ext cx="205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u</a:t>
                </a:r>
              </a:p>
            </p:txBody>
          </p:sp>
          <p:sp>
            <p:nvSpPr>
              <p:cNvPr id="782539" name="Text Box 203"/>
              <p:cNvSpPr txBox="1">
                <a:spLocks noChangeArrowheads="1"/>
              </p:cNvSpPr>
              <p:nvPr/>
            </p:nvSpPr>
            <p:spPr bwMode="auto">
              <a:xfrm>
                <a:off x="2710" y="2774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rgbClr val="006600"/>
                    </a:solidFill>
                  </a:rPr>
                  <a:t>c</a:t>
                </a:r>
              </a:p>
            </p:txBody>
          </p:sp>
          <p:sp>
            <p:nvSpPr>
              <p:cNvPr id="782540" name="Line 204"/>
              <p:cNvSpPr>
                <a:spLocks noChangeShapeType="1"/>
              </p:cNvSpPr>
              <p:nvPr/>
            </p:nvSpPr>
            <p:spPr bwMode="auto">
              <a:xfrm rot="15394819" flipV="1">
                <a:off x="3162" y="2544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41" name="Line 205"/>
              <p:cNvSpPr>
                <a:spLocks noChangeShapeType="1"/>
              </p:cNvSpPr>
              <p:nvPr/>
            </p:nvSpPr>
            <p:spPr bwMode="auto">
              <a:xfrm rot="-4594819" flipH="1" flipV="1">
                <a:off x="3162" y="3168"/>
                <a:ext cx="1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42" name="Line 206"/>
              <p:cNvSpPr>
                <a:spLocks noChangeShapeType="1"/>
              </p:cNvSpPr>
              <p:nvPr/>
            </p:nvSpPr>
            <p:spPr bwMode="auto">
              <a:xfrm rot="18912439" flipV="1">
                <a:off x="2874" y="2957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2543" name="Line 207"/>
              <p:cNvSpPr>
                <a:spLocks noChangeShapeType="1"/>
              </p:cNvSpPr>
              <p:nvPr/>
            </p:nvSpPr>
            <p:spPr bwMode="auto">
              <a:xfrm rot="-8112439" flipH="1" flipV="1">
                <a:off x="2875" y="265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6" name="Group 115"/>
          <p:cNvGrpSpPr/>
          <p:nvPr/>
        </p:nvGrpSpPr>
        <p:grpSpPr>
          <a:xfrm>
            <a:off x="5314950" y="4929188"/>
            <a:ext cx="1704975" cy="1814512"/>
            <a:chOff x="5314950" y="4929188"/>
            <a:chExt cx="1704975" cy="1814512"/>
          </a:xfrm>
        </p:grpSpPr>
        <p:sp>
          <p:nvSpPr>
            <p:cNvPr id="782437" name="Text Box 101"/>
            <p:cNvSpPr txBox="1">
              <a:spLocks noChangeArrowheads="1"/>
            </p:cNvSpPr>
            <p:nvPr/>
          </p:nvSpPr>
          <p:spPr bwMode="auto">
            <a:xfrm>
              <a:off x="5719763" y="6346825"/>
              <a:ext cx="325437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a</a:t>
              </a:r>
            </a:p>
          </p:txBody>
        </p:sp>
        <p:sp>
          <p:nvSpPr>
            <p:cNvPr id="782438" name="Text Box 102"/>
            <p:cNvSpPr txBox="1">
              <a:spLocks noChangeArrowheads="1"/>
            </p:cNvSpPr>
            <p:nvPr/>
          </p:nvSpPr>
          <p:spPr bwMode="auto">
            <a:xfrm>
              <a:off x="6238875" y="6346825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u</a:t>
              </a:r>
            </a:p>
          </p:txBody>
        </p:sp>
        <p:sp>
          <p:nvSpPr>
            <p:cNvPr id="782434" name="Text Box 98"/>
            <p:cNvSpPr txBox="1">
              <a:spLocks noChangeArrowheads="1"/>
            </p:cNvSpPr>
            <p:nvPr/>
          </p:nvSpPr>
          <p:spPr bwMode="auto">
            <a:xfrm>
              <a:off x="5719763" y="58594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82435" name="Text Box 99"/>
            <p:cNvSpPr txBox="1">
              <a:spLocks noChangeArrowheads="1"/>
            </p:cNvSpPr>
            <p:nvPr/>
          </p:nvSpPr>
          <p:spPr bwMode="auto">
            <a:xfrm>
              <a:off x="6238875" y="58594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  <p:sp>
          <p:nvSpPr>
            <p:cNvPr id="782442" name="Line 106"/>
            <p:cNvSpPr>
              <a:spLocks noChangeShapeType="1"/>
            </p:cNvSpPr>
            <p:nvPr/>
          </p:nvSpPr>
          <p:spPr bwMode="auto">
            <a:xfrm flipV="1">
              <a:off x="6405563" y="6264275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44" name="Line 108"/>
            <p:cNvSpPr>
              <a:spLocks noChangeShapeType="1"/>
            </p:cNvSpPr>
            <p:nvPr/>
          </p:nvSpPr>
          <p:spPr bwMode="auto">
            <a:xfrm flipV="1">
              <a:off x="5872163" y="6264275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49" name="Line 113"/>
            <p:cNvSpPr>
              <a:spLocks noChangeShapeType="1"/>
            </p:cNvSpPr>
            <p:nvPr/>
          </p:nvSpPr>
          <p:spPr bwMode="auto">
            <a:xfrm>
              <a:off x="6024563" y="6057900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50" name="Line 114"/>
            <p:cNvSpPr>
              <a:spLocks noChangeShapeType="1"/>
            </p:cNvSpPr>
            <p:nvPr/>
          </p:nvSpPr>
          <p:spPr bwMode="auto">
            <a:xfrm>
              <a:off x="6024563" y="6545263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59" name="Text Box 123"/>
            <p:cNvSpPr txBox="1">
              <a:spLocks noChangeArrowheads="1"/>
            </p:cNvSpPr>
            <p:nvPr/>
          </p:nvSpPr>
          <p:spPr bwMode="auto">
            <a:xfrm>
              <a:off x="5715000" y="5402263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460" name="Text Box 124"/>
            <p:cNvSpPr txBox="1">
              <a:spLocks noChangeArrowheads="1"/>
            </p:cNvSpPr>
            <p:nvPr/>
          </p:nvSpPr>
          <p:spPr bwMode="auto">
            <a:xfrm>
              <a:off x="6234113" y="5386388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471" name="Line 135"/>
            <p:cNvSpPr>
              <a:spLocks noChangeShapeType="1"/>
            </p:cNvSpPr>
            <p:nvPr/>
          </p:nvSpPr>
          <p:spPr bwMode="auto">
            <a:xfrm>
              <a:off x="6019800" y="5584825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477" name="Text Box 141"/>
            <p:cNvSpPr txBox="1">
              <a:spLocks noChangeArrowheads="1"/>
            </p:cNvSpPr>
            <p:nvPr/>
          </p:nvSpPr>
          <p:spPr bwMode="auto">
            <a:xfrm>
              <a:off x="5486400" y="58705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</a:t>
              </a:r>
            </a:p>
          </p:txBody>
        </p:sp>
        <p:sp>
          <p:nvSpPr>
            <p:cNvPr id="782478" name="Text Box 142"/>
            <p:cNvSpPr txBox="1">
              <a:spLocks noChangeArrowheads="1"/>
            </p:cNvSpPr>
            <p:nvPr/>
          </p:nvSpPr>
          <p:spPr bwMode="auto">
            <a:xfrm>
              <a:off x="6553200" y="5870575"/>
              <a:ext cx="25400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</a:t>
              </a:r>
            </a:p>
          </p:txBody>
        </p:sp>
        <p:sp>
          <p:nvSpPr>
            <p:cNvPr id="782547" name="Line 211"/>
            <p:cNvSpPr>
              <a:spLocks noChangeShapeType="1"/>
            </p:cNvSpPr>
            <p:nvPr/>
          </p:nvSpPr>
          <p:spPr bwMode="auto">
            <a:xfrm flipV="1">
              <a:off x="6400800" y="57832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48" name="Line 212"/>
            <p:cNvSpPr>
              <a:spLocks noChangeShapeType="1"/>
            </p:cNvSpPr>
            <p:nvPr/>
          </p:nvSpPr>
          <p:spPr bwMode="auto">
            <a:xfrm flipV="1">
              <a:off x="5867400" y="57832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49" name="Text Box 213"/>
            <p:cNvSpPr txBox="1">
              <a:spLocks noChangeArrowheads="1"/>
            </p:cNvSpPr>
            <p:nvPr/>
          </p:nvSpPr>
          <p:spPr bwMode="auto">
            <a:xfrm>
              <a:off x="5314950" y="5413375"/>
              <a:ext cx="5524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i+</a:t>
              </a:r>
              <a:r>
                <a:rPr lang="en-US">
                  <a:latin typeface="Times" pitchFamily="-110" charset="0"/>
                </a:rPr>
                <a:t>1</a:t>
              </a:r>
            </a:p>
          </p:txBody>
        </p:sp>
        <p:sp>
          <p:nvSpPr>
            <p:cNvPr id="782550" name="Text Box 214"/>
            <p:cNvSpPr txBox="1">
              <a:spLocks noChangeArrowheads="1"/>
            </p:cNvSpPr>
            <p:nvPr/>
          </p:nvSpPr>
          <p:spPr bwMode="auto">
            <a:xfrm>
              <a:off x="6553200" y="5413375"/>
              <a:ext cx="466725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Times" pitchFamily="-110" charset="0"/>
                </a:rPr>
                <a:t>j-</a:t>
              </a:r>
              <a:r>
                <a:rPr lang="en-US">
                  <a:latin typeface="Times" pitchFamily="-110" charset="0"/>
                </a:rPr>
                <a:t>1</a:t>
              </a:r>
            </a:p>
          </p:txBody>
        </p:sp>
        <p:sp>
          <p:nvSpPr>
            <p:cNvPr id="782551" name="Text Box 215"/>
            <p:cNvSpPr txBox="1">
              <a:spLocks noChangeArrowheads="1"/>
            </p:cNvSpPr>
            <p:nvPr/>
          </p:nvSpPr>
          <p:spPr bwMode="auto">
            <a:xfrm>
              <a:off x="5715000" y="4929188"/>
              <a:ext cx="325438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g</a:t>
              </a:r>
            </a:p>
          </p:txBody>
        </p:sp>
        <p:sp>
          <p:nvSpPr>
            <p:cNvPr id="782552" name="Text Box 216"/>
            <p:cNvSpPr txBox="1">
              <a:spLocks noChangeArrowheads="1"/>
            </p:cNvSpPr>
            <p:nvPr/>
          </p:nvSpPr>
          <p:spPr bwMode="auto">
            <a:xfrm>
              <a:off x="6234113" y="4945063"/>
              <a:ext cx="311150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782553" name="Line 217"/>
            <p:cNvSpPr>
              <a:spLocks noChangeShapeType="1"/>
            </p:cNvSpPr>
            <p:nvPr/>
          </p:nvSpPr>
          <p:spPr bwMode="auto">
            <a:xfrm flipV="1">
              <a:off x="5867400" y="53260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54" name="Line 218"/>
            <p:cNvSpPr>
              <a:spLocks noChangeShapeType="1"/>
            </p:cNvSpPr>
            <p:nvPr/>
          </p:nvSpPr>
          <p:spPr bwMode="auto">
            <a:xfrm flipV="1">
              <a:off x="6400800" y="5326063"/>
              <a:ext cx="0" cy="1524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2555" name="Line 219"/>
            <p:cNvSpPr>
              <a:spLocks noChangeShapeType="1"/>
            </p:cNvSpPr>
            <p:nvPr/>
          </p:nvSpPr>
          <p:spPr bwMode="auto">
            <a:xfrm>
              <a:off x="6019800" y="5127625"/>
              <a:ext cx="2286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82557" name="Object 2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255822"/>
              </p:ext>
            </p:extLst>
          </p:nvPr>
        </p:nvGraphicFramePr>
        <p:xfrm>
          <a:off x="68263" y="1498600"/>
          <a:ext cx="30956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10" name="Equation" r:id="rId4" imgW="1866600" imgH="203040" progId="Equation.3">
                  <p:embed/>
                </p:oleObj>
              </mc:Choice>
              <mc:Fallback>
                <p:oleObj name="Equation" r:id="rId4" imgW="1866600" imgH="203040" progId="Equation.3">
                  <p:embed/>
                  <p:pic>
                    <p:nvPicPr>
                      <p:cNvPr id="0" name="Picture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3" y="1498600"/>
                        <a:ext cx="3095625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2559" name="Object 2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44862"/>
              </p:ext>
            </p:extLst>
          </p:nvPr>
        </p:nvGraphicFramePr>
        <p:xfrm>
          <a:off x="65088" y="3721100"/>
          <a:ext cx="494823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11" name="Equation" r:id="rId6" imgW="2984400" imgH="279360" progId="Equation.3">
                  <p:embed/>
                </p:oleObj>
              </mc:Choice>
              <mc:Fallback>
                <p:oleObj name="Equation" r:id="rId6" imgW="2984400" imgH="279360" progId="Equation.3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3721100"/>
                        <a:ext cx="494823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2562" name="Object 2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971322"/>
              </p:ext>
            </p:extLst>
          </p:nvPr>
        </p:nvGraphicFramePr>
        <p:xfrm>
          <a:off x="3360738" y="4608513"/>
          <a:ext cx="549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12" name="Equation" r:id="rId8" imgW="3314520" imgH="203040" progId="Equation.3">
                  <p:embed/>
                </p:oleObj>
              </mc:Choice>
              <mc:Fallback>
                <p:oleObj name="Equation" r:id="rId8" imgW="3314520" imgH="203040" progId="Equation.3">
                  <p:embed/>
                  <p:pic>
                    <p:nvPicPr>
                      <p:cNvPr id="0" name="Picture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8" y="4608513"/>
                        <a:ext cx="549592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2564" name="Object 2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147804"/>
              </p:ext>
            </p:extLst>
          </p:nvPr>
        </p:nvGraphicFramePr>
        <p:xfrm>
          <a:off x="3438525" y="1498600"/>
          <a:ext cx="547211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813" name="Equation" r:id="rId10" imgW="3301920" imgH="291960" progId="Equation.3">
                  <p:embed/>
                </p:oleObj>
              </mc:Choice>
              <mc:Fallback>
                <p:oleObj name="Equation" r:id="rId10" imgW="3301920" imgH="291960" progId="Equation.3">
                  <p:embed/>
                  <p:pic>
                    <p:nvPicPr>
                      <p:cNvPr id="0" name="Picture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1498600"/>
                        <a:ext cx="5472113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1143000"/>
          </a:xfrm>
        </p:spPr>
        <p:txBody>
          <a:bodyPr/>
          <a:lstStyle/>
          <a:p>
            <a:r>
              <a:rPr lang="en-US" sz="4000" dirty="0"/>
              <a:t>Predicting RNA Secondary Structure by Energy Minimization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 dirty="0" smtClean="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Key concepts</a:t>
            </a:r>
          </a:p>
          <a:p>
            <a:r>
              <a:rPr lang="en-US" sz="2400" dirty="0" smtClean="0"/>
              <a:t>RNA secondary structure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econdary structure features: stems, loops, bulges</a:t>
            </a:r>
          </a:p>
          <a:p>
            <a:r>
              <a:rPr lang="en-US" sz="2400" dirty="0" err="1" smtClean="0"/>
              <a:t>Pseudoknots</a:t>
            </a:r>
            <a:endParaRPr lang="en-US" sz="2400" dirty="0" smtClean="0"/>
          </a:p>
          <a:p>
            <a:r>
              <a:rPr lang="en-US" sz="2400" dirty="0" err="1" smtClean="0"/>
              <a:t>Nussinov</a:t>
            </a:r>
            <a:r>
              <a:rPr lang="en-US" sz="2400" dirty="0" smtClean="0"/>
              <a:t> algorithm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dapting </a:t>
            </a:r>
            <a:r>
              <a:rPr lang="en-US" sz="2400" dirty="0" err="1" smtClean="0"/>
              <a:t>Nussinov</a:t>
            </a:r>
            <a:r>
              <a:rPr lang="en-US" sz="2400" dirty="0" smtClean="0"/>
              <a:t> to take free energy into account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4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/>
          <a:lstStyle/>
          <a:p>
            <a:r>
              <a:rPr lang="en-US" sz="4000" dirty="0" err="1" smtClean="0"/>
              <a:t>Mfold</a:t>
            </a:r>
            <a:r>
              <a:rPr lang="en-US" sz="4000" dirty="0" smtClean="0"/>
              <a:t> example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406886" y="1351508"/>
            <a:ext cx="2117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Courier New" pitchFamily="-110" charset="0"/>
              </a:rPr>
              <a:t>GGGAAAUCC</a:t>
            </a:r>
            <a:endParaRPr lang="en-US" sz="2800" dirty="0"/>
          </a:p>
        </p:txBody>
      </p:sp>
      <p:pic>
        <p:nvPicPr>
          <p:cNvPr id="785410" name="Picture 2" descr="http://unafold.rna.albany.edu/results/9/16Apr28-09-58-53/16Apr28-09-58-53_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1" b="8412"/>
          <a:stretch/>
        </p:blipFill>
        <p:spPr bwMode="auto">
          <a:xfrm>
            <a:off x="1361561" y="2212776"/>
            <a:ext cx="2867013" cy="313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5412" name="Picture 4" descr="http://unafold.rna.albany.edu/results/9/16Apr28-09-58-53/16Apr28-09-58-53_2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" b="3331"/>
          <a:stretch/>
        </p:blipFill>
        <p:spPr bwMode="auto">
          <a:xfrm>
            <a:off x="5178572" y="1874728"/>
            <a:ext cx="2867013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865" y="6451713"/>
            <a:ext cx="28287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hlinkClick r:id="rId5"/>
              </a:rPr>
              <a:t>http://unafold.rna.albany.edu/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683288" y="5713518"/>
            <a:ext cx="2223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Δ</a:t>
            </a:r>
            <a:r>
              <a:rPr lang="en-US" dirty="0" smtClean="0">
                <a:latin typeface="Calibri" panose="020F0502020204030204" pitchFamily="34" charset="0"/>
              </a:rPr>
              <a:t>G = -0.80 kcal/</a:t>
            </a:r>
            <a:r>
              <a:rPr lang="en-US" dirty="0" err="1" smtClean="0">
                <a:latin typeface="Calibri" panose="020F0502020204030204" pitchFamily="34" charset="0"/>
              </a:rPr>
              <a:t>mol</a:t>
            </a:r>
            <a:endParaRPr lang="en-US" dirty="0"/>
          </a:p>
        </p:txBody>
      </p:sp>
      <p:sp>
        <p:nvSpPr>
          <p:cNvPr id="149" name="TextBox 148"/>
          <p:cNvSpPr txBox="1"/>
          <p:nvPr/>
        </p:nvSpPr>
        <p:spPr>
          <a:xfrm>
            <a:off x="5500299" y="5741193"/>
            <a:ext cx="2223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Δ</a:t>
            </a:r>
            <a:r>
              <a:rPr lang="en-US" dirty="0" smtClean="0">
                <a:latin typeface="Calibri" panose="020F0502020204030204" pitchFamily="34" charset="0"/>
              </a:rPr>
              <a:t>G = 0.20 kcal/</a:t>
            </a:r>
            <a:r>
              <a:rPr lang="en-US" dirty="0" err="1" smtClean="0">
                <a:latin typeface="Calibri" panose="020F0502020204030204" pitchFamily="34" charset="0"/>
              </a:rPr>
              <a:t>mol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r>
              <a:rPr lang="en-US" sz="4000" dirty="0"/>
              <a:t>Why RNA </a:t>
            </a:r>
            <a:r>
              <a:rPr lang="en-US" sz="4000" dirty="0" smtClean="0"/>
              <a:t>is </a:t>
            </a:r>
            <a:r>
              <a:rPr lang="en-US" sz="4000" dirty="0"/>
              <a:t>Interesting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7475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Messenger </a:t>
            </a:r>
            <a:r>
              <a:rPr lang="en-US" sz="2000" dirty="0"/>
              <a:t>RNA (</a:t>
            </a:r>
            <a:r>
              <a:rPr lang="en-US" sz="2000" dirty="0" smtClean="0"/>
              <a:t>mRNA) isn’t the only important class of RNA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ribosomal RNA (</a:t>
            </a:r>
            <a:r>
              <a:rPr lang="en-US" sz="2000" dirty="0" err="1"/>
              <a:t>rRNA</a:t>
            </a:r>
            <a:r>
              <a:rPr lang="en-US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ribosomes</a:t>
            </a:r>
            <a:r>
              <a:rPr lang="en-US" sz="2000" dirty="0"/>
              <a:t> are complexes that incorporate several RNA subunits in addition to numerous protein units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transfer RNA (</a:t>
            </a:r>
            <a:r>
              <a:rPr lang="en-US" sz="2000" dirty="0" err="1"/>
              <a:t>tRNA</a:t>
            </a:r>
            <a:r>
              <a:rPr lang="en-US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transport amino acids to the ribosome during translation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dirty="0" err="1"/>
              <a:t>spliceosome</a:t>
            </a:r>
            <a:r>
              <a:rPr lang="en-US" sz="2000" dirty="0"/>
              <a:t>, which performs </a:t>
            </a:r>
            <a:r>
              <a:rPr lang="en-US" sz="2000" dirty="0" err="1"/>
              <a:t>intron</a:t>
            </a:r>
            <a:r>
              <a:rPr lang="en-US" sz="2000" dirty="0"/>
              <a:t> splicing, is a complex with several RNA units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microRNAs</a:t>
            </a:r>
            <a:r>
              <a:rPr lang="en-US" sz="2000" dirty="0"/>
              <a:t> and others that play regulatory roles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many viruses </a:t>
            </a:r>
            <a:r>
              <a:rPr lang="en-US" sz="2000" dirty="0"/>
              <a:t>(e.g. HIV) </a:t>
            </a:r>
            <a:r>
              <a:rPr lang="en-US" sz="2000" dirty="0" smtClean="0"/>
              <a:t>have RNA genomes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guide RNA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sequence complementary determines whether to cleave DNA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Folding </a:t>
            </a:r>
            <a:r>
              <a:rPr lang="en-US" sz="2000" dirty="0"/>
              <a:t>of an mRNA can be involved in regulating the gene’s expression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/>
              <a:t>RNA Secondary Structure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2400" dirty="0"/>
              <a:t>RNA is typically single stranded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olding</a:t>
            </a:r>
            <a:r>
              <a:rPr lang="en-US" sz="2400" dirty="0"/>
              <a:t>, in large part is determined by base-pairing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A</a:t>
            </a:r>
            <a:r>
              <a:rPr lang="en-US" sz="2400" dirty="0">
                <a:solidFill>
                  <a:srgbClr val="006600"/>
                </a:solidFill>
                <a:latin typeface="Courier New" pitchFamily="-110" charset="0"/>
              </a:rPr>
              <a:t>-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U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C</a:t>
            </a:r>
            <a:r>
              <a:rPr lang="en-US" sz="2400" dirty="0">
                <a:solidFill>
                  <a:srgbClr val="006600"/>
                </a:solidFill>
                <a:latin typeface="Courier New" pitchFamily="-110" charset="0"/>
              </a:rPr>
              <a:t>-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G</a:t>
            </a:r>
            <a:r>
              <a:rPr lang="en-US" sz="2400" dirty="0"/>
              <a:t> are the canonical base pairs</a:t>
            </a:r>
          </a:p>
          <a:p>
            <a:pPr lvl="1">
              <a:buFontTx/>
              <a:buNone/>
            </a:pPr>
            <a:r>
              <a:rPr lang="en-US" sz="2400" dirty="0"/>
              <a:t>other bases will sometimes pair, especially 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G</a:t>
            </a:r>
            <a:r>
              <a:rPr lang="en-US" sz="2400" dirty="0">
                <a:solidFill>
                  <a:srgbClr val="006600"/>
                </a:solidFill>
                <a:latin typeface="Courier New" pitchFamily="-110" charset="0"/>
              </a:rPr>
              <a:t>-</a:t>
            </a:r>
            <a:r>
              <a:rPr lang="en-US" sz="2400" b="1" dirty="0">
                <a:solidFill>
                  <a:srgbClr val="006600"/>
                </a:solidFill>
                <a:latin typeface="Courier New" pitchFamily="-110" charset="0"/>
              </a:rPr>
              <a:t>U</a:t>
            </a:r>
          </a:p>
          <a:p>
            <a:r>
              <a:rPr lang="en-US" sz="2400" dirty="0"/>
              <a:t>B</a:t>
            </a:r>
            <a:r>
              <a:rPr lang="en-US" sz="2400" dirty="0" smtClean="0"/>
              <a:t>ase-paired </a:t>
            </a:r>
            <a:r>
              <a:rPr lang="en-US" sz="2400" dirty="0"/>
              <a:t>structure is referred to as the </a:t>
            </a:r>
            <a:r>
              <a:rPr lang="en-US" sz="2400" i="1" dirty="0"/>
              <a:t>secondary structure</a:t>
            </a:r>
            <a:r>
              <a:rPr lang="en-US" sz="2400" dirty="0"/>
              <a:t> of RNA</a:t>
            </a:r>
          </a:p>
          <a:p>
            <a:r>
              <a:rPr lang="en-US" sz="2400" dirty="0"/>
              <a:t>R</a:t>
            </a:r>
            <a:r>
              <a:rPr lang="en-US" sz="2400" dirty="0" smtClean="0"/>
              <a:t>elated </a:t>
            </a:r>
            <a:r>
              <a:rPr lang="en-US" sz="2400" dirty="0"/>
              <a:t>RNAs often have homologous secondary structure without significant sequence similarity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/>
              <a:t>tRNA Secondary Structure </a:t>
            </a:r>
          </a:p>
        </p:txBody>
      </p:sp>
      <p:pic>
        <p:nvPicPr>
          <p:cNvPr id="780291" name="Picture 3" descr="AlaninetR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37362"/>
            <a:ext cx="3466246" cy="4468238"/>
          </a:xfrm>
          <a:prstGeom prst="rect">
            <a:avLst/>
          </a:prstGeom>
          <a:noFill/>
        </p:spPr>
      </p:pic>
      <p:pic>
        <p:nvPicPr>
          <p:cNvPr id="780292" name="Picture 4" descr="tRNA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3429000"/>
            <a:ext cx="3019425" cy="3276600"/>
          </a:xfrm>
          <a:prstGeom prst="rect">
            <a:avLst/>
          </a:prstGeom>
          <a:noFill/>
        </p:spPr>
      </p:pic>
      <p:sp>
        <p:nvSpPr>
          <p:cNvPr id="780293" name="Text Box 5"/>
          <p:cNvSpPr txBox="1">
            <a:spLocks noChangeArrowheads="1"/>
          </p:cNvSpPr>
          <p:nvPr/>
        </p:nvSpPr>
        <p:spPr bwMode="auto">
          <a:xfrm>
            <a:off x="7199953" y="5067300"/>
            <a:ext cx="1458272" cy="83099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/>
              <a:t>tertiary structure</a:t>
            </a:r>
          </a:p>
        </p:txBody>
      </p:sp>
      <p:pic>
        <p:nvPicPr>
          <p:cNvPr id="783364" name="Picture 4" descr="Transfer or tRNA with an amino acid attach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282" y="1138102"/>
            <a:ext cx="2198518" cy="219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10100" y="2998067"/>
            <a:ext cx="912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hlinkClick r:id="rId6"/>
              </a:rPr>
              <a:t>Scitable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/>
              <a:t>Small Subunit Ribosomal RNA Secondary Structure </a:t>
            </a:r>
          </a:p>
        </p:txBody>
      </p:sp>
      <p:pic>
        <p:nvPicPr>
          <p:cNvPr id="731139" name="Picture 3" descr="ssRNA"/>
          <p:cNvPicPr>
            <a:picLocks noChangeAspect="1" noChangeArrowheads="1"/>
          </p:cNvPicPr>
          <p:nvPr/>
        </p:nvPicPr>
        <p:blipFill>
          <a:blip r:embed="rId3"/>
          <a:srcRect t="11388" b="11406"/>
          <a:stretch>
            <a:fillRect/>
          </a:stretch>
        </p:blipFill>
        <p:spPr bwMode="auto">
          <a:xfrm>
            <a:off x="1524000" y="838200"/>
            <a:ext cx="5876925" cy="58674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990600"/>
          </a:xfrm>
        </p:spPr>
        <p:txBody>
          <a:bodyPr/>
          <a:lstStyle/>
          <a:p>
            <a:r>
              <a:rPr lang="en-US" sz="4000"/>
              <a:t>6S RNA Secondary Structure </a:t>
            </a:r>
          </a:p>
        </p:txBody>
      </p:sp>
      <p:pic>
        <p:nvPicPr>
          <p:cNvPr id="769028" name="Picture 4"/>
          <p:cNvPicPr>
            <a:picLocks noChangeAspect="1" noChangeArrowheads="1"/>
          </p:cNvPicPr>
          <p:nvPr/>
        </p:nvPicPr>
        <p:blipFill>
          <a:blip r:embed="rId3"/>
          <a:srcRect t="10677"/>
          <a:stretch>
            <a:fillRect/>
          </a:stretch>
        </p:blipFill>
        <p:spPr bwMode="auto">
          <a:xfrm>
            <a:off x="38100" y="1066800"/>
            <a:ext cx="906780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990600"/>
          </a:xfrm>
        </p:spPr>
        <p:txBody>
          <a:bodyPr/>
          <a:lstStyle/>
          <a:p>
            <a:r>
              <a:rPr lang="en-US" sz="4000" dirty="0" smtClean="0"/>
              <a:t>Secondary Structure Features </a:t>
            </a:r>
            <a:endParaRPr lang="en-US" sz="4000" dirty="0"/>
          </a:p>
        </p:txBody>
      </p:sp>
      <p:pic>
        <p:nvPicPr>
          <p:cNvPr id="769028" name="Picture 4"/>
          <p:cNvPicPr>
            <a:picLocks noChangeAspect="1" noChangeArrowheads="1"/>
          </p:cNvPicPr>
          <p:nvPr/>
        </p:nvPicPr>
        <p:blipFill>
          <a:blip r:embed="rId3"/>
          <a:srcRect t="10677" b="60063"/>
          <a:stretch>
            <a:fillRect/>
          </a:stretch>
        </p:blipFill>
        <p:spPr bwMode="auto">
          <a:xfrm>
            <a:off x="38100" y="2367280"/>
            <a:ext cx="9067800" cy="175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ounded Rectangle 3"/>
          <p:cNvSpPr/>
          <p:nvPr/>
        </p:nvSpPr>
        <p:spPr bwMode="auto">
          <a:xfrm>
            <a:off x="4033520" y="2357120"/>
            <a:ext cx="1412240" cy="187960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635760" y="3048000"/>
            <a:ext cx="345440" cy="70104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8351520" y="3027680"/>
            <a:ext cx="508000" cy="70104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380480" y="3058160"/>
            <a:ext cx="701040" cy="701040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2560" y="372872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bulge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4226560"/>
            <a:ext cx="1582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internal loop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1120" y="3779520"/>
            <a:ext cx="740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stem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33225" y="3749040"/>
            <a:ext cx="1510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hairpin loop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6525"/>
            <a:ext cx="8610600" cy="1143000"/>
          </a:xfrm>
        </p:spPr>
        <p:txBody>
          <a:bodyPr/>
          <a:lstStyle/>
          <a:p>
            <a:r>
              <a:rPr lang="en-US" sz="4000"/>
              <a:t>Four Key Problems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P</a:t>
            </a:r>
            <a:r>
              <a:rPr lang="en-US" sz="2000" dirty="0" smtClean="0"/>
              <a:t>redicting </a:t>
            </a:r>
            <a:r>
              <a:rPr lang="en-US" sz="2000" dirty="0"/>
              <a:t>RNA secondary </a:t>
            </a:r>
            <a:r>
              <a:rPr lang="en-US" sz="2000" dirty="0" smtClean="0"/>
              <a:t>structure</a:t>
            </a:r>
            <a:endParaRPr lang="en-US" sz="2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RNA sequence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predict secondary structure that sequence will fold into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S</a:t>
            </a:r>
            <a:r>
              <a:rPr lang="en-US" sz="2000" dirty="0" smtClean="0"/>
              <a:t>earching </a:t>
            </a:r>
            <a:r>
              <a:rPr lang="en-US" sz="2000" dirty="0"/>
              <a:t>for instances of a given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an RNA sequence or its secondary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find sequences that will fold into a similar structure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odeling </a:t>
            </a:r>
            <a:r>
              <a:rPr lang="en-US" sz="2000" dirty="0"/>
              <a:t>a family of RNAs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a set of RNA sequences with similar secondary structure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construct a model that captures the secondary structure regularities of the set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</a:t>
            </a:r>
            <a:r>
              <a:rPr lang="en-US" sz="2000" dirty="0" smtClean="0"/>
              <a:t>dentifying </a:t>
            </a:r>
            <a:r>
              <a:rPr lang="en-US" sz="2000" dirty="0"/>
              <a:t>novel RNA genes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Given</a:t>
            </a:r>
            <a:r>
              <a:rPr lang="en-US" sz="2000" dirty="0"/>
              <a:t>: a pair of homologous DNA sequences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="1" dirty="0"/>
              <a:t>Do</a:t>
            </a:r>
            <a:r>
              <a:rPr lang="en-US" sz="2000" dirty="0"/>
              <a:t>: identify subsequences that appear to have highly conserved RNA secondary structure (putative RNA genes)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137688" y="1279525"/>
            <a:ext cx="3894444" cy="46166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smtClean="0"/>
              <a:t>Focus for today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BF65-C2AD-AD42-A6C3-B0C82F4012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uiExpand="1" build="p" autoUpdateAnimBg="0"/>
      <p:bldP spid="4" grpId="0"/>
    </p:bldLst>
  </p:timing>
</p:sld>
</file>

<file path=ppt/theme/theme1.xml><?xml version="1.0" encoding="utf-8"?>
<a:theme xmlns:a="http://schemas.openxmlformats.org/drawingml/2006/main" name="Blank Presentation">
  <a:themeElements>
    <a:clrScheme name="Custom 11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48471</TotalTime>
  <Words>772</Words>
  <Application>Microsoft Office PowerPoint</Application>
  <PresentationFormat>On-screen Show (4:3)</PresentationFormat>
  <Paragraphs>245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Calibri</vt:lpstr>
      <vt:lpstr>Courier New</vt:lpstr>
      <vt:lpstr>Gill Sans</vt:lpstr>
      <vt:lpstr>Helvetica</vt:lpstr>
      <vt:lpstr>Times</vt:lpstr>
      <vt:lpstr>Times New Roman</vt:lpstr>
      <vt:lpstr>Blank Presentation</vt:lpstr>
      <vt:lpstr>MathType 6.0 Equation</vt:lpstr>
      <vt:lpstr>Equation</vt:lpstr>
      <vt:lpstr>RNA Secondary Structure Prediction </vt:lpstr>
      <vt:lpstr>Goals for Lecture</vt:lpstr>
      <vt:lpstr>Why RNA is Interesting</vt:lpstr>
      <vt:lpstr>RNA Secondary Structure</vt:lpstr>
      <vt:lpstr>tRNA Secondary Structure </vt:lpstr>
      <vt:lpstr>Small Subunit Ribosomal RNA Secondary Structure </vt:lpstr>
      <vt:lpstr>6S RNA Secondary Structure </vt:lpstr>
      <vt:lpstr>Secondary Structure Features </vt:lpstr>
      <vt:lpstr>Four Key Problems</vt:lpstr>
      <vt:lpstr>RNA Folding Assumption</vt:lpstr>
      <vt:lpstr>Pseudoknots</vt:lpstr>
      <vt:lpstr>Simplest RNA Secondary Structure Task</vt:lpstr>
      <vt:lpstr>Predicting RNA Secondary Structure: the Nussinov Algorithm [Nussinov et al., SIAM Journal of Applied Mathematics 1978] </vt:lpstr>
      <vt:lpstr>DP in the Nussinov Algorithm</vt:lpstr>
      <vt:lpstr>DP in the Nussinov Algorithm</vt:lpstr>
      <vt:lpstr>Nussinov Algorithm Traceback</vt:lpstr>
      <vt:lpstr>Predicting RNA Secondary Structure by Energy Minimization</vt:lpstr>
      <vt:lpstr>Predicting RNA Secondary Structure by Energy Minimization</vt:lpstr>
      <vt:lpstr>Predicting RNA Secondary Structure by Energy Minimization</vt:lpstr>
      <vt:lpstr>Mfold example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Secondary Structure Prediction</dc:title>
  <dc:creator>Mark Craven</dc:creator>
  <cp:lastModifiedBy>Gitter, Tony</cp:lastModifiedBy>
  <cp:revision>1137</cp:revision>
  <cp:lastPrinted>2012-03-08T14:01:47Z</cp:lastPrinted>
  <dcterms:created xsi:type="dcterms:W3CDTF">2011-03-08T02:44:26Z</dcterms:created>
  <dcterms:modified xsi:type="dcterms:W3CDTF">2018-05-01T13:51:33Z</dcterms:modified>
</cp:coreProperties>
</file>