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463" r:id="rId2"/>
    <p:sldId id="582" r:id="rId3"/>
    <p:sldId id="581" r:id="rId4"/>
    <p:sldId id="561" r:id="rId5"/>
    <p:sldId id="558" r:id="rId6"/>
    <p:sldId id="559" r:id="rId7"/>
    <p:sldId id="557" r:id="rId8"/>
    <p:sldId id="573" r:id="rId9"/>
    <p:sldId id="491" r:id="rId10"/>
    <p:sldId id="583" r:id="rId11"/>
    <p:sldId id="515" r:id="rId12"/>
    <p:sldId id="586" r:id="rId13"/>
    <p:sldId id="511" r:id="rId14"/>
    <p:sldId id="521" r:id="rId15"/>
    <p:sldId id="516" r:id="rId16"/>
    <p:sldId id="518" r:id="rId17"/>
    <p:sldId id="547" r:id="rId18"/>
    <p:sldId id="549" r:id="rId19"/>
    <p:sldId id="550" r:id="rId20"/>
    <p:sldId id="585" r:id="rId21"/>
    <p:sldId id="551" r:id="rId22"/>
    <p:sldId id="579" r:id="rId23"/>
    <p:sldId id="580" r:id="rId24"/>
    <p:sldId id="574" r:id="rId25"/>
    <p:sldId id="584" r:id="rId26"/>
    <p:sldId id="552" r:id="rId27"/>
    <p:sldId id="553" r:id="rId2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0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0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0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000" kern="1200">
        <a:solidFill>
          <a:schemeClr val="tx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66FF"/>
    <a:srgbClr val="000000"/>
    <a:srgbClr val="00FF00"/>
    <a:srgbClr val="FF0066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006" autoAdjust="0"/>
  </p:normalViewPr>
  <p:slideViewPr>
    <p:cSldViewPr>
      <p:cViewPr varScale="1">
        <p:scale>
          <a:sx n="100" d="100"/>
          <a:sy n="100" d="100"/>
        </p:scale>
        <p:origin x="192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5.xml"/><Relationship Id="rId7" Type="http://schemas.openxmlformats.org/officeDocument/2006/relationships/slide" Target="slides/slide26.xml"/><Relationship Id="rId2" Type="http://schemas.openxmlformats.org/officeDocument/2006/relationships/slide" Target="slides/slide14.xml"/><Relationship Id="rId1" Type="http://schemas.openxmlformats.org/officeDocument/2006/relationships/slide" Target="slides/slide11.xml"/><Relationship Id="rId6" Type="http://schemas.openxmlformats.org/officeDocument/2006/relationships/slide" Target="slides/slide18.xml"/><Relationship Id="rId5" Type="http://schemas.openxmlformats.org/officeDocument/2006/relationships/slide" Target="slides/slide17.xml"/><Relationship Id="rId4" Type="http://schemas.openxmlformats.org/officeDocument/2006/relationships/slide" Target="slides/slide1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e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0" Type="http://schemas.openxmlformats.org/officeDocument/2006/relationships/image" Target="../media/image24.wmf"/><Relationship Id="rId4" Type="http://schemas.openxmlformats.org/officeDocument/2006/relationships/image" Target="../media/image19.wmf"/><Relationship Id="rId9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1D906E5-BEFD-2A43-A7B5-DBA190EDA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32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fld id="{64CD80E0-ED2D-094F-969B-E050B1389B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1431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0FAEA0-E9C2-1147-84AC-35AFB8550D83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244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785773-9BD9-674A-BEB2-F9E7FB22E1C7}" type="slidenum">
              <a:rPr lang="en-US"/>
              <a:pPr/>
              <a:t>10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1711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026952-E606-624A-9C80-851150B7EC0F}" type="slidenum">
              <a:rPr lang="en-US"/>
              <a:pPr/>
              <a:t>11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3899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33457F-6F1F-E94D-83A4-CB3BD00D3F5B}" type="slidenum">
              <a:rPr lang="en-US"/>
              <a:pPr/>
              <a:t>12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9270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33457F-6F1F-E94D-83A4-CB3BD00D3F5B}" type="slidenum">
              <a:rPr lang="en-US"/>
              <a:pPr/>
              <a:t>13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886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33CF61-1BA3-D545-A8E2-17647A8969EB}" type="slidenum">
              <a:rPr lang="en-US"/>
              <a:pPr/>
              <a:t>14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0899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CA98E7-3BEF-F742-B616-7467181C8CFF}" type="slidenum">
              <a:rPr lang="en-US"/>
              <a:pPr/>
              <a:t>15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867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1FCEE2-EEF8-D04A-BF21-D4326283B5F5}" type="slidenum">
              <a:rPr lang="en-US"/>
              <a:pPr/>
              <a:t>16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7687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3D1BAA-BF7E-9944-B398-B9E4EBF712B0}" type="slidenum">
              <a:rPr lang="en-US"/>
              <a:pPr/>
              <a:t>17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71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E2F759-2278-EA41-902A-AD25EA092B13}" type="slidenum">
              <a:rPr lang="en-US"/>
              <a:pPr/>
              <a:t>18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0197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9AA7BC-067F-E24C-89AB-041BC104C2B9}" type="slidenum">
              <a:rPr lang="en-US"/>
              <a:pPr/>
              <a:t>19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968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E0E254-14C5-D449-BE3C-1EBFF968129E}" type="slidenum">
              <a:rPr lang="en-US"/>
              <a:pPr/>
              <a:t>2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2355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9AA7BC-067F-E24C-89AB-041BC104C2B9}" type="slidenum">
              <a:rPr lang="en-US"/>
              <a:pPr/>
              <a:t>20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0008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365CA1-FCC7-DE46-B3C7-DFD9159E7091}" type="slidenum">
              <a:rPr lang="en-US"/>
              <a:pPr/>
              <a:t>21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8876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1C7D11-3269-9446-9A8F-95E2E0ADBE1F}" type="slidenum">
              <a:rPr lang="en-US"/>
              <a:pPr/>
              <a:t>22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353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BED857-74F9-AB47-ABFA-1DAA0C89C284}" type="slidenum">
              <a:rPr lang="en-US"/>
              <a:pPr/>
              <a:t>23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003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5B4FB5-0290-0B4B-972D-AC6676BB8E07}" type="slidenum">
              <a:rPr lang="en-US"/>
              <a:pPr/>
              <a:t>24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5480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5B4FB5-0290-0B4B-972D-AC6676BB8E07}" type="slidenum">
              <a:rPr lang="en-US"/>
              <a:pPr/>
              <a:t>25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659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4EEF08-6F24-5D4D-AF85-B959F6FCA277}" type="slidenum">
              <a:rPr lang="en-US"/>
              <a:pPr/>
              <a:t>26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857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79FA3-51F6-9A42-B546-8B0E4D553132}" type="slidenum">
              <a:rPr lang="en-US"/>
              <a:pPr/>
              <a:t>27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92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52A329-8629-954D-B759-156B2E6719F8}" type="slidenum">
              <a:rPr lang="en-US"/>
              <a:pPr/>
              <a:t>3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solidFill>
            <a:srgbClr val="FFFFFF"/>
          </a:solidFill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211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8060" tIns="49030" rIns="98060" bIns="4903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807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56DCF6-29C7-0A48-8C89-137109CAD97C}" type="slidenum">
              <a:rPr lang="en-US"/>
              <a:pPr/>
              <a:t>4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450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2ACFCA-D653-9A42-893C-811372633EB4}" type="slidenum">
              <a:rPr lang="en-US"/>
              <a:pPr/>
              <a:t>5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179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FA11F6-1C5D-364F-AAEA-00BA3DE0AC00}" type="slidenum">
              <a:rPr lang="en-US"/>
              <a:pPr/>
              <a:t>6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56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5D12F9-7E88-964E-9F6E-75EAA747D62F}" type="slidenum">
              <a:rPr lang="en-US"/>
              <a:pPr/>
              <a:t>7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2941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785773-9BD9-674A-BEB2-F9E7FB22E1C7}" type="slidenum">
              <a:rPr lang="en-US"/>
              <a:pPr/>
              <a:t>8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827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A40316-BD44-3549-871E-6C1FC20A0E55}" type="slidenum">
              <a:rPr lang="en-US"/>
              <a:pPr/>
              <a:t>9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409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66E91-1B3A-5941-869A-DA845A5974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1C966-1149-5245-A464-0F0B4AEA6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0CB9D-4931-E74E-9559-0DF23FCA7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1AF05-B43C-2244-B358-68C48C525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E1CCA-F3AB-B649-B34F-623AFA41D4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76EF8-5D27-BB43-81F2-A6521E2E2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2C915-D0A9-E842-93A3-4C0CA8224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17E1A-2B9F-894E-8766-DBA8941A9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42F9B-4F8F-144C-82D0-0438B5D2A0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99A30-64B0-EC42-AE67-7C745836DC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77771-1636-B249-A097-67699FF9C2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B613830-FD30-7742-8203-ACE8DDD2BE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/4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macmanes/status/946767926190919680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4.wmf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1.emf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2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9.wmf"/><Relationship Id="rId18" Type="http://schemas.openxmlformats.org/officeDocument/2006/relationships/oleObject" Target="../embeddings/oleObject18.bin"/><Relationship Id="rId3" Type="http://schemas.openxmlformats.org/officeDocument/2006/relationships/notesSlide" Target="../notesSlides/notesSlide19.xml"/><Relationship Id="rId21" Type="http://schemas.openxmlformats.org/officeDocument/2006/relationships/image" Target="../media/image23.wmf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7.bin"/><Relationship Id="rId20" Type="http://schemas.openxmlformats.org/officeDocument/2006/relationships/oleObject" Target="../embeddings/oleObject19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23" Type="http://schemas.openxmlformats.org/officeDocument/2006/relationships/image" Target="../media/image24.wmf"/><Relationship Id="rId10" Type="http://schemas.openxmlformats.org/officeDocument/2006/relationships/oleObject" Target="../embeddings/oleObject14.bin"/><Relationship Id="rId19" Type="http://schemas.openxmlformats.org/officeDocument/2006/relationships/image" Target="../media/image22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16.bin"/><Relationship Id="rId22" Type="http://schemas.openxmlformats.org/officeDocument/2006/relationships/oleObject" Target="../embeddings/oleObject20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0.wmf"/><Relationship Id="rId18" Type="http://schemas.openxmlformats.org/officeDocument/2006/relationships/oleObject" Target="../embeddings/oleObject28.bin"/><Relationship Id="rId26" Type="http://schemas.openxmlformats.org/officeDocument/2006/relationships/oleObject" Target="../embeddings/oleObject32.bin"/><Relationship Id="rId3" Type="http://schemas.openxmlformats.org/officeDocument/2006/relationships/notesSlide" Target="../notesSlides/notesSlide20.xml"/><Relationship Id="rId21" Type="http://schemas.openxmlformats.org/officeDocument/2006/relationships/image" Target="../media/image25.wmf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22.wmf"/><Relationship Id="rId25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.bin"/><Relationship Id="rId20" Type="http://schemas.openxmlformats.org/officeDocument/2006/relationships/oleObject" Target="../embeddings/oleObject29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19.wmf"/><Relationship Id="rId24" Type="http://schemas.openxmlformats.org/officeDocument/2006/relationships/oleObject" Target="../embeddings/oleObject31.bin"/><Relationship Id="rId5" Type="http://schemas.openxmlformats.org/officeDocument/2006/relationships/image" Target="../media/image16.wmf"/><Relationship Id="rId15" Type="http://schemas.openxmlformats.org/officeDocument/2006/relationships/image" Target="../media/image21.wmf"/><Relationship Id="rId23" Type="http://schemas.openxmlformats.org/officeDocument/2006/relationships/image" Target="../media/image24.wmf"/><Relationship Id="rId10" Type="http://schemas.openxmlformats.org/officeDocument/2006/relationships/oleObject" Target="../embeddings/oleObject24.bin"/><Relationship Id="rId19" Type="http://schemas.openxmlformats.org/officeDocument/2006/relationships/image" Target="../media/image23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26.bin"/><Relationship Id="rId22" Type="http://schemas.openxmlformats.org/officeDocument/2006/relationships/oleObject" Target="../embeddings/oleObject30.bin"/><Relationship Id="rId27" Type="http://schemas.openxmlformats.org/officeDocument/2006/relationships/image" Target="../media/image27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33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5.bin"/><Relationship Id="rId9" Type="http://schemas.openxmlformats.org/officeDocument/2006/relationships/image" Target="../media/image32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manatee.sourceforge.net/jcvi/pdf/overview.pdf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143000"/>
          </a:xfrm>
        </p:spPr>
        <p:txBody>
          <a:bodyPr/>
          <a:lstStyle/>
          <a:p>
            <a:r>
              <a:rPr lang="en-US" sz="4000" dirty="0"/>
              <a:t>Interpolated Markov Models for Gene Finding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200400"/>
            <a:ext cx="7162800" cy="1752600"/>
          </a:xfrm>
        </p:spPr>
        <p:txBody>
          <a:bodyPr/>
          <a:lstStyle/>
          <a:p>
            <a:r>
              <a:rPr lang="en-US" sz="2800" dirty="0"/>
              <a:t>BMI/CS 776 </a:t>
            </a:r>
          </a:p>
          <a:p>
            <a:r>
              <a:rPr lang="en-US" sz="2800" dirty="0"/>
              <a:t>www.biostat.wisc.edu/bmi776/</a:t>
            </a:r>
          </a:p>
          <a:p>
            <a:r>
              <a:rPr lang="en-US" sz="2800" dirty="0"/>
              <a:t>Spring </a:t>
            </a:r>
            <a:r>
              <a:rPr lang="en-US" sz="2800" dirty="0" smtClean="0"/>
              <a:t>2018</a:t>
            </a:r>
            <a:endParaRPr lang="en-US" sz="2800" dirty="0"/>
          </a:p>
          <a:p>
            <a:r>
              <a:rPr lang="en-US" sz="2800" dirty="0"/>
              <a:t>Anthony Gitter</a:t>
            </a:r>
          </a:p>
          <a:p>
            <a:r>
              <a:rPr lang="en-US" sz="2800" dirty="0"/>
              <a:t>gitter@biostat.wisc.edu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9728" y="6611779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0066"/>
                </a:solidFill>
                <a:latin typeface="Arial" pitchFamily="-111" charset="0"/>
              </a:rPr>
              <a:t>These slides, excluding third-party material, are licensed </a:t>
            </a:r>
            <a:r>
              <a:rPr lang="en-US" sz="1200" dirty="0" smtClean="0">
                <a:solidFill>
                  <a:schemeClr val="tx1"/>
                </a:solidFill>
                <a:latin typeface="Arial" pitchFamily="-111" charset="0"/>
              </a:rPr>
              <a:t>under </a:t>
            </a:r>
            <a:r>
              <a:rPr lang="en-US" sz="1200" dirty="0" smtClean="0">
                <a:solidFill>
                  <a:schemeClr val="tx1"/>
                </a:solidFill>
                <a:latin typeface="Arial" pitchFamily="-111" charset="0"/>
                <a:hlinkClick r:id="rId3"/>
              </a:rPr>
              <a:t>CC BY-NC 4.0</a:t>
            </a:r>
            <a:r>
              <a:rPr lang="en-US" sz="1200" dirty="0" smtClean="0">
                <a:solidFill>
                  <a:schemeClr val="tx1"/>
                </a:solidFill>
                <a:latin typeface="Arial" pitchFamily="-111" charset="0"/>
              </a:rPr>
              <a:t> by Mark </a:t>
            </a:r>
            <a:r>
              <a:rPr lang="en-US" sz="1200" dirty="0" smtClean="0">
                <a:solidFill>
                  <a:srgbClr val="000066"/>
                </a:solidFill>
                <a:latin typeface="Arial" pitchFamily="-111" charset="0"/>
              </a:rPr>
              <a:t>Craven, Colin Dewey, and Anthony Gitter</a:t>
            </a:r>
            <a:endParaRPr lang="en-US" sz="1200" dirty="0">
              <a:solidFill>
                <a:srgbClr val="000066"/>
              </a:solidFill>
              <a:latin typeface="Arial" pitchFamily="-11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sz="4000" dirty="0" smtClean="0"/>
              <a:t>Inhomogeneous Markov Model</a:t>
            </a:r>
            <a:endParaRPr lang="en-US" sz="4000" dirty="0"/>
          </a:p>
        </p:txBody>
      </p:sp>
      <p:sp>
        <p:nvSpPr>
          <p:cNvPr id="3174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/>
              <a:t>Homogenous Markov model</a:t>
            </a:r>
            <a:r>
              <a:rPr lang="en-US" sz="2400" dirty="0" smtClean="0"/>
              <a:t>: transition probability matrix does not change over time or position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b="1" dirty="0" err="1" smtClean="0"/>
              <a:t>Inhomogenous</a:t>
            </a:r>
            <a:r>
              <a:rPr lang="en-US" sz="2400" b="1" dirty="0" smtClean="0"/>
              <a:t> </a:t>
            </a:r>
            <a:r>
              <a:rPr lang="en-US" sz="2400" b="1" dirty="0"/>
              <a:t>Markov </a:t>
            </a:r>
            <a:r>
              <a:rPr lang="en-US" sz="2400" b="1" dirty="0" smtClean="0"/>
              <a:t>model</a:t>
            </a:r>
            <a:r>
              <a:rPr lang="en-US" sz="2400" dirty="0"/>
              <a:t>: transition probability matrix </a:t>
            </a:r>
            <a:r>
              <a:rPr lang="en-US" sz="2400" dirty="0" smtClean="0"/>
              <a:t>depends on the time </a:t>
            </a:r>
            <a:r>
              <a:rPr lang="en-US" sz="2400" dirty="0"/>
              <a:t>or position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7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r>
              <a:rPr lang="en-US" sz="4000" dirty="0" smtClean="0"/>
              <a:t>Higher Order Markov Models</a:t>
            </a:r>
            <a:endParaRPr lang="en-US" sz="4000" dirty="0"/>
          </a:p>
        </p:txBody>
      </p:sp>
      <p:sp>
        <p:nvSpPr>
          <p:cNvPr id="3789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7772400" cy="2667000"/>
          </a:xfrm>
        </p:spPr>
        <p:txBody>
          <a:bodyPr/>
          <a:lstStyle/>
          <a:p>
            <a:r>
              <a:rPr lang="en-US" sz="2400" dirty="0" smtClean="0"/>
              <a:t>Higher </a:t>
            </a:r>
            <a:r>
              <a:rPr lang="en-US" sz="2400" dirty="0"/>
              <a:t>order models remember more “history”</a:t>
            </a:r>
          </a:p>
          <a:p>
            <a:r>
              <a:rPr lang="en-US" sz="2400" dirty="0"/>
              <a:t>A</a:t>
            </a:r>
            <a:r>
              <a:rPr lang="en-US" sz="2400" dirty="0" smtClean="0"/>
              <a:t>dditional </a:t>
            </a:r>
            <a:r>
              <a:rPr lang="en-US" sz="2400" dirty="0"/>
              <a:t>history can have predictive value</a:t>
            </a:r>
          </a:p>
          <a:p>
            <a:r>
              <a:rPr lang="en-US" sz="2400" dirty="0"/>
              <a:t>E</a:t>
            </a:r>
            <a:r>
              <a:rPr lang="en-US" sz="2400" dirty="0" smtClean="0"/>
              <a:t>xample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predict the next word in this sentence fragment  </a:t>
            </a:r>
            <a:r>
              <a:rPr lang="en-US" sz="2400" dirty="0">
                <a:solidFill>
                  <a:srgbClr val="006600"/>
                </a:solidFill>
              </a:rPr>
              <a:t>“</a:t>
            </a:r>
            <a:r>
              <a:rPr lang="en-US" sz="2400" dirty="0" smtClean="0">
                <a:solidFill>
                  <a:srgbClr val="006600"/>
                </a:solidFill>
              </a:rPr>
              <a:t>…you__</a:t>
            </a:r>
            <a:r>
              <a:rPr lang="en-US" sz="2400" dirty="0">
                <a:solidFill>
                  <a:srgbClr val="006600"/>
                </a:solidFill>
              </a:rPr>
              <a:t>”</a:t>
            </a:r>
            <a:r>
              <a:rPr lang="en-US" sz="2400" dirty="0"/>
              <a:t>  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006600"/>
                </a:solidFill>
              </a:rPr>
              <a:t>are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6600"/>
                </a:solidFill>
              </a:rPr>
              <a:t>give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6600"/>
                </a:solidFill>
              </a:rPr>
              <a:t>passed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6600"/>
                </a:solidFill>
              </a:rPr>
              <a:t>say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6600"/>
                </a:solidFill>
              </a:rPr>
              <a:t>see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6600"/>
                </a:solidFill>
              </a:rPr>
              <a:t>too</a:t>
            </a:r>
            <a:r>
              <a:rPr lang="en-US" sz="2400" dirty="0" smtClean="0"/>
              <a:t>, </a:t>
            </a:r>
            <a:r>
              <a:rPr lang="en-US" sz="2400" dirty="0"/>
              <a:t>…?)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81000" y="3581400"/>
            <a:ext cx="7772400" cy="2057400"/>
            <a:chOff x="480" y="2736"/>
            <a:chExt cx="4896" cy="1296"/>
          </a:xfrm>
        </p:grpSpPr>
        <p:sp>
          <p:nvSpPr>
            <p:cNvPr id="37898" name="Rectangle 7"/>
            <p:cNvSpPr>
              <a:spLocks noChangeArrowheads="1"/>
            </p:cNvSpPr>
            <p:nvPr/>
          </p:nvSpPr>
          <p:spPr bwMode="auto">
            <a:xfrm>
              <a:off x="480" y="2736"/>
              <a:ext cx="4896" cy="1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742950" lvl="1" indent="-285750">
                <a:spcBef>
                  <a:spcPct val="20000"/>
                </a:spcBef>
                <a:buFontTx/>
                <a:buChar char="–"/>
              </a:pPr>
              <a:r>
                <a:rPr lang="en-US" sz="2400" dirty="0">
                  <a:solidFill>
                    <a:schemeClr val="tx1"/>
                  </a:solidFill>
                </a:rPr>
                <a:t>now predict it given more history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37899" name="Text Box 8"/>
            <p:cNvSpPr txBox="1">
              <a:spLocks noChangeArrowheads="1"/>
            </p:cNvSpPr>
            <p:nvPr/>
          </p:nvSpPr>
          <p:spPr bwMode="auto">
            <a:xfrm>
              <a:off x="1008" y="3055"/>
              <a:ext cx="1442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med" len="sm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006600"/>
                  </a:solidFill>
                </a:rPr>
                <a:t>“</a:t>
              </a:r>
              <a:r>
                <a:rPr lang="en-US" sz="2400" dirty="0" smtClean="0">
                  <a:solidFill>
                    <a:srgbClr val="006600"/>
                  </a:solidFill>
                </a:rPr>
                <a:t>…can you___</a:t>
              </a:r>
              <a:r>
                <a:rPr lang="en-US" sz="2400" dirty="0">
                  <a:solidFill>
                    <a:srgbClr val="006600"/>
                  </a:solidFill>
                </a:rPr>
                <a:t>”</a:t>
              </a:r>
            </a:p>
          </p:txBody>
        </p:sp>
      </p:grpSp>
      <p:sp>
        <p:nvSpPr>
          <p:cNvPr id="460809" name="Text Box 9"/>
          <p:cNvSpPr txBox="1">
            <a:spLocks noChangeArrowheads="1"/>
          </p:cNvSpPr>
          <p:nvPr/>
        </p:nvSpPr>
        <p:spPr bwMode="auto">
          <a:xfrm>
            <a:off x="1219200" y="4572000"/>
            <a:ext cx="2853365" cy="461665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“</a:t>
            </a:r>
            <a:r>
              <a:rPr lang="en-US" sz="2400" dirty="0" smtClean="0">
                <a:solidFill>
                  <a:srgbClr val="006600"/>
                </a:solidFill>
              </a:rPr>
              <a:t>…say can you___</a:t>
            </a:r>
            <a:r>
              <a:rPr lang="en-US" sz="2400" dirty="0">
                <a:solidFill>
                  <a:srgbClr val="006600"/>
                </a:solidFill>
              </a:rPr>
              <a:t>”</a:t>
            </a:r>
          </a:p>
        </p:txBody>
      </p:sp>
      <p:sp>
        <p:nvSpPr>
          <p:cNvPr id="460810" name="Text Box 10"/>
          <p:cNvSpPr txBox="1">
            <a:spLocks noChangeArrowheads="1"/>
          </p:cNvSpPr>
          <p:nvPr/>
        </p:nvSpPr>
        <p:spPr bwMode="auto">
          <a:xfrm>
            <a:off x="1219200" y="5105400"/>
            <a:ext cx="3281217" cy="461665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“</a:t>
            </a:r>
            <a:r>
              <a:rPr lang="en-US" sz="2400" dirty="0" smtClean="0">
                <a:solidFill>
                  <a:srgbClr val="006600"/>
                </a:solidFill>
              </a:rPr>
              <a:t>…oh say can you___</a:t>
            </a:r>
            <a:r>
              <a:rPr lang="en-US" sz="2400" dirty="0">
                <a:solidFill>
                  <a:srgbClr val="006600"/>
                </a:solidFill>
              </a:rPr>
              <a:t>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429760" y="4003040"/>
            <a:ext cx="4542876" cy="2897001"/>
            <a:chOff x="4429760" y="4003040"/>
            <a:chExt cx="4542876" cy="2897001"/>
          </a:xfrm>
        </p:grpSpPr>
        <p:pic>
          <p:nvPicPr>
            <p:cNvPr id="71682" name="Picture 2" descr="https://i.ytimg.com/vi/V5cOvyDpWfM/maxresdefault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657" y="4003040"/>
              <a:ext cx="4456979" cy="25070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 Box 77"/>
            <p:cNvSpPr txBox="1">
              <a:spLocks noChangeArrowheads="1"/>
            </p:cNvSpPr>
            <p:nvPr/>
          </p:nvSpPr>
          <p:spPr bwMode="auto">
            <a:xfrm>
              <a:off x="4429760" y="6499931"/>
              <a:ext cx="1193596" cy="40011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med" len="sm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/>
                <a:t>YouTube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9" grpId="0"/>
      <p:bldP spid="4608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74"/>
          <p:cNvSpPr>
            <a:spLocks noChangeArrowheads="1"/>
          </p:cNvSpPr>
          <p:nvPr/>
        </p:nvSpPr>
        <p:spPr bwMode="auto">
          <a:xfrm>
            <a:off x="2286000" y="1524000"/>
            <a:ext cx="1752600" cy="4648200"/>
          </a:xfrm>
          <a:prstGeom prst="rect">
            <a:avLst/>
          </a:prstGeom>
          <a:solidFill>
            <a:srgbClr val="FFFF00">
              <a:alpha val="30196"/>
            </a:srgbClr>
          </a:solidFill>
          <a:ln w="28575">
            <a:noFill/>
            <a:miter lim="800000"/>
            <a:headEnd/>
            <a:tailEnd type="non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000" dirty="0" smtClean="0"/>
              <a:t>A Fifth </a:t>
            </a:r>
            <a:r>
              <a:rPr lang="en-US" sz="4000" dirty="0"/>
              <a:t>Order </a:t>
            </a:r>
            <a:r>
              <a:rPr lang="en-US" sz="4000" dirty="0" smtClean="0"/>
              <a:t>Inhomogeneous </a:t>
            </a:r>
            <a:r>
              <a:rPr lang="en-US" sz="4000" dirty="0"/>
              <a:t>Markov </a:t>
            </a:r>
            <a:r>
              <a:rPr lang="en-US" sz="4000" dirty="0" smtClean="0"/>
              <a:t>Model</a:t>
            </a:r>
            <a:endParaRPr lang="en-US" sz="4000" dirty="0"/>
          </a:p>
        </p:txBody>
      </p:sp>
      <p:grpSp>
        <p:nvGrpSpPr>
          <p:cNvPr id="35846" name="Group 34"/>
          <p:cNvGrpSpPr>
            <a:grpSpLocks/>
          </p:cNvGrpSpPr>
          <p:nvPr/>
        </p:nvGrpSpPr>
        <p:grpSpPr bwMode="auto">
          <a:xfrm>
            <a:off x="2574925" y="1752600"/>
            <a:ext cx="1246188" cy="4213225"/>
            <a:chOff x="1680" y="1104"/>
            <a:chExt cx="816" cy="3003"/>
          </a:xfrm>
        </p:grpSpPr>
        <p:sp>
          <p:nvSpPr>
            <p:cNvPr id="35899" name="Text Box 3"/>
            <p:cNvSpPr txBox="1">
              <a:spLocks noChangeArrowheads="1"/>
            </p:cNvSpPr>
            <p:nvPr/>
          </p:nvSpPr>
          <p:spPr bwMode="auto">
            <a:xfrm>
              <a:off x="1680" y="3295"/>
              <a:ext cx="712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</a:rPr>
                <a:t>GCTAC</a:t>
              </a:r>
            </a:p>
          </p:txBody>
        </p:sp>
        <p:sp>
          <p:nvSpPr>
            <p:cNvPr id="35900" name="Text Box 4"/>
            <p:cNvSpPr txBox="1">
              <a:spLocks noChangeArrowheads="1"/>
            </p:cNvSpPr>
            <p:nvPr/>
          </p:nvSpPr>
          <p:spPr bwMode="auto">
            <a:xfrm>
              <a:off x="1680" y="1135"/>
              <a:ext cx="721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</a:rPr>
                <a:t>AAAAA</a:t>
              </a:r>
            </a:p>
          </p:txBody>
        </p:sp>
        <p:sp>
          <p:nvSpPr>
            <p:cNvPr id="35901" name="Text Box 5"/>
            <p:cNvSpPr txBox="1">
              <a:spLocks noChangeArrowheads="1"/>
            </p:cNvSpPr>
            <p:nvPr/>
          </p:nvSpPr>
          <p:spPr bwMode="auto">
            <a:xfrm>
              <a:off x="1680" y="3824"/>
              <a:ext cx="629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</a:rPr>
                <a:t>TTTTT</a:t>
              </a:r>
            </a:p>
          </p:txBody>
        </p:sp>
        <p:sp>
          <p:nvSpPr>
            <p:cNvPr id="35902" name="Text Box 6"/>
            <p:cNvSpPr txBox="1">
              <a:spLocks noChangeArrowheads="1"/>
            </p:cNvSpPr>
            <p:nvPr/>
          </p:nvSpPr>
          <p:spPr bwMode="auto">
            <a:xfrm>
              <a:off x="1680" y="2336"/>
              <a:ext cx="712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</a:rPr>
                <a:t>CTACG</a:t>
              </a:r>
            </a:p>
          </p:txBody>
        </p:sp>
        <p:sp>
          <p:nvSpPr>
            <p:cNvPr id="35903" name="Text Box 7"/>
            <p:cNvSpPr txBox="1">
              <a:spLocks noChangeArrowheads="1"/>
            </p:cNvSpPr>
            <p:nvPr/>
          </p:nvSpPr>
          <p:spPr bwMode="auto">
            <a:xfrm>
              <a:off x="1680" y="1759"/>
              <a:ext cx="703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</a:rPr>
                <a:t>CTACA</a:t>
              </a:r>
            </a:p>
          </p:txBody>
        </p:sp>
        <p:sp>
          <p:nvSpPr>
            <p:cNvPr id="35904" name="Text Box 8"/>
            <p:cNvSpPr txBox="1">
              <a:spLocks noChangeArrowheads="1"/>
            </p:cNvSpPr>
            <p:nvPr/>
          </p:nvSpPr>
          <p:spPr bwMode="auto">
            <a:xfrm>
              <a:off x="1680" y="2016"/>
              <a:ext cx="799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</a:rPr>
                <a:t>CTACC</a:t>
              </a:r>
            </a:p>
          </p:txBody>
        </p:sp>
        <p:sp>
          <p:nvSpPr>
            <p:cNvPr id="35905" name="Text Box 9"/>
            <p:cNvSpPr txBox="1">
              <a:spLocks noChangeArrowheads="1"/>
            </p:cNvSpPr>
            <p:nvPr/>
          </p:nvSpPr>
          <p:spPr bwMode="auto">
            <a:xfrm>
              <a:off x="1680" y="2592"/>
              <a:ext cx="789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</a:rPr>
                <a:t>CTACT</a:t>
              </a:r>
            </a:p>
          </p:txBody>
        </p:sp>
        <p:sp>
          <p:nvSpPr>
            <p:cNvPr id="35906" name="Rectangle 11"/>
            <p:cNvSpPr>
              <a:spLocks noChangeArrowheads="1"/>
            </p:cNvSpPr>
            <p:nvPr/>
          </p:nvSpPr>
          <p:spPr bwMode="auto">
            <a:xfrm>
              <a:off x="1680" y="1104"/>
              <a:ext cx="816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07" name="Rectangle 12"/>
            <p:cNvSpPr>
              <a:spLocks noChangeArrowheads="1"/>
            </p:cNvSpPr>
            <p:nvPr/>
          </p:nvSpPr>
          <p:spPr bwMode="auto">
            <a:xfrm>
              <a:off x="1680" y="1728"/>
              <a:ext cx="816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08" name="Rectangle 13"/>
            <p:cNvSpPr>
              <a:spLocks noChangeArrowheads="1"/>
            </p:cNvSpPr>
            <p:nvPr/>
          </p:nvSpPr>
          <p:spPr bwMode="auto">
            <a:xfrm>
              <a:off x="1680" y="2016"/>
              <a:ext cx="816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09" name="Rectangle 14"/>
            <p:cNvSpPr>
              <a:spLocks noChangeArrowheads="1"/>
            </p:cNvSpPr>
            <p:nvPr/>
          </p:nvSpPr>
          <p:spPr bwMode="auto">
            <a:xfrm>
              <a:off x="1680" y="2304"/>
              <a:ext cx="816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10" name="Rectangle 15"/>
            <p:cNvSpPr>
              <a:spLocks noChangeArrowheads="1"/>
            </p:cNvSpPr>
            <p:nvPr/>
          </p:nvSpPr>
          <p:spPr bwMode="auto">
            <a:xfrm>
              <a:off x="1680" y="2592"/>
              <a:ext cx="816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11" name="Rectangle 16"/>
            <p:cNvSpPr>
              <a:spLocks noChangeArrowheads="1"/>
            </p:cNvSpPr>
            <p:nvPr/>
          </p:nvSpPr>
          <p:spPr bwMode="auto">
            <a:xfrm>
              <a:off x="1680" y="3264"/>
              <a:ext cx="816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12" name="Rectangle 17"/>
            <p:cNvSpPr>
              <a:spLocks noChangeArrowheads="1"/>
            </p:cNvSpPr>
            <p:nvPr/>
          </p:nvSpPr>
          <p:spPr bwMode="auto">
            <a:xfrm>
              <a:off x="1680" y="3792"/>
              <a:ext cx="816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847" name="Rectangle 18"/>
          <p:cNvSpPr>
            <a:spLocks noChangeArrowheads="1"/>
          </p:cNvSpPr>
          <p:nvPr/>
        </p:nvSpPr>
        <p:spPr bwMode="auto">
          <a:xfrm>
            <a:off x="228600" y="3327400"/>
            <a:ext cx="1246188" cy="4048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8" name="Text Box 19"/>
          <p:cNvSpPr txBox="1">
            <a:spLocks noChangeArrowheads="1"/>
          </p:cNvSpPr>
          <p:nvPr/>
        </p:nvSpPr>
        <p:spPr bwMode="auto">
          <a:xfrm>
            <a:off x="533400" y="3352800"/>
            <a:ext cx="677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start</a:t>
            </a:r>
          </a:p>
        </p:txBody>
      </p:sp>
      <p:sp>
        <p:nvSpPr>
          <p:cNvPr id="35849" name="Line 20"/>
          <p:cNvSpPr>
            <a:spLocks noChangeShapeType="1"/>
          </p:cNvSpPr>
          <p:nvPr/>
        </p:nvSpPr>
        <p:spPr bwMode="auto">
          <a:xfrm flipV="1">
            <a:off x="1547813" y="2022475"/>
            <a:ext cx="954087" cy="1547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0" name="Line 26"/>
          <p:cNvSpPr>
            <a:spLocks noChangeShapeType="1"/>
          </p:cNvSpPr>
          <p:nvPr/>
        </p:nvSpPr>
        <p:spPr bwMode="auto">
          <a:xfrm>
            <a:off x="1547813" y="3570288"/>
            <a:ext cx="954087" cy="1482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1" name="Line 27"/>
          <p:cNvSpPr>
            <a:spLocks noChangeShapeType="1"/>
          </p:cNvSpPr>
          <p:nvPr/>
        </p:nvSpPr>
        <p:spPr bwMode="auto">
          <a:xfrm>
            <a:off x="1547813" y="3570288"/>
            <a:ext cx="954087" cy="471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2" name="Line 28"/>
          <p:cNvSpPr>
            <a:spLocks noChangeShapeType="1"/>
          </p:cNvSpPr>
          <p:nvPr/>
        </p:nvSpPr>
        <p:spPr bwMode="auto">
          <a:xfrm>
            <a:off x="1547813" y="3570288"/>
            <a:ext cx="9540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3" name="Line 29"/>
          <p:cNvSpPr>
            <a:spLocks noChangeShapeType="1"/>
          </p:cNvSpPr>
          <p:nvPr/>
        </p:nvSpPr>
        <p:spPr bwMode="auto">
          <a:xfrm flipV="1">
            <a:off x="1547813" y="3233738"/>
            <a:ext cx="954087" cy="336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4" name="Line 30"/>
          <p:cNvSpPr>
            <a:spLocks noChangeShapeType="1"/>
          </p:cNvSpPr>
          <p:nvPr/>
        </p:nvSpPr>
        <p:spPr bwMode="auto">
          <a:xfrm flipV="1">
            <a:off x="1547813" y="2762249"/>
            <a:ext cx="881062" cy="808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5" name="Line 32"/>
          <p:cNvSpPr>
            <a:spLocks noChangeShapeType="1"/>
          </p:cNvSpPr>
          <p:nvPr/>
        </p:nvSpPr>
        <p:spPr bwMode="auto">
          <a:xfrm>
            <a:off x="1547813" y="3570288"/>
            <a:ext cx="881062" cy="2155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8" name="Line 65"/>
          <p:cNvSpPr>
            <a:spLocks noChangeShapeType="1"/>
          </p:cNvSpPr>
          <p:nvPr/>
        </p:nvSpPr>
        <p:spPr bwMode="auto">
          <a:xfrm flipV="1">
            <a:off x="3821113" y="2830513"/>
            <a:ext cx="733425" cy="2222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9" name="Line 66"/>
          <p:cNvSpPr>
            <a:spLocks noChangeShapeType="1"/>
          </p:cNvSpPr>
          <p:nvPr/>
        </p:nvSpPr>
        <p:spPr bwMode="auto">
          <a:xfrm flipV="1">
            <a:off x="3821113" y="3302000"/>
            <a:ext cx="733425" cy="17510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70" name="Line 67"/>
          <p:cNvSpPr>
            <a:spLocks noChangeShapeType="1"/>
          </p:cNvSpPr>
          <p:nvPr/>
        </p:nvSpPr>
        <p:spPr bwMode="auto">
          <a:xfrm flipV="1">
            <a:off x="3821113" y="3705225"/>
            <a:ext cx="733425" cy="13477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71" name="Line 68"/>
          <p:cNvSpPr>
            <a:spLocks noChangeShapeType="1"/>
          </p:cNvSpPr>
          <p:nvPr/>
        </p:nvSpPr>
        <p:spPr bwMode="auto">
          <a:xfrm flipV="1">
            <a:off x="3821113" y="4041775"/>
            <a:ext cx="733425" cy="1011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77" name="Text Box 77"/>
          <p:cNvSpPr txBox="1">
            <a:spLocks noChangeArrowheads="1"/>
          </p:cNvSpPr>
          <p:nvPr/>
        </p:nvSpPr>
        <p:spPr bwMode="auto">
          <a:xfrm>
            <a:off x="2514600" y="6156325"/>
            <a:ext cx="1271588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position 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76" name="Object 2"/>
          <p:cNvGraphicFramePr>
            <a:graphicFrameLocks noChangeAspect="1"/>
          </p:cNvGraphicFramePr>
          <p:nvPr>
            <p:extLst/>
          </p:nvPr>
        </p:nvGraphicFramePr>
        <p:xfrm>
          <a:off x="4892675" y="3302000"/>
          <a:ext cx="3973513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0" name="Equation" r:id="rId4" imgW="1650960" imgH="228600" progId="Equation.DSMT4">
                  <p:embed/>
                </p:oleObj>
              </mc:Choice>
              <mc:Fallback>
                <p:oleObj name="Equation" r:id="rId4" imgW="1650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2675" y="3302000"/>
                        <a:ext cx="3973513" cy="550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31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5"/>
          <p:cNvSpPr>
            <a:spLocks noChangeArrowheads="1"/>
          </p:cNvSpPr>
          <p:nvPr/>
        </p:nvSpPr>
        <p:spPr bwMode="auto">
          <a:xfrm>
            <a:off x="4419600" y="1524000"/>
            <a:ext cx="1752600" cy="4648200"/>
          </a:xfrm>
          <a:prstGeom prst="rect">
            <a:avLst/>
          </a:prstGeom>
          <a:solidFill>
            <a:srgbClr val="FFFF00">
              <a:alpha val="30196"/>
            </a:srgbClr>
          </a:solidFill>
          <a:ln w="28575">
            <a:noFill/>
            <a:miter lim="800000"/>
            <a:headEnd/>
            <a:tailEnd type="non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3" name="Rectangle 76"/>
          <p:cNvSpPr>
            <a:spLocks noChangeArrowheads="1"/>
          </p:cNvSpPr>
          <p:nvPr/>
        </p:nvSpPr>
        <p:spPr bwMode="auto">
          <a:xfrm>
            <a:off x="6553200" y="1524000"/>
            <a:ext cx="1752600" cy="4648200"/>
          </a:xfrm>
          <a:prstGeom prst="rect">
            <a:avLst/>
          </a:prstGeom>
          <a:solidFill>
            <a:srgbClr val="FFFF00">
              <a:alpha val="30196"/>
            </a:srgbClr>
          </a:solidFill>
          <a:ln w="28575">
            <a:noFill/>
            <a:miter lim="800000"/>
            <a:headEnd/>
            <a:tailEnd type="non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4" name="Rectangle 74"/>
          <p:cNvSpPr>
            <a:spLocks noChangeArrowheads="1"/>
          </p:cNvSpPr>
          <p:nvPr/>
        </p:nvSpPr>
        <p:spPr bwMode="auto">
          <a:xfrm>
            <a:off x="2286000" y="1524000"/>
            <a:ext cx="1752600" cy="4648200"/>
          </a:xfrm>
          <a:prstGeom prst="rect">
            <a:avLst/>
          </a:prstGeom>
          <a:solidFill>
            <a:srgbClr val="FFFF00">
              <a:alpha val="30196"/>
            </a:srgbClr>
          </a:solidFill>
          <a:ln w="28575">
            <a:noFill/>
            <a:miter lim="800000"/>
            <a:headEnd/>
            <a:tailEnd type="non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000" dirty="0"/>
              <a:t>A Fifth Order </a:t>
            </a:r>
            <a:r>
              <a:rPr lang="en-US" sz="4000" dirty="0" smtClean="0"/>
              <a:t>Inhomogeneous </a:t>
            </a:r>
            <a:r>
              <a:rPr lang="en-US" sz="4000" dirty="0"/>
              <a:t>Markov </a:t>
            </a:r>
            <a:r>
              <a:rPr lang="en-US" sz="4000" dirty="0" smtClean="0"/>
              <a:t>Model</a:t>
            </a:r>
            <a:endParaRPr lang="en-US" sz="4000" dirty="0"/>
          </a:p>
        </p:txBody>
      </p:sp>
      <p:grpSp>
        <p:nvGrpSpPr>
          <p:cNvPr id="35846" name="Group 34"/>
          <p:cNvGrpSpPr>
            <a:grpSpLocks/>
          </p:cNvGrpSpPr>
          <p:nvPr/>
        </p:nvGrpSpPr>
        <p:grpSpPr bwMode="auto">
          <a:xfrm>
            <a:off x="2574925" y="1752600"/>
            <a:ext cx="1246188" cy="4213225"/>
            <a:chOff x="1680" y="1104"/>
            <a:chExt cx="816" cy="3003"/>
          </a:xfrm>
        </p:grpSpPr>
        <p:sp>
          <p:nvSpPr>
            <p:cNvPr id="35899" name="Text Box 3"/>
            <p:cNvSpPr txBox="1">
              <a:spLocks noChangeArrowheads="1"/>
            </p:cNvSpPr>
            <p:nvPr/>
          </p:nvSpPr>
          <p:spPr bwMode="auto">
            <a:xfrm>
              <a:off x="1680" y="3295"/>
              <a:ext cx="712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</a:rPr>
                <a:t>GCTAC</a:t>
              </a:r>
            </a:p>
          </p:txBody>
        </p:sp>
        <p:sp>
          <p:nvSpPr>
            <p:cNvPr id="35900" name="Text Box 4"/>
            <p:cNvSpPr txBox="1">
              <a:spLocks noChangeArrowheads="1"/>
            </p:cNvSpPr>
            <p:nvPr/>
          </p:nvSpPr>
          <p:spPr bwMode="auto">
            <a:xfrm>
              <a:off x="1680" y="1135"/>
              <a:ext cx="721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</a:rPr>
                <a:t>AAAAA</a:t>
              </a:r>
            </a:p>
          </p:txBody>
        </p:sp>
        <p:sp>
          <p:nvSpPr>
            <p:cNvPr id="35901" name="Text Box 5"/>
            <p:cNvSpPr txBox="1">
              <a:spLocks noChangeArrowheads="1"/>
            </p:cNvSpPr>
            <p:nvPr/>
          </p:nvSpPr>
          <p:spPr bwMode="auto">
            <a:xfrm>
              <a:off x="1680" y="3824"/>
              <a:ext cx="629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</a:rPr>
                <a:t>TTTTT</a:t>
              </a:r>
            </a:p>
          </p:txBody>
        </p:sp>
        <p:sp>
          <p:nvSpPr>
            <p:cNvPr id="35902" name="Text Box 6"/>
            <p:cNvSpPr txBox="1">
              <a:spLocks noChangeArrowheads="1"/>
            </p:cNvSpPr>
            <p:nvPr/>
          </p:nvSpPr>
          <p:spPr bwMode="auto">
            <a:xfrm>
              <a:off x="1680" y="2336"/>
              <a:ext cx="712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</a:rPr>
                <a:t>CTACG</a:t>
              </a:r>
            </a:p>
          </p:txBody>
        </p:sp>
        <p:sp>
          <p:nvSpPr>
            <p:cNvPr id="35903" name="Text Box 7"/>
            <p:cNvSpPr txBox="1">
              <a:spLocks noChangeArrowheads="1"/>
            </p:cNvSpPr>
            <p:nvPr/>
          </p:nvSpPr>
          <p:spPr bwMode="auto">
            <a:xfrm>
              <a:off x="1680" y="1759"/>
              <a:ext cx="703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</a:rPr>
                <a:t>CTACA</a:t>
              </a:r>
            </a:p>
          </p:txBody>
        </p:sp>
        <p:sp>
          <p:nvSpPr>
            <p:cNvPr id="35904" name="Text Box 8"/>
            <p:cNvSpPr txBox="1">
              <a:spLocks noChangeArrowheads="1"/>
            </p:cNvSpPr>
            <p:nvPr/>
          </p:nvSpPr>
          <p:spPr bwMode="auto">
            <a:xfrm>
              <a:off x="1680" y="2016"/>
              <a:ext cx="799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</a:rPr>
                <a:t>CTACC</a:t>
              </a:r>
            </a:p>
          </p:txBody>
        </p:sp>
        <p:sp>
          <p:nvSpPr>
            <p:cNvPr id="35905" name="Text Box 9"/>
            <p:cNvSpPr txBox="1">
              <a:spLocks noChangeArrowheads="1"/>
            </p:cNvSpPr>
            <p:nvPr/>
          </p:nvSpPr>
          <p:spPr bwMode="auto">
            <a:xfrm>
              <a:off x="1680" y="2592"/>
              <a:ext cx="789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</a:rPr>
                <a:t>CTACT</a:t>
              </a:r>
            </a:p>
          </p:txBody>
        </p:sp>
        <p:sp>
          <p:nvSpPr>
            <p:cNvPr id="35906" name="Rectangle 11"/>
            <p:cNvSpPr>
              <a:spLocks noChangeArrowheads="1"/>
            </p:cNvSpPr>
            <p:nvPr/>
          </p:nvSpPr>
          <p:spPr bwMode="auto">
            <a:xfrm>
              <a:off x="1680" y="1104"/>
              <a:ext cx="816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07" name="Rectangle 12"/>
            <p:cNvSpPr>
              <a:spLocks noChangeArrowheads="1"/>
            </p:cNvSpPr>
            <p:nvPr/>
          </p:nvSpPr>
          <p:spPr bwMode="auto">
            <a:xfrm>
              <a:off x="1680" y="1728"/>
              <a:ext cx="816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08" name="Rectangle 13"/>
            <p:cNvSpPr>
              <a:spLocks noChangeArrowheads="1"/>
            </p:cNvSpPr>
            <p:nvPr/>
          </p:nvSpPr>
          <p:spPr bwMode="auto">
            <a:xfrm>
              <a:off x="1680" y="2016"/>
              <a:ext cx="816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09" name="Rectangle 14"/>
            <p:cNvSpPr>
              <a:spLocks noChangeArrowheads="1"/>
            </p:cNvSpPr>
            <p:nvPr/>
          </p:nvSpPr>
          <p:spPr bwMode="auto">
            <a:xfrm>
              <a:off x="1680" y="2304"/>
              <a:ext cx="816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10" name="Rectangle 15"/>
            <p:cNvSpPr>
              <a:spLocks noChangeArrowheads="1"/>
            </p:cNvSpPr>
            <p:nvPr/>
          </p:nvSpPr>
          <p:spPr bwMode="auto">
            <a:xfrm>
              <a:off x="1680" y="2592"/>
              <a:ext cx="816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11" name="Rectangle 16"/>
            <p:cNvSpPr>
              <a:spLocks noChangeArrowheads="1"/>
            </p:cNvSpPr>
            <p:nvPr/>
          </p:nvSpPr>
          <p:spPr bwMode="auto">
            <a:xfrm>
              <a:off x="1680" y="3264"/>
              <a:ext cx="816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12" name="Rectangle 17"/>
            <p:cNvSpPr>
              <a:spLocks noChangeArrowheads="1"/>
            </p:cNvSpPr>
            <p:nvPr/>
          </p:nvSpPr>
          <p:spPr bwMode="auto">
            <a:xfrm>
              <a:off x="1680" y="3792"/>
              <a:ext cx="816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847" name="Rectangle 18"/>
          <p:cNvSpPr>
            <a:spLocks noChangeArrowheads="1"/>
          </p:cNvSpPr>
          <p:nvPr/>
        </p:nvSpPr>
        <p:spPr bwMode="auto">
          <a:xfrm>
            <a:off x="228600" y="3327400"/>
            <a:ext cx="1246188" cy="4048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8" name="Text Box 19"/>
          <p:cNvSpPr txBox="1">
            <a:spLocks noChangeArrowheads="1"/>
          </p:cNvSpPr>
          <p:nvPr/>
        </p:nvSpPr>
        <p:spPr bwMode="auto">
          <a:xfrm>
            <a:off x="533400" y="3352800"/>
            <a:ext cx="677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start</a:t>
            </a:r>
          </a:p>
        </p:txBody>
      </p:sp>
      <p:sp>
        <p:nvSpPr>
          <p:cNvPr id="35849" name="Line 20"/>
          <p:cNvSpPr>
            <a:spLocks noChangeShapeType="1"/>
          </p:cNvSpPr>
          <p:nvPr/>
        </p:nvSpPr>
        <p:spPr bwMode="auto">
          <a:xfrm flipV="1">
            <a:off x="1547813" y="2022475"/>
            <a:ext cx="954087" cy="1547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0" name="Line 26"/>
          <p:cNvSpPr>
            <a:spLocks noChangeShapeType="1"/>
          </p:cNvSpPr>
          <p:nvPr/>
        </p:nvSpPr>
        <p:spPr bwMode="auto">
          <a:xfrm>
            <a:off x="1547813" y="3570288"/>
            <a:ext cx="954087" cy="1482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1" name="Line 27"/>
          <p:cNvSpPr>
            <a:spLocks noChangeShapeType="1"/>
          </p:cNvSpPr>
          <p:nvPr/>
        </p:nvSpPr>
        <p:spPr bwMode="auto">
          <a:xfrm>
            <a:off x="1547813" y="3570288"/>
            <a:ext cx="954087" cy="471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2" name="Line 28"/>
          <p:cNvSpPr>
            <a:spLocks noChangeShapeType="1"/>
          </p:cNvSpPr>
          <p:nvPr/>
        </p:nvSpPr>
        <p:spPr bwMode="auto">
          <a:xfrm>
            <a:off x="1547813" y="3570288"/>
            <a:ext cx="9540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3" name="Line 29"/>
          <p:cNvSpPr>
            <a:spLocks noChangeShapeType="1"/>
          </p:cNvSpPr>
          <p:nvPr/>
        </p:nvSpPr>
        <p:spPr bwMode="auto">
          <a:xfrm flipV="1">
            <a:off x="1547813" y="3233738"/>
            <a:ext cx="954087" cy="336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4" name="Line 30"/>
          <p:cNvSpPr>
            <a:spLocks noChangeShapeType="1"/>
          </p:cNvSpPr>
          <p:nvPr/>
        </p:nvSpPr>
        <p:spPr bwMode="auto">
          <a:xfrm flipV="1">
            <a:off x="1547813" y="2762249"/>
            <a:ext cx="881062" cy="808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5" name="Line 32"/>
          <p:cNvSpPr>
            <a:spLocks noChangeShapeType="1"/>
          </p:cNvSpPr>
          <p:nvPr/>
        </p:nvSpPr>
        <p:spPr bwMode="auto">
          <a:xfrm>
            <a:off x="1547813" y="3570288"/>
            <a:ext cx="881062" cy="2155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6" name="Text Box 52"/>
          <p:cNvSpPr txBox="1">
            <a:spLocks noChangeArrowheads="1"/>
          </p:cNvSpPr>
          <p:nvPr/>
        </p:nvSpPr>
        <p:spPr bwMode="auto">
          <a:xfrm>
            <a:off x="6754813" y="1795463"/>
            <a:ext cx="1101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6600"/>
                </a:solidFill>
              </a:rPr>
              <a:t>AAAAA</a:t>
            </a:r>
          </a:p>
        </p:txBody>
      </p:sp>
      <p:sp>
        <p:nvSpPr>
          <p:cNvPr id="35857" name="Text Box 53"/>
          <p:cNvSpPr txBox="1">
            <a:spLocks noChangeArrowheads="1"/>
          </p:cNvSpPr>
          <p:nvPr/>
        </p:nvSpPr>
        <p:spPr bwMode="auto">
          <a:xfrm>
            <a:off x="6754813" y="5567363"/>
            <a:ext cx="960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6600"/>
                </a:solidFill>
              </a:rPr>
              <a:t>TTTTT</a:t>
            </a:r>
          </a:p>
        </p:txBody>
      </p:sp>
      <p:sp>
        <p:nvSpPr>
          <p:cNvPr id="35858" name="Text Box 54"/>
          <p:cNvSpPr txBox="1">
            <a:spLocks noChangeArrowheads="1"/>
          </p:cNvSpPr>
          <p:nvPr/>
        </p:nvSpPr>
        <p:spPr bwMode="auto">
          <a:xfrm>
            <a:off x="6754813" y="4354513"/>
            <a:ext cx="1087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6600"/>
                </a:solidFill>
              </a:rPr>
              <a:t>TACAG</a:t>
            </a:r>
          </a:p>
        </p:txBody>
      </p:sp>
      <p:sp>
        <p:nvSpPr>
          <p:cNvPr id="35859" name="Text Box 55"/>
          <p:cNvSpPr txBox="1">
            <a:spLocks noChangeArrowheads="1"/>
          </p:cNvSpPr>
          <p:nvPr/>
        </p:nvSpPr>
        <p:spPr bwMode="auto">
          <a:xfrm>
            <a:off x="6754813" y="3546475"/>
            <a:ext cx="1073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TACAA</a:t>
            </a:r>
          </a:p>
        </p:txBody>
      </p:sp>
      <p:sp>
        <p:nvSpPr>
          <p:cNvPr id="35860" name="Text Box 56"/>
          <p:cNvSpPr txBox="1">
            <a:spLocks noChangeArrowheads="1"/>
          </p:cNvSpPr>
          <p:nvPr/>
        </p:nvSpPr>
        <p:spPr bwMode="auto">
          <a:xfrm>
            <a:off x="6754813" y="3906838"/>
            <a:ext cx="1222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6600"/>
                </a:solidFill>
              </a:rPr>
              <a:t>TACAC</a:t>
            </a:r>
          </a:p>
        </p:txBody>
      </p:sp>
      <p:sp>
        <p:nvSpPr>
          <p:cNvPr id="35861" name="Text Box 57"/>
          <p:cNvSpPr txBox="1">
            <a:spLocks noChangeArrowheads="1"/>
          </p:cNvSpPr>
          <p:nvPr/>
        </p:nvSpPr>
        <p:spPr bwMode="auto">
          <a:xfrm>
            <a:off x="6754813" y="4714875"/>
            <a:ext cx="12049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6600"/>
                </a:solidFill>
              </a:rPr>
              <a:t>TACAT</a:t>
            </a:r>
          </a:p>
        </p:txBody>
      </p:sp>
      <p:sp>
        <p:nvSpPr>
          <p:cNvPr id="35862" name="Rectangle 58"/>
          <p:cNvSpPr>
            <a:spLocks noChangeArrowheads="1"/>
          </p:cNvSpPr>
          <p:nvPr/>
        </p:nvSpPr>
        <p:spPr bwMode="auto">
          <a:xfrm>
            <a:off x="6754813" y="1752600"/>
            <a:ext cx="1246187" cy="4048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3" name="Rectangle 59"/>
          <p:cNvSpPr>
            <a:spLocks noChangeArrowheads="1"/>
          </p:cNvSpPr>
          <p:nvPr/>
        </p:nvSpPr>
        <p:spPr bwMode="auto">
          <a:xfrm>
            <a:off x="6754813" y="3503613"/>
            <a:ext cx="1246187" cy="4032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4" name="Rectangle 60"/>
          <p:cNvSpPr>
            <a:spLocks noChangeArrowheads="1"/>
          </p:cNvSpPr>
          <p:nvPr/>
        </p:nvSpPr>
        <p:spPr bwMode="auto">
          <a:xfrm>
            <a:off x="6754813" y="3906838"/>
            <a:ext cx="1246187" cy="40481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5" name="Rectangle 61"/>
          <p:cNvSpPr>
            <a:spLocks noChangeArrowheads="1"/>
          </p:cNvSpPr>
          <p:nvPr/>
        </p:nvSpPr>
        <p:spPr bwMode="auto">
          <a:xfrm>
            <a:off x="6754813" y="4311650"/>
            <a:ext cx="1246187" cy="4048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6" name="Rectangle 62"/>
          <p:cNvSpPr>
            <a:spLocks noChangeArrowheads="1"/>
          </p:cNvSpPr>
          <p:nvPr/>
        </p:nvSpPr>
        <p:spPr bwMode="auto">
          <a:xfrm>
            <a:off x="6754813" y="4716463"/>
            <a:ext cx="1246187" cy="4032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7" name="Rectangle 64"/>
          <p:cNvSpPr>
            <a:spLocks noChangeArrowheads="1"/>
          </p:cNvSpPr>
          <p:nvPr/>
        </p:nvSpPr>
        <p:spPr bwMode="auto">
          <a:xfrm>
            <a:off x="6754813" y="5524500"/>
            <a:ext cx="1246187" cy="4032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8" name="Line 65"/>
          <p:cNvSpPr>
            <a:spLocks noChangeShapeType="1"/>
          </p:cNvSpPr>
          <p:nvPr/>
        </p:nvSpPr>
        <p:spPr bwMode="auto">
          <a:xfrm flipV="1">
            <a:off x="3821113" y="2830513"/>
            <a:ext cx="733425" cy="2222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9" name="Line 66"/>
          <p:cNvSpPr>
            <a:spLocks noChangeShapeType="1"/>
          </p:cNvSpPr>
          <p:nvPr/>
        </p:nvSpPr>
        <p:spPr bwMode="auto">
          <a:xfrm flipV="1">
            <a:off x="3821113" y="3302000"/>
            <a:ext cx="733425" cy="17510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70" name="Line 67"/>
          <p:cNvSpPr>
            <a:spLocks noChangeShapeType="1"/>
          </p:cNvSpPr>
          <p:nvPr/>
        </p:nvSpPr>
        <p:spPr bwMode="auto">
          <a:xfrm flipV="1">
            <a:off x="3821113" y="3705225"/>
            <a:ext cx="733425" cy="13477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71" name="Line 68"/>
          <p:cNvSpPr>
            <a:spLocks noChangeShapeType="1"/>
          </p:cNvSpPr>
          <p:nvPr/>
        </p:nvSpPr>
        <p:spPr bwMode="auto">
          <a:xfrm flipV="1">
            <a:off x="3821113" y="4041775"/>
            <a:ext cx="733425" cy="1011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72" name="Line 69"/>
          <p:cNvSpPr>
            <a:spLocks noChangeShapeType="1"/>
          </p:cNvSpPr>
          <p:nvPr/>
        </p:nvSpPr>
        <p:spPr bwMode="auto">
          <a:xfrm>
            <a:off x="5948363" y="2897188"/>
            <a:ext cx="733425" cy="808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73" name="Line 70"/>
          <p:cNvSpPr>
            <a:spLocks noChangeShapeType="1"/>
          </p:cNvSpPr>
          <p:nvPr/>
        </p:nvSpPr>
        <p:spPr bwMode="auto">
          <a:xfrm>
            <a:off x="5948363" y="2965450"/>
            <a:ext cx="733425" cy="1144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74" name="Line 71"/>
          <p:cNvSpPr>
            <a:spLocks noChangeShapeType="1"/>
          </p:cNvSpPr>
          <p:nvPr/>
        </p:nvSpPr>
        <p:spPr bwMode="auto">
          <a:xfrm>
            <a:off x="5948363" y="2897188"/>
            <a:ext cx="733425" cy="1684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75" name="Line 72"/>
          <p:cNvSpPr>
            <a:spLocks noChangeShapeType="1"/>
          </p:cNvSpPr>
          <p:nvPr/>
        </p:nvSpPr>
        <p:spPr bwMode="auto">
          <a:xfrm>
            <a:off x="5948363" y="2897188"/>
            <a:ext cx="733425" cy="2087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5876" name="Group 35"/>
          <p:cNvGrpSpPr>
            <a:grpSpLocks/>
          </p:cNvGrpSpPr>
          <p:nvPr/>
        </p:nvGrpSpPr>
        <p:grpSpPr bwMode="auto">
          <a:xfrm>
            <a:off x="4664075" y="1752600"/>
            <a:ext cx="1247775" cy="4211638"/>
            <a:chOff x="1680" y="1104"/>
            <a:chExt cx="816" cy="3002"/>
          </a:xfrm>
        </p:grpSpPr>
        <p:sp>
          <p:nvSpPr>
            <p:cNvPr id="35885" name="Text Box 36"/>
            <p:cNvSpPr txBox="1">
              <a:spLocks noChangeArrowheads="1"/>
            </p:cNvSpPr>
            <p:nvPr/>
          </p:nvSpPr>
          <p:spPr bwMode="auto">
            <a:xfrm>
              <a:off x="1680" y="3295"/>
              <a:ext cx="711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</a:rPr>
                <a:t>GCTAC</a:t>
              </a:r>
            </a:p>
          </p:txBody>
        </p:sp>
        <p:sp>
          <p:nvSpPr>
            <p:cNvPr id="35886" name="Text Box 37"/>
            <p:cNvSpPr txBox="1">
              <a:spLocks noChangeArrowheads="1"/>
            </p:cNvSpPr>
            <p:nvPr/>
          </p:nvSpPr>
          <p:spPr bwMode="auto">
            <a:xfrm>
              <a:off x="1680" y="1135"/>
              <a:ext cx="720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</a:rPr>
                <a:t>AAAAA</a:t>
              </a:r>
            </a:p>
          </p:txBody>
        </p:sp>
        <p:sp>
          <p:nvSpPr>
            <p:cNvPr id="35887" name="Text Box 38"/>
            <p:cNvSpPr txBox="1">
              <a:spLocks noChangeArrowheads="1"/>
            </p:cNvSpPr>
            <p:nvPr/>
          </p:nvSpPr>
          <p:spPr bwMode="auto">
            <a:xfrm>
              <a:off x="1680" y="3823"/>
              <a:ext cx="628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</a:rPr>
                <a:t>TTTTT</a:t>
              </a:r>
            </a:p>
          </p:txBody>
        </p:sp>
        <p:sp>
          <p:nvSpPr>
            <p:cNvPr id="35888" name="Text Box 39"/>
            <p:cNvSpPr txBox="1">
              <a:spLocks noChangeArrowheads="1"/>
            </p:cNvSpPr>
            <p:nvPr/>
          </p:nvSpPr>
          <p:spPr bwMode="auto">
            <a:xfrm>
              <a:off x="1680" y="2335"/>
              <a:ext cx="711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 dirty="0">
                  <a:solidFill>
                    <a:srgbClr val="006600"/>
                  </a:solidFill>
                </a:rPr>
                <a:t>CTACG</a:t>
              </a:r>
            </a:p>
          </p:txBody>
        </p:sp>
        <p:sp>
          <p:nvSpPr>
            <p:cNvPr id="35889" name="Text Box 40"/>
            <p:cNvSpPr txBox="1">
              <a:spLocks noChangeArrowheads="1"/>
            </p:cNvSpPr>
            <p:nvPr/>
          </p:nvSpPr>
          <p:spPr bwMode="auto">
            <a:xfrm>
              <a:off x="1680" y="1759"/>
              <a:ext cx="702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 dirty="0">
                  <a:solidFill>
                    <a:srgbClr val="006600"/>
                  </a:solidFill>
                </a:rPr>
                <a:t>CTACA</a:t>
              </a:r>
            </a:p>
          </p:txBody>
        </p:sp>
        <p:sp>
          <p:nvSpPr>
            <p:cNvPr id="35890" name="Text Box 41"/>
            <p:cNvSpPr txBox="1">
              <a:spLocks noChangeArrowheads="1"/>
            </p:cNvSpPr>
            <p:nvPr/>
          </p:nvSpPr>
          <p:spPr bwMode="auto">
            <a:xfrm>
              <a:off x="1680" y="2016"/>
              <a:ext cx="801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</a:rPr>
                <a:t>CTACC</a:t>
              </a:r>
            </a:p>
          </p:txBody>
        </p:sp>
        <p:sp>
          <p:nvSpPr>
            <p:cNvPr id="35891" name="Text Box 42"/>
            <p:cNvSpPr txBox="1">
              <a:spLocks noChangeArrowheads="1"/>
            </p:cNvSpPr>
            <p:nvPr/>
          </p:nvSpPr>
          <p:spPr bwMode="auto">
            <a:xfrm>
              <a:off x="1680" y="2592"/>
              <a:ext cx="790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</a:rPr>
                <a:t>CTACT</a:t>
              </a:r>
            </a:p>
          </p:txBody>
        </p:sp>
        <p:sp>
          <p:nvSpPr>
            <p:cNvPr id="35892" name="Rectangle 43"/>
            <p:cNvSpPr>
              <a:spLocks noChangeArrowheads="1"/>
            </p:cNvSpPr>
            <p:nvPr/>
          </p:nvSpPr>
          <p:spPr bwMode="auto">
            <a:xfrm>
              <a:off x="1680" y="1104"/>
              <a:ext cx="816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3" name="Rectangle 44"/>
            <p:cNvSpPr>
              <a:spLocks noChangeArrowheads="1"/>
            </p:cNvSpPr>
            <p:nvPr/>
          </p:nvSpPr>
          <p:spPr bwMode="auto">
            <a:xfrm>
              <a:off x="1680" y="1728"/>
              <a:ext cx="816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4" name="Rectangle 45"/>
            <p:cNvSpPr>
              <a:spLocks noChangeArrowheads="1"/>
            </p:cNvSpPr>
            <p:nvPr/>
          </p:nvSpPr>
          <p:spPr bwMode="auto">
            <a:xfrm>
              <a:off x="1680" y="2016"/>
              <a:ext cx="816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5" name="Rectangle 46"/>
            <p:cNvSpPr>
              <a:spLocks noChangeArrowheads="1"/>
            </p:cNvSpPr>
            <p:nvPr/>
          </p:nvSpPr>
          <p:spPr bwMode="auto">
            <a:xfrm>
              <a:off x="1680" y="2304"/>
              <a:ext cx="816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6" name="Rectangle 47"/>
            <p:cNvSpPr>
              <a:spLocks noChangeArrowheads="1"/>
            </p:cNvSpPr>
            <p:nvPr/>
          </p:nvSpPr>
          <p:spPr bwMode="auto">
            <a:xfrm>
              <a:off x="1680" y="2592"/>
              <a:ext cx="816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7" name="Rectangle 48"/>
            <p:cNvSpPr>
              <a:spLocks noChangeArrowheads="1"/>
            </p:cNvSpPr>
            <p:nvPr/>
          </p:nvSpPr>
          <p:spPr bwMode="auto">
            <a:xfrm>
              <a:off x="1680" y="3264"/>
              <a:ext cx="816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8" name="Rectangle 49"/>
            <p:cNvSpPr>
              <a:spLocks noChangeArrowheads="1"/>
            </p:cNvSpPr>
            <p:nvPr/>
          </p:nvSpPr>
          <p:spPr bwMode="auto">
            <a:xfrm>
              <a:off x="1680" y="3792"/>
              <a:ext cx="816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877" name="Text Box 77"/>
          <p:cNvSpPr txBox="1">
            <a:spLocks noChangeArrowheads="1"/>
          </p:cNvSpPr>
          <p:nvPr/>
        </p:nvSpPr>
        <p:spPr bwMode="auto">
          <a:xfrm>
            <a:off x="2514600" y="6156325"/>
            <a:ext cx="1271588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position 2</a:t>
            </a:r>
          </a:p>
        </p:txBody>
      </p:sp>
      <p:sp>
        <p:nvSpPr>
          <p:cNvPr id="35878" name="Text Box 78"/>
          <p:cNvSpPr txBox="1">
            <a:spLocks noChangeArrowheads="1"/>
          </p:cNvSpPr>
          <p:nvPr/>
        </p:nvSpPr>
        <p:spPr bwMode="auto">
          <a:xfrm>
            <a:off x="4724400" y="6156325"/>
            <a:ext cx="1271588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position 3</a:t>
            </a:r>
          </a:p>
        </p:txBody>
      </p:sp>
      <p:sp>
        <p:nvSpPr>
          <p:cNvPr id="35879" name="Text Box 79"/>
          <p:cNvSpPr txBox="1">
            <a:spLocks noChangeArrowheads="1"/>
          </p:cNvSpPr>
          <p:nvPr/>
        </p:nvSpPr>
        <p:spPr bwMode="auto">
          <a:xfrm>
            <a:off x="6858000" y="6156325"/>
            <a:ext cx="1271588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position 1</a:t>
            </a:r>
          </a:p>
        </p:txBody>
      </p:sp>
      <p:sp>
        <p:nvSpPr>
          <p:cNvPr id="35884" name="Text Box 86"/>
          <p:cNvSpPr txBox="1">
            <a:spLocks noChangeArrowheads="1"/>
          </p:cNvSpPr>
          <p:nvPr/>
        </p:nvSpPr>
        <p:spPr bwMode="auto">
          <a:xfrm>
            <a:off x="8058875" y="3717923"/>
            <a:ext cx="1151277" cy="1015663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Trans. </a:t>
            </a:r>
            <a:endParaRPr lang="en-US" dirty="0"/>
          </a:p>
          <a:p>
            <a:r>
              <a:rPr lang="en-US" dirty="0"/>
              <a:t>to states</a:t>
            </a:r>
          </a:p>
          <a:p>
            <a:r>
              <a:rPr lang="en-US" dirty="0"/>
              <a:t>in </a:t>
            </a:r>
            <a:r>
              <a:rPr lang="en-US" dirty="0" smtClean="0"/>
              <a:t>pos. </a:t>
            </a:r>
            <a:r>
              <a:rPr lang="en-US" dirty="0"/>
              <a:t>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9" name="Text Box 40"/>
          <p:cNvSpPr txBox="1">
            <a:spLocks noChangeArrowheads="1"/>
          </p:cNvSpPr>
          <p:nvPr/>
        </p:nvSpPr>
        <p:spPr bwMode="auto">
          <a:xfrm>
            <a:off x="6754813" y="2670048"/>
            <a:ext cx="1073453" cy="397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CTACA</a:t>
            </a:r>
          </a:p>
        </p:txBody>
      </p:sp>
      <p:sp>
        <p:nvSpPr>
          <p:cNvPr id="90" name="Rectangle 44"/>
          <p:cNvSpPr>
            <a:spLocks noChangeArrowheads="1"/>
          </p:cNvSpPr>
          <p:nvPr/>
        </p:nvSpPr>
        <p:spPr bwMode="auto">
          <a:xfrm>
            <a:off x="6754813" y="2624328"/>
            <a:ext cx="1247775" cy="40404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Line 27"/>
          <p:cNvSpPr>
            <a:spLocks noChangeShapeType="1"/>
          </p:cNvSpPr>
          <p:nvPr/>
        </p:nvSpPr>
        <p:spPr bwMode="auto">
          <a:xfrm flipV="1">
            <a:off x="8018464" y="2438400"/>
            <a:ext cx="881062" cy="127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Line 28"/>
          <p:cNvSpPr>
            <a:spLocks noChangeShapeType="1"/>
          </p:cNvSpPr>
          <p:nvPr/>
        </p:nvSpPr>
        <p:spPr bwMode="auto">
          <a:xfrm flipV="1">
            <a:off x="8018464" y="3546475"/>
            <a:ext cx="881062" cy="171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Line 29"/>
          <p:cNvSpPr>
            <a:spLocks noChangeShapeType="1"/>
          </p:cNvSpPr>
          <p:nvPr/>
        </p:nvSpPr>
        <p:spPr bwMode="auto">
          <a:xfrm flipV="1">
            <a:off x="8018464" y="3233738"/>
            <a:ext cx="881062" cy="484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Line 30"/>
          <p:cNvSpPr>
            <a:spLocks noChangeShapeType="1"/>
          </p:cNvSpPr>
          <p:nvPr/>
        </p:nvSpPr>
        <p:spPr bwMode="auto">
          <a:xfrm flipV="1">
            <a:off x="8018463" y="2909886"/>
            <a:ext cx="881062" cy="808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sz="4000" dirty="0"/>
              <a:t>Selecting the Order of a </a:t>
            </a:r>
            <a:br>
              <a:rPr lang="en-US" sz="4000" dirty="0"/>
            </a:br>
            <a:r>
              <a:rPr lang="en-US" sz="4000" dirty="0"/>
              <a:t>Markov </a:t>
            </a:r>
            <a:r>
              <a:rPr lang="en-US" sz="4000" dirty="0" smtClean="0"/>
              <a:t>Model</a:t>
            </a:r>
            <a:endParaRPr lang="en-US" sz="4000" dirty="0"/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B</a:t>
            </a:r>
            <a:r>
              <a:rPr lang="en-US" sz="2400" dirty="0" smtClean="0"/>
              <a:t>ut </a:t>
            </a:r>
            <a:r>
              <a:rPr lang="en-US" sz="2400" dirty="0"/>
              <a:t>the number of parameters we need to estimate grows exponentially with the order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modeling DNA we need                 parameters for an </a:t>
            </a:r>
            <a:r>
              <a:rPr lang="en-US" sz="2400" i="1" dirty="0"/>
              <a:t>n</a:t>
            </a:r>
            <a:r>
              <a:rPr lang="en-US" sz="2400" dirty="0"/>
              <a:t>th order model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The </a:t>
            </a:r>
            <a:r>
              <a:rPr lang="en-US" sz="2400" dirty="0"/>
              <a:t>higher the order, the less reliable we can expect our parameter estimates to be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Suppose </a:t>
            </a:r>
            <a:r>
              <a:rPr lang="en-US" sz="2400" dirty="0"/>
              <a:t>we have 100k bases of sequence to estimate parameters of a model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a 2</a:t>
            </a:r>
            <a:r>
              <a:rPr lang="en-US" sz="2400" baseline="30000" dirty="0"/>
              <a:t>nd</a:t>
            </a:r>
            <a:r>
              <a:rPr lang="en-US" sz="2400" dirty="0"/>
              <a:t> order </a:t>
            </a:r>
            <a:r>
              <a:rPr lang="en-US" sz="2400" dirty="0" smtClean="0"/>
              <a:t>homogeneous </a:t>
            </a:r>
            <a:r>
              <a:rPr lang="en-US" sz="2400" dirty="0"/>
              <a:t>Markov chain, we’d see each history </a:t>
            </a:r>
            <a:r>
              <a:rPr lang="en-US" sz="2400" dirty="0" smtClean="0"/>
              <a:t>6250 </a:t>
            </a:r>
            <a:r>
              <a:rPr lang="en-US" sz="2400" dirty="0"/>
              <a:t>times on average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an 8</a:t>
            </a:r>
            <a:r>
              <a:rPr lang="en-US" sz="2400" baseline="30000" dirty="0"/>
              <a:t>th</a:t>
            </a:r>
            <a:r>
              <a:rPr lang="en-US" sz="2400" dirty="0"/>
              <a:t> order chain, we’d see each history ~ 1.5 times on average</a:t>
            </a: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5395913" y="2346325"/>
          <a:ext cx="113188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0" name="Equation" r:id="rId4" imgW="495482" imgH="228898" progId="Equation.3">
                  <p:embed/>
                </p:oleObj>
              </mc:Choice>
              <mc:Fallback>
                <p:oleObj name="Equation" r:id="rId4" imgW="495482" imgH="228898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913" y="2346325"/>
                        <a:ext cx="1131887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7"/>
          <p:cNvSpPr>
            <a:spLocks noChangeArrowheads="1"/>
          </p:cNvSpPr>
          <p:nvPr/>
        </p:nvSpPr>
        <p:spPr bwMode="auto">
          <a:xfrm>
            <a:off x="1600200" y="3280410"/>
            <a:ext cx="533400" cy="228600"/>
          </a:xfrm>
          <a:prstGeom prst="rect">
            <a:avLst/>
          </a:prstGeom>
          <a:solidFill>
            <a:srgbClr val="FFFF00">
              <a:alpha val="50195"/>
            </a:srgbClr>
          </a:solidFill>
          <a:ln w="28575">
            <a:noFill/>
            <a:miter lim="800000"/>
            <a:headEnd/>
            <a:tailEnd type="non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sz="4000"/>
              <a:t>Interpolated Markov Models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1676400"/>
          </a:xfrm>
        </p:spPr>
        <p:txBody>
          <a:bodyPr/>
          <a:lstStyle/>
          <a:p>
            <a:r>
              <a:rPr lang="en-US" sz="2400" dirty="0" smtClean="0"/>
              <a:t>The </a:t>
            </a:r>
            <a:r>
              <a:rPr lang="en-US" sz="2400" dirty="0"/>
              <a:t>IMM idea: manage this trade-off by interpolating among models of various orders</a:t>
            </a:r>
          </a:p>
          <a:p>
            <a:r>
              <a:rPr lang="en-US" sz="2400" i="1" dirty="0" smtClean="0"/>
              <a:t>Simple</a:t>
            </a:r>
            <a:r>
              <a:rPr lang="en-US" sz="2400" dirty="0" smtClean="0"/>
              <a:t> </a:t>
            </a:r>
            <a:r>
              <a:rPr lang="en-US" sz="2400" dirty="0"/>
              <a:t>linear interpolation:</a:t>
            </a:r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8796073"/>
              </p:ext>
            </p:extLst>
          </p:nvPr>
        </p:nvGraphicFramePr>
        <p:xfrm>
          <a:off x="1355725" y="2973388"/>
          <a:ext cx="6642100" cy="244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7" name="Equation" r:id="rId4" imgW="2476440" imgH="914400" progId="Equation.3">
                  <p:embed/>
                </p:oleObj>
              </mc:Choice>
              <mc:Fallback>
                <p:oleObj name="Equation" r:id="rId4" imgW="247644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5725" y="2973388"/>
                        <a:ext cx="6642100" cy="2449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0050649"/>
              </p:ext>
            </p:extLst>
          </p:nvPr>
        </p:nvGraphicFramePr>
        <p:xfrm>
          <a:off x="2133600" y="5484813"/>
          <a:ext cx="1371600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8" name="Equation" r:id="rId6" imgW="558720" imgH="342720" progId="Equation.3">
                  <p:embed/>
                </p:oleObj>
              </mc:Choice>
              <mc:Fallback>
                <p:oleObj name="Equation" r:id="rId6" imgW="558720" imgH="3427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484813"/>
                        <a:ext cx="1371600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1" name="Rectangle 6"/>
          <p:cNvSpPr>
            <a:spLocks noChangeArrowheads="1"/>
          </p:cNvSpPr>
          <p:nvPr/>
        </p:nvSpPr>
        <p:spPr bwMode="auto">
          <a:xfrm>
            <a:off x="609600" y="5486400"/>
            <a:ext cx="7772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where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7"/>
          <p:cNvSpPr>
            <a:spLocks noChangeArrowheads="1"/>
          </p:cNvSpPr>
          <p:nvPr/>
        </p:nvSpPr>
        <p:spPr bwMode="auto">
          <a:xfrm>
            <a:off x="3850640" y="4191000"/>
            <a:ext cx="1143000" cy="457200"/>
          </a:xfrm>
          <a:prstGeom prst="rect">
            <a:avLst/>
          </a:prstGeom>
          <a:solidFill>
            <a:srgbClr val="FFFF00">
              <a:alpha val="50195"/>
            </a:srgbClr>
          </a:solidFill>
          <a:ln w="28575">
            <a:noFill/>
            <a:miter lim="800000"/>
            <a:headEnd/>
            <a:tailEnd type="non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36" name="Rectangle 8"/>
          <p:cNvSpPr>
            <a:spLocks noChangeArrowheads="1"/>
          </p:cNvSpPr>
          <p:nvPr/>
        </p:nvSpPr>
        <p:spPr bwMode="auto">
          <a:xfrm>
            <a:off x="3921760" y="5257800"/>
            <a:ext cx="2133600" cy="533400"/>
          </a:xfrm>
          <a:prstGeom prst="rect">
            <a:avLst/>
          </a:prstGeom>
          <a:solidFill>
            <a:srgbClr val="FFFF00">
              <a:alpha val="50195"/>
            </a:srgbClr>
          </a:solidFill>
          <a:ln w="28575">
            <a:noFill/>
            <a:miter lim="800000"/>
            <a:headEnd/>
            <a:tailEnd type="non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sz="4000"/>
              <a:t>Interpolated Markov Models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810000"/>
          </a:xfrm>
        </p:spPr>
        <p:txBody>
          <a:bodyPr/>
          <a:lstStyle/>
          <a:p>
            <a:r>
              <a:rPr lang="en-US" sz="2400" dirty="0" smtClean="0"/>
              <a:t>We </a:t>
            </a:r>
            <a:r>
              <a:rPr lang="en-US" sz="2400" dirty="0"/>
              <a:t>can make the weights depend on the history</a:t>
            </a:r>
          </a:p>
          <a:p>
            <a:pPr lvl="1"/>
            <a:r>
              <a:rPr lang="en-US" sz="2400" dirty="0"/>
              <a:t>for a given order, we may have significantly more data to estimate some words than others</a:t>
            </a:r>
          </a:p>
          <a:p>
            <a:r>
              <a:rPr lang="en-US" sz="2400" i="1" dirty="0"/>
              <a:t>G</a:t>
            </a:r>
            <a:r>
              <a:rPr lang="en-US" sz="2400" i="1" dirty="0" smtClean="0"/>
              <a:t>eneral</a:t>
            </a:r>
            <a:r>
              <a:rPr lang="en-US" sz="2400" dirty="0" smtClean="0"/>
              <a:t> </a:t>
            </a:r>
            <a:r>
              <a:rPr lang="en-US" sz="2400" dirty="0"/>
              <a:t>linear interpolation</a:t>
            </a:r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502631"/>
              </p:ext>
            </p:extLst>
          </p:nvPr>
        </p:nvGraphicFramePr>
        <p:xfrm>
          <a:off x="854075" y="3581400"/>
          <a:ext cx="7794625" cy="220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14" name="Equation" r:id="rId4" imgW="3238200" imgH="914400" progId="Equation.3">
                  <p:embed/>
                </p:oleObj>
              </mc:Choice>
              <mc:Fallback>
                <p:oleObj name="Equation" r:id="rId4" imgW="323820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075" y="3581400"/>
                        <a:ext cx="7794625" cy="2200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9" name="TextBox 8"/>
          <p:cNvSpPr txBox="1">
            <a:spLocks noChangeArrowheads="1"/>
          </p:cNvSpPr>
          <p:nvPr/>
        </p:nvSpPr>
        <p:spPr bwMode="auto">
          <a:xfrm>
            <a:off x="838200" y="5181600"/>
            <a:ext cx="2095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Times" charset="0"/>
                <a:ea typeface="Times" charset="0"/>
                <a:cs typeface="Times" charset="0"/>
              </a:rPr>
              <a:t>λ</a:t>
            </a:r>
            <a:r>
              <a:rPr lang="en-US" dirty="0"/>
              <a:t> is a function of </a:t>
            </a:r>
          </a:p>
          <a:p>
            <a:r>
              <a:rPr lang="en-US" dirty="0"/>
              <a:t>the given history</a:t>
            </a:r>
          </a:p>
        </p:txBody>
      </p:sp>
      <p:cxnSp>
        <p:nvCxnSpPr>
          <p:cNvPr id="44040" name="Straight Arrow Connector 10"/>
          <p:cNvCxnSpPr>
            <a:cxnSpLocks noChangeShapeType="1"/>
            <a:stCxn id="44039" idx="3"/>
          </p:cNvCxnSpPr>
          <p:nvPr/>
        </p:nvCxnSpPr>
        <p:spPr bwMode="auto">
          <a:xfrm flipV="1">
            <a:off x="2933700" y="4648200"/>
            <a:ext cx="1104900" cy="887413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med"/>
          </a:ln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sz="4000"/>
              <a:t>The GLIMMER System</a:t>
            </a:r>
            <a:br>
              <a:rPr lang="en-US" sz="4000"/>
            </a:br>
            <a:r>
              <a:rPr lang="en-US" sz="2000"/>
              <a:t>[Salzberg et al., Nucleic Acids Research, 1998]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810000"/>
          </a:xfrm>
        </p:spPr>
        <p:txBody>
          <a:bodyPr/>
          <a:lstStyle/>
          <a:p>
            <a:r>
              <a:rPr lang="en-US" sz="2400" dirty="0" smtClean="0"/>
              <a:t>System for identifying genes in bacterial genomes</a:t>
            </a:r>
          </a:p>
          <a:p>
            <a:r>
              <a:rPr lang="en-US" sz="2400" dirty="0" smtClean="0"/>
              <a:t>Uses 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order, inhomogeneous, interpolated Markov models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809625" y="2819400"/>
            <a:ext cx="7510462" cy="3786188"/>
            <a:chOff x="809625" y="2819400"/>
            <a:chExt cx="7510462" cy="3786188"/>
          </a:xfrm>
        </p:grpSpPr>
        <p:pic>
          <p:nvPicPr>
            <p:cNvPr id="3" name="Picture 2">
              <a:hlinkClick r:id="rId3"/>
            </p:cNvPr>
            <p:cNvPicPr>
              <a:picLocks noChangeAspect="1"/>
            </p:cNvPicPr>
            <p:nvPr/>
          </p:nvPicPr>
          <p:blipFill rotWithShape="1">
            <a:blip r:embed="rId4"/>
            <a:srcRect t="-1" b="3387"/>
            <a:stretch/>
          </p:blipFill>
          <p:spPr>
            <a:xfrm>
              <a:off x="900112" y="2819400"/>
              <a:ext cx="7419975" cy="2300605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09625" y="5205413"/>
              <a:ext cx="7372350" cy="140017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5" name="Rectangle 12"/>
          <p:cNvSpPr>
            <a:spLocks noChangeArrowheads="1"/>
          </p:cNvSpPr>
          <p:nvPr/>
        </p:nvSpPr>
        <p:spPr bwMode="auto">
          <a:xfrm>
            <a:off x="1595120" y="2959100"/>
            <a:ext cx="660400" cy="304800"/>
          </a:xfrm>
          <a:prstGeom prst="rect">
            <a:avLst/>
          </a:prstGeom>
          <a:solidFill>
            <a:srgbClr val="FFFF00">
              <a:alpha val="50195"/>
            </a:srgbClr>
          </a:solidFill>
          <a:ln w="28575">
            <a:noFill/>
            <a:miter lim="800000"/>
            <a:headEnd/>
            <a:tailEnd type="non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6" name="Rectangle 13"/>
          <p:cNvSpPr>
            <a:spLocks noChangeArrowheads="1"/>
          </p:cNvSpPr>
          <p:nvPr/>
        </p:nvSpPr>
        <p:spPr bwMode="auto">
          <a:xfrm>
            <a:off x="4866640" y="4102100"/>
            <a:ext cx="762000" cy="304800"/>
          </a:xfrm>
          <a:prstGeom prst="rect">
            <a:avLst/>
          </a:prstGeom>
          <a:solidFill>
            <a:srgbClr val="FFFF00">
              <a:alpha val="50195"/>
            </a:srgbClr>
          </a:solidFill>
          <a:ln w="28575">
            <a:noFill/>
            <a:miter lim="800000"/>
            <a:headEnd/>
            <a:tailEnd type="non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sz="4000" dirty="0"/>
              <a:t>IMMs in </a:t>
            </a:r>
            <a:r>
              <a:rPr lang="en-US" sz="4000" dirty="0" smtClean="0"/>
              <a:t>GLIMMER</a:t>
            </a:r>
            <a:endParaRPr lang="en-US" sz="4000" dirty="0"/>
          </a:p>
        </p:txBody>
      </p:sp>
      <p:sp>
        <p:nvSpPr>
          <p:cNvPr id="481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1524000"/>
          </a:xfrm>
        </p:spPr>
        <p:txBody>
          <a:bodyPr/>
          <a:lstStyle/>
          <a:p>
            <a:r>
              <a:rPr lang="en-US" sz="2400" dirty="0" smtClean="0"/>
              <a:t>How </a:t>
            </a:r>
            <a:r>
              <a:rPr lang="en-US" sz="2400" dirty="0"/>
              <a:t>does GLIMMER determine the      values?</a:t>
            </a:r>
          </a:p>
          <a:p>
            <a:r>
              <a:rPr lang="en-US" sz="2400" dirty="0" smtClean="0"/>
              <a:t>First</a:t>
            </a:r>
            <a:r>
              <a:rPr lang="en-US" sz="2400" dirty="0"/>
              <a:t>, let’s express the IMM probability calculation recursively</a:t>
            </a:r>
          </a:p>
        </p:txBody>
      </p:sp>
      <p:graphicFrame>
        <p:nvGraphicFramePr>
          <p:cNvPr id="481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224891"/>
              </p:ext>
            </p:extLst>
          </p:nvPr>
        </p:nvGraphicFramePr>
        <p:xfrm>
          <a:off x="1385888" y="2708275"/>
          <a:ext cx="6815137" cy="171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96" name="Equation" r:id="rId4" imgW="2831760" imgH="711000" progId="Equation.3">
                  <p:embed/>
                </p:oleObj>
              </mc:Choice>
              <mc:Fallback>
                <p:oleObj name="Equation" r:id="rId4" imgW="2831760" imgH="711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888" y="2708275"/>
                        <a:ext cx="6815137" cy="171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1" name="Object 3"/>
          <p:cNvGraphicFramePr>
            <a:graphicFrameLocks noChangeAspect="1"/>
          </p:cNvGraphicFramePr>
          <p:nvPr/>
        </p:nvGraphicFramePr>
        <p:xfrm>
          <a:off x="6019800" y="1143000"/>
          <a:ext cx="419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97" name="Equation" r:id="rId6" imgW="139975" imgH="178042" progId="Equation.3">
                  <p:embed/>
                </p:oleObj>
              </mc:Choice>
              <mc:Fallback>
                <p:oleObj name="Equation" r:id="rId6" imgW="139975" imgH="178042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143000"/>
                        <a:ext cx="4191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685800" y="4689475"/>
            <a:ext cx="7772400" cy="1574800"/>
            <a:chOff x="432" y="2954"/>
            <a:chExt cx="4896" cy="992"/>
          </a:xfrm>
        </p:grpSpPr>
        <p:sp>
          <p:nvSpPr>
            <p:cNvPr id="48140" name="Rectangle 8"/>
            <p:cNvSpPr>
              <a:spLocks noChangeArrowheads="1"/>
            </p:cNvSpPr>
            <p:nvPr/>
          </p:nvSpPr>
          <p:spPr bwMode="auto">
            <a:xfrm>
              <a:off x="432" y="2976"/>
              <a:ext cx="4896" cy="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342900" indent="-342900">
                <a:spcBef>
                  <a:spcPct val="20000"/>
                </a:spcBef>
                <a:buFontTx/>
                <a:buChar char="•"/>
              </a:pPr>
              <a:r>
                <a:rPr lang="en-US" sz="2400" dirty="0" smtClean="0">
                  <a:solidFill>
                    <a:schemeClr val="tx1"/>
                  </a:solidFill>
                </a:rPr>
                <a:t>Let                         </a:t>
              </a:r>
              <a:r>
                <a:rPr lang="en-US" sz="2400" dirty="0">
                  <a:solidFill>
                    <a:schemeClr val="tx1"/>
                  </a:solidFill>
                </a:rPr>
                <a:t>be the number of times we see the history                     in our training set</a:t>
              </a:r>
            </a:p>
          </p:txBody>
        </p:sp>
        <p:graphicFrame>
          <p:nvGraphicFramePr>
            <p:cNvPr id="48132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13065160"/>
                </p:ext>
              </p:extLst>
            </p:nvPr>
          </p:nvGraphicFramePr>
          <p:xfrm>
            <a:off x="1002" y="2954"/>
            <a:ext cx="1290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498" name="Equation" r:id="rId8" imgW="850680" imgH="228600" progId="Equation.3">
                    <p:embed/>
                  </p:oleObj>
                </mc:Choice>
                <mc:Fallback>
                  <p:oleObj name="Equation" r:id="rId8" imgW="850680" imgH="2286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2" y="2954"/>
                          <a:ext cx="1290" cy="3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133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65979262"/>
                </p:ext>
              </p:extLst>
            </p:nvPr>
          </p:nvGraphicFramePr>
          <p:xfrm>
            <a:off x="1316" y="3178"/>
            <a:ext cx="1002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499" name="Equation" r:id="rId10" imgW="660240" imgH="228600" progId="Equation.3">
                    <p:embed/>
                  </p:oleObj>
                </mc:Choice>
                <mc:Fallback>
                  <p:oleObj name="Equation" r:id="rId10" imgW="660240" imgH="2286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16" y="3178"/>
                          <a:ext cx="1002" cy="3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134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37476766"/>
                </p:ext>
              </p:extLst>
            </p:nvPr>
          </p:nvGraphicFramePr>
          <p:xfrm>
            <a:off x="710" y="3600"/>
            <a:ext cx="4005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500" name="Equation" r:id="rId12" imgW="2641320" imgH="228600" progId="Equation.3">
                    <p:embed/>
                  </p:oleObj>
                </mc:Choice>
                <mc:Fallback>
                  <p:oleObj name="Equation" r:id="rId12" imgW="2641320" imgH="22860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0" y="3600"/>
                          <a:ext cx="4005" cy="3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sz="4000" dirty="0"/>
              <a:t>IMMs in </a:t>
            </a:r>
            <a:r>
              <a:rPr lang="en-US" sz="4000" dirty="0" smtClean="0"/>
              <a:t>GLIMMER</a:t>
            </a:r>
            <a:endParaRPr lang="en-US" sz="4000" dirty="0"/>
          </a:p>
        </p:txBody>
      </p:sp>
      <p:sp>
        <p:nvSpPr>
          <p:cNvPr id="50189" name="Rectangle 12"/>
          <p:cNvSpPr>
            <a:spLocks noChangeArrowheads="1"/>
          </p:cNvSpPr>
          <p:nvPr/>
        </p:nvSpPr>
        <p:spPr bwMode="auto">
          <a:xfrm>
            <a:off x="609600" y="1219200"/>
            <a:ext cx="7772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If </a:t>
            </a:r>
            <a:r>
              <a:rPr lang="en-US" sz="2400" dirty="0">
                <a:solidFill>
                  <a:schemeClr val="tx1"/>
                </a:solidFill>
              </a:rPr>
              <a:t>we haven’t seen                     more than 400 times, then compare the counts for the following:</a:t>
            </a: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5264925"/>
              </p:ext>
            </p:extLst>
          </p:nvPr>
        </p:nvGraphicFramePr>
        <p:xfrm>
          <a:off x="3586480" y="1143000"/>
          <a:ext cx="1589088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930" name="Equation" r:id="rId4" imgW="660240" imgH="228600" progId="Equation.3">
                  <p:embed/>
                </p:oleObj>
              </mc:Choice>
              <mc:Fallback>
                <p:oleObj name="Equation" r:id="rId4" imgW="6602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6480" y="1143000"/>
                        <a:ext cx="1589088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0190" name="Group 26"/>
          <p:cNvGrpSpPr>
            <a:grpSpLocks/>
          </p:cNvGrpSpPr>
          <p:nvPr/>
        </p:nvGrpSpPr>
        <p:grpSpPr bwMode="auto">
          <a:xfrm>
            <a:off x="1630363" y="2667000"/>
            <a:ext cx="1987550" cy="2301875"/>
            <a:chOff x="1152" y="1680"/>
            <a:chExt cx="1252" cy="1450"/>
          </a:xfrm>
        </p:grpSpPr>
        <p:graphicFrame>
          <p:nvGraphicFramePr>
            <p:cNvPr id="5018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3764592"/>
                </p:ext>
              </p:extLst>
            </p:nvPr>
          </p:nvGraphicFramePr>
          <p:xfrm>
            <a:off x="1152" y="1680"/>
            <a:ext cx="1233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931" name="Equation" r:id="rId6" imgW="812520" imgH="228600" progId="Equation.3">
                    <p:embed/>
                  </p:oleObj>
                </mc:Choice>
                <mc:Fallback>
                  <p:oleObj name="Equation" r:id="rId6" imgW="812520" imgH="2286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1680"/>
                          <a:ext cx="1233" cy="3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85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34659818"/>
                </p:ext>
              </p:extLst>
            </p:nvPr>
          </p:nvGraphicFramePr>
          <p:xfrm>
            <a:off x="1152" y="2048"/>
            <a:ext cx="1214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932" name="Equation" r:id="rId8" imgW="799920" imgH="228600" progId="Equation.3">
                    <p:embed/>
                  </p:oleObj>
                </mc:Choice>
                <mc:Fallback>
                  <p:oleObj name="Equation" r:id="rId8" imgW="799920" imgH="22860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2048"/>
                          <a:ext cx="1214" cy="3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86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80715832"/>
                </p:ext>
              </p:extLst>
            </p:nvPr>
          </p:nvGraphicFramePr>
          <p:xfrm>
            <a:off x="1152" y="2416"/>
            <a:ext cx="1252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933" name="Equation" r:id="rId10" imgW="825480" imgH="228600" progId="Equation.3">
                    <p:embed/>
                  </p:oleObj>
                </mc:Choice>
                <mc:Fallback>
                  <p:oleObj name="Equation" r:id="rId10" imgW="825480" imgH="22860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2416"/>
                          <a:ext cx="1252" cy="3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87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35198397"/>
                </p:ext>
              </p:extLst>
            </p:nvPr>
          </p:nvGraphicFramePr>
          <p:xfrm>
            <a:off x="1152" y="2784"/>
            <a:ext cx="1194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934" name="Equation" r:id="rId12" imgW="787320" imgH="228600" progId="Equation.3">
                    <p:embed/>
                  </p:oleObj>
                </mc:Choice>
                <mc:Fallback>
                  <p:oleObj name="Equation" r:id="rId12" imgW="787320" imgH="22860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2784"/>
                          <a:ext cx="1194" cy="3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0191" name="Group 27"/>
          <p:cNvGrpSpPr>
            <a:grpSpLocks/>
          </p:cNvGrpSpPr>
          <p:nvPr/>
        </p:nvGrpSpPr>
        <p:grpSpPr bwMode="auto">
          <a:xfrm>
            <a:off x="4953000" y="2667000"/>
            <a:ext cx="2201863" cy="2301875"/>
            <a:chOff x="2861" y="1680"/>
            <a:chExt cx="1387" cy="1450"/>
          </a:xfrm>
        </p:grpSpPr>
        <p:graphicFrame>
          <p:nvGraphicFramePr>
            <p:cNvPr id="50180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39889226"/>
                </p:ext>
              </p:extLst>
            </p:nvPr>
          </p:nvGraphicFramePr>
          <p:xfrm>
            <a:off x="2861" y="1680"/>
            <a:ext cx="1368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935" name="Equation" r:id="rId14" imgW="901440" imgH="228600" progId="Equation.3">
                    <p:embed/>
                  </p:oleObj>
                </mc:Choice>
                <mc:Fallback>
                  <p:oleObj name="Equation" r:id="rId14" imgW="901440" imgH="2286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1" y="1680"/>
                          <a:ext cx="1368" cy="3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81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8642150"/>
                </p:ext>
              </p:extLst>
            </p:nvPr>
          </p:nvGraphicFramePr>
          <p:xfrm>
            <a:off x="2861" y="2048"/>
            <a:ext cx="1349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936" name="Equation" r:id="rId16" imgW="888840" imgH="228600" progId="Equation.3">
                    <p:embed/>
                  </p:oleObj>
                </mc:Choice>
                <mc:Fallback>
                  <p:oleObj name="Equation" r:id="rId16" imgW="888840" imgH="2286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1" y="2048"/>
                          <a:ext cx="1349" cy="3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82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45112958"/>
                </p:ext>
              </p:extLst>
            </p:nvPr>
          </p:nvGraphicFramePr>
          <p:xfrm>
            <a:off x="2861" y="2416"/>
            <a:ext cx="1387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937" name="Equation" r:id="rId18" imgW="914400" imgH="228600" progId="Equation.3">
                    <p:embed/>
                  </p:oleObj>
                </mc:Choice>
                <mc:Fallback>
                  <p:oleObj name="Equation" r:id="rId18" imgW="914400" imgH="22860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1" y="2416"/>
                          <a:ext cx="1387" cy="3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83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84642803"/>
                </p:ext>
              </p:extLst>
            </p:nvPr>
          </p:nvGraphicFramePr>
          <p:xfrm>
            <a:off x="2861" y="2784"/>
            <a:ext cx="1310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938" name="Equation" r:id="rId20" imgW="863280" imgH="228600" progId="Equation.3">
                    <p:embed/>
                  </p:oleObj>
                </mc:Choice>
                <mc:Fallback>
                  <p:oleObj name="Equation" r:id="rId20" imgW="863280" imgH="2286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1" y="2784"/>
                          <a:ext cx="1310" cy="3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0192" name="Text Box 28"/>
          <p:cNvSpPr txBox="1">
            <a:spLocks noChangeArrowheads="1"/>
          </p:cNvSpPr>
          <p:nvPr/>
        </p:nvSpPr>
        <p:spPr bwMode="auto">
          <a:xfrm>
            <a:off x="1371600" y="2286000"/>
            <a:ext cx="2859088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 dirty="0"/>
              <a:t>n</a:t>
            </a:r>
            <a:r>
              <a:rPr lang="en-US" dirty="0"/>
              <a:t>th order history + base</a:t>
            </a:r>
          </a:p>
        </p:txBody>
      </p:sp>
      <p:sp>
        <p:nvSpPr>
          <p:cNvPr id="50193" name="Text Box 29"/>
          <p:cNvSpPr txBox="1">
            <a:spLocks noChangeArrowheads="1"/>
          </p:cNvSpPr>
          <p:nvPr/>
        </p:nvSpPr>
        <p:spPr bwMode="auto">
          <a:xfrm>
            <a:off x="4495800" y="2286000"/>
            <a:ext cx="3254375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(</a:t>
            </a:r>
            <a:r>
              <a:rPr lang="en-US" i="1"/>
              <a:t>n-1</a:t>
            </a:r>
            <a:r>
              <a:rPr lang="en-US"/>
              <a:t>)th order history + base</a:t>
            </a:r>
          </a:p>
        </p:txBody>
      </p:sp>
      <p:sp>
        <p:nvSpPr>
          <p:cNvPr id="50194" name="Line 30"/>
          <p:cNvSpPr>
            <a:spLocks noChangeShapeType="1"/>
          </p:cNvSpPr>
          <p:nvPr/>
        </p:nvSpPr>
        <p:spPr bwMode="auto">
          <a:xfrm>
            <a:off x="1447800" y="2743200"/>
            <a:ext cx="24384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none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5" name="Line 31"/>
          <p:cNvSpPr>
            <a:spLocks noChangeShapeType="1"/>
          </p:cNvSpPr>
          <p:nvPr/>
        </p:nvSpPr>
        <p:spPr bwMode="auto">
          <a:xfrm>
            <a:off x="4648200" y="2743200"/>
            <a:ext cx="27432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none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6" name="Rectangle 32"/>
          <p:cNvSpPr>
            <a:spLocks noChangeArrowheads="1"/>
          </p:cNvSpPr>
          <p:nvPr/>
        </p:nvSpPr>
        <p:spPr bwMode="auto">
          <a:xfrm>
            <a:off x="609600" y="5225980"/>
            <a:ext cx="7772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U</a:t>
            </a:r>
            <a:r>
              <a:rPr lang="en-US" sz="2400" dirty="0" smtClean="0">
                <a:solidFill>
                  <a:schemeClr val="tx1"/>
                </a:solidFill>
              </a:rPr>
              <a:t>se </a:t>
            </a:r>
            <a:r>
              <a:rPr lang="en-US" sz="2400" dirty="0">
                <a:solidFill>
                  <a:schemeClr val="tx1"/>
                </a:solidFill>
              </a:rPr>
              <a:t>a statistical test </a:t>
            </a:r>
            <a:r>
              <a:rPr lang="en-US" sz="2400" dirty="0" smtClean="0">
                <a:solidFill>
                  <a:schemeClr val="tx1"/>
                </a:solidFill>
              </a:rPr>
              <a:t>to assess whether the distributions of      depend on the order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7878096"/>
              </p:ext>
            </p:extLst>
          </p:nvPr>
        </p:nvGraphicFramePr>
        <p:xfrm>
          <a:off x="3082383" y="5535542"/>
          <a:ext cx="366713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939" name="Equation" r:id="rId22" imgW="152280" imgH="228600" progId="Equation.3">
                  <p:embed/>
                </p:oleObj>
              </mc:Choice>
              <mc:Fallback>
                <p:oleObj name="Equation" r:id="rId22" imgW="152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2383" y="5535542"/>
                        <a:ext cx="366713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r>
              <a:rPr lang="en-US" sz="4000" smtClean="0"/>
              <a:t>Goals for Lecture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/>
              <a:t>K</a:t>
            </a:r>
            <a:r>
              <a:rPr lang="en-US" sz="2400" dirty="0" smtClean="0"/>
              <a:t>ey concepts</a:t>
            </a:r>
          </a:p>
          <a:p>
            <a:r>
              <a:rPr lang="en-US" sz="2400" dirty="0" smtClean="0"/>
              <a:t>the gene-finding task</a:t>
            </a:r>
          </a:p>
          <a:p>
            <a:r>
              <a:rPr lang="en-US" sz="2400" dirty="0" smtClean="0"/>
              <a:t>the trade-off between potential predictive value and parameter uncertainty in choosing the order of a Markov model</a:t>
            </a:r>
          </a:p>
          <a:p>
            <a:r>
              <a:rPr lang="en-US" sz="2400" dirty="0" smtClean="0"/>
              <a:t>interpolated Markov models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sz="4000" dirty="0"/>
              <a:t>IMMs in </a:t>
            </a:r>
            <a:r>
              <a:rPr lang="en-US" sz="4000" dirty="0" smtClean="0"/>
              <a:t>GLIMMER</a:t>
            </a:r>
            <a:endParaRPr lang="en-US" sz="4000" dirty="0"/>
          </a:p>
        </p:txBody>
      </p:sp>
      <p:grpSp>
        <p:nvGrpSpPr>
          <p:cNvPr id="50190" name="Group 26"/>
          <p:cNvGrpSpPr>
            <a:grpSpLocks/>
          </p:cNvGrpSpPr>
          <p:nvPr/>
        </p:nvGrpSpPr>
        <p:grpSpPr bwMode="auto">
          <a:xfrm>
            <a:off x="1630363" y="1508125"/>
            <a:ext cx="1987550" cy="2301875"/>
            <a:chOff x="1152" y="1680"/>
            <a:chExt cx="1252" cy="1450"/>
          </a:xfrm>
        </p:grpSpPr>
        <p:graphicFrame>
          <p:nvGraphicFramePr>
            <p:cNvPr id="50184" name="Object 8"/>
            <p:cNvGraphicFramePr>
              <a:graphicFrameLocks noChangeAspect="1"/>
            </p:cNvGraphicFramePr>
            <p:nvPr>
              <p:extLst/>
            </p:nvPr>
          </p:nvGraphicFramePr>
          <p:xfrm>
            <a:off x="1152" y="1680"/>
            <a:ext cx="1233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834" name="Equation" r:id="rId4" imgW="812520" imgH="228600" progId="Equation.3">
                    <p:embed/>
                  </p:oleObj>
                </mc:Choice>
                <mc:Fallback>
                  <p:oleObj name="Equation" r:id="rId4" imgW="8125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1680"/>
                          <a:ext cx="1233" cy="3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85" name="Object 9"/>
            <p:cNvGraphicFramePr>
              <a:graphicFrameLocks noChangeAspect="1"/>
            </p:cNvGraphicFramePr>
            <p:nvPr>
              <p:extLst/>
            </p:nvPr>
          </p:nvGraphicFramePr>
          <p:xfrm>
            <a:off x="1152" y="2048"/>
            <a:ext cx="1214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835" name="Equation" r:id="rId6" imgW="799920" imgH="228600" progId="Equation.3">
                    <p:embed/>
                  </p:oleObj>
                </mc:Choice>
                <mc:Fallback>
                  <p:oleObj name="Equation" r:id="rId6" imgW="7999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2048"/>
                          <a:ext cx="1214" cy="3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86" name="Object 10"/>
            <p:cNvGraphicFramePr>
              <a:graphicFrameLocks noChangeAspect="1"/>
            </p:cNvGraphicFramePr>
            <p:nvPr>
              <p:extLst/>
            </p:nvPr>
          </p:nvGraphicFramePr>
          <p:xfrm>
            <a:off x="1152" y="2416"/>
            <a:ext cx="1252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836" name="Equation" r:id="rId8" imgW="825480" imgH="228600" progId="Equation.3">
                    <p:embed/>
                  </p:oleObj>
                </mc:Choice>
                <mc:Fallback>
                  <p:oleObj name="Equation" r:id="rId8" imgW="8254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2416"/>
                          <a:ext cx="1252" cy="3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87" name="Object 11"/>
            <p:cNvGraphicFramePr>
              <a:graphicFrameLocks noChangeAspect="1"/>
            </p:cNvGraphicFramePr>
            <p:nvPr>
              <p:extLst/>
            </p:nvPr>
          </p:nvGraphicFramePr>
          <p:xfrm>
            <a:off x="1152" y="2784"/>
            <a:ext cx="1194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837" name="Equation" r:id="rId10" imgW="787320" imgH="228600" progId="Equation.3">
                    <p:embed/>
                  </p:oleObj>
                </mc:Choice>
                <mc:Fallback>
                  <p:oleObj name="Equation" r:id="rId10" imgW="7873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2784"/>
                          <a:ext cx="1194" cy="3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0191" name="Group 27"/>
          <p:cNvGrpSpPr>
            <a:grpSpLocks/>
          </p:cNvGrpSpPr>
          <p:nvPr/>
        </p:nvGrpSpPr>
        <p:grpSpPr bwMode="auto">
          <a:xfrm>
            <a:off x="4953000" y="1508125"/>
            <a:ext cx="2201863" cy="2301875"/>
            <a:chOff x="2861" y="1680"/>
            <a:chExt cx="1387" cy="1450"/>
          </a:xfrm>
        </p:grpSpPr>
        <p:graphicFrame>
          <p:nvGraphicFramePr>
            <p:cNvPr id="50180" name="Object 4"/>
            <p:cNvGraphicFramePr>
              <a:graphicFrameLocks noChangeAspect="1"/>
            </p:cNvGraphicFramePr>
            <p:nvPr>
              <p:extLst/>
            </p:nvPr>
          </p:nvGraphicFramePr>
          <p:xfrm>
            <a:off x="2861" y="1680"/>
            <a:ext cx="1368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838" name="Equation" r:id="rId12" imgW="901440" imgH="228600" progId="Equation.3">
                    <p:embed/>
                  </p:oleObj>
                </mc:Choice>
                <mc:Fallback>
                  <p:oleObj name="Equation" r:id="rId12" imgW="9014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1" y="1680"/>
                          <a:ext cx="1368" cy="3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81" name="Object 5"/>
            <p:cNvGraphicFramePr>
              <a:graphicFrameLocks noChangeAspect="1"/>
            </p:cNvGraphicFramePr>
            <p:nvPr>
              <p:extLst/>
            </p:nvPr>
          </p:nvGraphicFramePr>
          <p:xfrm>
            <a:off x="2861" y="2048"/>
            <a:ext cx="1349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839" name="Equation" r:id="rId14" imgW="888840" imgH="228600" progId="Equation.3">
                    <p:embed/>
                  </p:oleObj>
                </mc:Choice>
                <mc:Fallback>
                  <p:oleObj name="Equation" r:id="rId14" imgW="8888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1" y="2048"/>
                          <a:ext cx="1349" cy="3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82" name="Object 6"/>
            <p:cNvGraphicFramePr>
              <a:graphicFrameLocks noChangeAspect="1"/>
            </p:cNvGraphicFramePr>
            <p:nvPr>
              <p:extLst/>
            </p:nvPr>
          </p:nvGraphicFramePr>
          <p:xfrm>
            <a:off x="2861" y="2416"/>
            <a:ext cx="1387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840" name="Equation" r:id="rId16" imgW="914400" imgH="228600" progId="Equation.3">
                    <p:embed/>
                  </p:oleObj>
                </mc:Choice>
                <mc:Fallback>
                  <p:oleObj name="Equation" r:id="rId16" imgW="9144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1" y="2416"/>
                          <a:ext cx="1387" cy="3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83" name="Object 7"/>
            <p:cNvGraphicFramePr>
              <a:graphicFrameLocks noChangeAspect="1"/>
            </p:cNvGraphicFramePr>
            <p:nvPr>
              <p:extLst/>
            </p:nvPr>
          </p:nvGraphicFramePr>
          <p:xfrm>
            <a:off x="2861" y="2784"/>
            <a:ext cx="1310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841" name="Equation" r:id="rId18" imgW="863280" imgH="228600" progId="Equation.3">
                    <p:embed/>
                  </p:oleObj>
                </mc:Choice>
                <mc:Fallback>
                  <p:oleObj name="Equation" r:id="rId18" imgW="8632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1" y="2784"/>
                          <a:ext cx="1310" cy="3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0192" name="Text Box 28"/>
          <p:cNvSpPr txBox="1">
            <a:spLocks noChangeArrowheads="1"/>
          </p:cNvSpPr>
          <p:nvPr/>
        </p:nvSpPr>
        <p:spPr bwMode="auto">
          <a:xfrm>
            <a:off x="1371600" y="1127125"/>
            <a:ext cx="2859088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 dirty="0"/>
              <a:t>n</a:t>
            </a:r>
            <a:r>
              <a:rPr lang="en-US" dirty="0"/>
              <a:t>th order history + base</a:t>
            </a:r>
          </a:p>
        </p:txBody>
      </p:sp>
      <p:sp>
        <p:nvSpPr>
          <p:cNvPr id="50193" name="Text Box 29"/>
          <p:cNvSpPr txBox="1">
            <a:spLocks noChangeArrowheads="1"/>
          </p:cNvSpPr>
          <p:nvPr/>
        </p:nvSpPr>
        <p:spPr bwMode="auto">
          <a:xfrm>
            <a:off x="4495800" y="1127125"/>
            <a:ext cx="3254375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(</a:t>
            </a:r>
            <a:r>
              <a:rPr lang="en-US" i="1"/>
              <a:t>n-1</a:t>
            </a:r>
            <a:r>
              <a:rPr lang="en-US"/>
              <a:t>)th order history + base</a:t>
            </a:r>
          </a:p>
        </p:txBody>
      </p:sp>
      <p:sp>
        <p:nvSpPr>
          <p:cNvPr id="50194" name="Line 30"/>
          <p:cNvSpPr>
            <a:spLocks noChangeShapeType="1"/>
          </p:cNvSpPr>
          <p:nvPr/>
        </p:nvSpPr>
        <p:spPr bwMode="auto">
          <a:xfrm>
            <a:off x="1447800" y="1584325"/>
            <a:ext cx="24384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none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5" name="Line 31"/>
          <p:cNvSpPr>
            <a:spLocks noChangeShapeType="1"/>
          </p:cNvSpPr>
          <p:nvPr/>
        </p:nvSpPr>
        <p:spPr bwMode="auto">
          <a:xfrm>
            <a:off x="4648200" y="1584325"/>
            <a:ext cx="27432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none" w="med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6" name="Rectangle 32"/>
          <p:cNvSpPr>
            <a:spLocks noChangeArrowheads="1"/>
          </p:cNvSpPr>
          <p:nvPr/>
        </p:nvSpPr>
        <p:spPr bwMode="auto">
          <a:xfrm>
            <a:off x="609600" y="4114800"/>
            <a:ext cx="7772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Null hypothesis in      test:      distribution is independent of order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Define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If      is small we don’t need the higher order history</a:t>
            </a:r>
          </a:p>
        </p:txBody>
      </p:sp>
      <p:graphicFrame>
        <p:nvGraphicFramePr>
          <p:cNvPr id="501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0484654"/>
              </p:ext>
            </p:extLst>
          </p:nvPr>
        </p:nvGraphicFramePr>
        <p:xfrm>
          <a:off x="3505200" y="4069080"/>
          <a:ext cx="406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42" name="Equation" r:id="rId20" imgW="203040" imgH="228600" progId="Equation.3">
                  <p:embed/>
                </p:oleObj>
              </mc:Choice>
              <mc:Fallback>
                <p:oleObj name="Equation" r:id="rId20" imgW="20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069080"/>
                        <a:ext cx="406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563786"/>
              </p:ext>
            </p:extLst>
          </p:nvPr>
        </p:nvGraphicFramePr>
        <p:xfrm>
          <a:off x="4592151" y="4069080"/>
          <a:ext cx="366713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43" name="Equation" r:id="rId22" imgW="152280" imgH="228600" progId="Equation.3">
                  <p:embed/>
                </p:oleObj>
              </mc:Choice>
              <mc:Fallback>
                <p:oleObj name="Equation" r:id="rId22" imgW="152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2151" y="4069080"/>
                        <a:ext cx="366713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3740875"/>
              </p:ext>
            </p:extLst>
          </p:nvPr>
        </p:nvGraphicFramePr>
        <p:xfrm>
          <a:off x="1987064" y="4936360"/>
          <a:ext cx="216852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44" name="Equation" r:id="rId24" imgW="901440" imgH="203040" progId="Equation.3">
                  <p:embed/>
                </p:oleObj>
              </mc:Choice>
              <mc:Fallback>
                <p:oleObj name="Equation" r:id="rId24" imgW="9014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7064" y="4936360"/>
                        <a:ext cx="2168525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0722085"/>
              </p:ext>
            </p:extLst>
          </p:nvPr>
        </p:nvGraphicFramePr>
        <p:xfrm>
          <a:off x="1273717" y="5364145"/>
          <a:ext cx="33655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45" name="Equation" r:id="rId26" imgW="139680" imgH="177480" progId="Equation.3">
                  <p:embed/>
                </p:oleObj>
              </mc:Choice>
              <mc:Fallback>
                <p:oleObj name="Equation" r:id="rId26" imgW="1396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3717" y="5364145"/>
                        <a:ext cx="336550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140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sz="4000" dirty="0"/>
              <a:t>IMMs in GLIMMER</a:t>
            </a:r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744708"/>
              </p:ext>
            </p:extLst>
          </p:nvPr>
        </p:nvGraphicFramePr>
        <p:xfrm>
          <a:off x="152400" y="2209800"/>
          <a:ext cx="8801100" cy="189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75" name="Equation" r:id="rId4" imgW="3657600" imgH="787320" progId="Equation.3">
                  <p:embed/>
                </p:oleObj>
              </mc:Choice>
              <mc:Fallback>
                <p:oleObj name="Equation" r:id="rId4" imgW="3657600" imgH="7873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209800"/>
                        <a:ext cx="8801100" cy="189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838200" y="1447800"/>
            <a:ext cx="7772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Putting </a:t>
            </a:r>
            <a:r>
              <a:rPr lang="en-US" sz="2400" dirty="0">
                <a:solidFill>
                  <a:schemeClr val="tx1"/>
                </a:solidFill>
              </a:rPr>
              <a:t>it all together</a:t>
            </a:r>
          </a:p>
        </p:txBody>
      </p:sp>
      <p:graphicFrame>
        <p:nvGraphicFramePr>
          <p:cNvPr id="522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027922"/>
              </p:ext>
            </p:extLst>
          </p:nvPr>
        </p:nvGraphicFramePr>
        <p:xfrm>
          <a:off x="1981200" y="4394200"/>
          <a:ext cx="1295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76" name="Equation" r:id="rId6" imgW="545760" imgH="203040" progId="Equation.3">
                  <p:embed/>
                </p:oleObj>
              </mc:Choice>
              <mc:Fallback>
                <p:oleObj name="Equation" r:id="rId6" imgW="5457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394200"/>
                        <a:ext cx="12954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0" name="Rectangle 15"/>
          <p:cNvSpPr>
            <a:spLocks noChangeArrowheads="1"/>
          </p:cNvSpPr>
          <p:nvPr/>
        </p:nvSpPr>
        <p:spPr bwMode="auto">
          <a:xfrm>
            <a:off x="838200" y="4343400"/>
            <a:ext cx="7772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tx1"/>
                </a:solidFill>
              </a:rPr>
              <a:t>where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/>
              <a:t>IMM Example</a:t>
            </a:r>
          </a:p>
        </p:txBody>
      </p:sp>
      <p:sp>
        <p:nvSpPr>
          <p:cNvPr id="54275" name="Text Box 7"/>
          <p:cNvSpPr txBox="1">
            <a:spLocks noChangeArrowheads="1"/>
          </p:cNvSpPr>
          <p:nvPr/>
        </p:nvSpPr>
        <p:spPr bwMode="auto">
          <a:xfrm>
            <a:off x="1552575" y="1752600"/>
            <a:ext cx="1555750" cy="1920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ACG</a:t>
            </a:r>
            <a:r>
              <a:rPr lang="en-US" b="1">
                <a:latin typeface="Courier New" charset="0"/>
              </a:rPr>
              <a:t>A</a:t>
            </a:r>
            <a:r>
              <a:rPr lang="en-US" b="1">
                <a:solidFill>
                  <a:srgbClr val="006600"/>
                </a:solidFill>
                <a:latin typeface="Courier New" charset="0"/>
              </a:rPr>
              <a:t>   25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ACG</a:t>
            </a:r>
            <a:r>
              <a:rPr lang="en-US" b="1">
                <a:latin typeface="Courier New" charset="0"/>
              </a:rPr>
              <a:t>C</a:t>
            </a:r>
            <a:r>
              <a:rPr lang="en-US" b="1">
                <a:solidFill>
                  <a:srgbClr val="006600"/>
                </a:solidFill>
                <a:latin typeface="Courier New" charset="0"/>
              </a:rPr>
              <a:t>   40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ACG</a:t>
            </a:r>
            <a:r>
              <a:rPr lang="en-US" b="1">
                <a:latin typeface="Courier New" charset="0"/>
              </a:rPr>
              <a:t>G</a:t>
            </a:r>
            <a:r>
              <a:rPr lang="en-US" b="1">
                <a:solidFill>
                  <a:srgbClr val="006600"/>
                </a:solidFill>
                <a:latin typeface="Courier New" charset="0"/>
              </a:rPr>
              <a:t>   15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ACG</a:t>
            </a:r>
            <a:r>
              <a:rPr lang="en-US" b="1">
                <a:latin typeface="Courier New" charset="0"/>
              </a:rPr>
              <a:t>T</a:t>
            </a:r>
            <a:r>
              <a:rPr lang="en-US" b="1">
                <a:solidFill>
                  <a:srgbClr val="006600"/>
                </a:solidFill>
                <a:latin typeface="Courier New" charset="0"/>
              </a:rPr>
              <a:t>   20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 ___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 100</a:t>
            </a:r>
          </a:p>
        </p:txBody>
      </p:sp>
      <p:sp>
        <p:nvSpPr>
          <p:cNvPr id="54276" name="Text Box 8"/>
          <p:cNvSpPr txBox="1">
            <a:spLocks noChangeArrowheads="1"/>
          </p:cNvSpPr>
          <p:nvPr/>
        </p:nvSpPr>
        <p:spPr bwMode="auto">
          <a:xfrm>
            <a:off x="3770313" y="1752600"/>
            <a:ext cx="1403350" cy="1920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CG</a:t>
            </a:r>
            <a:r>
              <a:rPr lang="en-US" b="1">
                <a:latin typeface="Courier New" charset="0"/>
              </a:rPr>
              <a:t>A  </a:t>
            </a:r>
            <a:r>
              <a:rPr lang="en-US" b="1">
                <a:solidFill>
                  <a:srgbClr val="006600"/>
                </a:solidFill>
                <a:latin typeface="Courier New" charset="0"/>
              </a:rPr>
              <a:t>100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CG</a:t>
            </a:r>
            <a:r>
              <a:rPr lang="en-US" b="1">
                <a:latin typeface="Courier New" charset="0"/>
              </a:rPr>
              <a:t>C</a:t>
            </a:r>
            <a:r>
              <a:rPr lang="en-US" b="1">
                <a:solidFill>
                  <a:srgbClr val="006600"/>
                </a:solidFill>
                <a:latin typeface="Courier New" charset="0"/>
              </a:rPr>
              <a:t>   90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CG</a:t>
            </a:r>
            <a:r>
              <a:rPr lang="en-US" b="1">
                <a:latin typeface="Courier New" charset="0"/>
              </a:rPr>
              <a:t>G</a:t>
            </a:r>
            <a:r>
              <a:rPr lang="en-US" b="1">
                <a:solidFill>
                  <a:srgbClr val="006600"/>
                </a:solidFill>
                <a:latin typeface="Courier New" charset="0"/>
              </a:rPr>
              <a:t>   35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CG</a:t>
            </a:r>
            <a:r>
              <a:rPr lang="en-US" b="1">
                <a:latin typeface="Courier New" charset="0"/>
              </a:rPr>
              <a:t>T</a:t>
            </a:r>
            <a:r>
              <a:rPr lang="en-US" b="1">
                <a:solidFill>
                  <a:srgbClr val="006600"/>
                </a:solidFill>
                <a:latin typeface="Courier New" charset="0"/>
              </a:rPr>
              <a:t>   75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___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300</a:t>
            </a:r>
          </a:p>
        </p:txBody>
      </p:sp>
      <p:sp>
        <p:nvSpPr>
          <p:cNvPr id="54277" name="Text Box 10"/>
          <p:cNvSpPr txBox="1">
            <a:spLocks noChangeArrowheads="1"/>
          </p:cNvSpPr>
          <p:nvPr/>
        </p:nvSpPr>
        <p:spPr bwMode="auto">
          <a:xfrm>
            <a:off x="5835650" y="1752600"/>
            <a:ext cx="1403350" cy="1920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  <a:r>
              <a:rPr lang="en-US" b="1">
                <a:latin typeface="Courier New" charset="0"/>
              </a:rPr>
              <a:t>A  </a:t>
            </a:r>
            <a:r>
              <a:rPr lang="en-US" b="1">
                <a:solidFill>
                  <a:srgbClr val="006600"/>
                </a:solidFill>
                <a:latin typeface="Courier New" charset="0"/>
              </a:rPr>
              <a:t>175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  <a:r>
              <a:rPr lang="en-US" b="1">
                <a:latin typeface="Courier New" charset="0"/>
              </a:rPr>
              <a:t>C</a:t>
            </a:r>
            <a:r>
              <a:rPr lang="en-US" b="1">
                <a:solidFill>
                  <a:srgbClr val="006600"/>
                </a:solidFill>
                <a:latin typeface="Courier New" charset="0"/>
              </a:rPr>
              <a:t>  140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  <a:r>
              <a:rPr lang="en-US" b="1">
                <a:latin typeface="Courier New" charset="0"/>
              </a:rPr>
              <a:t>G</a:t>
            </a:r>
            <a:r>
              <a:rPr lang="en-US" b="1">
                <a:solidFill>
                  <a:srgbClr val="006600"/>
                </a:solidFill>
                <a:latin typeface="Courier New" charset="0"/>
              </a:rPr>
              <a:t>   65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  <a:r>
              <a:rPr lang="en-US" b="1">
                <a:latin typeface="Courier New" charset="0"/>
              </a:rPr>
              <a:t>T</a:t>
            </a:r>
            <a:r>
              <a:rPr lang="en-US" b="1">
                <a:solidFill>
                  <a:srgbClr val="006600"/>
                </a:solidFill>
                <a:latin typeface="Courier New" charset="0"/>
              </a:rPr>
              <a:t>  120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___</a:t>
            </a:r>
          </a:p>
          <a:p>
            <a:r>
              <a:rPr lang="en-US" b="1">
                <a:solidFill>
                  <a:srgbClr val="006600"/>
                </a:solidFill>
                <a:latin typeface="Courier New" charset="0"/>
              </a:rPr>
              <a:t>     500</a:t>
            </a:r>
          </a:p>
        </p:txBody>
      </p:sp>
      <p:sp>
        <p:nvSpPr>
          <p:cNvPr id="54278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1600200"/>
          </a:xfrm>
          <a:noFill/>
        </p:spPr>
        <p:txBody>
          <a:bodyPr/>
          <a:lstStyle/>
          <a:p>
            <a:r>
              <a:rPr lang="en-US" sz="2400" dirty="0" smtClean="0"/>
              <a:t>Suppose </a:t>
            </a:r>
            <a:r>
              <a:rPr lang="en-US" sz="2400" dirty="0"/>
              <a:t>we have the following counts from our training set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2209800" y="3521075"/>
            <a:ext cx="2566988" cy="636588"/>
            <a:chOff x="2209800" y="3521075"/>
            <a:chExt cx="2566988" cy="636588"/>
          </a:xfrm>
        </p:grpSpPr>
        <p:sp>
          <p:nvSpPr>
            <p:cNvPr id="54279" name="Freeform 17"/>
            <p:cNvSpPr>
              <a:spLocks/>
            </p:cNvSpPr>
            <p:nvPr/>
          </p:nvSpPr>
          <p:spPr bwMode="auto">
            <a:xfrm>
              <a:off x="3200400" y="3521075"/>
              <a:ext cx="1219200" cy="152400"/>
            </a:xfrm>
            <a:custGeom>
              <a:avLst/>
              <a:gdLst>
                <a:gd name="T0" fmla="*/ 0 w 768"/>
                <a:gd name="T1" fmla="*/ 0 h 96"/>
                <a:gd name="T2" fmla="*/ 609600 w 768"/>
                <a:gd name="T3" fmla="*/ 152400 h 96"/>
                <a:gd name="T4" fmla="*/ 1219200 w 768"/>
                <a:gd name="T5" fmla="*/ 0 h 96"/>
                <a:gd name="T6" fmla="*/ 0 60000 65536"/>
                <a:gd name="T7" fmla="*/ 0 60000 65536"/>
                <a:gd name="T8" fmla="*/ 0 60000 65536"/>
                <a:gd name="T9" fmla="*/ 0 w 768"/>
                <a:gd name="T10" fmla="*/ 0 h 96"/>
                <a:gd name="T11" fmla="*/ 768 w 768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8" h="96">
                  <a:moveTo>
                    <a:pt x="0" y="0"/>
                  </a:moveTo>
                  <a:cubicBezTo>
                    <a:pt x="128" y="48"/>
                    <a:pt x="256" y="96"/>
                    <a:pt x="384" y="96"/>
                  </a:cubicBezTo>
                  <a:cubicBezTo>
                    <a:pt x="512" y="96"/>
                    <a:pt x="704" y="16"/>
                    <a:pt x="768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sm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80" name="Text Box 18"/>
            <p:cNvSpPr txBox="1">
              <a:spLocks noChangeArrowheads="1"/>
            </p:cNvSpPr>
            <p:nvPr/>
          </p:nvSpPr>
          <p:spPr bwMode="auto">
            <a:xfrm>
              <a:off x="2209800" y="3700463"/>
              <a:ext cx="2566988" cy="4572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med" len="sm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l-GR" sz="2400" dirty="0">
                  <a:solidFill>
                    <a:schemeClr val="tx1"/>
                  </a:solidFill>
                  <a:ea typeface="Times New Roman" charset="0"/>
                  <a:cs typeface="Times New Roman" charset="0"/>
                </a:rPr>
                <a:t>χ</a:t>
              </a:r>
              <a:r>
                <a:rPr lang="en-US" sz="2400" baseline="30000" dirty="0">
                  <a:solidFill>
                    <a:schemeClr val="tx1"/>
                  </a:solidFill>
                  <a:ea typeface="Times New Roman" charset="0"/>
                  <a:cs typeface="Times New Roman" charset="0"/>
                </a:rPr>
                <a:t>2</a:t>
              </a:r>
              <a:r>
                <a:rPr lang="en-US" sz="2400" dirty="0">
                  <a:solidFill>
                    <a:schemeClr val="tx1"/>
                  </a:solidFill>
                  <a:ea typeface="Times New Roman" charset="0"/>
                  <a:cs typeface="Times New Roman" charset="0"/>
                </a:rPr>
                <a:t> test: </a:t>
              </a:r>
              <a:r>
                <a:rPr lang="en-US" sz="2400" i="1" dirty="0" err="1">
                  <a:solidFill>
                    <a:schemeClr val="tx1"/>
                  </a:solidFill>
                  <a:ea typeface="Times New Roman" charset="0"/>
                  <a:cs typeface="Times New Roman" charset="0"/>
                </a:rPr>
                <a:t>d</a:t>
              </a:r>
              <a:r>
                <a:rPr lang="en-US" sz="2400" dirty="0">
                  <a:solidFill>
                    <a:schemeClr val="tx1"/>
                  </a:solidFill>
                  <a:ea typeface="Times New Roman" charset="0"/>
                  <a:cs typeface="Times New Roman" charset="0"/>
                </a:rPr>
                <a:t> = 0.857 </a:t>
              </a:r>
              <a:endParaRPr lang="el-GR" sz="2400" dirty="0">
                <a:solidFill>
                  <a:schemeClr val="tx1"/>
                </a:solidFill>
                <a:ea typeface="Times New Roman" charset="0"/>
                <a:cs typeface="Times New Roman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051425" y="3521075"/>
            <a:ext cx="2505063" cy="625178"/>
            <a:chOff x="5051425" y="3521075"/>
            <a:chExt cx="2505063" cy="625178"/>
          </a:xfrm>
        </p:grpSpPr>
        <p:sp>
          <p:nvSpPr>
            <p:cNvPr id="54281" name="Text Box 19"/>
            <p:cNvSpPr txBox="1">
              <a:spLocks noChangeArrowheads="1"/>
            </p:cNvSpPr>
            <p:nvPr/>
          </p:nvSpPr>
          <p:spPr bwMode="auto">
            <a:xfrm>
              <a:off x="5051425" y="3684588"/>
              <a:ext cx="2505063" cy="46166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med" len="sm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l-GR" sz="2400" dirty="0">
                  <a:solidFill>
                    <a:schemeClr val="tx1"/>
                  </a:solidFill>
                  <a:ea typeface="Times New Roman" charset="0"/>
                  <a:cs typeface="Times New Roman" charset="0"/>
                </a:rPr>
                <a:t>χ</a:t>
              </a:r>
              <a:r>
                <a:rPr lang="en-US" sz="2400" baseline="30000" dirty="0">
                  <a:solidFill>
                    <a:schemeClr val="tx1"/>
                  </a:solidFill>
                  <a:ea typeface="Times New Roman" charset="0"/>
                  <a:cs typeface="Times New Roman" charset="0"/>
                </a:rPr>
                <a:t>2</a:t>
              </a:r>
              <a:r>
                <a:rPr lang="en-US" sz="2400" dirty="0">
                  <a:solidFill>
                    <a:schemeClr val="tx1"/>
                  </a:solidFill>
                  <a:ea typeface="Times New Roman" charset="0"/>
                  <a:cs typeface="Times New Roman" charset="0"/>
                </a:rPr>
                <a:t> test: </a:t>
              </a:r>
              <a:r>
                <a:rPr lang="en-US" sz="2400" i="1" dirty="0">
                  <a:solidFill>
                    <a:schemeClr val="tx1"/>
                  </a:solidFill>
                  <a:ea typeface="Times New Roman" charset="0"/>
                  <a:cs typeface="Times New Roman" charset="0"/>
                </a:rPr>
                <a:t>d</a:t>
              </a:r>
              <a:r>
                <a:rPr lang="en-US" sz="2400" dirty="0">
                  <a:solidFill>
                    <a:schemeClr val="tx1"/>
                  </a:solidFill>
                  <a:ea typeface="Times New Roman" charset="0"/>
                  <a:cs typeface="Times New Roman" charset="0"/>
                </a:rPr>
                <a:t> = </a:t>
              </a:r>
              <a:r>
                <a:rPr lang="en-US" sz="2400" dirty="0" smtClean="0">
                  <a:solidFill>
                    <a:schemeClr val="tx1"/>
                  </a:solidFill>
                  <a:ea typeface="Times New Roman" charset="0"/>
                  <a:cs typeface="Times New Roman" charset="0"/>
                </a:rPr>
                <a:t>0.140 </a:t>
              </a:r>
              <a:endParaRPr lang="el-GR" sz="2400" dirty="0">
                <a:solidFill>
                  <a:schemeClr val="tx1"/>
                </a:solidFill>
                <a:ea typeface="Times New Roman" charset="0"/>
                <a:cs typeface="Times New Roman" charset="0"/>
              </a:endParaRPr>
            </a:p>
          </p:txBody>
        </p:sp>
        <p:sp>
          <p:nvSpPr>
            <p:cNvPr id="54282" name="Freeform 20"/>
            <p:cNvSpPr>
              <a:spLocks/>
            </p:cNvSpPr>
            <p:nvPr/>
          </p:nvSpPr>
          <p:spPr bwMode="auto">
            <a:xfrm>
              <a:off x="5257800" y="3521075"/>
              <a:ext cx="1219200" cy="152400"/>
            </a:xfrm>
            <a:custGeom>
              <a:avLst/>
              <a:gdLst>
                <a:gd name="T0" fmla="*/ 0 w 768"/>
                <a:gd name="T1" fmla="*/ 0 h 96"/>
                <a:gd name="T2" fmla="*/ 609600 w 768"/>
                <a:gd name="T3" fmla="*/ 152400 h 96"/>
                <a:gd name="T4" fmla="*/ 1219200 w 768"/>
                <a:gd name="T5" fmla="*/ 0 h 96"/>
                <a:gd name="T6" fmla="*/ 0 60000 65536"/>
                <a:gd name="T7" fmla="*/ 0 60000 65536"/>
                <a:gd name="T8" fmla="*/ 0 60000 65536"/>
                <a:gd name="T9" fmla="*/ 0 w 768"/>
                <a:gd name="T10" fmla="*/ 0 h 96"/>
                <a:gd name="T11" fmla="*/ 768 w 768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8" h="96">
                  <a:moveTo>
                    <a:pt x="0" y="0"/>
                  </a:moveTo>
                  <a:cubicBezTo>
                    <a:pt x="128" y="48"/>
                    <a:pt x="256" y="96"/>
                    <a:pt x="384" y="96"/>
                  </a:cubicBezTo>
                  <a:cubicBezTo>
                    <a:pt x="512" y="96"/>
                    <a:pt x="704" y="16"/>
                    <a:pt x="768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sm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4283" name="Text Box 21"/>
          <p:cNvSpPr txBox="1">
            <a:spLocks noChangeArrowheads="1"/>
          </p:cNvSpPr>
          <p:nvPr/>
        </p:nvSpPr>
        <p:spPr bwMode="auto">
          <a:xfrm>
            <a:off x="2193925" y="4586288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284" name="Text Box 22"/>
          <p:cNvSpPr txBox="1">
            <a:spLocks noChangeArrowheads="1"/>
          </p:cNvSpPr>
          <p:nvPr/>
        </p:nvSpPr>
        <p:spPr bwMode="auto">
          <a:xfrm>
            <a:off x="2743200" y="4572000"/>
            <a:ext cx="4929755" cy="461665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l-GR" sz="24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λ</a:t>
            </a:r>
            <a:r>
              <a:rPr lang="en-US" sz="24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sz="24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charset="0"/>
                <a:ea typeface="Times New Roman" charset="0"/>
                <a:cs typeface="Times New Roman" charset="0"/>
              </a:rPr>
              <a:t>ACG</a:t>
            </a:r>
            <a:r>
              <a:rPr lang="en-US" sz="24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) = 0.857 × 100/</a:t>
            </a:r>
            <a:r>
              <a:rPr lang="en-US" sz="2400" dirty="0" smtClean="0">
                <a:solidFill>
                  <a:schemeClr val="tx1"/>
                </a:solidFill>
                <a:ea typeface="Times New Roman" charset="0"/>
                <a:cs typeface="Times New Roman" charset="0"/>
              </a:rPr>
              <a:t>400 = 0.214   </a:t>
            </a:r>
            <a:endParaRPr lang="el-GR" sz="2400" dirty="0">
              <a:solidFill>
                <a:schemeClr val="tx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54285" name="Text Box 23"/>
          <p:cNvSpPr txBox="1">
            <a:spLocks noChangeArrowheads="1"/>
          </p:cNvSpPr>
          <p:nvPr/>
        </p:nvSpPr>
        <p:spPr bwMode="auto">
          <a:xfrm>
            <a:off x="2743200" y="5181600"/>
            <a:ext cx="511016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l-GR" sz="24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λ</a:t>
            </a:r>
            <a:r>
              <a:rPr lang="en-US" sz="24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24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charset="0"/>
                <a:ea typeface="Times New Roman" charset="0"/>
                <a:cs typeface="Times New Roman" charset="0"/>
              </a:rPr>
              <a:t>CG</a:t>
            </a:r>
            <a:r>
              <a:rPr lang="en-US" sz="24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) = 0    (</a:t>
            </a:r>
            <a:r>
              <a:rPr lang="en-US" sz="2400" dirty="0" err="1">
                <a:solidFill>
                  <a:schemeClr val="tx1"/>
                </a:solidFill>
                <a:ea typeface="Times New Roman" charset="0"/>
                <a:cs typeface="Times New Roman" charset="0"/>
              </a:rPr>
              <a:t>d</a:t>
            </a:r>
            <a:r>
              <a:rPr lang="en-US" sz="24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 &lt; 0.5,  </a:t>
            </a:r>
            <a:r>
              <a:rPr lang="en-US" sz="2400" i="1" dirty="0" err="1">
                <a:solidFill>
                  <a:schemeClr val="tx1"/>
                </a:solidFill>
                <a:ea typeface="Times New Roman" charset="0"/>
                <a:cs typeface="Times New Roman" charset="0"/>
              </a:rPr>
              <a:t>c</a:t>
            </a:r>
            <a:r>
              <a:rPr lang="en-US" sz="2400" dirty="0" err="1">
                <a:solidFill>
                  <a:schemeClr val="tx1"/>
                </a:solidFill>
                <a:ea typeface="Times New Roman" charset="0"/>
                <a:cs typeface="Times New Roman" charset="0"/>
              </a:rPr>
              <a:t>(</a:t>
            </a:r>
            <a:r>
              <a:rPr lang="en-US" sz="24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CG</a:t>
            </a:r>
            <a:r>
              <a:rPr lang="en-US" sz="24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) &lt; 400)  </a:t>
            </a:r>
            <a:endParaRPr lang="el-GR" sz="2400" dirty="0">
              <a:solidFill>
                <a:schemeClr val="tx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54286" name="Text Box 24"/>
          <p:cNvSpPr txBox="1">
            <a:spLocks noChangeArrowheads="1"/>
          </p:cNvSpPr>
          <p:nvPr/>
        </p:nvSpPr>
        <p:spPr bwMode="auto">
          <a:xfrm>
            <a:off x="2743200" y="5791200"/>
            <a:ext cx="351155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l-GR" sz="24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λ</a:t>
            </a:r>
            <a:r>
              <a:rPr lang="en-US" sz="2400" baseline="-250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1</a:t>
            </a:r>
            <a:r>
              <a:rPr lang="en-US" sz="24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charset="0"/>
                <a:ea typeface="Times New Roman" charset="0"/>
                <a:cs typeface="Times New Roman" charset="0"/>
              </a:rPr>
              <a:t>G</a:t>
            </a:r>
            <a:r>
              <a:rPr lang="en-US" sz="24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) = 1    (</a:t>
            </a:r>
            <a:r>
              <a:rPr lang="en-US" sz="2400" i="1" dirty="0" err="1">
                <a:solidFill>
                  <a:schemeClr val="tx1"/>
                </a:solidFill>
                <a:ea typeface="Times New Roman" charset="0"/>
                <a:cs typeface="Times New Roman" charset="0"/>
              </a:rPr>
              <a:t>c</a:t>
            </a:r>
            <a:r>
              <a:rPr lang="en-US" sz="2400" dirty="0" err="1">
                <a:solidFill>
                  <a:schemeClr val="tx1"/>
                </a:solidFill>
                <a:ea typeface="Times New Roman" charset="0"/>
                <a:cs typeface="Times New Roman" charset="0"/>
              </a:rPr>
              <a:t>(</a:t>
            </a:r>
            <a:r>
              <a:rPr lang="en-US" sz="24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2400" dirty="0">
                <a:solidFill>
                  <a:schemeClr val="tx1"/>
                </a:solidFill>
                <a:ea typeface="Times New Roman" charset="0"/>
                <a:cs typeface="Times New Roman" charset="0"/>
              </a:rPr>
              <a:t>) &gt; 400)  </a:t>
            </a:r>
            <a:endParaRPr lang="el-GR" sz="2400" dirty="0">
              <a:solidFill>
                <a:schemeClr val="tx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4" grpId="0"/>
      <p:bldP spid="54285" grpId="0"/>
      <p:bldP spid="5428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838200"/>
          </a:xfrm>
        </p:spPr>
        <p:txBody>
          <a:bodyPr/>
          <a:lstStyle/>
          <a:p>
            <a:r>
              <a:rPr lang="en-US" sz="4000"/>
              <a:t>IMM Example (Continued)</a:t>
            </a:r>
          </a:p>
        </p:txBody>
      </p:sp>
      <p:sp>
        <p:nvSpPr>
          <p:cNvPr id="5632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001000" cy="914400"/>
          </a:xfrm>
          <a:noFill/>
        </p:spPr>
        <p:txBody>
          <a:bodyPr/>
          <a:lstStyle/>
          <a:p>
            <a:r>
              <a:rPr lang="en-US" sz="2400" dirty="0" smtClean="0"/>
              <a:t>Now </a:t>
            </a:r>
            <a:r>
              <a:rPr lang="en-US" sz="2400" dirty="0"/>
              <a:t>suppose we want to calculate</a:t>
            </a:r>
          </a:p>
        </p:txBody>
      </p:sp>
      <p:sp>
        <p:nvSpPr>
          <p:cNvPr id="56328" name="Text Box 11"/>
          <p:cNvSpPr txBox="1">
            <a:spLocks noChangeArrowheads="1"/>
          </p:cNvSpPr>
          <p:nvPr/>
        </p:nvSpPr>
        <p:spPr bwMode="auto">
          <a:xfrm>
            <a:off x="2193925" y="4586288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1066334"/>
              </p:ext>
            </p:extLst>
          </p:nvPr>
        </p:nvGraphicFramePr>
        <p:xfrm>
          <a:off x="776288" y="1830388"/>
          <a:ext cx="5729287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09" name="Equation" r:id="rId4" imgW="3085920" imgH="457200" progId="Equation.3">
                  <p:embed/>
                </p:oleObj>
              </mc:Choice>
              <mc:Fallback>
                <p:oleObj name="Equation" r:id="rId4" imgW="308592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8" y="1830388"/>
                        <a:ext cx="5729287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023803"/>
              </p:ext>
            </p:extLst>
          </p:nvPr>
        </p:nvGraphicFramePr>
        <p:xfrm>
          <a:off x="773113" y="2933700"/>
          <a:ext cx="6910387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10" name="Equation" r:id="rId6" imgW="3720960" imgH="457200" progId="Equation.3">
                  <p:embed/>
                </p:oleObj>
              </mc:Choice>
              <mc:Fallback>
                <p:oleObj name="Equation" r:id="rId6" imgW="372096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113" y="2933700"/>
                        <a:ext cx="6910387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0905854"/>
              </p:ext>
            </p:extLst>
          </p:nvPr>
        </p:nvGraphicFramePr>
        <p:xfrm>
          <a:off x="774700" y="3829050"/>
          <a:ext cx="7899400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11" name="Equation" r:id="rId8" imgW="4254480" imgH="685800" progId="Equation.3">
                  <p:embed/>
                </p:oleObj>
              </mc:Choice>
              <mc:Fallback>
                <p:oleObj name="Equation" r:id="rId8" imgW="4254480" imgH="685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" y="3829050"/>
                        <a:ext cx="7899400" cy="1268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0605886"/>
              </p:ext>
            </p:extLst>
          </p:nvPr>
        </p:nvGraphicFramePr>
        <p:xfrm>
          <a:off x="5776913" y="1143000"/>
          <a:ext cx="20193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12" name="Equation" r:id="rId10" imgW="1002960" imgH="241200" progId="Equation.3">
                  <p:embed/>
                </p:oleObj>
              </mc:Choice>
              <mc:Fallback>
                <p:oleObj name="Equation" r:id="rId10" imgW="100296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6913" y="1143000"/>
                        <a:ext cx="2019300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sz="4000"/>
              <a:t>Gene Recognition in GLIMMER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001000" cy="4114800"/>
          </a:xfrm>
        </p:spPr>
        <p:txBody>
          <a:bodyPr/>
          <a:lstStyle/>
          <a:p>
            <a:r>
              <a:rPr lang="en-US" sz="2400" dirty="0" smtClean="0"/>
              <a:t>Essentially </a:t>
            </a:r>
            <a:r>
              <a:rPr lang="en-US" sz="2400" dirty="0"/>
              <a:t>ORF classification </a:t>
            </a:r>
          </a:p>
          <a:p>
            <a:r>
              <a:rPr lang="en-US" sz="2400" dirty="0" smtClean="0"/>
              <a:t>For </a:t>
            </a:r>
            <a:r>
              <a:rPr lang="en-US" sz="2400" dirty="0"/>
              <a:t>each ORF </a:t>
            </a:r>
          </a:p>
          <a:p>
            <a:pPr lvl="1"/>
            <a:r>
              <a:rPr lang="en-US" sz="2400" dirty="0"/>
              <a:t>calculate the </a:t>
            </a:r>
            <a:r>
              <a:rPr lang="en-US" sz="2400" dirty="0" smtClean="0"/>
              <a:t>probability </a:t>
            </a:r>
            <a:r>
              <a:rPr lang="en-US" sz="2400" dirty="0"/>
              <a:t>of the ORF </a:t>
            </a:r>
            <a:r>
              <a:rPr lang="en-US" sz="2400" dirty="0" smtClean="0"/>
              <a:t>sequence </a:t>
            </a:r>
            <a:r>
              <a:rPr lang="en-US" sz="2400" dirty="0"/>
              <a:t>in each of the 6 possible reading frames</a:t>
            </a:r>
          </a:p>
          <a:p>
            <a:pPr lvl="1"/>
            <a:r>
              <a:rPr lang="en-US" sz="2400" dirty="0"/>
              <a:t>if the highest scoring frame corresponds to the reading frame of the ORF, mark the ORF as a gene</a:t>
            </a:r>
          </a:p>
          <a:p>
            <a:r>
              <a:rPr lang="en-US" sz="2400" dirty="0" smtClean="0"/>
              <a:t>For </a:t>
            </a:r>
            <a:r>
              <a:rPr lang="en-US" sz="2400" dirty="0"/>
              <a:t>overlapping ORFs that look like genes</a:t>
            </a:r>
          </a:p>
          <a:p>
            <a:pPr lvl="1"/>
            <a:r>
              <a:rPr lang="en-US" sz="2400" dirty="0"/>
              <a:t>score overlapping region separately</a:t>
            </a:r>
          </a:p>
          <a:p>
            <a:pPr lvl="1"/>
            <a:r>
              <a:rPr lang="en-US" sz="2400" dirty="0"/>
              <a:t>predict only one of the ORFs as a gene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sz="4000" dirty="0"/>
              <a:t>Gene Recognition in GLIMMER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17419" y="3494187"/>
            <a:ext cx="6169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JCVI</a:t>
            </a:r>
            <a:endParaRPr lang="en-US" sz="1400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415" y="1371600"/>
            <a:ext cx="8353425" cy="2133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945" y="4067175"/>
            <a:ext cx="8501063" cy="1647825"/>
          </a:xfrm>
          <a:prstGeom prst="rect">
            <a:avLst/>
          </a:prstGeom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38933" y="3505200"/>
            <a:ext cx="39164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+mj-lt"/>
                <a:ea typeface="Times" charset="0"/>
                <a:cs typeface="Times" charset="0"/>
              </a:rPr>
              <a:t>ORF meeting length requirement</a:t>
            </a:r>
            <a:endParaRPr lang="en-US" dirty="0">
              <a:latin typeface="+mj-lt"/>
            </a:endParaRPr>
          </a:p>
        </p:txBody>
      </p:sp>
      <p:cxnSp>
        <p:nvCxnSpPr>
          <p:cNvPr id="10" name="Straight Arrow Connector 10"/>
          <p:cNvCxnSpPr>
            <a:cxnSpLocks noChangeShapeType="1"/>
          </p:cNvCxnSpPr>
          <p:nvPr/>
        </p:nvCxnSpPr>
        <p:spPr bwMode="auto">
          <a:xfrm flipV="1">
            <a:off x="4114800" y="2617788"/>
            <a:ext cx="848126" cy="942181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med"/>
          </a:ln>
        </p:spPr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440419" y="5915086"/>
            <a:ext cx="21659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+mj-lt"/>
                <a:cs typeface="Times" charset="0"/>
              </a:rPr>
              <a:t>Low scoring ORF</a:t>
            </a:r>
            <a:endParaRPr lang="en-US" dirty="0">
              <a:latin typeface="+mj-lt"/>
            </a:endParaRPr>
          </a:p>
        </p:txBody>
      </p:sp>
      <p:cxnSp>
        <p:nvCxnSpPr>
          <p:cNvPr id="13" name="Straight Arrow Connector 10"/>
          <p:cNvCxnSpPr>
            <a:cxnSpLocks noChangeShapeType="1"/>
          </p:cNvCxnSpPr>
          <p:nvPr/>
        </p:nvCxnSpPr>
        <p:spPr bwMode="auto">
          <a:xfrm flipV="1">
            <a:off x="3343258" y="5363600"/>
            <a:ext cx="161942" cy="56803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med"/>
          </a:ln>
        </p:spPr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706721" y="6076920"/>
            <a:ext cx="22236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+mj-lt"/>
                <a:cs typeface="Times" charset="0"/>
              </a:rPr>
              <a:t>High scoring ORF</a:t>
            </a:r>
            <a:endParaRPr lang="en-US" dirty="0">
              <a:latin typeface="+mj-lt"/>
            </a:endParaRPr>
          </a:p>
        </p:txBody>
      </p:sp>
      <p:cxnSp>
        <p:nvCxnSpPr>
          <p:cNvPr id="16" name="Straight Arrow Connector 10"/>
          <p:cNvCxnSpPr>
            <a:cxnSpLocks noChangeShapeType="1"/>
          </p:cNvCxnSpPr>
          <p:nvPr/>
        </p:nvCxnSpPr>
        <p:spPr bwMode="auto">
          <a:xfrm flipV="1">
            <a:off x="7609560" y="5525434"/>
            <a:ext cx="161942" cy="56803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med"/>
          </a:ln>
        </p:spPr>
      </p:cxnSp>
    </p:spTree>
    <p:extLst>
      <p:ext uri="{BB962C8B-B14F-4D97-AF65-F5344CB8AC3E}">
        <p14:creationId xmlns:p14="http://schemas.microsoft.com/office/powerpoint/2010/main" val="74628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sz="4000"/>
              <a:t>GLIMMER Experiment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077200" cy="3810000"/>
          </a:xfrm>
        </p:spPr>
        <p:txBody>
          <a:bodyPr/>
          <a:lstStyle/>
          <a:p>
            <a:r>
              <a:rPr lang="en-US" sz="2400" dirty="0"/>
              <a:t>8</a:t>
            </a:r>
            <a:r>
              <a:rPr lang="en-US" sz="2400" baseline="30000" dirty="0"/>
              <a:t>th</a:t>
            </a:r>
            <a:r>
              <a:rPr lang="en-US" sz="2400" dirty="0"/>
              <a:t> order IMM vs. 5</a:t>
            </a:r>
            <a:r>
              <a:rPr lang="en-US" sz="2400" baseline="30000" dirty="0"/>
              <a:t>th</a:t>
            </a:r>
            <a:r>
              <a:rPr lang="en-US" sz="2400" dirty="0"/>
              <a:t> order Markov model</a:t>
            </a:r>
          </a:p>
          <a:p>
            <a:r>
              <a:rPr lang="en-US" sz="2400" dirty="0"/>
              <a:t>T</a:t>
            </a:r>
            <a:r>
              <a:rPr lang="en-US" sz="2400" dirty="0" smtClean="0"/>
              <a:t>rained </a:t>
            </a:r>
            <a:r>
              <a:rPr lang="en-US" sz="2400" dirty="0"/>
              <a:t>on 1168 genes (ORFs really)</a:t>
            </a:r>
          </a:p>
          <a:p>
            <a:r>
              <a:rPr lang="en-US" sz="2400" dirty="0"/>
              <a:t>T</a:t>
            </a:r>
            <a:r>
              <a:rPr lang="en-US" sz="2400" dirty="0" smtClean="0"/>
              <a:t>ested </a:t>
            </a:r>
            <a:r>
              <a:rPr lang="en-US" sz="2400" dirty="0"/>
              <a:t>on 1717 annotated (more or less known) genes</a:t>
            </a:r>
          </a:p>
          <a:p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sz="4000"/>
              <a:t>GLIMMER Results </a:t>
            </a: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3352800" y="1355725"/>
            <a:ext cx="50800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TP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5105400" y="1355725"/>
            <a:ext cx="522288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FN</a:t>
            </a: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6781800" y="1355725"/>
            <a:ext cx="1285875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med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FP &amp; TP?</a:t>
            </a:r>
          </a:p>
        </p:txBody>
      </p:sp>
      <p:sp>
        <p:nvSpPr>
          <p:cNvPr id="62471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685800" y="4953000"/>
            <a:ext cx="7772400" cy="11430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GLIMMER has greater sensitivity than the baseline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</a:t>
            </a:r>
            <a:r>
              <a:rPr lang="en-US" sz="2400" dirty="0" smtClean="0"/>
              <a:t>t’s </a:t>
            </a:r>
            <a:r>
              <a:rPr lang="en-US" sz="2400" dirty="0"/>
              <a:t>not clear </a:t>
            </a:r>
            <a:r>
              <a:rPr lang="en-US" sz="2400" dirty="0" smtClean="0"/>
              <a:t>whether its </a:t>
            </a:r>
            <a:r>
              <a:rPr lang="en-US" sz="2400" dirty="0"/>
              <a:t>precision/specificity is better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457200" y="1676400"/>
            <a:ext cx="8285163" cy="2824163"/>
            <a:chOff x="457200" y="1676400"/>
            <a:chExt cx="8285163" cy="2824163"/>
          </a:xfrm>
        </p:grpSpPr>
        <p:pic>
          <p:nvPicPr>
            <p:cNvPr id="62467" name="Picture 3" descr="glimmer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7200" y="1676400"/>
              <a:ext cx="8285163" cy="282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 descr="glimmer"/>
            <p:cNvPicPr>
              <a:picLocks noChangeAspect="1" noChangeArrowheads="1"/>
            </p:cNvPicPr>
            <p:nvPr/>
          </p:nvPicPr>
          <p:blipFill rotWithShape="1">
            <a:blip r:embed="rId3"/>
            <a:srcRect l="49770" t="46712" r="49231" b="44182"/>
            <a:stretch/>
          </p:blipFill>
          <p:spPr bwMode="auto">
            <a:xfrm>
              <a:off x="4584541" y="2647950"/>
              <a:ext cx="82709" cy="257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/>
              <a:t>The Gene Finding Task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762000" y="1295400"/>
            <a:ext cx="80772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b="1" dirty="0">
                <a:solidFill>
                  <a:schemeClr val="tx1"/>
                </a:solidFill>
              </a:rPr>
              <a:t>Given</a:t>
            </a:r>
            <a:r>
              <a:rPr lang="en-US" sz="2400" dirty="0">
                <a:solidFill>
                  <a:schemeClr val="tx1"/>
                </a:solidFill>
              </a:rPr>
              <a:t>: an uncharacterized DNA sequence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b="1" dirty="0">
                <a:solidFill>
                  <a:schemeClr val="tx1"/>
                </a:solidFill>
              </a:rPr>
              <a:t>Do</a:t>
            </a:r>
            <a:r>
              <a:rPr lang="en-US" sz="2400" dirty="0">
                <a:solidFill>
                  <a:schemeClr val="tx1"/>
                </a:solidFill>
              </a:rPr>
              <a:t>: locate the genes in the sequence, including the coordinates of individual </a:t>
            </a:r>
            <a:r>
              <a:rPr lang="en-US" sz="2400" i="1" dirty="0" err="1">
                <a:solidFill>
                  <a:schemeClr val="tx1"/>
                </a:solidFill>
              </a:rPr>
              <a:t>exons</a:t>
            </a:r>
            <a:r>
              <a:rPr lang="en-US" sz="2400" dirty="0">
                <a:solidFill>
                  <a:schemeClr val="tx1"/>
                </a:solidFill>
              </a:rPr>
              <a:t> and </a:t>
            </a:r>
            <a:r>
              <a:rPr lang="en-US" sz="2400" i="1" dirty="0" err="1">
                <a:solidFill>
                  <a:schemeClr val="tx1"/>
                </a:solidFill>
              </a:rPr>
              <a:t>introns</a:t>
            </a:r>
            <a:endParaRPr lang="en-US" sz="2400" i="1" dirty="0">
              <a:solidFill>
                <a:schemeClr val="tx1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8" name="Picture 7" descr="gen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250" y="2819400"/>
            <a:ext cx="6838950" cy="387836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sz="4000"/>
              <a:t>Sources of Evidence for Gene Finding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b="1" dirty="0" smtClean="0"/>
              <a:t>Signals</a:t>
            </a:r>
            <a:r>
              <a:rPr lang="en-US" sz="2400" dirty="0"/>
              <a:t>: the sequence </a:t>
            </a:r>
            <a:r>
              <a:rPr lang="en-US" sz="2400" i="1" dirty="0"/>
              <a:t>signals</a:t>
            </a:r>
            <a:r>
              <a:rPr lang="en-US" sz="2400" dirty="0"/>
              <a:t> (e.g. splice junctions) involved in gene expression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b="1" dirty="0"/>
              <a:t>C</a:t>
            </a:r>
            <a:r>
              <a:rPr lang="en-US" sz="2400" b="1" dirty="0" smtClean="0"/>
              <a:t>ontent</a:t>
            </a:r>
            <a:r>
              <a:rPr lang="en-US" sz="2400" dirty="0"/>
              <a:t>: statistical properties that distinguish protein-coding DNA from non-coding DNA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b="1" dirty="0"/>
              <a:t>C</a:t>
            </a:r>
            <a:r>
              <a:rPr lang="en-US" sz="2400" b="1" dirty="0" smtClean="0"/>
              <a:t>onservation</a:t>
            </a:r>
            <a:r>
              <a:rPr lang="en-US" sz="2400" dirty="0"/>
              <a:t>: signal and content properties that are conserved across related sequences (e.g. </a:t>
            </a:r>
            <a:r>
              <a:rPr lang="en-US" sz="2400" dirty="0" smtClean="0"/>
              <a:t>orthologous regions </a:t>
            </a:r>
            <a:r>
              <a:rPr lang="en-US" sz="2400" dirty="0"/>
              <a:t>of the mouse and human genome)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4000"/>
              <a:t>Gene Finding: Search by Content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2400" dirty="0" smtClean="0"/>
              <a:t>Encoding </a:t>
            </a:r>
            <a:r>
              <a:rPr lang="en-US" sz="2400" dirty="0"/>
              <a:t>a protein affects the statistical properties of a DNA sequence</a:t>
            </a:r>
          </a:p>
          <a:p>
            <a:pPr lvl="1"/>
            <a:r>
              <a:rPr lang="en-US" sz="2400" dirty="0"/>
              <a:t>some amino acids are used more frequently than others (</a:t>
            </a:r>
            <a:r>
              <a:rPr lang="en-US" sz="2400" dirty="0" err="1"/>
              <a:t>Leu</a:t>
            </a:r>
            <a:r>
              <a:rPr lang="en-US" sz="2400" dirty="0"/>
              <a:t> more </a:t>
            </a:r>
            <a:r>
              <a:rPr lang="en-US" sz="2400" dirty="0" smtClean="0"/>
              <a:t>prevalent than </a:t>
            </a:r>
            <a:r>
              <a:rPr lang="en-US" sz="2400" dirty="0" err="1"/>
              <a:t>Trp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different numbers of codons for different amino acids (</a:t>
            </a:r>
            <a:r>
              <a:rPr lang="en-US" sz="2400" dirty="0" err="1"/>
              <a:t>Leu</a:t>
            </a:r>
            <a:r>
              <a:rPr lang="en-US" sz="2400" dirty="0"/>
              <a:t> has 6, </a:t>
            </a:r>
            <a:r>
              <a:rPr lang="en-US" sz="2400" dirty="0" err="1"/>
              <a:t>Trp</a:t>
            </a:r>
            <a:r>
              <a:rPr lang="en-US" sz="2400" dirty="0"/>
              <a:t> has 1)</a:t>
            </a:r>
          </a:p>
          <a:p>
            <a:pPr lvl="1"/>
            <a:r>
              <a:rPr lang="en-US" sz="2400" dirty="0"/>
              <a:t>for a given amino acid, usually one codon is used more frequently than others</a:t>
            </a:r>
          </a:p>
          <a:p>
            <a:pPr lvl="2"/>
            <a:r>
              <a:rPr lang="en-US" dirty="0"/>
              <a:t>this is termed</a:t>
            </a:r>
            <a:r>
              <a:rPr lang="en-US" i="1" dirty="0"/>
              <a:t> codon preference</a:t>
            </a:r>
            <a:endParaRPr lang="en-US" dirty="0"/>
          </a:p>
          <a:p>
            <a:pPr lvl="2"/>
            <a:r>
              <a:rPr lang="en-US" dirty="0"/>
              <a:t>these preferences vary by species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838200"/>
          </a:xfrm>
        </p:spPr>
        <p:txBody>
          <a:bodyPr/>
          <a:lstStyle/>
          <a:p>
            <a:r>
              <a:rPr lang="en-US" sz="4000"/>
              <a:t>Codon Preference in E. Coli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209800" y="1265238"/>
            <a:ext cx="4208463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Courier New" charset="0"/>
              </a:rPr>
              <a:t>AA      codon    /1000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charset="0"/>
              </a:rPr>
              <a:t>----------------------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charset="0"/>
              </a:rPr>
              <a:t>Gly</a:t>
            </a:r>
            <a:r>
              <a:rPr lang="en-US" sz="2400" b="1" dirty="0">
                <a:solidFill>
                  <a:schemeClr val="tx1"/>
                </a:solidFill>
                <a:latin typeface="Courier New" charset="0"/>
              </a:rPr>
              <a:t>     GGG       1.89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charset="0"/>
              </a:rPr>
              <a:t>Gly</a:t>
            </a:r>
            <a:r>
              <a:rPr lang="en-US" sz="2400" b="1" dirty="0">
                <a:solidFill>
                  <a:schemeClr val="tx1"/>
                </a:solidFill>
                <a:latin typeface="Courier New" charset="0"/>
              </a:rPr>
              <a:t>     GGA       0.44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charset="0"/>
              </a:rPr>
              <a:t>Gly</a:t>
            </a:r>
            <a:r>
              <a:rPr lang="en-US" sz="2400" b="1" dirty="0">
                <a:solidFill>
                  <a:schemeClr val="tx1"/>
                </a:solidFill>
                <a:latin typeface="Courier New" charset="0"/>
              </a:rPr>
              <a:t>     GGU      52.99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charset="0"/>
              </a:rPr>
              <a:t>Gly</a:t>
            </a:r>
            <a:r>
              <a:rPr lang="en-US" sz="2400" b="1" dirty="0">
                <a:solidFill>
                  <a:schemeClr val="tx1"/>
                </a:solidFill>
                <a:latin typeface="Courier New" charset="0"/>
              </a:rPr>
              <a:t>     GGC      34.55</a:t>
            </a:r>
          </a:p>
          <a:p>
            <a:endParaRPr lang="en-US" sz="2400" b="1" dirty="0">
              <a:solidFill>
                <a:schemeClr val="tx1"/>
              </a:solidFill>
              <a:latin typeface="Courier New" charset="0"/>
            </a:endParaRPr>
          </a:p>
          <a:p>
            <a:r>
              <a:rPr lang="en-US" sz="2400" b="1" dirty="0" err="1">
                <a:solidFill>
                  <a:schemeClr val="tx1"/>
                </a:solidFill>
                <a:latin typeface="Courier New" charset="0"/>
              </a:rPr>
              <a:t>Glu</a:t>
            </a:r>
            <a:r>
              <a:rPr lang="en-US" sz="2400" b="1" dirty="0">
                <a:solidFill>
                  <a:schemeClr val="tx1"/>
                </a:solidFill>
                <a:latin typeface="Courier New" charset="0"/>
              </a:rPr>
              <a:t>     GAG      15.68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charset="0"/>
              </a:rPr>
              <a:t>Glu</a:t>
            </a:r>
            <a:r>
              <a:rPr lang="en-US" sz="2400" b="1" dirty="0">
                <a:solidFill>
                  <a:schemeClr val="tx1"/>
                </a:solidFill>
                <a:latin typeface="Courier New" charset="0"/>
              </a:rPr>
              <a:t>     GAA      57.20</a:t>
            </a:r>
          </a:p>
          <a:p>
            <a:endParaRPr lang="en-US" sz="2400" b="1" dirty="0">
              <a:solidFill>
                <a:schemeClr val="tx1"/>
              </a:solidFill>
              <a:latin typeface="Courier New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charset="0"/>
              </a:rPr>
              <a:t>Asp     GAU      21.63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charset="0"/>
              </a:rPr>
              <a:t>Asp     GAC      43.26</a:t>
            </a:r>
            <a:endParaRPr lang="en-US" sz="2400" dirty="0">
              <a:solidFill>
                <a:schemeClr val="tx1"/>
              </a:solidFill>
              <a:latin typeface="Courier New" charset="0"/>
            </a:endParaRPr>
          </a:p>
          <a:p>
            <a:endParaRPr lang="en-US" sz="2400" dirty="0">
              <a:solidFill>
                <a:schemeClr val="tx1"/>
              </a:solidFill>
              <a:latin typeface="Courier New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r>
              <a:rPr lang="en-US" sz="4000"/>
              <a:t>Reading Frames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400" dirty="0" smtClean="0"/>
              <a:t>A </a:t>
            </a:r>
            <a:r>
              <a:rPr lang="en-US" sz="2400" dirty="0"/>
              <a:t>given sequence may encode a protein in any of the six reading frames</a:t>
            </a:r>
          </a:p>
        </p:txBody>
      </p:sp>
      <p:grpSp>
        <p:nvGrpSpPr>
          <p:cNvPr id="29700" name="Group 4"/>
          <p:cNvGrpSpPr>
            <a:grpSpLocks/>
          </p:cNvGrpSpPr>
          <p:nvPr/>
        </p:nvGrpSpPr>
        <p:grpSpPr bwMode="auto">
          <a:xfrm>
            <a:off x="838200" y="3200400"/>
            <a:ext cx="7653338" cy="2133600"/>
            <a:chOff x="720" y="2160"/>
            <a:chExt cx="4821" cy="1344"/>
          </a:xfrm>
        </p:grpSpPr>
        <p:sp>
          <p:nvSpPr>
            <p:cNvPr id="29701" name="Text Box 5"/>
            <p:cNvSpPr txBox="1">
              <a:spLocks noChangeArrowheads="1"/>
            </p:cNvSpPr>
            <p:nvPr/>
          </p:nvSpPr>
          <p:spPr bwMode="auto">
            <a:xfrm>
              <a:off x="1142" y="257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400">
                <a:solidFill>
                  <a:schemeClr val="tx1"/>
                </a:solidFill>
              </a:endParaRPr>
            </a:p>
          </p:txBody>
        </p:sp>
        <p:sp>
          <p:nvSpPr>
            <p:cNvPr id="29702" name="Text Box 6"/>
            <p:cNvSpPr txBox="1">
              <a:spLocks noChangeArrowheads="1"/>
            </p:cNvSpPr>
            <p:nvPr/>
          </p:nvSpPr>
          <p:spPr bwMode="auto">
            <a:xfrm>
              <a:off x="720" y="2544"/>
              <a:ext cx="482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rgbClr val="006600"/>
                  </a:solidFill>
                  <a:latin typeface="Courier New" charset="0"/>
                </a:rPr>
                <a:t>G C T A C G G A G C T T C G G A G C</a:t>
              </a:r>
            </a:p>
          </p:txBody>
        </p:sp>
        <p:sp>
          <p:nvSpPr>
            <p:cNvPr id="29703" name="Text Box 7"/>
            <p:cNvSpPr txBox="1">
              <a:spLocks noChangeArrowheads="1"/>
            </p:cNvSpPr>
            <p:nvPr/>
          </p:nvSpPr>
          <p:spPr bwMode="auto">
            <a:xfrm>
              <a:off x="720" y="2784"/>
              <a:ext cx="482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rgbClr val="006600"/>
                  </a:solidFill>
                  <a:latin typeface="Courier New" charset="0"/>
                </a:rPr>
                <a:t>C G A T G C C T C G A A G C C T C G</a:t>
              </a:r>
            </a:p>
          </p:txBody>
        </p:sp>
        <p:grpSp>
          <p:nvGrpSpPr>
            <p:cNvPr id="29704" name="Group 8"/>
            <p:cNvGrpSpPr>
              <a:grpSpLocks/>
            </p:cNvGrpSpPr>
            <p:nvPr/>
          </p:nvGrpSpPr>
          <p:grpSpPr bwMode="auto">
            <a:xfrm>
              <a:off x="768" y="2496"/>
              <a:ext cx="4732" cy="96"/>
              <a:chOff x="788" y="2496"/>
              <a:chExt cx="4732" cy="96"/>
            </a:xfrm>
          </p:grpSpPr>
          <p:sp>
            <p:nvSpPr>
              <p:cNvPr id="29737" name="AutoShape 9"/>
              <p:cNvSpPr>
                <a:spLocks/>
              </p:cNvSpPr>
              <p:nvPr/>
            </p:nvSpPr>
            <p:spPr bwMode="auto">
              <a:xfrm rot="5400000">
                <a:off x="1090" y="2194"/>
                <a:ext cx="96" cy="700"/>
              </a:xfrm>
              <a:prstGeom prst="leftBrace">
                <a:avLst>
                  <a:gd name="adj1" fmla="val 60764"/>
                  <a:gd name="adj2" fmla="val 50000"/>
                </a:avLst>
              </a:prstGeom>
              <a:noFill/>
              <a:ln w="31750">
                <a:solidFill>
                  <a:srgbClr val="0033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38" name="AutoShape 10"/>
              <p:cNvSpPr>
                <a:spLocks/>
              </p:cNvSpPr>
              <p:nvPr/>
            </p:nvSpPr>
            <p:spPr bwMode="auto">
              <a:xfrm rot="5400000">
                <a:off x="1896" y="2194"/>
                <a:ext cx="96" cy="700"/>
              </a:xfrm>
              <a:prstGeom prst="leftBrace">
                <a:avLst>
                  <a:gd name="adj1" fmla="val 60764"/>
                  <a:gd name="adj2" fmla="val 50000"/>
                </a:avLst>
              </a:prstGeom>
              <a:noFill/>
              <a:ln w="31750">
                <a:solidFill>
                  <a:srgbClr val="0033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39" name="AutoShape 11"/>
              <p:cNvSpPr>
                <a:spLocks/>
              </p:cNvSpPr>
              <p:nvPr/>
            </p:nvSpPr>
            <p:spPr bwMode="auto">
              <a:xfrm rot="5400000">
                <a:off x="2702" y="2194"/>
                <a:ext cx="96" cy="700"/>
              </a:xfrm>
              <a:prstGeom prst="leftBrace">
                <a:avLst>
                  <a:gd name="adj1" fmla="val 60764"/>
                  <a:gd name="adj2" fmla="val 50000"/>
                </a:avLst>
              </a:prstGeom>
              <a:noFill/>
              <a:ln w="31750">
                <a:solidFill>
                  <a:srgbClr val="0033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40" name="AutoShape 12"/>
              <p:cNvSpPr>
                <a:spLocks/>
              </p:cNvSpPr>
              <p:nvPr/>
            </p:nvSpPr>
            <p:spPr bwMode="auto">
              <a:xfrm rot="5400000">
                <a:off x="3509" y="2194"/>
                <a:ext cx="96" cy="700"/>
              </a:xfrm>
              <a:prstGeom prst="leftBrace">
                <a:avLst>
                  <a:gd name="adj1" fmla="val 60764"/>
                  <a:gd name="adj2" fmla="val 50000"/>
                </a:avLst>
              </a:prstGeom>
              <a:noFill/>
              <a:ln w="31750">
                <a:solidFill>
                  <a:srgbClr val="0033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41" name="AutoShape 13"/>
              <p:cNvSpPr>
                <a:spLocks/>
              </p:cNvSpPr>
              <p:nvPr/>
            </p:nvSpPr>
            <p:spPr bwMode="auto">
              <a:xfrm rot="5400000">
                <a:off x="4315" y="2194"/>
                <a:ext cx="96" cy="700"/>
              </a:xfrm>
              <a:prstGeom prst="leftBrace">
                <a:avLst>
                  <a:gd name="adj1" fmla="val 60764"/>
                  <a:gd name="adj2" fmla="val 50000"/>
                </a:avLst>
              </a:prstGeom>
              <a:noFill/>
              <a:ln w="31750">
                <a:solidFill>
                  <a:srgbClr val="0033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42" name="AutoShape 14"/>
              <p:cNvSpPr>
                <a:spLocks/>
              </p:cNvSpPr>
              <p:nvPr/>
            </p:nvSpPr>
            <p:spPr bwMode="auto">
              <a:xfrm rot="5400000">
                <a:off x="5122" y="2194"/>
                <a:ext cx="96" cy="700"/>
              </a:xfrm>
              <a:prstGeom prst="leftBrace">
                <a:avLst>
                  <a:gd name="adj1" fmla="val 60764"/>
                  <a:gd name="adj2" fmla="val 50000"/>
                </a:avLst>
              </a:prstGeom>
              <a:noFill/>
              <a:ln w="31750">
                <a:solidFill>
                  <a:srgbClr val="0033CC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9705" name="Group 15"/>
            <p:cNvGrpSpPr>
              <a:grpSpLocks/>
            </p:cNvGrpSpPr>
            <p:nvPr/>
          </p:nvGrpSpPr>
          <p:grpSpPr bwMode="auto">
            <a:xfrm>
              <a:off x="1008" y="2328"/>
              <a:ext cx="3925" cy="96"/>
              <a:chOff x="1028" y="2304"/>
              <a:chExt cx="3925" cy="96"/>
            </a:xfrm>
          </p:grpSpPr>
          <p:sp>
            <p:nvSpPr>
              <p:cNvPr id="29732" name="AutoShape 16"/>
              <p:cNvSpPr>
                <a:spLocks/>
              </p:cNvSpPr>
              <p:nvPr/>
            </p:nvSpPr>
            <p:spPr bwMode="auto">
              <a:xfrm rot="5400000">
                <a:off x="1330" y="2002"/>
                <a:ext cx="96" cy="700"/>
              </a:xfrm>
              <a:prstGeom prst="leftBrace">
                <a:avLst>
                  <a:gd name="adj1" fmla="val 60764"/>
                  <a:gd name="adj2" fmla="val 50000"/>
                </a:avLst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33" name="AutoShape 17"/>
              <p:cNvSpPr>
                <a:spLocks/>
              </p:cNvSpPr>
              <p:nvPr/>
            </p:nvSpPr>
            <p:spPr bwMode="auto">
              <a:xfrm rot="5400000">
                <a:off x="2136" y="2002"/>
                <a:ext cx="96" cy="700"/>
              </a:xfrm>
              <a:prstGeom prst="leftBrace">
                <a:avLst>
                  <a:gd name="adj1" fmla="val 60764"/>
                  <a:gd name="adj2" fmla="val 50000"/>
                </a:avLst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34" name="AutoShape 18"/>
              <p:cNvSpPr>
                <a:spLocks/>
              </p:cNvSpPr>
              <p:nvPr/>
            </p:nvSpPr>
            <p:spPr bwMode="auto">
              <a:xfrm rot="5400000">
                <a:off x="2942" y="2002"/>
                <a:ext cx="96" cy="700"/>
              </a:xfrm>
              <a:prstGeom prst="leftBrace">
                <a:avLst>
                  <a:gd name="adj1" fmla="val 60764"/>
                  <a:gd name="adj2" fmla="val 50000"/>
                </a:avLst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35" name="AutoShape 19"/>
              <p:cNvSpPr>
                <a:spLocks/>
              </p:cNvSpPr>
              <p:nvPr/>
            </p:nvSpPr>
            <p:spPr bwMode="auto">
              <a:xfrm rot="5400000">
                <a:off x="3749" y="2002"/>
                <a:ext cx="96" cy="700"/>
              </a:xfrm>
              <a:prstGeom prst="leftBrace">
                <a:avLst>
                  <a:gd name="adj1" fmla="val 60764"/>
                  <a:gd name="adj2" fmla="val 50000"/>
                </a:avLst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36" name="AutoShape 20"/>
              <p:cNvSpPr>
                <a:spLocks/>
              </p:cNvSpPr>
              <p:nvPr/>
            </p:nvSpPr>
            <p:spPr bwMode="auto">
              <a:xfrm rot="5400000">
                <a:off x="4555" y="2002"/>
                <a:ext cx="96" cy="700"/>
              </a:xfrm>
              <a:prstGeom prst="leftBrace">
                <a:avLst>
                  <a:gd name="adj1" fmla="val 60764"/>
                  <a:gd name="adj2" fmla="val 50000"/>
                </a:avLst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9706" name="Group 21"/>
            <p:cNvGrpSpPr>
              <a:grpSpLocks/>
            </p:cNvGrpSpPr>
            <p:nvPr/>
          </p:nvGrpSpPr>
          <p:grpSpPr bwMode="auto">
            <a:xfrm>
              <a:off x="1228" y="2160"/>
              <a:ext cx="3925" cy="96"/>
              <a:chOff x="1028" y="2304"/>
              <a:chExt cx="3925" cy="96"/>
            </a:xfrm>
          </p:grpSpPr>
          <p:sp>
            <p:nvSpPr>
              <p:cNvPr id="29727" name="AutoShape 22"/>
              <p:cNvSpPr>
                <a:spLocks/>
              </p:cNvSpPr>
              <p:nvPr/>
            </p:nvSpPr>
            <p:spPr bwMode="auto">
              <a:xfrm rot="5400000">
                <a:off x="1330" y="2002"/>
                <a:ext cx="96" cy="700"/>
              </a:xfrm>
              <a:prstGeom prst="leftBrace">
                <a:avLst>
                  <a:gd name="adj1" fmla="val 60764"/>
                  <a:gd name="adj2" fmla="val 50000"/>
                </a:avLst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28" name="AutoShape 23"/>
              <p:cNvSpPr>
                <a:spLocks/>
              </p:cNvSpPr>
              <p:nvPr/>
            </p:nvSpPr>
            <p:spPr bwMode="auto">
              <a:xfrm rot="5400000">
                <a:off x="2136" y="2002"/>
                <a:ext cx="96" cy="700"/>
              </a:xfrm>
              <a:prstGeom prst="leftBrace">
                <a:avLst>
                  <a:gd name="adj1" fmla="val 60764"/>
                  <a:gd name="adj2" fmla="val 50000"/>
                </a:avLst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29" name="AutoShape 24"/>
              <p:cNvSpPr>
                <a:spLocks/>
              </p:cNvSpPr>
              <p:nvPr/>
            </p:nvSpPr>
            <p:spPr bwMode="auto">
              <a:xfrm rot="5400000">
                <a:off x="2942" y="2002"/>
                <a:ext cx="96" cy="700"/>
              </a:xfrm>
              <a:prstGeom prst="leftBrace">
                <a:avLst>
                  <a:gd name="adj1" fmla="val 60764"/>
                  <a:gd name="adj2" fmla="val 50000"/>
                </a:avLst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30" name="AutoShape 25"/>
              <p:cNvSpPr>
                <a:spLocks/>
              </p:cNvSpPr>
              <p:nvPr/>
            </p:nvSpPr>
            <p:spPr bwMode="auto">
              <a:xfrm rot="5400000">
                <a:off x="3749" y="2002"/>
                <a:ext cx="96" cy="700"/>
              </a:xfrm>
              <a:prstGeom prst="leftBrace">
                <a:avLst>
                  <a:gd name="adj1" fmla="val 60764"/>
                  <a:gd name="adj2" fmla="val 50000"/>
                </a:avLst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31" name="AutoShape 26"/>
              <p:cNvSpPr>
                <a:spLocks/>
              </p:cNvSpPr>
              <p:nvPr/>
            </p:nvSpPr>
            <p:spPr bwMode="auto">
              <a:xfrm rot="5400000">
                <a:off x="4555" y="2002"/>
                <a:ext cx="96" cy="700"/>
              </a:xfrm>
              <a:prstGeom prst="leftBrace">
                <a:avLst>
                  <a:gd name="adj1" fmla="val 60764"/>
                  <a:gd name="adj2" fmla="val 50000"/>
                </a:avLst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9707" name="Group 27"/>
            <p:cNvGrpSpPr>
              <a:grpSpLocks/>
            </p:cNvGrpSpPr>
            <p:nvPr/>
          </p:nvGrpSpPr>
          <p:grpSpPr bwMode="auto">
            <a:xfrm flipV="1">
              <a:off x="768" y="3072"/>
              <a:ext cx="4732" cy="432"/>
              <a:chOff x="788" y="2160"/>
              <a:chExt cx="4732" cy="432"/>
            </a:xfrm>
          </p:grpSpPr>
          <p:grpSp>
            <p:nvGrpSpPr>
              <p:cNvPr id="29708" name="Group 28"/>
              <p:cNvGrpSpPr>
                <a:grpSpLocks/>
              </p:cNvGrpSpPr>
              <p:nvPr/>
            </p:nvGrpSpPr>
            <p:grpSpPr bwMode="auto">
              <a:xfrm>
                <a:off x="788" y="2496"/>
                <a:ext cx="4732" cy="96"/>
                <a:chOff x="788" y="2496"/>
                <a:chExt cx="4732" cy="96"/>
              </a:xfrm>
            </p:grpSpPr>
            <p:sp>
              <p:nvSpPr>
                <p:cNvPr id="29721" name="AutoShape 29"/>
                <p:cNvSpPr>
                  <a:spLocks/>
                </p:cNvSpPr>
                <p:nvPr/>
              </p:nvSpPr>
              <p:spPr bwMode="auto">
                <a:xfrm rot="5400000">
                  <a:off x="1090" y="2194"/>
                  <a:ext cx="96" cy="700"/>
                </a:xfrm>
                <a:prstGeom prst="leftBrace">
                  <a:avLst>
                    <a:gd name="adj1" fmla="val 60764"/>
                    <a:gd name="adj2" fmla="val 50000"/>
                  </a:avLst>
                </a:prstGeom>
                <a:noFill/>
                <a:ln w="31750">
                  <a:solidFill>
                    <a:srgbClr val="0033CC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722" name="AutoShape 30"/>
                <p:cNvSpPr>
                  <a:spLocks/>
                </p:cNvSpPr>
                <p:nvPr/>
              </p:nvSpPr>
              <p:spPr bwMode="auto">
                <a:xfrm rot="5400000">
                  <a:off x="1896" y="2194"/>
                  <a:ext cx="96" cy="700"/>
                </a:xfrm>
                <a:prstGeom prst="leftBrace">
                  <a:avLst>
                    <a:gd name="adj1" fmla="val 60764"/>
                    <a:gd name="adj2" fmla="val 50000"/>
                  </a:avLst>
                </a:prstGeom>
                <a:noFill/>
                <a:ln w="31750">
                  <a:solidFill>
                    <a:srgbClr val="0033CC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723" name="AutoShape 31"/>
                <p:cNvSpPr>
                  <a:spLocks/>
                </p:cNvSpPr>
                <p:nvPr/>
              </p:nvSpPr>
              <p:spPr bwMode="auto">
                <a:xfrm rot="5400000">
                  <a:off x="2702" y="2194"/>
                  <a:ext cx="96" cy="700"/>
                </a:xfrm>
                <a:prstGeom prst="leftBrace">
                  <a:avLst>
                    <a:gd name="adj1" fmla="val 60764"/>
                    <a:gd name="adj2" fmla="val 50000"/>
                  </a:avLst>
                </a:prstGeom>
                <a:noFill/>
                <a:ln w="31750">
                  <a:solidFill>
                    <a:srgbClr val="0033CC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724" name="AutoShape 32"/>
                <p:cNvSpPr>
                  <a:spLocks/>
                </p:cNvSpPr>
                <p:nvPr/>
              </p:nvSpPr>
              <p:spPr bwMode="auto">
                <a:xfrm rot="5400000">
                  <a:off x="3509" y="2194"/>
                  <a:ext cx="96" cy="700"/>
                </a:xfrm>
                <a:prstGeom prst="leftBrace">
                  <a:avLst>
                    <a:gd name="adj1" fmla="val 60764"/>
                    <a:gd name="adj2" fmla="val 50000"/>
                  </a:avLst>
                </a:prstGeom>
                <a:noFill/>
                <a:ln w="31750">
                  <a:solidFill>
                    <a:srgbClr val="0033CC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725" name="AutoShape 33"/>
                <p:cNvSpPr>
                  <a:spLocks/>
                </p:cNvSpPr>
                <p:nvPr/>
              </p:nvSpPr>
              <p:spPr bwMode="auto">
                <a:xfrm rot="5400000">
                  <a:off x="4315" y="2194"/>
                  <a:ext cx="96" cy="700"/>
                </a:xfrm>
                <a:prstGeom prst="leftBrace">
                  <a:avLst>
                    <a:gd name="adj1" fmla="val 60764"/>
                    <a:gd name="adj2" fmla="val 50000"/>
                  </a:avLst>
                </a:prstGeom>
                <a:noFill/>
                <a:ln w="31750">
                  <a:solidFill>
                    <a:srgbClr val="0033CC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726" name="AutoShape 34"/>
                <p:cNvSpPr>
                  <a:spLocks/>
                </p:cNvSpPr>
                <p:nvPr/>
              </p:nvSpPr>
              <p:spPr bwMode="auto">
                <a:xfrm rot="5400000">
                  <a:off x="5122" y="2194"/>
                  <a:ext cx="96" cy="700"/>
                </a:xfrm>
                <a:prstGeom prst="leftBrace">
                  <a:avLst>
                    <a:gd name="adj1" fmla="val 60764"/>
                    <a:gd name="adj2" fmla="val 50000"/>
                  </a:avLst>
                </a:prstGeom>
                <a:noFill/>
                <a:ln w="31750">
                  <a:solidFill>
                    <a:srgbClr val="0033CC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9709" name="Group 35"/>
              <p:cNvGrpSpPr>
                <a:grpSpLocks/>
              </p:cNvGrpSpPr>
              <p:nvPr/>
            </p:nvGrpSpPr>
            <p:grpSpPr bwMode="auto">
              <a:xfrm>
                <a:off x="1028" y="2328"/>
                <a:ext cx="3925" cy="96"/>
                <a:chOff x="1028" y="2304"/>
                <a:chExt cx="3925" cy="96"/>
              </a:xfrm>
            </p:grpSpPr>
            <p:sp>
              <p:nvSpPr>
                <p:cNvPr id="29716" name="AutoShape 36"/>
                <p:cNvSpPr>
                  <a:spLocks/>
                </p:cNvSpPr>
                <p:nvPr/>
              </p:nvSpPr>
              <p:spPr bwMode="auto">
                <a:xfrm rot="5400000">
                  <a:off x="1330" y="2002"/>
                  <a:ext cx="96" cy="700"/>
                </a:xfrm>
                <a:prstGeom prst="leftBrace">
                  <a:avLst>
                    <a:gd name="adj1" fmla="val 60764"/>
                    <a:gd name="adj2" fmla="val 50000"/>
                  </a:avLst>
                </a:pr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717" name="AutoShape 37"/>
                <p:cNvSpPr>
                  <a:spLocks/>
                </p:cNvSpPr>
                <p:nvPr/>
              </p:nvSpPr>
              <p:spPr bwMode="auto">
                <a:xfrm rot="5400000">
                  <a:off x="2136" y="2002"/>
                  <a:ext cx="96" cy="700"/>
                </a:xfrm>
                <a:prstGeom prst="leftBrace">
                  <a:avLst>
                    <a:gd name="adj1" fmla="val 60764"/>
                    <a:gd name="adj2" fmla="val 50000"/>
                  </a:avLst>
                </a:pr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718" name="AutoShape 38"/>
                <p:cNvSpPr>
                  <a:spLocks/>
                </p:cNvSpPr>
                <p:nvPr/>
              </p:nvSpPr>
              <p:spPr bwMode="auto">
                <a:xfrm rot="5400000">
                  <a:off x="2942" y="2002"/>
                  <a:ext cx="96" cy="700"/>
                </a:xfrm>
                <a:prstGeom prst="leftBrace">
                  <a:avLst>
                    <a:gd name="adj1" fmla="val 60764"/>
                    <a:gd name="adj2" fmla="val 50000"/>
                  </a:avLst>
                </a:pr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719" name="AutoShape 39"/>
                <p:cNvSpPr>
                  <a:spLocks/>
                </p:cNvSpPr>
                <p:nvPr/>
              </p:nvSpPr>
              <p:spPr bwMode="auto">
                <a:xfrm rot="5400000">
                  <a:off x="3749" y="2002"/>
                  <a:ext cx="96" cy="700"/>
                </a:xfrm>
                <a:prstGeom prst="leftBrace">
                  <a:avLst>
                    <a:gd name="adj1" fmla="val 60764"/>
                    <a:gd name="adj2" fmla="val 50000"/>
                  </a:avLst>
                </a:pr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720" name="AutoShape 40"/>
                <p:cNvSpPr>
                  <a:spLocks/>
                </p:cNvSpPr>
                <p:nvPr/>
              </p:nvSpPr>
              <p:spPr bwMode="auto">
                <a:xfrm rot="5400000">
                  <a:off x="4555" y="2002"/>
                  <a:ext cx="96" cy="700"/>
                </a:xfrm>
                <a:prstGeom prst="leftBrace">
                  <a:avLst>
                    <a:gd name="adj1" fmla="val 60764"/>
                    <a:gd name="adj2" fmla="val 50000"/>
                  </a:avLst>
                </a:pr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9710" name="Group 41"/>
              <p:cNvGrpSpPr>
                <a:grpSpLocks/>
              </p:cNvGrpSpPr>
              <p:nvPr/>
            </p:nvGrpSpPr>
            <p:grpSpPr bwMode="auto">
              <a:xfrm>
                <a:off x="1248" y="2160"/>
                <a:ext cx="3925" cy="96"/>
                <a:chOff x="1028" y="2304"/>
                <a:chExt cx="3925" cy="96"/>
              </a:xfrm>
            </p:grpSpPr>
            <p:sp>
              <p:nvSpPr>
                <p:cNvPr id="29711" name="AutoShape 42"/>
                <p:cNvSpPr>
                  <a:spLocks/>
                </p:cNvSpPr>
                <p:nvPr/>
              </p:nvSpPr>
              <p:spPr bwMode="auto">
                <a:xfrm rot="5400000">
                  <a:off x="1330" y="2002"/>
                  <a:ext cx="96" cy="700"/>
                </a:xfrm>
                <a:prstGeom prst="leftBrace">
                  <a:avLst>
                    <a:gd name="adj1" fmla="val 60764"/>
                    <a:gd name="adj2" fmla="val 50000"/>
                  </a:avLst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712" name="AutoShape 43"/>
                <p:cNvSpPr>
                  <a:spLocks/>
                </p:cNvSpPr>
                <p:nvPr/>
              </p:nvSpPr>
              <p:spPr bwMode="auto">
                <a:xfrm rot="5400000">
                  <a:off x="2136" y="2002"/>
                  <a:ext cx="96" cy="700"/>
                </a:xfrm>
                <a:prstGeom prst="leftBrace">
                  <a:avLst>
                    <a:gd name="adj1" fmla="val 60764"/>
                    <a:gd name="adj2" fmla="val 50000"/>
                  </a:avLst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713" name="AutoShape 44"/>
                <p:cNvSpPr>
                  <a:spLocks/>
                </p:cNvSpPr>
                <p:nvPr/>
              </p:nvSpPr>
              <p:spPr bwMode="auto">
                <a:xfrm rot="5400000">
                  <a:off x="2942" y="2002"/>
                  <a:ext cx="96" cy="700"/>
                </a:xfrm>
                <a:prstGeom prst="leftBrace">
                  <a:avLst>
                    <a:gd name="adj1" fmla="val 60764"/>
                    <a:gd name="adj2" fmla="val 50000"/>
                  </a:avLst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714" name="AutoShape 45"/>
                <p:cNvSpPr>
                  <a:spLocks/>
                </p:cNvSpPr>
                <p:nvPr/>
              </p:nvSpPr>
              <p:spPr bwMode="auto">
                <a:xfrm rot="5400000">
                  <a:off x="3749" y="2002"/>
                  <a:ext cx="96" cy="700"/>
                </a:xfrm>
                <a:prstGeom prst="leftBrace">
                  <a:avLst>
                    <a:gd name="adj1" fmla="val 60764"/>
                    <a:gd name="adj2" fmla="val 50000"/>
                  </a:avLst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715" name="AutoShape 46"/>
                <p:cNvSpPr>
                  <a:spLocks/>
                </p:cNvSpPr>
                <p:nvPr/>
              </p:nvSpPr>
              <p:spPr bwMode="auto">
                <a:xfrm rot="5400000">
                  <a:off x="4555" y="2002"/>
                  <a:ext cx="96" cy="700"/>
                </a:xfrm>
                <a:prstGeom prst="leftBrace">
                  <a:avLst>
                    <a:gd name="adj1" fmla="val 60764"/>
                    <a:gd name="adj2" fmla="val 50000"/>
                  </a:avLst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sz="4000"/>
              <a:t>Open Reading Frames (ORFs)</a:t>
            </a:r>
          </a:p>
        </p:txBody>
      </p:sp>
      <p:grpSp>
        <p:nvGrpSpPr>
          <p:cNvPr id="31747" name="Group 3"/>
          <p:cNvGrpSpPr>
            <a:grpSpLocks/>
          </p:cNvGrpSpPr>
          <p:nvPr/>
        </p:nvGrpSpPr>
        <p:grpSpPr bwMode="auto">
          <a:xfrm>
            <a:off x="533400" y="4205288"/>
            <a:ext cx="8131175" cy="595312"/>
            <a:chOff x="480" y="1632"/>
            <a:chExt cx="5122" cy="375"/>
          </a:xfrm>
        </p:grpSpPr>
        <p:sp>
          <p:nvSpPr>
            <p:cNvPr id="31749" name="Text Box 4"/>
            <p:cNvSpPr txBox="1">
              <a:spLocks noChangeArrowheads="1"/>
            </p:cNvSpPr>
            <p:nvPr/>
          </p:nvSpPr>
          <p:spPr bwMode="auto">
            <a:xfrm>
              <a:off x="902" y="1706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400">
                <a:solidFill>
                  <a:schemeClr val="tx1"/>
                </a:solidFill>
              </a:endParaRPr>
            </a:p>
          </p:txBody>
        </p:sp>
        <p:sp>
          <p:nvSpPr>
            <p:cNvPr id="31750" name="Text Box 5"/>
            <p:cNvSpPr txBox="1">
              <a:spLocks noChangeArrowheads="1"/>
            </p:cNvSpPr>
            <p:nvPr/>
          </p:nvSpPr>
          <p:spPr bwMode="auto">
            <a:xfrm>
              <a:off x="480" y="1680"/>
              <a:ext cx="512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rgbClr val="006600"/>
                  </a:solidFill>
                  <a:latin typeface="Courier New" charset="0"/>
                </a:rPr>
                <a:t>G T T </a:t>
              </a:r>
              <a:r>
                <a:rPr lang="en-US" sz="2800" b="1">
                  <a:latin typeface="Courier New" charset="0"/>
                </a:rPr>
                <a:t>A</a:t>
              </a:r>
              <a:r>
                <a:rPr lang="en-US" sz="2800" b="1">
                  <a:solidFill>
                    <a:srgbClr val="006600"/>
                  </a:solidFill>
                  <a:latin typeface="Courier New" charset="0"/>
                </a:rPr>
                <a:t> </a:t>
              </a:r>
              <a:r>
                <a:rPr lang="en-US" sz="2800" b="1">
                  <a:latin typeface="Courier New" charset="0"/>
                </a:rPr>
                <a:t>T G</a:t>
              </a:r>
              <a:r>
                <a:rPr lang="en-US" sz="2800" b="1">
                  <a:solidFill>
                    <a:srgbClr val="006600"/>
                  </a:solidFill>
                  <a:latin typeface="Courier New" charset="0"/>
                </a:rPr>
                <a:t> G C T  </a:t>
              </a:r>
              <a:r>
                <a:rPr lang="en-US" b="1">
                  <a:solidFill>
                    <a:srgbClr val="006600"/>
                  </a:solidFill>
                </a:rPr>
                <a:t>• • • </a:t>
              </a:r>
              <a:r>
                <a:rPr lang="en-US" sz="2800" b="1">
                  <a:solidFill>
                    <a:srgbClr val="006600"/>
                  </a:solidFill>
                  <a:latin typeface="Courier New" charset="0"/>
                </a:rPr>
                <a:t> T C G </a:t>
              </a:r>
              <a:r>
                <a:rPr lang="en-US" sz="2800" b="1">
                  <a:latin typeface="Courier New" charset="0"/>
                </a:rPr>
                <a:t>T G A</a:t>
              </a:r>
              <a:r>
                <a:rPr lang="en-US" sz="2800" b="1">
                  <a:solidFill>
                    <a:srgbClr val="006600"/>
                  </a:solidFill>
                  <a:latin typeface="Courier New" charset="0"/>
                </a:rPr>
                <a:t> T T</a:t>
              </a:r>
            </a:p>
          </p:txBody>
        </p:sp>
        <p:sp>
          <p:nvSpPr>
            <p:cNvPr id="31751" name="AutoShape 6"/>
            <p:cNvSpPr>
              <a:spLocks/>
            </p:cNvSpPr>
            <p:nvPr/>
          </p:nvSpPr>
          <p:spPr bwMode="auto">
            <a:xfrm rot="5400000">
              <a:off x="1636" y="1330"/>
              <a:ext cx="96" cy="700"/>
            </a:xfrm>
            <a:prstGeom prst="leftBrace">
              <a:avLst>
                <a:gd name="adj1" fmla="val 60764"/>
                <a:gd name="adj2" fmla="val 50000"/>
              </a:avLst>
            </a:prstGeom>
            <a:noFill/>
            <a:ln w="31750">
              <a:solidFill>
                <a:srgbClr val="0033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2" name="AutoShape 7"/>
            <p:cNvSpPr>
              <a:spLocks/>
            </p:cNvSpPr>
            <p:nvPr/>
          </p:nvSpPr>
          <p:spPr bwMode="auto">
            <a:xfrm rot="5400000">
              <a:off x="2442" y="1330"/>
              <a:ext cx="96" cy="700"/>
            </a:xfrm>
            <a:prstGeom prst="leftBrace">
              <a:avLst>
                <a:gd name="adj1" fmla="val 60764"/>
                <a:gd name="adj2" fmla="val 50000"/>
              </a:avLst>
            </a:prstGeom>
            <a:noFill/>
            <a:ln w="31750">
              <a:solidFill>
                <a:srgbClr val="0033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3" name="AutoShape 8"/>
            <p:cNvSpPr>
              <a:spLocks/>
            </p:cNvSpPr>
            <p:nvPr/>
          </p:nvSpPr>
          <p:spPr bwMode="auto">
            <a:xfrm rot="5400000">
              <a:off x="3788" y="1330"/>
              <a:ext cx="96" cy="700"/>
            </a:xfrm>
            <a:prstGeom prst="leftBrace">
              <a:avLst>
                <a:gd name="adj1" fmla="val 60764"/>
                <a:gd name="adj2" fmla="val 50000"/>
              </a:avLst>
            </a:prstGeom>
            <a:noFill/>
            <a:ln w="31750">
              <a:solidFill>
                <a:srgbClr val="0033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4" name="AutoShape 9"/>
            <p:cNvSpPr>
              <a:spLocks/>
            </p:cNvSpPr>
            <p:nvPr/>
          </p:nvSpPr>
          <p:spPr bwMode="auto">
            <a:xfrm rot="5400000">
              <a:off x="4594" y="1330"/>
              <a:ext cx="96" cy="700"/>
            </a:xfrm>
            <a:prstGeom prst="leftBrace">
              <a:avLst>
                <a:gd name="adj1" fmla="val 60764"/>
                <a:gd name="adj2" fmla="val 50000"/>
              </a:avLst>
            </a:prstGeom>
            <a:noFill/>
            <a:ln w="31750">
              <a:solidFill>
                <a:srgbClr val="0033CC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74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An </a:t>
            </a:r>
            <a:r>
              <a:rPr lang="en-US" sz="2400" dirty="0"/>
              <a:t>ORF is a sequence that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starts with a potential start codon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ends with a potential stop codon, </a:t>
            </a:r>
            <a:r>
              <a:rPr lang="en-US" sz="2400" i="1" dirty="0"/>
              <a:t>in the same reading frame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doesn’t contain another stop codon in-frame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and is sufficiently long (say &gt; 100 bases)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An </a:t>
            </a:r>
            <a:r>
              <a:rPr lang="en-US" sz="2400" dirty="0"/>
              <a:t>ORF meets the minimal requirements to be a protein-coding gene in an organism without introns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1143000"/>
          </a:xfrm>
        </p:spPr>
        <p:txBody>
          <a:bodyPr/>
          <a:lstStyle/>
          <a:p>
            <a:r>
              <a:rPr lang="en-US" sz="4000"/>
              <a:t>Markov Models &amp; Reading Frames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1676400"/>
          </a:xfrm>
        </p:spPr>
        <p:txBody>
          <a:bodyPr/>
          <a:lstStyle/>
          <a:p>
            <a:r>
              <a:rPr lang="en-US" sz="2400" dirty="0" smtClean="0"/>
              <a:t>Consider </a:t>
            </a:r>
            <a:r>
              <a:rPr lang="en-US" sz="2400" dirty="0"/>
              <a:t>modeling a given coding sequence</a:t>
            </a:r>
          </a:p>
          <a:p>
            <a:r>
              <a:rPr lang="en-US" sz="2400" dirty="0" smtClean="0"/>
              <a:t>For </a:t>
            </a:r>
            <a:r>
              <a:rPr lang="en-US" sz="2400" dirty="0"/>
              <a:t>each “word” we evaluate, we’ll want to consider its position with respect to the reading frame we’re assuming</a:t>
            </a:r>
          </a:p>
        </p:txBody>
      </p:sp>
      <p:grpSp>
        <p:nvGrpSpPr>
          <p:cNvPr id="33796" name="Group 63"/>
          <p:cNvGrpSpPr>
            <a:grpSpLocks/>
          </p:cNvGrpSpPr>
          <p:nvPr/>
        </p:nvGrpSpPr>
        <p:grpSpPr bwMode="auto">
          <a:xfrm>
            <a:off x="822325" y="2986088"/>
            <a:ext cx="7669213" cy="1647825"/>
            <a:chOff x="518" y="2073"/>
            <a:chExt cx="4831" cy="1038"/>
          </a:xfrm>
        </p:grpSpPr>
        <p:sp>
          <p:nvSpPr>
            <p:cNvPr id="33809" name="Rectangle 57"/>
            <p:cNvSpPr>
              <a:spLocks noChangeArrowheads="1"/>
            </p:cNvSpPr>
            <p:nvPr/>
          </p:nvSpPr>
          <p:spPr bwMode="auto">
            <a:xfrm>
              <a:off x="1872" y="2784"/>
              <a:ext cx="240" cy="288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28575">
              <a:noFill/>
              <a:miter lim="800000"/>
              <a:headEnd/>
              <a:tailEnd type="non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0" name="Text Box 4"/>
            <p:cNvSpPr txBox="1">
              <a:spLocks noChangeArrowheads="1"/>
            </p:cNvSpPr>
            <p:nvPr/>
          </p:nvSpPr>
          <p:spPr bwMode="auto">
            <a:xfrm>
              <a:off x="950" y="2426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400">
                <a:solidFill>
                  <a:schemeClr val="tx1"/>
                </a:solidFill>
              </a:endParaRPr>
            </a:p>
          </p:txBody>
        </p:sp>
        <p:sp>
          <p:nvSpPr>
            <p:cNvPr id="33811" name="Text Box 5"/>
            <p:cNvSpPr txBox="1">
              <a:spLocks noChangeArrowheads="1"/>
            </p:cNvSpPr>
            <p:nvPr/>
          </p:nvSpPr>
          <p:spPr bwMode="auto">
            <a:xfrm>
              <a:off x="528" y="2400"/>
              <a:ext cx="482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rgbClr val="006600"/>
                  </a:solidFill>
                  <a:latin typeface="Courier New" charset="0"/>
                </a:rPr>
                <a:t>G C T A C G G A G C T T C G G A G C</a:t>
              </a:r>
            </a:p>
          </p:txBody>
        </p:sp>
        <p:grpSp>
          <p:nvGrpSpPr>
            <p:cNvPr id="33812" name="Group 7"/>
            <p:cNvGrpSpPr>
              <a:grpSpLocks/>
            </p:cNvGrpSpPr>
            <p:nvPr/>
          </p:nvGrpSpPr>
          <p:grpSpPr bwMode="auto">
            <a:xfrm>
              <a:off x="576" y="2352"/>
              <a:ext cx="4732" cy="96"/>
              <a:chOff x="788" y="2496"/>
              <a:chExt cx="4732" cy="96"/>
            </a:xfrm>
          </p:grpSpPr>
          <p:sp>
            <p:nvSpPr>
              <p:cNvPr id="33817" name="AutoShape 8"/>
              <p:cNvSpPr>
                <a:spLocks/>
              </p:cNvSpPr>
              <p:nvPr/>
            </p:nvSpPr>
            <p:spPr bwMode="auto">
              <a:xfrm rot="5400000">
                <a:off x="1090" y="2194"/>
                <a:ext cx="96" cy="700"/>
              </a:xfrm>
              <a:prstGeom prst="leftBrace">
                <a:avLst>
                  <a:gd name="adj1" fmla="val 60764"/>
                  <a:gd name="adj2" fmla="val 50000"/>
                </a:avLst>
              </a:prstGeom>
              <a:noFill/>
              <a:ln w="317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18" name="AutoShape 9"/>
              <p:cNvSpPr>
                <a:spLocks/>
              </p:cNvSpPr>
              <p:nvPr/>
            </p:nvSpPr>
            <p:spPr bwMode="auto">
              <a:xfrm rot="5400000">
                <a:off x="1896" y="2194"/>
                <a:ext cx="96" cy="700"/>
              </a:xfrm>
              <a:prstGeom prst="leftBrace">
                <a:avLst>
                  <a:gd name="adj1" fmla="val 60764"/>
                  <a:gd name="adj2" fmla="val 50000"/>
                </a:avLst>
              </a:prstGeom>
              <a:noFill/>
              <a:ln w="317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19" name="AutoShape 10"/>
              <p:cNvSpPr>
                <a:spLocks/>
              </p:cNvSpPr>
              <p:nvPr/>
            </p:nvSpPr>
            <p:spPr bwMode="auto">
              <a:xfrm rot="5400000">
                <a:off x="2702" y="2194"/>
                <a:ext cx="96" cy="700"/>
              </a:xfrm>
              <a:prstGeom prst="leftBrace">
                <a:avLst>
                  <a:gd name="adj1" fmla="val 60764"/>
                  <a:gd name="adj2" fmla="val 50000"/>
                </a:avLst>
              </a:prstGeom>
              <a:noFill/>
              <a:ln w="317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20" name="AutoShape 11"/>
              <p:cNvSpPr>
                <a:spLocks/>
              </p:cNvSpPr>
              <p:nvPr/>
            </p:nvSpPr>
            <p:spPr bwMode="auto">
              <a:xfrm rot="5400000">
                <a:off x="3509" y="2194"/>
                <a:ext cx="96" cy="700"/>
              </a:xfrm>
              <a:prstGeom prst="leftBrace">
                <a:avLst>
                  <a:gd name="adj1" fmla="val 60764"/>
                  <a:gd name="adj2" fmla="val 50000"/>
                </a:avLst>
              </a:prstGeom>
              <a:noFill/>
              <a:ln w="317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21" name="AutoShape 12"/>
              <p:cNvSpPr>
                <a:spLocks/>
              </p:cNvSpPr>
              <p:nvPr/>
            </p:nvSpPr>
            <p:spPr bwMode="auto">
              <a:xfrm rot="5400000">
                <a:off x="4315" y="2194"/>
                <a:ext cx="96" cy="700"/>
              </a:xfrm>
              <a:prstGeom prst="leftBrace">
                <a:avLst>
                  <a:gd name="adj1" fmla="val 60764"/>
                  <a:gd name="adj2" fmla="val 50000"/>
                </a:avLst>
              </a:prstGeom>
              <a:noFill/>
              <a:ln w="317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22" name="AutoShape 13"/>
              <p:cNvSpPr>
                <a:spLocks/>
              </p:cNvSpPr>
              <p:nvPr/>
            </p:nvSpPr>
            <p:spPr bwMode="auto">
              <a:xfrm rot="5400000">
                <a:off x="5122" y="2194"/>
                <a:ext cx="96" cy="700"/>
              </a:xfrm>
              <a:prstGeom prst="leftBrace">
                <a:avLst>
                  <a:gd name="adj1" fmla="val 60764"/>
                  <a:gd name="adj2" fmla="val 50000"/>
                </a:avLst>
              </a:prstGeom>
              <a:noFill/>
              <a:ln w="3175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3813" name="Rectangle 47"/>
            <p:cNvSpPr>
              <a:spLocks noChangeArrowheads="1"/>
            </p:cNvSpPr>
            <p:nvPr/>
          </p:nvSpPr>
          <p:spPr bwMode="auto">
            <a:xfrm>
              <a:off x="576" y="2784"/>
              <a:ext cx="1536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non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4" name="Text Box 51"/>
            <p:cNvSpPr txBox="1">
              <a:spLocks noChangeArrowheads="1"/>
            </p:cNvSpPr>
            <p:nvPr/>
          </p:nvSpPr>
          <p:spPr bwMode="auto">
            <a:xfrm>
              <a:off x="528" y="2784"/>
              <a:ext cx="159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rgbClr val="006600"/>
                  </a:solidFill>
                  <a:latin typeface="Courier New" charset="0"/>
                </a:rPr>
                <a:t>G C T A C G</a:t>
              </a:r>
            </a:p>
          </p:txBody>
        </p:sp>
        <p:sp>
          <p:nvSpPr>
            <p:cNvPr id="33815" name="Text Box 56"/>
            <p:cNvSpPr txBox="1">
              <a:spLocks noChangeArrowheads="1"/>
            </p:cNvSpPr>
            <p:nvPr/>
          </p:nvSpPr>
          <p:spPr bwMode="auto">
            <a:xfrm>
              <a:off x="518" y="2073"/>
              <a:ext cx="1103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med" len="sm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reading frame</a:t>
              </a:r>
            </a:p>
          </p:txBody>
        </p:sp>
        <p:sp>
          <p:nvSpPr>
            <p:cNvPr id="33816" name="Text Box 60"/>
            <p:cNvSpPr txBox="1">
              <a:spLocks noChangeArrowheads="1"/>
            </p:cNvSpPr>
            <p:nvPr/>
          </p:nvSpPr>
          <p:spPr bwMode="auto">
            <a:xfrm>
              <a:off x="2774" y="2832"/>
              <a:ext cx="1843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med" len="sm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  <a:latin typeface="Courier New" charset="0"/>
                </a:rPr>
                <a:t>G</a:t>
              </a:r>
              <a:r>
                <a:rPr lang="en-US">
                  <a:solidFill>
                    <a:schemeClr val="tx1"/>
                  </a:solidFill>
                </a:rPr>
                <a:t> is in 3</a:t>
              </a:r>
              <a:r>
                <a:rPr lang="en-US" baseline="30000">
                  <a:solidFill>
                    <a:schemeClr val="tx1"/>
                  </a:solidFill>
                </a:rPr>
                <a:t>rd</a:t>
              </a:r>
              <a:r>
                <a:rPr lang="en-US">
                  <a:solidFill>
                    <a:schemeClr val="tx1"/>
                  </a:solidFill>
                </a:rPr>
                <a:t> codon position</a:t>
              </a:r>
            </a:p>
          </p:txBody>
        </p:sp>
      </p:grpSp>
      <p:grpSp>
        <p:nvGrpSpPr>
          <p:cNvPr id="4" name="Group 64"/>
          <p:cNvGrpSpPr>
            <a:grpSpLocks/>
          </p:cNvGrpSpPr>
          <p:nvPr/>
        </p:nvGrpSpPr>
        <p:grpSpPr bwMode="auto">
          <a:xfrm>
            <a:off x="1219200" y="4648200"/>
            <a:ext cx="5329238" cy="519113"/>
            <a:chOff x="768" y="3120"/>
            <a:chExt cx="3357" cy="327"/>
          </a:xfrm>
        </p:grpSpPr>
        <p:sp>
          <p:nvSpPr>
            <p:cNvPr id="33805" name="Rectangle 58"/>
            <p:cNvSpPr>
              <a:spLocks noChangeArrowheads="1"/>
            </p:cNvSpPr>
            <p:nvPr/>
          </p:nvSpPr>
          <p:spPr bwMode="auto">
            <a:xfrm>
              <a:off x="2112" y="3120"/>
              <a:ext cx="240" cy="288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28575">
              <a:noFill/>
              <a:miter lim="800000"/>
              <a:headEnd/>
              <a:tailEnd type="non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6" name="Rectangle 48"/>
            <p:cNvSpPr>
              <a:spLocks noChangeArrowheads="1"/>
            </p:cNvSpPr>
            <p:nvPr/>
          </p:nvSpPr>
          <p:spPr bwMode="auto">
            <a:xfrm>
              <a:off x="816" y="3120"/>
              <a:ext cx="1536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non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7" name="Text Box 52"/>
            <p:cNvSpPr txBox="1">
              <a:spLocks noChangeArrowheads="1"/>
            </p:cNvSpPr>
            <p:nvPr/>
          </p:nvSpPr>
          <p:spPr bwMode="auto">
            <a:xfrm>
              <a:off x="768" y="3120"/>
              <a:ext cx="159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rgbClr val="006600"/>
                  </a:solidFill>
                  <a:latin typeface="Courier New" charset="0"/>
                </a:rPr>
                <a:t>C T A C G G</a:t>
              </a:r>
            </a:p>
          </p:txBody>
        </p:sp>
        <p:sp>
          <p:nvSpPr>
            <p:cNvPr id="33808" name="Text Box 61"/>
            <p:cNvSpPr txBox="1">
              <a:spLocks noChangeArrowheads="1"/>
            </p:cNvSpPr>
            <p:nvPr/>
          </p:nvSpPr>
          <p:spPr bwMode="auto">
            <a:xfrm>
              <a:off x="2774" y="3144"/>
              <a:ext cx="1351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med" len="sm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  <a:latin typeface="Courier New" charset="0"/>
                </a:rPr>
                <a:t>G</a:t>
              </a:r>
              <a:r>
                <a:rPr lang="en-US">
                  <a:solidFill>
                    <a:schemeClr val="tx1"/>
                  </a:solidFill>
                </a:rPr>
                <a:t> is in 1</a:t>
              </a:r>
              <a:r>
                <a:rPr lang="en-US" baseline="30000">
                  <a:solidFill>
                    <a:schemeClr val="tx1"/>
                  </a:solidFill>
                </a:rPr>
                <a:t>st</a:t>
              </a:r>
              <a:r>
                <a:rPr lang="en-US">
                  <a:solidFill>
                    <a:schemeClr val="tx1"/>
                  </a:solidFill>
                </a:rPr>
                <a:t> position</a:t>
              </a:r>
            </a:p>
          </p:txBody>
        </p:sp>
      </p:grpSp>
      <p:grpSp>
        <p:nvGrpSpPr>
          <p:cNvPr id="5" name="Group 65"/>
          <p:cNvGrpSpPr>
            <a:grpSpLocks/>
          </p:cNvGrpSpPr>
          <p:nvPr/>
        </p:nvGrpSpPr>
        <p:grpSpPr bwMode="auto">
          <a:xfrm>
            <a:off x="1676400" y="5181600"/>
            <a:ext cx="4927600" cy="609600"/>
            <a:chOff x="1056" y="3456"/>
            <a:chExt cx="3104" cy="384"/>
          </a:xfrm>
        </p:grpSpPr>
        <p:sp>
          <p:nvSpPr>
            <p:cNvPr id="33800" name="Rectangle 59"/>
            <p:cNvSpPr>
              <a:spLocks noChangeArrowheads="1"/>
            </p:cNvSpPr>
            <p:nvPr/>
          </p:nvSpPr>
          <p:spPr bwMode="auto">
            <a:xfrm>
              <a:off x="2400" y="3456"/>
              <a:ext cx="240" cy="288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28575">
              <a:noFill/>
              <a:miter lim="800000"/>
              <a:headEnd/>
              <a:tailEnd type="non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1" name="Rectangle 49"/>
            <p:cNvSpPr>
              <a:spLocks noChangeArrowheads="1"/>
            </p:cNvSpPr>
            <p:nvPr/>
          </p:nvSpPr>
          <p:spPr bwMode="auto">
            <a:xfrm>
              <a:off x="1104" y="3456"/>
              <a:ext cx="1536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non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2" name="Text Box 53"/>
            <p:cNvSpPr txBox="1">
              <a:spLocks noChangeArrowheads="1"/>
            </p:cNvSpPr>
            <p:nvPr/>
          </p:nvSpPr>
          <p:spPr bwMode="auto">
            <a:xfrm>
              <a:off x="1056" y="3456"/>
              <a:ext cx="159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rgbClr val="006600"/>
                  </a:solidFill>
                  <a:latin typeface="Courier New" charset="0"/>
                </a:rPr>
                <a:t>T A C G G A</a:t>
              </a:r>
            </a:p>
          </p:txBody>
        </p:sp>
        <p:sp>
          <p:nvSpPr>
            <p:cNvPr id="33803" name="Line 55"/>
            <p:cNvSpPr>
              <a:spLocks noChangeShapeType="1"/>
            </p:cNvSpPr>
            <p:nvPr/>
          </p:nvSpPr>
          <p:spPr bwMode="auto">
            <a:xfrm>
              <a:off x="1536" y="3840"/>
              <a:ext cx="12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4" name="Text Box 62"/>
            <p:cNvSpPr txBox="1">
              <a:spLocks noChangeArrowheads="1"/>
            </p:cNvSpPr>
            <p:nvPr/>
          </p:nvSpPr>
          <p:spPr bwMode="auto">
            <a:xfrm>
              <a:off x="2774" y="3456"/>
              <a:ext cx="138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med" len="sm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  <a:latin typeface="Courier New" charset="0"/>
                </a:rPr>
                <a:t>A</a:t>
              </a:r>
              <a:r>
                <a:rPr lang="en-US">
                  <a:solidFill>
                    <a:schemeClr val="tx1"/>
                  </a:solidFill>
                </a:rPr>
                <a:t> is in 2</a:t>
              </a:r>
              <a:r>
                <a:rPr lang="en-US" baseline="30000">
                  <a:solidFill>
                    <a:schemeClr val="tx1"/>
                  </a:solidFill>
                </a:rPr>
                <a:t>nd</a:t>
              </a:r>
              <a:r>
                <a:rPr lang="en-US">
                  <a:solidFill>
                    <a:schemeClr val="tx1"/>
                  </a:solidFill>
                </a:rPr>
                <a:t> position</a:t>
              </a:r>
            </a:p>
          </p:txBody>
        </p:sp>
      </p:grpSp>
      <p:sp>
        <p:nvSpPr>
          <p:cNvPr id="33799" name="Rectangle 66"/>
          <p:cNvSpPr>
            <a:spLocks noChangeArrowheads="1"/>
          </p:cNvSpPr>
          <p:nvPr/>
        </p:nvSpPr>
        <p:spPr bwMode="auto">
          <a:xfrm>
            <a:off x="457200" y="60198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Can </a:t>
            </a:r>
            <a:r>
              <a:rPr lang="en-US" sz="2400" dirty="0">
                <a:solidFill>
                  <a:schemeClr val="tx1"/>
                </a:solidFill>
              </a:rPr>
              <a:t>do this using an </a:t>
            </a:r>
            <a:r>
              <a:rPr lang="en-US" sz="2400" dirty="0" smtClean="0">
                <a:solidFill>
                  <a:schemeClr val="tx1"/>
                </a:solidFill>
              </a:rPr>
              <a:t>inhomogeneous </a:t>
            </a:r>
            <a:r>
              <a:rPr lang="en-US" sz="2400" dirty="0">
                <a:solidFill>
                  <a:schemeClr val="tx1"/>
                </a:solidFill>
              </a:rPr>
              <a:t>model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1AF05-B43C-2244-B358-68C48C5252E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8">
      <a:dk1>
        <a:srgbClr val="000066"/>
      </a:dk1>
      <a:lt1>
        <a:srgbClr val="FFFFFF"/>
      </a:lt1>
      <a:dk2>
        <a:srgbClr val="8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56"/>
      </a:accent4>
      <a:accent5>
        <a:srgbClr val="AAE2CA"/>
      </a:accent5>
      <a:accent6>
        <a:srgbClr val="2D2DB9"/>
      </a:accent6>
      <a:hlink>
        <a:srgbClr val="000066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41840</TotalTime>
  <Words>1228</Words>
  <Application>Microsoft Office PowerPoint</Application>
  <PresentationFormat>On-screen Show (4:3)</PresentationFormat>
  <Paragraphs>265</Paragraphs>
  <Slides>27</Slides>
  <Notes>27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ＭＳ Ｐゴシック</vt:lpstr>
      <vt:lpstr>Arial</vt:lpstr>
      <vt:lpstr>Courier New</vt:lpstr>
      <vt:lpstr>Times</vt:lpstr>
      <vt:lpstr>Times New Roman</vt:lpstr>
      <vt:lpstr>Blank Presentation</vt:lpstr>
      <vt:lpstr>Equation</vt:lpstr>
      <vt:lpstr>Interpolated Markov Models for Gene Finding</vt:lpstr>
      <vt:lpstr>Goals for Lecture</vt:lpstr>
      <vt:lpstr>The Gene Finding Task</vt:lpstr>
      <vt:lpstr>Sources of Evidence for Gene Finding</vt:lpstr>
      <vt:lpstr>Gene Finding: Search by Content</vt:lpstr>
      <vt:lpstr>Codon Preference in E. Coli</vt:lpstr>
      <vt:lpstr>Reading Frames</vt:lpstr>
      <vt:lpstr>Open Reading Frames (ORFs)</vt:lpstr>
      <vt:lpstr>Markov Models &amp; Reading Frames</vt:lpstr>
      <vt:lpstr>Inhomogeneous Markov Model</vt:lpstr>
      <vt:lpstr>Higher Order Markov Models</vt:lpstr>
      <vt:lpstr>A Fifth Order Inhomogeneous Markov Model</vt:lpstr>
      <vt:lpstr>A Fifth Order Inhomogeneous Markov Model</vt:lpstr>
      <vt:lpstr>Selecting the Order of a  Markov Model</vt:lpstr>
      <vt:lpstr>Interpolated Markov Models</vt:lpstr>
      <vt:lpstr>Interpolated Markov Models</vt:lpstr>
      <vt:lpstr>The GLIMMER System [Salzberg et al., Nucleic Acids Research, 1998]</vt:lpstr>
      <vt:lpstr>IMMs in GLIMMER</vt:lpstr>
      <vt:lpstr>IMMs in GLIMMER</vt:lpstr>
      <vt:lpstr>IMMs in GLIMMER</vt:lpstr>
      <vt:lpstr>IMMs in GLIMMER</vt:lpstr>
      <vt:lpstr>IMM Example</vt:lpstr>
      <vt:lpstr>IMM Example (Continued)</vt:lpstr>
      <vt:lpstr>Gene Recognition in GLIMMER</vt:lpstr>
      <vt:lpstr>Gene Recognition in GLIMMER</vt:lpstr>
      <vt:lpstr>GLIMMER Experiment</vt:lpstr>
      <vt:lpstr>GLIMMER Results 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Interpolated Markov Models</dc:title>
  <dc:creator>Mark Craven</dc:creator>
  <cp:lastModifiedBy>Gitter, Tony</cp:lastModifiedBy>
  <cp:revision>780</cp:revision>
  <cp:lastPrinted>2011-02-15T15:26:04Z</cp:lastPrinted>
  <dcterms:created xsi:type="dcterms:W3CDTF">2011-02-14T03:51:54Z</dcterms:created>
  <dcterms:modified xsi:type="dcterms:W3CDTF">2018-04-19T21:36:34Z</dcterms:modified>
</cp:coreProperties>
</file>