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23" r:id="rId2"/>
    <p:sldId id="657" r:id="rId3"/>
    <p:sldId id="637" r:id="rId4"/>
    <p:sldId id="563" r:id="rId5"/>
    <p:sldId id="565" r:id="rId6"/>
    <p:sldId id="616" r:id="rId7"/>
    <p:sldId id="612" r:id="rId8"/>
    <p:sldId id="671" r:id="rId9"/>
    <p:sldId id="651" r:id="rId10"/>
    <p:sldId id="649" r:id="rId11"/>
    <p:sldId id="645" r:id="rId12"/>
    <p:sldId id="654" r:id="rId13"/>
    <p:sldId id="614" r:id="rId14"/>
    <p:sldId id="564" r:id="rId15"/>
    <p:sldId id="641" r:id="rId16"/>
    <p:sldId id="642" r:id="rId17"/>
    <p:sldId id="672" r:id="rId18"/>
    <p:sldId id="658" r:id="rId19"/>
    <p:sldId id="659" r:id="rId20"/>
    <p:sldId id="660" r:id="rId21"/>
    <p:sldId id="661" r:id="rId22"/>
    <p:sldId id="662" r:id="rId23"/>
    <p:sldId id="663" r:id="rId24"/>
    <p:sldId id="664" r:id="rId25"/>
    <p:sldId id="665" r:id="rId26"/>
    <p:sldId id="666" r:id="rId27"/>
    <p:sldId id="667" r:id="rId28"/>
    <p:sldId id="673" r:id="rId29"/>
    <p:sldId id="668" r:id="rId30"/>
    <p:sldId id="669" r:id="rId31"/>
    <p:sldId id="670" r:id="rId32"/>
    <p:sldId id="615" r:id="rId3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FF"/>
    <a:srgbClr val="66CCFF"/>
    <a:srgbClr val="0066FF"/>
    <a:srgbClr val="009900"/>
    <a:srgbClr val="990099"/>
    <a:srgbClr val="CC0099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09" autoAdjust="0"/>
  </p:normalViewPr>
  <p:slideViewPr>
    <p:cSldViewPr>
      <p:cViewPr varScale="1">
        <p:scale>
          <a:sx n="103" d="100"/>
          <a:sy n="103" d="100"/>
        </p:scale>
        <p:origin x="184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7712D4A-E95F-2543-BD20-F8A2D4F9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327" y="3474963"/>
            <a:ext cx="7042547" cy="3291114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0CC7075D-D4F4-B044-8002-8B2B3C7B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4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6B687-50B3-0343-85A7-22186415F9F3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2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EA617-FC22-3E4E-B2CC-E8F55926F13F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5C98F-C2F7-B741-AABE-FDA4D7178095}" type="slidenum">
              <a:rPr lang="en-US"/>
              <a:pPr/>
              <a:t>11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4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0F111-6E82-2443-A5A8-EDE4FDB6D2F4}" type="slidenum">
              <a:rPr lang="en-US"/>
              <a:pPr/>
              <a:t>12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05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B0438-B2EF-204A-B470-C92ABE856890}" type="slidenum">
              <a:rPr lang="en-US"/>
              <a:pPr/>
              <a:t>13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4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9F9E2-3802-C64B-90FF-CBA8BB53D3CD}" type="slidenum">
              <a:rPr lang="en-US"/>
              <a:pPr/>
              <a:t>14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19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54C0B-710E-464D-9BA8-729A14EB064B}" type="slidenum">
              <a:rPr lang="en-US"/>
              <a:pPr/>
              <a:t>15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7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B4B65-22AF-7849-BB9A-DF58B5C76310}" type="slidenum">
              <a:rPr lang="en-US"/>
              <a:pPr/>
              <a:t>16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86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195D7-D17F-4247-8620-8DA7D215E048}" type="slidenum">
              <a:rPr lang="en-US"/>
              <a:pPr/>
              <a:t>17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80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195D7-D17F-4247-8620-8DA7D215E048}" type="slidenum">
              <a:rPr lang="en-US"/>
              <a:pPr/>
              <a:t>18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37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2EF9B-BA3F-CC42-BA98-89664AB13D8B}" type="slidenum">
              <a:rPr lang="en-US"/>
              <a:pPr/>
              <a:t>19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1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0F111-6E82-2443-A5A8-EDE4FDB6D2F4}" type="slidenum">
              <a:rPr lang="en-US"/>
              <a:pPr/>
              <a:t>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2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FAE05-345F-3C4A-8B11-602E7B2F6262}" type="slidenum">
              <a:rPr lang="en-US"/>
              <a:pPr/>
              <a:t>20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9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2AD7C-CAFB-D247-8808-302115CF8ECD}" type="slidenum">
              <a:rPr lang="en-US"/>
              <a:pPr/>
              <a:t>21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83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890B8-75C3-6D43-B366-274D714AEFAA}" type="slidenum">
              <a:rPr lang="en-US"/>
              <a:pPr/>
              <a:t>22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59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AF2E1-3338-094B-A16C-FD1EF4C6BFBF}" type="slidenum">
              <a:rPr lang="en-US"/>
              <a:pPr/>
              <a:t>23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32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F0F18-71E6-EF48-ABCB-968FB475F6CC}" type="slidenum">
              <a:rPr lang="en-US"/>
              <a:pPr/>
              <a:t>24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411" y="3474963"/>
            <a:ext cx="7038380" cy="329111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07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BA6C3-7274-CA40-9CA0-443EE18F8C90}" type="slidenum">
              <a:rPr lang="en-US"/>
              <a:pPr/>
              <a:t>25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411" y="3474963"/>
            <a:ext cx="7038380" cy="329111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74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3EB5A-043B-E54D-A374-9A7B0416E353}" type="slidenum">
              <a:rPr lang="en-US"/>
              <a:pPr/>
              <a:t>26</a:t>
            </a:fld>
            <a:endParaRPr lang="en-US"/>
          </a:p>
        </p:txBody>
      </p:sp>
      <p:sp>
        <p:nvSpPr>
          <p:cNvPr id="8192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81411" y="3474963"/>
            <a:ext cx="7038380" cy="329111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99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89892-3666-264E-B020-54F5CBF4FEDD}" type="slidenum">
              <a:rPr lang="en-US"/>
              <a:pPr/>
              <a:t>27</a:t>
            </a:fld>
            <a:endParaRPr lang="en-US"/>
          </a:p>
        </p:txBody>
      </p:sp>
      <p:sp>
        <p:nvSpPr>
          <p:cNvPr id="8397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81411" y="3474963"/>
            <a:ext cx="7038380" cy="329111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99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27E7A-AA21-FB45-A6A2-57FBF25C7AA8}" type="slidenum">
              <a:rPr lang="en-US"/>
              <a:pPr/>
              <a:t>28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62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27E7A-AA21-FB45-A6A2-57FBF25C7AA8}" type="slidenum">
              <a:rPr lang="en-US"/>
              <a:pPr/>
              <a:t>29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8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0F111-6E82-2443-A5A8-EDE4FDB6D2F4}" type="slidenum">
              <a:rPr lang="en-US"/>
              <a:pPr/>
              <a:t>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25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933B8-38BA-0344-9E3C-B98D7F87A7D8}" type="slidenum">
              <a:rPr lang="en-US"/>
              <a:pPr/>
              <a:t>30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69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3A975-1C1E-8F40-91A2-D7ADB738FD3A}" type="slidenum">
              <a:rPr lang="en-US"/>
              <a:pPr/>
              <a:t>31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26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DE5AB-AA9E-0745-9E3F-3DB8FD08AF67}" type="slidenum">
              <a:rPr lang="en-US"/>
              <a:pPr/>
              <a:t>32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9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490E6-7195-844F-A65A-70B8A301F865}" type="slidenum">
              <a:rPr lang="en-US"/>
              <a:pPr/>
              <a:t>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6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F9955-77C6-BB48-A14B-E742D683BBFC}" type="slidenum">
              <a:rPr lang="en-US"/>
              <a:pPr/>
              <a:t>5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4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EA617-FC22-3E4E-B2CC-E8F55926F13F}" type="slidenum">
              <a:rPr lang="en-US"/>
              <a:pPr/>
              <a:t>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17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84256-B8C6-1A4A-84CF-11D38C52D416}" type="slidenum">
              <a:rPr lang="en-US"/>
              <a:pPr/>
              <a:t>7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0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EA617-FC22-3E4E-B2CC-E8F55926F13F}" type="slidenum">
              <a:rPr lang="en-US"/>
              <a:pPr/>
              <a:t>8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8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84256-B8C6-1A4A-84CF-11D38C52D416}" type="slidenum">
              <a:rPr lang="en-US"/>
              <a:pPr/>
              <a:t>9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9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FF99-6852-FB47-B842-60EEDB9E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76E5-B7BF-EE4D-8879-0C966B12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8FC7-7C2D-F74C-88A7-8DC3C83D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1B5B-A50D-6F46-87F8-79B4D8B6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1A6C-B619-1D45-9666-2C8554CF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3DD2-4839-DD4F-A812-90B6FDC1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FB56-7BCE-F448-8398-C69533F3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F3D-7BA8-A64A-B0EF-2A83725D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D67-1E4F-3A42-96D7-F0780CE6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DDD0-E627-0942-A050-E85D2FE2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2D6C-4B98-CD4B-8D6D-CB730186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6A9-6D00-9F40-9222-3FF46B484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4205-7057-E541-8D8E-7FB704C2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D7BFE-D923-CD4D-A52A-32CE8B1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dpage/cs760/mcmc-theor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wmf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32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143000"/>
          </a:xfrm>
        </p:spPr>
        <p:txBody>
          <a:bodyPr/>
          <a:lstStyle/>
          <a:p>
            <a:r>
              <a:rPr lang="en-US" sz="4000" dirty="0"/>
              <a:t>Learning Sequence Motif Models Using</a:t>
            </a:r>
            <a:r>
              <a:rPr lang="en-US" sz="4000" dirty="0" smtClean="0"/>
              <a:t> Gibbs Sampling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</a:t>
            </a:r>
            <a:r>
              <a:rPr lang="en-US" sz="2800" dirty="0" smtClean="0"/>
              <a:t>2018</a:t>
            </a:r>
          </a:p>
          <a:p>
            <a:r>
              <a:rPr lang="en-US" sz="2800" dirty="0" smtClean="0"/>
              <a:t>Anthony Gitter</a:t>
            </a:r>
            <a:endParaRPr lang="en-US" sz="2800" dirty="0"/>
          </a:p>
          <a:p>
            <a:r>
              <a:rPr lang="en-US" sz="2800" dirty="0" smtClean="0"/>
              <a:t>gitter@biostat.wisc.edu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and Anthony Gitter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MCMC with Gibbs Sampling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Gibbs sampling is a special case of MCMC in which</a:t>
            </a:r>
          </a:p>
          <a:p>
            <a:r>
              <a:rPr lang="en-US" sz="2400" dirty="0" smtClean="0"/>
              <a:t>Markov </a:t>
            </a:r>
            <a:r>
              <a:rPr lang="en-US" sz="2400" dirty="0"/>
              <a:t>chain transitions</a:t>
            </a:r>
            <a:r>
              <a:rPr lang="en-US" sz="2400" dirty="0" smtClean="0"/>
              <a:t> involve changing </a:t>
            </a:r>
            <a:r>
              <a:rPr lang="en-US" sz="2400" dirty="0"/>
              <a:t>one variable at a </a:t>
            </a:r>
            <a:r>
              <a:rPr lang="en-US" sz="2400" dirty="0" smtClean="0"/>
              <a:t>time</a:t>
            </a:r>
          </a:p>
          <a:p>
            <a:endParaRPr lang="en-US" sz="2400" dirty="0"/>
          </a:p>
          <a:p>
            <a:r>
              <a:rPr lang="en-US" sz="2400" dirty="0"/>
              <a:t>T</a:t>
            </a:r>
            <a:r>
              <a:rPr lang="en-US" sz="2400" dirty="0" smtClean="0"/>
              <a:t>ransition </a:t>
            </a:r>
            <a:r>
              <a:rPr lang="en-US" sz="2400" dirty="0"/>
              <a:t>probability is conditional probability of</a:t>
            </a:r>
            <a:r>
              <a:rPr lang="en-US" sz="2400" dirty="0" smtClean="0"/>
              <a:t> the changed variable </a:t>
            </a:r>
            <a:r>
              <a:rPr lang="en-US" sz="2400" dirty="0"/>
              <a:t>given all </a:t>
            </a:r>
            <a:r>
              <a:rPr lang="en-US" sz="2400" dirty="0" smtClean="0"/>
              <a:t>others</a:t>
            </a:r>
          </a:p>
          <a:p>
            <a:endParaRPr lang="en-US" sz="2400" dirty="0" smtClean="0"/>
          </a:p>
          <a:p>
            <a:pPr lvl="0"/>
            <a:r>
              <a:rPr lang="en-US" sz="2400" dirty="0"/>
              <a:t>W</a:t>
            </a:r>
            <a:r>
              <a:rPr lang="en-US" sz="2400" dirty="0" smtClean="0"/>
              <a:t>e sample the joint distribution of a set of random variables                      by iteratively sampling from                                          </a:t>
            </a:r>
            <a:endParaRPr lang="en-US" sz="2400" i="1" dirty="0" smtClean="0"/>
          </a:p>
          <a:p>
            <a:endParaRPr lang="en-US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5207"/>
              </p:ext>
            </p:extLst>
          </p:nvPr>
        </p:nvGraphicFramePr>
        <p:xfrm>
          <a:off x="1143000" y="5278438"/>
          <a:ext cx="33480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87" name="Equation" r:id="rId4" imgW="1536480" imgH="228600" progId="Equation.3">
                  <p:embed/>
                </p:oleObj>
              </mc:Choice>
              <mc:Fallback>
                <p:oleObj name="Equation" r:id="rId4" imgW="15364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78438"/>
                        <a:ext cx="334803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41023"/>
              </p:ext>
            </p:extLst>
          </p:nvPr>
        </p:nvGraphicFramePr>
        <p:xfrm>
          <a:off x="2514600" y="4822825"/>
          <a:ext cx="14827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88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22825"/>
                        <a:ext cx="14827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Gibbs Sampling Approach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19353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 smtClean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endParaRPr lang="en-US" dirty="0">
              <a:solidFill>
                <a:srgbClr val="009900"/>
              </a:solidFill>
              <a:latin typeface="Courier"/>
              <a:cs typeface="Courier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55370" y="2567850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  <a:r>
              <a:rPr lang="en-US" dirty="0" smtClean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ATC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endParaRPr lang="en-US" dirty="0">
              <a:solidFill>
                <a:srgbClr val="009900"/>
              </a:solidFill>
              <a:latin typeface="Courier"/>
              <a:cs typeface="Courier"/>
            </a:endParaRPr>
          </a:p>
        </p:txBody>
      </p:sp>
      <p:sp>
        <p:nvSpPr>
          <p:cNvPr id="99" name="Rectangle 71"/>
          <p:cNvSpPr txBox="1">
            <a:spLocks noChangeArrowheads="1"/>
          </p:cNvSpPr>
          <p:nvPr/>
        </p:nvSpPr>
        <p:spPr bwMode="auto">
          <a:xfrm>
            <a:off x="304800" y="838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noProof="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ossible state transitions when first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 sequence is selected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111" charset="-128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57400" y="36879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ACA</a:t>
            </a:r>
            <a:r>
              <a:rPr lang="en-US" dirty="0" smtClean="0">
                <a:solidFill>
                  <a:srgbClr val="008000"/>
                </a:solidFill>
                <a:effectLst/>
                <a:latin typeface="Courier"/>
                <a:cs typeface="Courier"/>
              </a:rPr>
              <a:t>TC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endParaRPr lang="en-US" dirty="0">
              <a:solidFill>
                <a:srgbClr val="009900"/>
              </a:solidFill>
              <a:latin typeface="Courier"/>
              <a:cs typeface="Courier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456385" y="3127875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effectLst/>
                <a:latin typeface="Courier"/>
                <a:cs typeface="Courier"/>
              </a:rPr>
              <a:t>A</a:t>
            </a:r>
            <a:r>
              <a:rPr lang="en-US" dirty="0" smtClean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CAT</a:t>
            </a:r>
            <a:r>
              <a:rPr lang="en-US" dirty="0" smtClean="0">
                <a:solidFill>
                  <a:srgbClr val="008000"/>
                </a:solidFill>
                <a:effectLst/>
                <a:latin typeface="Courier"/>
                <a:cs typeface="Courier"/>
              </a:rPr>
              <a:t>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endParaRPr lang="en-US" dirty="0">
              <a:solidFill>
                <a:srgbClr val="009900"/>
              </a:solidFill>
              <a:latin typeface="Courier"/>
              <a:cs typeface="Courier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54355" y="2007825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effectLst/>
                <a:latin typeface="Courier"/>
                <a:cs typeface="Courier"/>
              </a:rPr>
              <a:t>ACA</a:t>
            </a:r>
            <a:r>
              <a:rPr lang="en-US" dirty="0" smtClean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TCC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endParaRPr lang="en-US" dirty="0">
              <a:solidFill>
                <a:srgbClr val="009900"/>
              </a:solidFill>
              <a:latin typeface="Courier"/>
              <a:cs typeface="Courier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1447800" y="2209800"/>
            <a:ext cx="4800600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1447800" y="2209800"/>
            <a:ext cx="3429000" cy="60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1447800" y="2209800"/>
            <a:ext cx="2057400" cy="1066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16200000" flipH="1">
            <a:off x="914400" y="2743200"/>
            <a:ext cx="1676400" cy="60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792480" y="1447800"/>
            <a:ext cx="926253" cy="746760"/>
          </a:xfrm>
          <a:custGeom>
            <a:avLst/>
            <a:gdLst>
              <a:gd name="connsiteX0" fmla="*/ 650240 w 926253"/>
              <a:gd name="connsiteY0" fmla="*/ 746760 h 746760"/>
              <a:gd name="connsiteX1" fmla="*/ 853440 w 926253"/>
              <a:gd name="connsiteY1" fmla="*/ 279400 h 746760"/>
              <a:gd name="connsiteX2" fmla="*/ 213360 w 926253"/>
              <a:gd name="connsiteY2" fmla="*/ 35560 h 746760"/>
              <a:gd name="connsiteX3" fmla="*/ 0 w 926253"/>
              <a:gd name="connsiteY3" fmla="*/ 4927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253" h="746760">
                <a:moveTo>
                  <a:pt x="650240" y="746760"/>
                </a:moveTo>
                <a:cubicBezTo>
                  <a:pt x="788246" y="572346"/>
                  <a:pt x="926253" y="397933"/>
                  <a:pt x="853440" y="279400"/>
                </a:cubicBezTo>
                <a:cubicBezTo>
                  <a:pt x="780627" y="160867"/>
                  <a:pt x="355600" y="0"/>
                  <a:pt x="213360" y="35560"/>
                </a:cubicBezTo>
                <a:cubicBezTo>
                  <a:pt x="71120" y="71120"/>
                  <a:pt x="0" y="492760"/>
                  <a:pt x="0" y="49276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sz="4000" dirty="0" smtClean="0"/>
              <a:t>Gibbs Sampling Approach</a:t>
            </a:r>
            <a:endParaRPr lang="en-US" sz="4000" dirty="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r>
              <a:rPr lang="en-US" sz="2400" dirty="0" smtClean="0"/>
              <a:t>Lawrence et al. maximize the likelihood ratio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How do we get the transition probabilities when we don’t know what the motif looks like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43152"/>
              </p:ext>
            </p:extLst>
          </p:nvPr>
        </p:nvGraphicFramePr>
        <p:xfrm>
          <a:off x="3071018" y="2209800"/>
          <a:ext cx="3230563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54" name="Equation" r:id="rId4" imgW="1231560" imgH="419040" progId="Equation.3">
                  <p:embed/>
                </p:oleObj>
              </mc:Choice>
              <mc:Fallback>
                <p:oleObj name="Equation" r:id="rId4" imgW="1231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018" y="2209800"/>
                        <a:ext cx="3230563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Gibbs Sampling Approach</a:t>
            </a:r>
            <a:endParaRPr lang="en-US" sz="4000" dirty="0"/>
          </a:p>
        </p:txBody>
      </p:sp>
      <p:sp>
        <p:nvSpPr>
          <p:cNvPr id="115722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077200" cy="2514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probability of a state is given by 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31047"/>
              </p:ext>
            </p:extLst>
          </p:nvPr>
        </p:nvGraphicFramePr>
        <p:xfrm>
          <a:off x="1901825" y="1338263"/>
          <a:ext cx="41973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0" name="Equation" r:id="rId4" imgW="1600200" imgH="533160" progId="Equation.3">
                  <p:embed/>
                </p:oleObj>
              </mc:Choice>
              <mc:Fallback>
                <p:oleObj name="Equation" r:id="rId4" imgW="1600200" imgH="533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338263"/>
                        <a:ext cx="419735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719141" y="37641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 smtClean="0">
                <a:solidFill>
                  <a:schemeClr val="tx2"/>
                </a:solidFill>
                <a:effectLst/>
                <a:latin typeface="Courier"/>
                <a:cs typeface="Courier"/>
              </a:rPr>
              <a:t>CCG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endParaRPr lang="en-US" dirty="0">
              <a:solidFill>
                <a:srgbClr val="009900"/>
              </a:solidFill>
              <a:latin typeface="Courier"/>
              <a:cs typeface="Courier"/>
            </a:endParaRPr>
          </a:p>
        </p:txBody>
      </p:sp>
      <p:grpSp>
        <p:nvGrpSpPr>
          <p:cNvPr id="74" name="Group 35"/>
          <p:cNvGrpSpPr>
            <a:grpSpLocks/>
          </p:cNvGrpSpPr>
          <p:nvPr/>
        </p:nvGrpSpPr>
        <p:grpSpPr bwMode="auto">
          <a:xfrm>
            <a:off x="2362200" y="4365625"/>
            <a:ext cx="1995488" cy="2416175"/>
            <a:chOff x="624" y="2160"/>
            <a:chExt cx="1257" cy="1522"/>
          </a:xfrm>
        </p:grpSpPr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908" y="242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Rectangle 37"/>
            <p:cNvSpPr>
              <a:spLocks noChangeArrowheads="1"/>
            </p:cNvSpPr>
            <p:nvPr/>
          </p:nvSpPr>
          <p:spPr bwMode="auto">
            <a:xfrm>
              <a:off x="1232" y="2429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Rectangle 38"/>
            <p:cNvSpPr>
              <a:spLocks noChangeArrowheads="1"/>
            </p:cNvSpPr>
            <p:nvPr/>
          </p:nvSpPr>
          <p:spPr bwMode="auto">
            <a:xfrm>
              <a:off x="1557" y="242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Rectangle 39"/>
            <p:cNvSpPr>
              <a:spLocks noChangeArrowheads="1"/>
            </p:cNvSpPr>
            <p:nvPr/>
          </p:nvSpPr>
          <p:spPr bwMode="auto">
            <a:xfrm>
              <a:off x="908" y="2742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Rectangle 40"/>
            <p:cNvSpPr>
              <a:spLocks noChangeArrowheads="1"/>
            </p:cNvSpPr>
            <p:nvPr/>
          </p:nvSpPr>
          <p:spPr bwMode="auto">
            <a:xfrm>
              <a:off x="1232" y="2742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Rectangle 41"/>
            <p:cNvSpPr>
              <a:spLocks noChangeArrowheads="1"/>
            </p:cNvSpPr>
            <p:nvPr/>
          </p:nvSpPr>
          <p:spPr bwMode="auto">
            <a:xfrm>
              <a:off x="1557" y="2742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Rectangle 42"/>
            <p:cNvSpPr>
              <a:spLocks noChangeArrowheads="1"/>
            </p:cNvSpPr>
            <p:nvPr/>
          </p:nvSpPr>
          <p:spPr bwMode="auto">
            <a:xfrm>
              <a:off x="908" y="3055"/>
              <a:ext cx="324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Rectangle 43"/>
            <p:cNvSpPr>
              <a:spLocks noChangeArrowheads="1"/>
            </p:cNvSpPr>
            <p:nvPr/>
          </p:nvSpPr>
          <p:spPr bwMode="auto">
            <a:xfrm>
              <a:off x="1232" y="3055"/>
              <a:ext cx="325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Rectangle 44"/>
            <p:cNvSpPr>
              <a:spLocks noChangeArrowheads="1"/>
            </p:cNvSpPr>
            <p:nvPr/>
          </p:nvSpPr>
          <p:spPr bwMode="auto">
            <a:xfrm>
              <a:off x="1557" y="3055"/>
              <a:ext cx="324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Rectangle 45"/>
            <p:cNvSpPr>
              <a:spLocks noChangeArrowheads="1"/>
            </p:cNvSpPr>
            <p:nvPr/>
          </p:nvSpPr>
          <p:spPr bwMode="auto">
            <a:xfrm>
              <a:off x="908" y="336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Rectangle 46"/>
            <p:cNvSpPr>
              <a:spLocks noChangeArrowheads="1"/>
            </p:cNvSpPr>
            <p:nvPr/>
          </p:nvSpPr>
          <p:spPr bwMode="auto">
            <a:xfrm>
              <a:off x="1232" y="3369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Rectangle 47"/>
            <p:cNvSpPr>
              <a:spLocks noChangeArrowheads="1"/>
            </p:cNvSpPr>
            <p:nvPr/>
          </p:nvSpPr>
          <p:spPr bwMode="auto">
            <a:xfrm>
              <a:off x="1557" y="336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Text Box 48"/>
            <p:cNvSpPr txBox="1">
              <a:spLocks noChangeArrowheads="1"/>
            </p:cNvSpPr>
            <p:nvPr/>
          </p:nvSpPr>
          <p:spPr bwMode="auto">
            <a:xfrm>
              <a:off x="624" y="2466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9900"/>
                  </a:solidFill>
                  <a:latin typeface="Courier"/>
                </a:rPr>
                <a:t>A</a:t>
              </a:r>
            </a:p>
          </p:txBody>
        </p:sp>
        <p:sp>
          <p:nvSpPr>
            <p:cNvPr id="88" name="Text Box 49"/>
            <p:cNvSpPr txBox="1">
              <a:spLocks noChangeArrowheads="1"/>
            </p:cNvSpPr>
            <p:nvPr/>
          </p:nvSpPr>
          <p:spPr bwMode="auto">
            <a:xfrm>
              <a:off x="624" y="2779"/>
              <a:ext cx="204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C</a:t>
              </a:r>
            </a:p>
          </p:txBody>
        </p:sp>
        <p:sp>
          <p:nvSpPr>
            <p:cNvPr id="89" name="Text Box 50"/>
            <p:cNvSpPr txBox="1">
              <a:spLocks noChangeArrowheads="1"/>
            </p:cNvSpPr>
            <p:nvPr/>
          </p:nvSpPr>
          <p:spPr bwMode="auto">
            <a:xfrm>
              <a:off x="624" y="3093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G</a:t>
              </a:r>
            </a:p>
          </p:txBody>
        </p:sp>
        <p:sp>
          <p:nvSpPr>
            <p:cNvPr id="90" name="Text Box 51"/>
            <p:cNvSpPr txBox="1">
              <a:spLocks noChangeArrowheads="1"/>
            </p:cNvSpPr>
            <p:nvPr/>
          </p:nvSpPr>
          <p:spPr bwMode="auto">
            <a:xfrm>
              <a:off x="624" y="3406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T</a:t>
              </a:r>
            </a:p>
          </p:txBody>
        </p:sp>
        <p:sp>
          <p:nvSpPr>
            <p:cNvPr id="91" name="Text Box 52"/>
            <p:cNvSpPr txBox="1">
              <a:spLocks noChangeArrowheads="1"/>
            </p:cNvSpPr>
            <p:nvPr/>
          </p:nvSpPr>
          <p:spPr bwMode="auto">
            <a:xfrm>
              <a:off x="981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1299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93" name="Text Box 54"/>
            <p:cNvSpPr txBox="1">
              <a:spLocks noChangeArrowheads="1"/>
            </p:cNvSpPr>
            <p:nvPr/>
          </p:nvSpPr>
          <p:spPr bwMode="auto">
            <a:xfrm>
              <a:off x="1618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sp>
          <p:nvSpPr>
            <p:cNvPr id="94" name="Text Box 55"/>
            <p:cNvSpPr txBox="1">
              <a:spLocks noChangeArrowheads="1"/>
            </p:cNvSpPr>
            <p:nvPr/>
          </p:nvSpPr>
          <p:spPr bwMode="auto">
            <a:xfrm>
              <a:off x="1619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5" name="Text Box 56"/>
            <p:cNvSpPr txBox="1">
              <a:spLocks noChangeArrowheads="1"/>
            </p:cNvSpPr>
            <p:nvPr/>
          </p:nvSpPr>
          <p:spPr bwMode="auto">
            <a:xfrm>
              <a:off x="1619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6" name="Text Box 57"/>
            <p:cNvSpPr txBox="1">
              <a:spLocks noChangeArrowheads="1"/>
            </p:cNvSpPr>
            <p:nvPr/>
          </p:nvSpPr>
          <p:spPr bwMode="auto">
            <a:xfrm>
              <a:off x="1619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6</a:t>
              </a:r>
            </a:p>
          </p:txBody>
        </p:sp>
        <p:sp>
          <p:nvSpPr>
            <p:cNvPr id="97" name="Text Box 58"/>
            <p:cNvSpPr txBox="1">
              <a:spLocks noChangeArrowheads="1"/>
            </p:cNvSpPr>
            <p:nvPr/>
          </p:nvSpPr>
          <p:spPr bwMode="auto">
            <a:xfrm>
              <a:off x="1619" y="3407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98" name="Text Box 59"/>
            <p:cNvSpPr txBox="1">
              <a:spLocks noChangeArrowheads="1"/>
            </p:cNvSpPr>
            <p:nvPr/>
          </p:nvSpPr>
          <p:spPr bwMode="auto">
            <a:xfrm>
              <a:off x="995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9" name="Text Box 60"/>
            <p:cNvSpPr txBox="1">
              <a:spLocks noChangeArrowheads="1"/>
            </p:cNvSpPr>
            <p:nvPr/>
          </p:nvSpPr>
          <p:spPr bwMode="auto">
            <a:xfrm>
              <a:off x="995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5</a:t>
              </a:r>
            </a:p>
          </p:txBody>
        </p:sp>
        <p:sp>
          <p:nvSpPr>
            <p:cNvPr id="100" name="Text Box 61"/>
            <p:cNvSpPr txBox="1">
              <a:spLocks noChangeArrowheads="1"/>
            </p:cNvSpPr>
            <p:nvPr/>
          </p:nvSpPr>
          <p:spPr bwMode="auto">
            <a:xfrm>
              <a:off x="995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1" name="Text Box 62"/>
            <p:cNvSpPr txBox="1">
              <a:spLocks noChangeArrowheads="1"/>
            </p:cNvSpPr>
            <p:nvPr/>
          </p:nvSpPr>
          <p:spPr bwMode="auto">
            <a:xfrm>
              <a:off x="995" y="340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2" name="Text Box 63"/>
            <p:cNvSpPr txBox="1">
              <a:spLocks noChangeArrowheads="1"/>
            </p:cNvSpPr>
            <p:nvPr/>
          </p:nvSpPr>
          <p:spPr bwMode="auto">
            <a:xfrm>
              <a:off x="1282" y="340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sp>
          <p:nvSpPr>
            <p:cNvPr id="103" name="Text Box 64"/>
            <p:cNvSpPr txBox="1">
              <a:spLocks noChangeArrowheads="1"/>
            </p:cNvSpPr>
            <p:nvPr/>
          </p:nvSpPr>
          <p:spPr bwMode="auto">
            <a:xfrm>
              <a:off x="1282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4" name="Text Box 65"/>
            <p:cNvSpPr txBox="1">
              <a:spLocks noChangeArrowheads="1"/>
            </p:cNvSpPr>
            <p:nvPr/>
          </p:nvSpPr>
          <p:spPr bwMode="auto">
            <a:xfrm>
              <a:off x="1282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5" name="Text Box 66"/>
            <p:cNvSpPr txBox="1">
              <a:spLocks noChangeArrowheads="1"/>
            </p:cNvSpPr>
            <p:nvPr/>
          </p:nvSpPr>
          <p:spPr bwMode="auto">
            <a:xfrm>
              <a:off x="1283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943600" y="1752600"/>
            <a:ext cx="2971800" cy="784086"/>
            <a:chOff x="5943600" y="1752600"/>
            <a:chExt cx="2971800" cy="784086"/>
          </a:xfrm>
        </p:grpSpPr>
        <p:sp>
          <p:nvSpPr>
            <p:cNvPr id="109" name="Text Box 122"/>
            <p:cNvSpPr txBox="1">
              <a:spLocks noChangeArrowheads="1"/>
            </p:cNvSpPr>
            <p:nvPr/>
          </p:nvSpPr>
          <p:spPr bwMode="auto">
            <a:xfrm>
              <a:off x="6569281" y="1828800"/>
              <a:ext cx="2346119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</a:t>
              </a:r>
              <a:r>
                <a:rPr lang="en-US" dirty="0" smtClean="0">
                  <a:solidFill>
                    <a:schemeClr val="tx2"/>
                  </a:solidFill>
                </a:rPr>
                <a:t>ount of</a:t>
              </a:r>
            </a:p>
            <a:p>
              <a:r>
                <a:rPr lang="en-US" i="1" dirty="0" err="1" smtClean="0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r>
                <a:rPr lang="en-US" i="1" dirty="0" smtClean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  <a:latin typeface="Arial"/>
                  <a:cs typeface="Arial"/>
                </a:rPr>
                <a:t>in motif position</a:t>
              </a:r>
              <a:r>
                <a:rPr lang="en-US" dirty="0" smtClean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i="1" dirty="0" err="1" smtClean="0">
                  <a:solidFill>
                    <a:schemeClr val="tx2"/>
                  </a:solidFill>
                  <a:latin typeface="Times" pitchFamily="-111" charset="0"/>
                </a:rPr>
                <a:t>j</a:t>
              </a:r>
              <a:endParaRPr lang="en-US" i="1" dirty="0">
                <a:solidFill>
                  <a:schemeClr val="tx2"/>
                </a:solidFill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 bwMode="auto">
            <a:xfrm rot="10800000">
              <a:off x="5943600" y="1752600"/>
              <a:ext cx="6096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5105400" y="1905000"/>
            <a:ext cx="2819400" cy="1698486"/>
            <a:chOff x="5105400" y="1905000"/>
            <a:chExt cx="2819400" cy="1698486"/>
          </a:xfrm>
        </p:grpSpPr>
        <p:sp>
          <p:nvSpPr>
            <p:cNvPr id="106" name="Text Box 122"/>
            <p:cNvSpPr txBox="1">
              <a:spLocks noChangeArrowheads="1"/>
            </p:cNvSpPr>
            <p:nvPr/>
          </p:nvSpPr>
          <p:spPr bwMode="auto">
            <a:xfrm>
              <a:off x="5578681" y="2895600"/>
              <a:ext cx="2346119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probability of</a:t>
              </a:r>
              <a:endParaRPr lang="en-US" dirty="0" smtClean="0">
                <a:solidFill>
                  <a:schemeClr val="tx2"/>
                </a:solidFill>
              </a:endParaRPr>
            </a:p>
            <a:p>
              <a:r>
                <a:rPr lang="en-US" i="1" dirty="0" err="1" smtClean="0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r>
                <a:rPr lang="en-US" i="1" dirty="0" smtClean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  <a:latin typeface="Arial"/>
                  <a:cs typeface="Arial"/>
                </a:rPr>
                <a:t>in motif position</a:t>
              </a:r>
              <a:r>
                <a:rPr lang="en-US" dirty="0" smtClean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i="1" dirty="0" err="1" smtClean="0">
                  <a:solidFill>
                    <a:schemeClr val="tx2"/>
                  </a:solidFill>
                  <a:latin typeface="Times" pitchFamily="-111" charset="0"/>
                </a:rPr>
                <a:t>j</a:t>
              </a:r>
              <a:endParaRPr lang="en-US" i="1" dirty="0">
                <a:solidFill>
                  <a:schemeClr val="tx2"/>
                </a:solidFill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 flipH="1" flipV="1">
              <a:off x="5105400" y="1905000"/>
              <a:ext cx="1066800" cy="990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2133600" y="2667000"/>
            <a:ext cx="2765375" cy="936486"/>
            <a:chOff x="2133600" y="2667000"/>
            <a:chExt cx="2765375" cy="936486"/>
          </a:xfrm>
        </p:grpSpPr>
        <p:sp>
          <p:nvSpPr>
            <p:cNvPr id="108" name="Text Box 122"/>
            <p:cNvSpPr txBox="1">
              <a:spLocks noChangeArrowheads="1"/>
            </p:cNvSpPr>
            <p:nvPr/>
          </p:nvSpPr>
          <p:spPr bwMode="auto">
            <a:xfrm>
              <a:off x="2133600" y="2895600"/>
              <a:ext cx="2765375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b</a:t>
              </a:r>
              <a:r>
                <a:rPr lang="en-US" dirty="0" smtClean="0">
                  <a:solidFill>
                    <a:schemeClr val="tx2"/>
                  </a:solidFill>
                </a:rPr>
                <a:t>ackground probability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f</a:t>
              </a:r>
              <a:r>
                <a:rPr lang="en-US" dirty="0" smtClean="0">
                  <a:solidFill>
                    <a:schemeClr val="tx2"/>
                  </a:solidFill>
                </a:rPr>
                <a:t>or character </a:t>
              </a:r>
              <a:r>
                <a:rPr lang="en-US" i="1" dirty="0" err="1" smtClean="0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 flipV="1">
              <a:off x="4114800" y="2667000"/>
              <a:ext cx="3810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302124"/>
              </p:ext>
            </p:extLst>
          </p:nvPr>
        </p:nvGraphicFramePr>
        <p:xfrm>
          <a:off x="3186113" y="390525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1" name="Equation" r:id="rId6" imgW="317160" imgH="203040" progId="Equation.3">
                  <p:embed/>
                </p:oleObj>
              </mc:Choice>
              <mc:Fallback>
                <p:oleObj name="Equation" r:id="rId6" imgW="317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390525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45724"/>
              </p:ext>
            </p:extLst>
          </p:nvPr>
        </p:nvGraphicFramePr>
        <p:xfrm>
          <a:off x="1204913" y="3462338"/>
          <a:ext cx="285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2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3462338"/>
                        <a:ext cx="2857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22"/>
          <p:cNvSpPr txBox="1">
            <a:spLocks noChangeArrowheads="1"/>
          </p:cNvSpPr>
          <p:nvPr/>
        </p:nvSpPr>
        <p:spPr bwMode="auto">
          <a:xfrm>
            <a:off x="5715000" y="5820430"/>
            <a:ext cx="2346120" cy="52322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See Liu et al., </a:t>
            </a:r>
            <a:r>
              <a:rPr lang="en-US" sz="1400" i="1" dirty="0" smtClean="0">
                <a:solidFill>
                  <a:schemeClr val="tx2"/>
                </a:solidFill>
              </a:rPr>
              <a:t>JASA,</a:t>
            </a:r>
            <a:r>
              <a:rPr lang="en-US" sz="1400" dirty="0" smtClean="0">
                <a:solidFill>
                  <a:schemeClr val="tx2"/>
                </a:solidFill>
              </a:rPr>
              <a:t> 1995 for the full derivation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Sampling New Motif Positions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</a:t>
            </a:r>
            <a:r>
              <a:rPr lang="en-US" sz="2400" dirty="0" smtClean="0"/>
              <a:t>or </a:t>
            </a:r>
            <a:r>
              <a:rPr lang="en-US" sz="2400" dirty="0"/>
              <a:t>each possible starting position,          </a:t>
            </a:r>
            <a:r>
              <a:rPr lang="en-US" sz="2400" dirty="0" smtClean="0"/>
              <a:t>, </a:t>
            </a:r>
            <a:r>
              <a:rPr lang="en-US" sz="2400" dirty="0"/>
              <a:t>compute</a:t>
            </a:r>
            <a:r>
              <a:rPr lang="en-US" sz="2400" dirty="0" smtClean="0"/>
              <a:t> the likelihood ratio (leaving sequence </a:t>
            </a:r>
            <a:r>
              <a:rPr lang="en-US" sz="2400" i="1" dirty="0" err="1" smtClean="0">
                <a:latin typeface="Times"/>
                <a:cs typeface="Times"/>
              </a:rPr>
              <a:t>i</a:t>
            </a:r>
            <a:r>
              <a:rPr lang="en-US" sz="2400" dirty="0" smtClean="0"/>
              <a:t> out of estimates of </a:t>
            </a:r>
            <a:r>
              <a:rPr lang="en-US" sz="2400" i="1" dirty="0" smtClean="0">
                <a:latin typeface="Times"/>
                <a:cs typeface="Times"/>
              </a:rPr>
              <a:t>p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</a:t>
            </a:r>
            <a:r>
              <a:rPr lang="en-US" sz="2400" dirty="0" smtClean="0"/>
              <a:t>andomly </a:t>
            </a:r>
            <a:r>
              <a:rPr lang="en-US" sz="2400" dirty="0"/>
              <a:t>select a new starting position      </a:t>
            </a:r>
            <a:r>
              <a:rPr lang="en-US" sz="2400" dirty="0" smtClean="0"/>
              <a:t>      with probability</a:t>
            </a:r>
            <a:endParaRPr lang="en-US" sz="2400" dirty="0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99982"/>
              </p:ext>
            </p:extLst>
          </p:nvPr>
        </p:nvGraphicFramePr>
        <p:xfrm>
          <a:off x="2397125" y="2168525"/>
          <a:ext cx="3581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2" name="Equation" r:id="rId4" imgW="1320480" imgH="888840" progId="Equation.3">
                  <p:embed/>
                </p:oleObj>
              </mc:Choice>
              <mc:Fallback>
                <p:oleObj name="Equation" r:id="rId4" imgW="13204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2168525"/>
                        <a:ext cx="35814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004852"/>
              </p:ext>
            </p:extLst>
          </p:nvPr>
        </p:nvGraphicFramePr>
        <p:xfrm>
          <a:off x="5811838" y="1168400"/>
          <a:ext cx="892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3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838" y="1168400"/>
                        <a:ext cx="892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92761"/>
              </p:ext>
            </p:extLst>
          </p:nvPr>
        </p:nvGraphicFramePr>
        <p:xfrm>
          <a:off x="6526213" y="4670425"/>
          <a:ext cx="892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4" name="Equation" r:id="rId8" imgW="419040" imgH="228600" progId="Equation.3">
                  <p:embed/>
                </p:oleObj>
              </mc:Choice>
              <mc:Fallback>
                <p:oleObj name="Equation" r:id="rId8" imgW="4190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13" y="4670425"/>
                        <a:ext cx="892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657751"/>
              </p:ext>
            </p:extLst>
          </p:nvPr>
        </p:nvGraphicFramePr>
        <p:xfrm>
          <a:off x="3363118" y="5334000"/>
          <a:ext cx="2417763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5" name="Equation" r:id="rId10" imgW="939600" imgH="558720" progId="Equation.3">
                  <p:embed/>
                </p:oleObj>
              </mc:Choice>
              <mc:Fallback>
                <p:oleObj name="Equation" r:id="rId10" imgW="939600" imgH="558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118" y="5334000"/>
                        <a:ext cx="2417763" cy="143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/>
              <a:t>The Phase Shift Problem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400" dirty="0"/>
              <a:t>Gibbs sampler can get stuck in a local </a:t>
            </a:r>
            <a:r>
              <a:rPr lang="en-US" sz="2400" dirty="0" smtClean="0"/>
              <a:t>maximum </a:t>
            </a:r>
            <a:r>
              <a:rPr lang="en-US" sz="2400" dirty="0"/>
              <a:t>that corresponds to the correct solution shifted by a few bases </a:t>
            </a:r>
          </a:p>
          <a:p>
            <a:endParaRPr lang="en-US" sz="2400" dirty="0" smtClean="0"/>
          </a:p>
          <a:p>
            <a:r>
              <a:rPr lang="en-US" sz="2400" dirty="0" smtClean="0"/>
              <a:t>Solution: </a:t>
            </a:r>
            <a:r>
              <a:rPr lang="en-US" sz="2400" dirty="0"/>
              <a:t>add a special step to shift the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a</a:t>
            </a:r>
            <a:r>
              <a:rPr lang="en-US" sz="2400" i="1" dirty="0"/>
              <a:t> </a:t>
            </a:r>
            <a:r>
              <a:rPr lang="en-US" sz="2400" dirty="0"/>
              <a:t>values by the same amount for all </a:t>
            </a:r>
            <a:r>
              <a:rPr lang="en-US" sz="2400" dirty="0" smtClean="0"/>
              <a:t>sequences</a:t>
            </a:r>
          </a:p>
          <a:p>
            <a:endParaRPr lang="en-US" sz="2400" dirty="0"/>
          </a:p>
          <a:p>
            <a:r>
              <a:rPr lang="en-US" sz="2400" dirty="0" smtClean="0"/>
              <a:t>Try different </a:t>
            </a:r>
            <a:r>
              <a:rPr lang="en-US" sz="2400" dirty="0"/>
              <a:t>shift amounts and pick one in proportion to its probability </a:t>
            </a:r>
            <a:r>
              <a:rPr lang="en-US" sz="2400" dirty="0" smtClean="0"/>
              <a:t>score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838200" y="1284288"/>
            <a:ext cx="7620000" cy="5443537"/>
          </a:xfrm>
          <a:noFill/>
        </p:spPr>
      </p:pic>
      <p:sp>
        <p:nvSpPr>
          <p:cNvPr id="107523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Convergence of Gibbs</a:t>
            </a:r>
          </a:p>
        </p:txBody>
      </p:sp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4190269" y="4844256"/>
            <a:ext cx="274466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true motif deleted from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input sequences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562600" y="4006056"/>
            <a:ext cx="685800" cy="838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31A6C-B619-1D45-9666-2C8554CF07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Background Knowledge to Bias the Parameters</a:t>
            </a: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dirty="0" smtClean="0"/>
              <a:t>Let’s consider two ways in which background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 smtClean="0"/>
              <a:t>knowledge can be exploited in motif finding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 smtClean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A</a:t>
            </a:r>
            <a:r>
              <a:rPr lang="en-US" sz="2400" dirty="0" smtClean="0"/>
              <a:t>ccounting </a:t>
            </a:r>
            <a:r>
              <a:rPr lang="en-US" sz="2400" dirty="0"/>
              <a:t>for palindromes that are common in DNA binding </a:t>
            </a:r>
            <a:r>
              <a:rPr lang="en-US" sz="2400" dirty="0" smtClean="0"/>
              <a:t>sites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Using </a:t>
            </a:r>
            <a:r>
              <a:rPr lang="en-US" sz="2400" dirty="0" err="1"/>
              <a:t>Dirichlet</a:t>
            </a:r>
            <a:r>
              <a:rPr lang="en-US" sz="2400" dirty="0"/>
              <a:t> mixture priors to account for biochemical similarity of amino acids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Background Knowledge to Bias the Parameters</a:t>
            </a: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620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Many DNA motifs have a </a:t>
            </a:r>
            <a:r>
              <a:rPr lang="en-US" sz="2400" dirty="0" err="1" smtClean="0"/>
              <a:t>palindromic</a:t>
            </a:r>
            <a:r>
              <a:rPr lang="en-US" sz="2400" dirty="0" smtClean="0"/>
              <a:t> pattern because they are bound by a protein </a:t>
            </a:r>
            <a:r>
              <a:rPr lang="en-US" sz="2400" i="1" dirty="0" err="1" smtClean="0"/>
              <a:t>homodimer</a:t>
            </a:r>
            <a:r>
              <a:rPr lang="en-US" sz="2400" dirty="0" smtClean="0"/>
              <a:t>: a complex consisting of two identical proteins</a:t>
            </a:r>
            <a:endParaRPr lang="en-US" sz="2400" dirty="0"/>
          </a:p>
        </p:txBody>
      </p:sp>
      <p:pic>
        <p:nvPicPr>
          <p:cNvPr id="64517" name="Picture 9" descr="homodimer-DNA"/>
          <p:cNvPicPr>
            <a:picLocks noChangeAspect="1" noChangeArrowheads="1"/>
          </p:cNvPicPr>
          <p:nvPr/>
        </p:nvPicPr>
        <p:blipFill>
          <a:blip r:embed="rId3"/>
          <a:srcRect t="2415" b="3372"/>
          <a:stretch>
            <a:fillRect/>
          </a:stretch>
        </p:blipFill>
        <p:spPr bwMode="auto">
          <a:xfrm>
            <a:off x="1219200" y="2971800"/>
            <a:ext cx="65655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52038" y="6586654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Porteus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Carroll </a:t>
            </a:r>
            <a:r>
              <a:rPr lang="en-US" sz="1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Representing Palindromes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arameters </a:t>
            </a:r>
            <a:r>
              <a:rPr lang="en-US" sz="2400" dirty="0"/>
              <a:t>in probabilistic models can be “tied” or “shared”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uring </a:t>
            </a:r>
            <a:r>
              <a:rPr lang="en-US" sz="2400" dirty="0"/>
              <a:t>motif search, try tying parameters according to palindromic constraint; accept if it increases likelihood </a:t>
            </a:r>
            <a:r>
              <a:rPr lang="en-US" sz="2400" dirty="0" smtClean="0"/>
              <a:t>ratio test </a:t>
            </a:r>
            <a:r>
              <a:rPr lang="en-US" sz="2400" dirty="0"/>
              <a:t>(half as many parameters)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62080"/>
              </p:ext>
            </p:extLst>
          </p:nvPr>
        </p:nvGraphicFramePr>
        <p:xfrm>
          <a:off x="2895600" y="2057400"/>
          <a:ext cx="3581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59" name="Equation" r:id="rId4" imgW="1485720" imgH="939600" progId="Equation.3">
                  <p:embed/>
                </p:oleObj>
              </mc:Choice>
              <mc:Fallback>
                <p:oleObj name="Equation" r:id="rId4" imgW="14857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3581400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Oval 9"/>
          <p:cNvSpPr>
            <a:spLocks noChangeArrowheads="1"/>
          </p:cNvSpPr>
          <p:nvPr/>
        </p:nvSpPr>
        <p:spPr bwMode="auto">
          <a:xfrm>
            <a:off x="3962400" y="21336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7" name="Oval 10"/>
          <p:cNvSpPr>
            <a:spLocks noChangeArrowheads="1"/>
          </p:cNvSpPr>
          <p:nvPr/>
        </p:nvSpPr>
        <p:spPr bwMode="auto">
          <a:xfrm>
            <a:off x="5524500" y="38100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8" name="Oval 11"/>
          <p:cNvSpPr>
            <a:spLocks noChangeArrowheads="1"/>
          </p:cNvSpPr>
          <p:nvPr/>
        </p:nvSpPr>
        <p:spPr bwMode="auto">
          <a:xfrm>
            <a:off x="5524500" y="32512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12"/>
          <p:cNvSpPr>
            <a:spLocks noChangeArrowheads="1"/>
          </p:cNvSpPr>
          <p:nvPr/>
        </p:nvSpPr>
        <p:spPr bwMode="auto">
          <a:xfrm>
            <a:off x="3962400" y="26924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Oval 13"/>
          <p:cNvSpPr>
            <a:spLocks noChangeArrowheads="1"/>
          </p:cNvSpPr>
          <p:nvPr/>
        </p:nvSpPr>
        <p:spPr bwMode="auto">
          <a:xfrm>
            <a:off x="3962400" y="32512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1" name="Oval 14"/>
          <p:cNvSpPr>
            <a:spLocks noChangeArrowheads="1"/>
          </p:cNvSpPr>
          <p:nvPr/>
        </p:nvSpPr>
        <p:spPr bwMode="auto">
          <a:xfrm>
            <a:off x="5524500" y="26924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2" name="Oval 15"/>
          <p:cNvSpPr>
            <a:spLocks noChangeArrowheads="1"/>
          </p:cNvSpPr>
          <p:nvPr/>
        </p:nvSpPr>
        <p:spPr bwMode="auto">
          <a:xfrm>
            <a:off x="3962400" y="38100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6573" name="Oval 16"/>
          <p:cNvSpPr>
            <a:spLocks noChangeArrowheads="1"/>
          </p:cNvSpPr>
          <p:nvPr/>
        </p:nvSpPr>
        <p:spPr bwMode="auto">
          <a:xfrm>
            <a:off x="5524500" y="21336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6574" name="Line 17"/>
          <p:cNvSpPr>
            <a:spLocks noChangeShapeType="1"/>
          </p:cNvSpPr>
          <p:nvPr/>
        </p:nvSpPr>
        <p:spPr bwMode="auto">
          <a:xfrm>
            <a:off x="4724400" y="2514600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 smtClean="0"/>
              <a:t>Goals for Lecture</a:t>
            </a:r>
            <a:endParaRPr lang="en-US" sz="4000" dirty="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Key concepts:</a:t>
            </a:r>
          </a:p>
          <a:p>
            <a:r>
              <a:rPr lang="en-US" sz="2400" dirty="0" smtClean="0"/>
              <a:t>Markov Chain Monte Carlo (MCMC) and Gibbs sampling</a:t>
            </a:r>
          </a:p>
          <a:p>
            <a:pPr lvl="1"/>
            <a:r>
              <a:rPr lang="en-US" sz="2000" dirty="0" smtClean="0">
                <a:hlinkClick r:id="rId3"/>
              </a:rPr>
              <a:t>CS 760 slides</a:t>
            </a:r>
            <a:r>
              <a:rPr lang="en-US" sz="2000" dirty="0" smtClean="0"/>
              <a:t> for background</a:t>
            </a:r>
          </a:p>
          <a:p>
            <a:r>
              <a:rPr lang="en-US" sz="2400" dirty="0" smtClean="0"/>
              <a:t>Gibbs sampling applied to the motif-finding task</a:t>
            </a:r>
          </a:p>
          <a:p>
            <a:r>
              <a:rPr lang="en-US" sz="2400" dirty="0" smtClean="0"/>
              <a:t>parameter tying</a:t>
            </a:r>
          </a:p>
          <a:p>
            <a:r>
              <a:rPr lang="en-US" sz="2400" dirty="0" smtClean="0"/>
              <a:t>incorporating prior knowledge using </a:t>
            </a:r>
            <a:r>
              <a:rPr lang="en-US" sz="2400" dirty="0" err="1" smtClean="0"/>
              <a:t>Dirichlets</a:t>
            </a:r>
            <a:r>
              <a:rPr lang="en-US" sz="2400" dirty="0" smtClean="0"/>
              <a:t> and </a:t>
            </a:r>
            <a:r>
              <a:rPr lang="en-US" sz="2400" dirty="0" err="1" smtClean="0"/>
              <a:t>Dirichlet</a:t>
            </a:r>
            <a:r>
              <a:rPr lang="en-US" sz="2400" dirty="0" smtClean="0"/>
              <a:t> mixtures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sz="4000" smtClean="0"/>
              <a:t>Updating Tied Parameters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295763"/>
              </p:ext>
            </p:extLst>
          </p:nvPr>
        </p:nvGraphicFramePr>
        <p:xfrm>
          <a:off x="2514600" y="1524000"/>
          <a:ext cx="3581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01" name="Equation" r:id="rId4" imgW="1485720" imgH="939600" progId="Equation.3">
                  <p:embed/>
                </p:oleObj>
              </mc:Choice>
              <mc:Fallback>
                <p:oleObj name="Equation" r:id="rId4" imgW="14857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3581400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Oval 9"/>
          <p:cNvSpPr>
            <a:spLocks noChangeArrowheads="1"/>
          </p:cNvSpPr>
          <p:nvPr/>
        </p:nvSpPr>
        <p:spPr bwMode="auto">
          <a:xfrm>
            <a:off x="3581400" y="16002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Oval 10"/>
          <p:cNvSpPr>
            <a:spLocks noChangeArrowheads="1"/>
          </p:cNvSpPr>
          <p:nvPr/>
        </p:nvSpPr>
        <p:spPr bwMode="auto">
          <a:xfrm>
            <a:off x="5143500" y="32766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5" name="Oval 11"/>
          <p:cNvSpPr>
            <a:spLocks noChangeArrowheads="1"/>
          </p:cNvSpPr>
          <p:nvPr/>
        </p:nvSpPr>
        <p:spPr bwMode="auto">
          <a:xfrm>
            <a:off x="5143500" y="27178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Oval 12"/>
          <p:cNvSpPr>
            <a:spLocks noChangeArrowheads="1"/>
          </p:cNvSpPr>
          <p:nvPr/>
        </p:nvSpPr>
        <p:spPr bwMode="auto">
          <a:xfrm>
            <a:off x="3581400" y="21590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7" name="Oval 13"/>
          <p:cNvSpPr>
            <a:spLocks noChangeArrowheads="1"/>
          </p:cNvSpPr>
          <p:nvPr/>
        </p:nvSpPr>
        <p:spPr bwMode="auto">
          <a:xfrm>
            <a:off x="3581400" y="27178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Oval 14"/>
          <p:cNvSpPr>
            <a:spLocks noChangeArrowheads="1"/>
          </p:cNvSpPr>
          <p:nvPr/>
        </p:nvSpPr>
        <p:spPr bwMode="auto">
          <a:xfrm>
            <a:off x="5143500" y="21590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9" name="Oval 15"/>
          <p:cNvSpPr>
            <a:spLocks noChangeArrowheads="1"/>
          </p:cNvSpPr>
          <p:nvPr/>
        </p:nvSpPr>
        <p:spPr bwMode="auto">
          <a:xfrm>
            <a:off x="3581400" y="32766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8620" name="Oval 16"/>
          <p:cNvSpPr>
            <a:spLocks noChangeArrowheads="1"/>
          </p:cNvSpPr>
          <p:nvPr/>
        </p:nvSpPr>
        <p:spPr bwMode="auto">
          <a:xfrm>
            <a:off x="5143500" y="16002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8621" name="Line 17"/>
          <p:cNvSpPr>
            <a:spLocks noChangeShapeType="1"/>
          </p:cNvSpPr>
          <p:nvPr/>
        </p:nvSpPr>
        <p:spPr bwMode="auto">
          <a:xfrm>
            <a:off x="4343400" y="1981200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23313"/>
              </p:ext>
            </p:extLst>
          </p:nvPr>
        </p:nvGraphicFramePr>
        <p:xfrm>
          <a:off x="712788" y="4249738"/>
          <a:ext cx="764063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02" name="Equation" r:id="rId6" imgW="2806560" imgH="545760" progId="Equation.3">
                  <p:embed/>
                </p:oleObj>
              </mc:Choice>
              <mc:Fallback>
                <p:oleObj name="Equation" r:id="rId6" imgW="280656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249738"/>
                        <a:ext cx="7640637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Including Prior Knowledge</a:t>
            </a:r>
            <a:endParaRPr lang="en-US" sz="4000" dirty="0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ecall </a:t>
            </a:r>
            <a:r>
              <a:rPr lang="en-US" sz="2400" dirty="0"/>
              <a:t>that </a:t>
            </a:r>
            <a:r>
              <a:rPr lang="en-US" sz="2400" dirty="0" smtClean="0"/>
              <a:t>MEME and Gibbs update parameters </a:t>
            </a:r>
            <a:r>
              <a:rPr lang="en-US" sz="2400" dirty="0"/>
              <a:t>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Can we use background knowledge to guide our choice of </a:t>
            </a:r>
            <a:r>
              <a:rPr lang="en-US" sz="2400" dirty="0" err="1"/>
              <a:t>pseudocounts</a:t>
            </a:r>
            <a:r>
              <a:rPr lang="en-US" sz="2400" dirty="0"/>
              <a:t> ( </a:t>
            </a:r>
            <a:r>
              <a:rPr lang="en-US" sz="2400" i="1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d</a:t>
            </a:r>
            <a:r>
              <a:rPr lang="en-US" sz="2400" i="1" baseline="-250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c,k</a:t>
            </a:r>
            <a:r>
              <a:rPr lang="en-US" sz="2400" baseline="-25000" dirty="0"/>
              <a:t> </a:t>
            </a:r>
            <a:r>
              <a:rPr lang="en-US" sz="2400" dirty="0"/>
              <a:t>)?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uppose </a:t>
            </a:r>
            <a:r>
              <a:rPr lang="en-US" sz="2400" dirty="0"/>
              <a:t>we’re modeling protein sequences…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55762"/>
              </p:ext>
            </p:extLst>
          </p:nvPr>
        </p:nvGraphicFramePr>
        <p:xfrm>
          <a:off x="2603500" y="2151063"/>
          <a:ext cx="36322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3" name="Equation" r:id="rId4" imgW="1358640" imgH="545760" progId="Equation.3">
                  <p:embed/>
                </p:oleObj>
              </mc:Choice>
              <mc:Fallback>
                <p:oleObj name="Equation" r:id="rId4" imgW="135864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151063"/>
                        <a:ext cx="36322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0" y="152400"/>
            <a:ext cx="7772400" cy="762000"/>
          </a:xfrm>
        </p:spPr>
        <p:txBody>
          <a:bodyPr/>
          <a:lstStyle/>
          <a:p>
            <a:r>
              <a:rPr lang="en-US" sz="4000"/>
              <a:t>Amino Acids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575" y="228600"/>
            <a:ext cx="5280025" cy="64770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</p:pic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152400" y="1066800"/>
            <a:ext cx="350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Can we encode prior knowledge about amino acid properties into the motif finding process?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here </a:t>
            </a:r>
            <a:r>
              <a:rPr lang="en-US" sz="2400" dirty="0"/>
              <a:t>are classes of amino acids that share similar properties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Dirichlet Mixture Priors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Prior </a:t>
            </a:r>
            <a:r>
              <a:rPr lang="en-US" sz="2400" dirty="0" smtClean="0"/>
              <a:t>for </a:t>
            </a:r>
            <a:r>
              <a:rPr lang="en-US" sz="2400" dirty="0"/>
              <a:t>a single PWM column, not the entire motif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Because we’re </a:t>
            </a:r>
            <a:r>
              <a:rPr lang="en-US" sz="2400" dirty="0"/>
              <a:t>estimating multinomial distributions (frequencies of amino acids at each motif position), a natural way to encode prior knowledge is using </a:t>
            </a:r>
            <a:r>
              <a:rPr lang="en-US" sz="2400" dirty="0" err="1"/>
              <a:t>Dirichlet</a:t>
            </a:r>
            <a:r>
              <a:rPr lang="en-US" sz="2400" dirty="0"/>
              <a:t> </a:t>
            </a:r>
            <a:r>
              <a:rPr lang="en-US" sz="2400" dirty="0" smtClean="0"/>
              <a:t>distributions</a:t>
            </a:r>
            <a:endParaRPr lang="en-US" sz="2400" dirty="0"/>
          </a:p>
          <a:p>
            <a:pPr>
              <a:spcBef>
                <a:spcPct val="20000"/>
              </a:spcBef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et’s </a:t>
            </a:r>
            <a:r>
              <a:rPr lang="en-US" sz="2400" dirty="0"/>
              <a:t>consider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Beta distribution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Dirichlet</a:t>
            </a:r>
            <a:r>
              <a:rPr lang="en-US" sz="2400" dirty="0"/>
              <a:t> distribution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mixtures of </a:t>
            </a:r>
            <a:r>
              <a:rPr lang="en-US" sz="2400" dirty="0" err="1"/>
              <a:t>Dirichlets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10"/>
          <p:cNvSpPr>
            <a:spLocks noChangeArrowheads="1"/>
          </p:cNvSpPr>
          <p:nvPr/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Suppose </a:t>
            </a:r>
            <a:r>
              <a:rPr lang="en-US" sz="2400" dirty="0"/>
              <a:t>we’re taking a Bayesian approach to estimating the parameter </a:t>
            </a:r>
            <a:r>
              <a:rPr lang="el-GR" sz="2400" i="1" dirty="0">
                <a:ea typeface="Times New Roman" pitchFamily="-111" charset="0"/>
                <a:cs typeface="Times New Roman" pitchFamily="-111" charset="0"/>
              </a:rPr>
              <a:t>θ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of a weighted coin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ea typeface="Times New Roman" pitchFamily="-111" charset="0"/>
                <a:cs typeface="Times New Roman" pitchFamily="-111" charset="0"/>
              </a:rPr>
              <a:t>The 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Beta distribution provides an appropriate prior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ea typeface="Times New Roman" pitchFamily="-111" charset="0"/>
              <a:cs typeface="Times New Roman" pitchFamily="-111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where</a:t>
            </a:r>
            <a:endParaRPr lang="el-GR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768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Beta Distribution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83864"/>
              </p:ext>
            </p:extLst>
          </p:nvPr>
        </p:nvGraphicFramePr>
        <p:xfrm>
          <a:off x="1295400" y="2305050"/>
          <a:ext cx="4343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03" name="Equation" r:id="rId4" imgW="2095200" imgH="431640" progId="Equation.3">
                  <p:embed/>
                </p:oleObj>
              </mc:Choice>
              <mc:Fallback>
                <p:oleObj name="Equation" r:id="rId4" imgW="2095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05050"/>
                        <a:ext cx="4343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977053"/>
              </p:ext>
            </p:extLst>
          </p:nvPr>
        </p:nvGraphicFramePr>
        <p:xfrm>
          <a:off x="1143000" y="3565525"/>
          <a:ext cx="3952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04" name="Equation" r:id="rId6" imgW="190440" imgH="228600" progId="Equation.3">
                  <p:embed/>
                </p:oleObj>
              </mc:Choice>
              <mc:Fallback>
                <p:oleObj name="Equation" r:id="rId6" imgW="190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65525"/>
                        <a:ext cx="3952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38871"/>
              </p:ext>
            </p:extLst>
          </p:nvPr>
        </p:nvGraphicFramePr>
        <p:xfrm>
          <a:off x="1143000" y="4068763"/>
          <a:ext cx="3698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05" name="Equation" r:id="rId8" imgW="177480" imgH="228600" progId="Equation.3">
                  <p:embed/>
                </p:oleObj>
              </mc:Choice>
              <mc:Fallback>
                <p:oleObj name="Equation" r:id="rId8" imgW="1774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698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33775" y="4343400"/>
            <a:ext cx="5229225" cy="2286000"/>
            <a:chOff x="1233" y="1440"/>
            <a:chExt cx="3294" cy="1440"/>
          </a:xfrm>
        </p:grpSpPr>
        <p:pic>
          <p:nvPicPr>
            <p:cNvPr id="76812" name="Picture 7" descr="bet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33" y="1440"/>
              <a:ext cx="329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3" name="Text Box 8"/>
            <p:cNvSpPr txBox="1">
              <a:spLocks noChangeArrowheads="1"/>
            </p:cNvSpPr>
            <p:nvPr/>
          </p:nvSpPr>
          <p:spPr bwMode="auto">
            <a:xfrm>
              <a:off x="1248" y="2640"/>
              <a:ext cx="164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pitchFamily="-111" charset="0"/>
                </a:rPr>
                <a:t>0</a:t>
              </a:r>
            </a:p>
          </p:txBody>
        </p:sp>
        <p:sp>
          <p:nvSpPr>
            <p:cNvPr id="76814" name="Text Box 9"/>
            <p:cNvSpPr txBox="1">
              <a:spLocks noChangeArrowheads="1"/>
            </p:cNvSpPr>
            <p:nvPr/>
          </p:nvSpPr>
          <p:spPr bwMode="auto">
            <a:xfrm>
              <a:off x="1872" y="2640"/>
              <a:ext cx="164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pitchFamily="-111" charset="0"/>
                </a:rPr>
                <a:t>1</a:t>
              </a:r>
            </a:p>
          </p:txBody>
        </p:sp>
      </p:grpSp>
      <p:graphicFrame>
        <p:nvGraphicFramePr>
          <p:cNvPr id="76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51817"/>
              </p:ext>
            </p:extLst>
          </p:nvPr>
        </p:nvGraphicFramePr>
        <p:xfrm>
          <a:off x="1143000" y="4572000"/>
          <a:ext cx="2889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06" name="Equation" r:id="rId11" imgW="139680" imgH="152280" progId="Equation.3">
                  <p:embed/>
                </p:oleObj>
              </mc:Choice>
              <mc:Fallback>
                <p:oleObj name="Equation" r:id="rId11" imgW="13968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288925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9" name="Text Box 12"/>
          <p:cNvSpPr txBox="1">
            <a:spLocks noChangeArrowheads="1"/>
          </p:cNvSpPr>
          <p:nvPr/>
        </p:nvSpPr>
        <p:spPr bwMode="auto">
          <a:xfrm>
            <a:off x="1676400" y="3576638"/>
            <a:ext cx="626586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# of “imaginary” heads we have seen already</a:t>
            </a:r>
          </a:p>
        </p:txBody>
      </p:sp>
      <p:sp>
        <p:nvSpPr>
          <p:cNvPr id="76810" name="Text Box 13"/>
          <p:cNvSpPr txBox="1">
            <a:spLocks noChangeArrowheads="1"/>
          </p:cNvSpPr>
          <p:nvPr/>
        </p:nvSpPr>
        <p:spPr bwMode="auto">
          <a:xfrm>
            <a:off x="1676400" y="4110038"/>
            <a:ext cx="5978525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# of “imaginary” tails we have seen already</a:t>
            </a:r>
          </a:p>
        </p:txBody>
      </p:sp>
      <p:sp>
        <p:nvSpPr>
          <p:cNvPr id="76811" name="Text Box 14"/>
          <p:cNvSpPr txBox="1">
            <a:spLocks noChangeArrowheads="1"/>
          </p:cNvSpPr>
          <p:nvPr/>
        </p:nvSpPr>
        <p:spPr bwMode="auto">
          <a:xfrm>
            <a:off x="1676400" y="4567238"/>
            <a:ext cx="3979863" cy="8223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continuous generalization of</a:t>
            </a:r>
          </a:p>
          <a:p>
            <a:r>
              <a:rPr lang="en-US" sz="2400" dirty="0"/>
              <a:t>factorial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Suppose </a:t>
            </a:r>
            <a:r>
              <a:rPr lang="en-US" sz="2400" dirty="0"/>
              <a:t>now we’re given a data set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dirty="0"/>
              <a:t> in which we observe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h</a:t>
            </a:r>
            <a:r>
              <a:rPr lang="en-US" sz="2400" dirty="0"/>
              <a:t> heads and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t</a:t>
            </a:r>
            <a:r>
              <a:rPr lang="en-US" sz="2400" dirty="0"/>
              <a:t> tails</a:t>
            </a:r>
            <a:endParaRPr lang="el-GR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Beta Distribution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98139"/>
              </p:ext>
            </p:extLst>
          </p:nvPr>
        </p:nvGraphicFramePr>
        <p:xfrm>
          <a:off x="1338263" y="1963738"/>
          <a:ext cx="6684962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46" name="Equation" r:id="rId4" imgW="3225600" imgH="901440" progId="Equation.3">
                  <p:embed/>
                </p:oleObj>
              </mc:Choice>
              <mc:Fallback>
                <p:oleObj name="Equation" r:id="rId4" imgW="3225600" imgH="901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963738"/>
                        <a:ext cx="6684962" cy="186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85800" y="24384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posterior distribution is also Beta: we say that the set of </a:t>
            </a:r>
            <a:r>
              <a:rPr lang="en-US" sz="2400" dirty="0" smtClean="0"/>
              <a:t>Beta </a:t>
            </a:r>
            <a:r>
              <a:rPr lang="en-US" sz="2400" dirty="0"/>
              <a:t>distributions is a </a:t>
            </a:r>
            <a:r>
              <a:rPr lang="en-US" sz="2400" i="1" dirty="0"/>
              <a:t>conjugate</a:t>
            </a:r>
            <a:r>
              <a:rPr lang="en-US" sz="2400" dirty="0"/>
              <a:t> family for binomial sampling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Dirichlet Distribution</a:t>
            </a:r>
          </a:p>
        </p:txBody>
      </p:sp>
      <p:sp>
        <p:nvSpPr>
          <p:cNvPr id="80900" name="Rectangle 1027"/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-111" charset="0"/>
            </a:endParaRPr>
          </a:p>
        </p:txBody>
      </p:sp>
      <p:sp>
        <p:nvSpPr>
          <p:cNvPr id="80901" name="Rectangle 1028"/>
          <p:cNvSpPr>
            <a:spLocks noChangeArrowheads="1"/>
          </p:cNvSpPr>
          <p:nvPr/>
        </p:nvSpPr>
        <p:spPr bwMode="auto">
          <a:xfrm>
            <a:off x="685800" y="12192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discrete variables with more than two possible values, we can use </a:t>
            </a:r>
            <a:r>
              <a:rPr lang="en-US" sz="2400" i="1" dirty="0" err="1"/>
              <a:t>Dirichlet</a:t>
            </a:r>
            <a:r>
              <a:rPr lang="en-US" sz="2400" dirty="0"/>
              <a:t> priors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/>
              <a:t>Dirichlet</a:t>
            </a:r>
            <a:r>
              <a:rPr lang="en-US" sz="2400" dirty="0"/>
              <a:t> priors are a </a:t>
            </a:r>
            <a:r>
              <a:rPr lang="en-US" sz="2400" i="1" dirty="0"/>
              <a:t>conjugate</a:t>
            </a:r>
            <a:r>
              <a:rPr lang="en-US" sz="2400" dirty="0"/>
              <a:t> family for multinomial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f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dirty="0">
                <a:latin typeface="Times" pitchFamily="-111" charset="0"/>
              </a:rPr>
              <a:t>(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θ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)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is </a:t>
            </a:r>
            <a:r>
              <a:rPr lang="en-US" sz="2400" dirty="0" err="1">
                <a:ea typeface="Times New Roman" pitchFamily="-111" charset="0"/>
                <a:cs typeface="Times New Roman" pitchFamily="-111" charset="0"/>
              </a:rPr>
              <a:t>Dirichlet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(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, . . . , 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),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then </a:t>
            </a:r>
            <a:r>
              <a:rPr lang="en-US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P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(</a:t>
            </a:r>
            <a:r>
              <a:rPr lang="el-GR" sz="2400" i="1" dirty="0">
                <a:latin typeface="Times" pitchFamily="-111" charset="0"/>
              </a:rPr>
              <a:t>θ</a:t>
            </a:r>
            <a:r>
              <a:rPr lang="en-US" sz="2400" dirty="0">
                <a:latin typeface="Times" pitchFamily="-111" charset="0"/>
              </a:rPr>
              <a:t>|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dirty="0">
                <a:latin typeface="Times" pitchFamily="-111" charset="0"/>
              </a:rPr>
              <a:t>)</a:t>
            </a:r>
            <a:r>
              <a:rPr lang="en-US" sz="2400" dirty="0"/>
              <a:t> is </a:t>
            </a:r>
            <a:r>
              <a:rPr lang="en-US" sz="2400" dirty="0" err="1"/>
              <a:t>Dirichlet</a:t>
            </a:r>
            <a:r>
              <a:rPr lang="en-US" sz="2400" dirty="0">
                <a:latin typeface="Times" pitchFamily="-111" charset="0"/>
              </a:rPr>
              <a:t>(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1</a:t>
            </a:r>
            <a:r>
              <a:rPr lang="en-US" sz="2400" i="1" dirty="0">
                <a:latin typeface="Times" pitchFamily="-111" charset="0"/>
              </a:rPr>
              <a:t>+D</a:t>
            </a:r>
            <a:r>
              <a:rPr lang="en-US" sz="2400" i="1" baseline="-25000" dirty="0">
                <a:latin typeface="Times" pitchFamily="-111" charset="0"/>
              </a:rPr>
              <a:t>1</a:t>
            </a:r>
            <a:r>
              <a:rPr lang="en-US" sz="2400" dirty="0">
                <a:latin typeface="Times" pitchFamily="-111" charset="0"/>
              </a:rPr>
              <a:t>, . . . , 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i="1" dirty="0">
                <a:latin typeface="Times" pitchFamily="-111" charset="0"/>
              </a:rPr>
              <a:t>+D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dirty="0">
                <a:latin typeface="Times" pitchFamily="-111" charset="0"/>
              </a:rPr>
              <a:t>),</a:t>
            </a:r>
            <a:r>
              <a:rPr lang="en-US" sz="2400" dirty="0"/>
              <a:t> where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i</a:t>
            </a:r>
            <a:r>
              <a:rPr lang="en-US" sz="2400" dirty="0"/>
              <a:t> is the # occurrences of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baseline="30000" dirty="0" err="1">
                <a:latin typeface="Times" pitchFamily="-111" charset="0"/>
              </a:rPr>
              <a:t>th</a:t>
            </a:r>
            <a:r>
              <a:rPr lang="en-US" sz="2400" dirty="0"/>
              <a:t> value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43951"/>
              </p:ext>
            </p:extLst>
          </p:nvPr>
        </p:nvGraphicFramePr>
        <p:xfrm>
          <a:off x="2001838" y="2974975"/>
          <a:ext cx="335915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3" name="Equation" r:id="rId4" imgW="1587240" imgH="863280" progId="Equation.3">
                  <p:embed/>
                </p:oleObj>
              </mc:Choice>
              <mc:Fallback>
                <p:oleObj name="Equation" r:id="rId4" imgW="158724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974975"/>
                        <a:ext cx="3359150" cy="182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 dirty="0" err="1" smtClean="0"/>
              <a:t>Dirichlet</a:t>
            </a:r>
            <a:r>
              <a:rPr lang="en-US" sz="4000" dirty="0" smtClean="0"/>
              <a:t> Distributions</a:t>
            </a:r>
          </a:p>
        </p:txBody>
      </p:sp>
      <p:sp>
        <p:nvSpPr>
          <p:cNvPr id="82951" name="Rectangle 1027"/>
          <p:cNvSpPr>
            <a:spLocks noChangeArrowheads="1"/>
          </p:cNvSpPr>
          <p:nvPr/>
        </p:nvSpPr>
        <p:spPr bwMode="auto">
          <a:xfrm>
            <a:off x="685800" y="1600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-111" charset="0"/>
            </a:endParaRPr>
          </a:p>
        </p:txBody>
      </p:sp>
      <p:pic>
        <p:nvPicPr>
          <p:cNvPr id="8295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447800"/>
            <a:ext cx="573563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TextBox 6"/>
          <p:cNvSpPr txBox="1">
            <a:spLocks noChangeArrowheads="1"/>
          </p:cNvSpPr>
          <p:nvPr/>
        </p:nvSpPr>
        <p:spPr bwMode="auto">
          <a:xfrm>
            <a:off x="457200" y="854076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robability </a:t>
            </a:r>
            <a:r>
              <a:rPr lang="en-US" dirty="0"/>
              <a:t>density (shown on a simplex) of </a:t>
            </a:r>
            <a:r>
              <a:rPr lang="en-US" dirty="0" err="1"/>
              <a:t>Dirichlet</a:t>
            </a:r>
            <a:r>
              <a:rPr lang="en-US" dirty="0"/>
              <a:t> distributions for </a:t>
            </a:r>
            <a:r>
              <a:rPr lang="en-US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K</a:t>
            </a:r>
            <a:r>
              <a:rPr lang="en-US" dirty="0"/>
              <a:t>=3 and various parameter vectors </a:t>
            </a:r>
            <a:r>
              <a:rPr lang="en-US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α</a:t>
            </a:r>
            <a:endParaRPr lang="en-US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28697"/>
              </p:ext>
            </p:extLst>
          </p:nvPr>
        </p:nvGraphicFramePr>
        <p:xfrm>
          <a:off x="63500" y="2573338"/>
          <a:ext cx="1708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35" name="Equation" r:id="rId5" imgW="761760" imgH="203040" progId="Equation.3">
                  <p:embed/>
                </p:oleObj>
              </mc:Choice>
              <mc:Fallback>
                <p:oleObj name="Equation" r:id="rId5" imgW="761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2573338"/>
                        <a:ext cx="17081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25063"/>
              </p:ext>
            </p:extLst>
          </p:nvPr>
        </p:nvGraphicFramePr>
        <p:xfrm>
          <a:off x="7294563" y="2573338"/>
          <a:ext cx="16811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36" name="Equation" r:id="rId7" imgW="749160" imgH="203040" progId="Equation.3">
                  <p:embed/>
                </p:oleObj>
              </mc:Choice>
              <mc:Fallback>
                <p:oleObj name="Equation" r:id="rId7" imgW="749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573338"/>
                        <a:ext cx="168116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06958"/>
              </p:ext>
            </p:extLst>
          </p:nvPr>
        </p:nvGraphicFramePr>
        <p:xfrm>
          <a:off x="7267575" y="4935538"/>
          <a:ext cx="1708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37" name="Equation" r:id="rId9" imgW="761760" imgH="203040" progId="Equation.3">
                  <p:embed/>
                </p:oleObj>
              </mc:Choice>
              <mc:Fallback>
                <p:oleObj name="Equation" r:id="rId9" imgW="7617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4935538"/>
                        <a:ext cx="17081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48169"/>
              </p:ext>
            </p:extLst>
          </p:nvPr>
        </p:nvGraphicFramePr>
        <p:xfrm>
          <a:off x="92075" y="4935538"/>
          <a:ext cx="1679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38" name="Equation" r:id="rId11" imgW="749160" imgH="203040" progId="Equation.3">
                  <p:embed/>
                </p:oleObj>
              </mc:Choice>
              <mc:Fallback>
                <p:oleObj name="Equation" r:id="rId11" imgW="7491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4935538"/>
                        <a:ext cx="16795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7113" y="6438898"/>
            <a:ext cx="531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Image from Wikipedia, Python code </a:t>
            </a:r>
            <a:r>
              <a:rPr lang="en-US" sz="1400" dirty="0" smtClean="0">
                <a:solidFill>
                  <a:schemeClr val="tx2"/>
                </a:solidFill>
              </a:rPr>
              <a:t>adapted from Thomas Boggs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sz="4000"/>
              <a:t>Mixture of Dirichlets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533400" y="14478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We’d </a:t>
            </a:r>
            <a:r>
              <a:rPr lang="en-US" sz="2400" dirty="0"/>
              <a:t>like to have </a:t>
            </a:r>
            <a:r>
              <a:rPr lang="en-US" sz="2400" dirty="0" err="1"/>
              <a:t>Dirichlet</a:t>
            </a:r>
            <a:r>
              <a:rPr lang="en-US" sz="2400" dirty="0"/>
              <a:t> distributions characterizing amino acids that tend to be used in certain “roles”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Brown et al. [</a:t>
            </a:r>
            <a:r>
              <a:rPr lang="en-US" sz="2400" i="1" dirty="0">
                <a:solidFill>
                  <a:schemeClr val="tx2"/>
                </a:solidFill>
              </a:rPr>
              <a:t>ISMB</a:t>
            </a:r>
            <a:r>
              <a:rPr lang="en-US" sz="2400" dirty="0">
                <a:solidFill>
                  <a:schemeClr val="tx2"/>
                </a:solidFill>
              </a:rPr>
              <a:t> ‘</a:t>
            </a:r>
            <a:r>
              <a:rPr lang="en-US" sz="2400" dirty="0" smtClean="0">
                <a:solidFill>
                  <a:schemeClr val="tx2"/>
                </a:solidFill>
              </a:rPr>
              <a:t>93] </a:t>
            </a:r>
            <a:r>
              <a:rPr lang="en-US" sz="2400" dirty="0"/>
              <a:t>induced a set of </a:t>
            </a:r>
            <a:r>
              <a:rPr lang="en-US" sz="2400" dirty="0" err="1"/>
              <a:t>Dirichlets</a:t>
            </a:r>
            <a:r>
              <a:rPr lang="en-US" sz="2400" dirty="0"/>
              <a:t> from</a:t>
            </a:r>
            <a:r>
              <a:rPr lang="en-US" sz="2400" dirty="0" smtClean="0"/>
              <a:t> “trusted” </a:t>
            </a:r>
            <a:r>
              <a:rPr lang="en-US" sz="2400" dirty="0"/>
              <a:t>protein alignments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“large, charged and polar”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“polar and mostly negatively charged”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“hydrophobic, uncharged, </a:t>
            </a:r>
            <a:r>
              <a:rPr lang="en-US" sz="2400" dirty="0" err="1">
                <a:ea typeface="ＭＳ Ｐゴシック" pitchFamily="-111" charset="-128"/>
                <a:cs typeface="ＭＳ Ｐゴシック" pitchFamily="-111" charset="-128"/>
              </a:rPr>
              <a:t>nonpolar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762000"/>
          </a:xfrm>
        </p:spPr>
        <p:txBody>
          <a:bodyPr/>
          <a:lstStyle/>
          <a:p>
            <a:r>
              <a:rPr lang="en-US" sz="4000" dirty="0" smtClean="0"/>
              <a:t>Trusted Protein Alignments</a:t>
            </a:r>
            <a:endParaRPr lang="en-US" sz="4000" dirty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457200" y="9906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trusted protein alignment is one in which known protein structures are used to determine which parts of the given set of sequences should be aligned</a:t>
            </a:r>
            <a:endParaRPr lang="en-US" sz="24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5" name="Picture 4" descr="F3.large.jpg"/>
          <p:cNvPicPr>
            <a:picLocks noChangeAspect="1"/>
          </p:cNvPicPr>
          <p:nvPr/>
        </p:nvPicPr>
        <p:blipFill>
          <a:blip r:embed="rId3"/>
          <a:srcRect r="46932" b="58889"/>
          <a:stretch>
            <a:fillRect/>
          </a:stretch>
        </p:blipFill>
        <p:spPr>
          <a:xfrm>
            <a:off x="2971800" y="2286000"/>
            <a:ext cx="2667000" cy="2819400"/>
          </a:xfrm>
          <a:prstGeom prst="rect">
            <a:avLst/>
          </a:prstGeom>
        </p:spPr>
      </p:pic>
      <p:pic>
        <p:nvPicPr>
          <p:cNvPr id="6" name="Picture 5" descr="F3.large.jpg"/>
          <p:cNvPicPr>
            <a:picLocks noChangeAspect="1"/>
          </p:cNvPicPr>
          <p:nvPr/>
        </p:nvPicPr>
        <p:blipFill>
          <a:blip r:embed="rId3"/>
          <a:srcRect t="40000" b="43333"/>
          <a:stretch>
            <a:fillRect/>
          </a:stretch>
        </p:blipFill>
        <p:spPr>
          <a:xfrm>
            <a:off x="1524000" y="5105400"/>
            <a:ext cx="5025628" cy="1143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/>
              <a:t>Gibbs Sampling: An Alternative to EM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400" dirty="0" smtClean="0"/>
              <a:t>EM can get trapped in local maxima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ne approach to alleviate this limitation: try different (perhaps random) initial parameters</a:t>
            </a:r>
          </a:p>
          <a:p>
            <a:r>
              <a:rPr lang="en-US" sz="2400" dirty="0" smtClean="0"/>
              <a:t>Gibbs sampling exploits randomized search to a much greater degree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view it as a stochastic analog of EM for this task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theory,</a:t>
            </a:r>
            <a:r>
              <a:rPr lang="en-US" sz="2400" dirty="0" smtClean="0"/>
              <a:t> Gibbs sampling is less susceptible </a:t>
            </a:r>
            <a:r>
              <a:rPr lang="en-US" sz="2400" dirty="0"/>
              <a:t>to local </a:t>
            </a:r>
            <a:r>
              <a:rPr lang="en-US" sz="2400" dirty="0" smtClean="0"/>
              <a:t>maxima than EM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[Lawrence et al., </a:t>
            </a:r>
            <a:r>
              <a:rPr lang="en-US" sz="2000" i="1" dirty="0" smtClean="0">
                <a:solidFill>
                  <a:schemeClr val="tx2"/>
                </a:solidFill>
              </a:rPr>
              <a:t>Science </a:t>
            </a:r>
            <a:r>
              <a:rPr lang="en-US" sz="2000" dirty="0" smtClean="0">
                <a:solidFill>
                  <a:schemeClr val="tx2"/>
                </a:solidFill>
              </a:rPr>
              <a:t>1993]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Using </a:t>
            </a:r>
            <a:r>
              <a:rPr lang="en-US" sz="4000" dirty="0" err="1"/>
              <a:t>Dirichlet</a:t>
            </a:r>
            <a:r>
              <a:rPr lang="en-US" sz="4000" dirty="0"/>
              <a:t> </a:t>
            </a:r>
            <a:r>
              <a:rPr lang="en-US" sz="4000" i="1" dirty="0"/>
              <a:t>Mixture </a:t>
            </a:r>
            <a:r>
              <a:rPr lang="en-US" sz="4000" dirty="0"/>
              <a:t>Priors</a:t>
            </a:r>
          </a:p>
        </p:txBody>
      </p:sp>
      <p:sp>
        <p:nvSpPr>
          <p:cNvPr id="8704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7047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ecall </a:t>
            </a:r>
            <a:r>
              <a:rPr lang="en-US" sz="2400" dirty="0"/>
              <a:t>that the</a:t>
            </a:r>
            <a:r>
              <a:rPr lang="en-US" sz="2400" dirty="0" smtClean="0"/>
              <a:t> EM/Gibbs update </a:t>
            </a:r>
            <a:r>
              <a:rPr lang="en-US" sz="2400" dirty="0"/>
              <a:t>the parameters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e </a:t>
            </a:r>
            <a:r>
              <a:rPr lang="en-US" sz="2400" dirty="0"/>
              <a:t>can set the </a:t>
            </a:r>
            <a:r>
              <a:rPr lang="en-US" sz="2400" dirty="0" err="1"/>
              <a:t>pseudocounts</a:t>
            </a:r>
            <a:r>
              <a:rPr lang="en-US" sz="2400" dirty="0"/>
              <a:t> using a </a:t>
            </a:r>
            <a:r>
              <a:rPr lang="en-US" sz="2400" i="1" dirty="0"/>
              <a:t>mixture </a:t>
            </a:r>
            <a:r>
              <a:rPr lang="en-US" sz="2400" dirty="0"/>
              <a:t>of </a:t>
            </a:r>
            <a:r>
              <a:rPr lang="en-US" sz="2400" dirty="0" err="1"/>
              <a:t>Dirichlets</a:t>
            </a:r>
            <a:r>
              <a:rPr lang="en-US" sz="2400" dirty="0"/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where         is the </a:t>
            </a:r>
            <a:r>
              <a:rPr lang="en-US" sz="2400" i="1" dirty="0" err="1">
                <a:latin typeface="Times" pitchFamily="-111" charset="0"/>
              </a:rPr>
              <a:t>j</a:t>
            </a:r>
            <a:r>
              <a:rPr lang="en-US" sz="2400" baseline="30000" dirty="0" err="1"/>
              <a:t>th</a:t>
            </a:r>
            <a:r>
              <a:rPr lang="en-US" sz="2400" dirty="0"/>
              <a:t> </a:t>
            </a:r>
            <a:r>
              <a:rPr lang="en-US" sz="2400" dirty="0" err="1"/>
              <a:t>Dirichlet</a:t>
            </a:r>
            <a:r>
              <a:rPr lang="en-US" sz="2400" dirty="0"/>
              <a:t> component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51709"/>
              </p:ext>
            </p:extLst>
          </p:nvPr>
        </p:nvGraphicFramePr>
        <p:xfrm>
          <a:off x="2603500" y="2122488"/>
          <a:ext cx="36322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3" name="Equation" r:id="rId4" imgW="1358640" imgH="545760" progId="Equation.3">
                  <p:embed/>
                </p:oleObj>
              </mc:Choice>
              <mc:Fallback>
                <p:oleObj name="Equation" r:id="rId4" imgW="135864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122488"/>
                        <a:ext cx="36322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7591"/>
              </p:ext>
            </p:extLst>
          </p:nvPr>
        </p:nvGraphicFramePr>
        <p:xfrm>
          <a:off x="2365375" y="4651375"/>
          <a:ext cx="41068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4" name="Equation" r:id="rId6" imgW="1536480" imgH="355320" progId="Equation.3">
                  <p:embed/>
                </p:oleObj>
              </mc:Choice>
              <mc:Fallback>
                <p:oleObj name="Equation" r:id="rId6" imgW="153648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4651375"/>
                        <a:ext cx="4106863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99505"/>
              </p:ext>
            </p:extLst>
          </p:nvPr>
        </p:nvGraphicFramePr>
        <p:xfrm>
          <a:off x="2024063" y="5756275"/>
          <a:ext cx="746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5" name="Equation" r:id="rId8" imgW="279360" imgH="203040" progId="Equation.3">
                  <p:embed/>
                </p:oleObj>
              </mc:Choice>
              <mc:Fallback>
                <p:oleObj name="Equation" r:id="rId8" imgW="2793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5756275"/>
                        <a:ext cx="7461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Dirichlet Mixture Priors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33233"/>
              </p:ext>
            </p:extLst>
          </p:nvPr>
        </p:nvGraphicFramePr>
        <p:xfrm>
          <a:off x="1716088" y="1844675"/>
          <a:ext cx="41783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86" name="Equation" r:id="rId4" imgW="1562040" imgH="355320" progId="Equation.3">
                  <p:embed/>
                </p:oleObj>
              </mc:Choice>
              <mc:Fallback>
                <p:oleObj name="Equation" r:id="rId4" imgW="156204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1844675"/>
                        <a:ext cx="4178300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10"/>
          <p:cNvSpPr txBox="1">
            <a:spLocks noChangeArrowheads="1"/>
          </p:cNvSpPr>
          <p:nvPr/>
        </p:nvSpPr>
        <p:spPr bwMode="auto">
          <a:xfrm>
            <a:off x="1227138" y="3276600"/>
            <a:ext cx="2921000" cy="7080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probability of </a:t>
            </a:r>
            <a:r>
              <a:rPr lang="en-US" i="1">
                <a:latin typeface="Times" pitchFamily="-111" charset="0"/>
              </a:rPr>
              <a:t>j</a:t>
            </a:r>
            <a:r>
              <a:rPr lang="en-US" baseline="30000"/>
              <a:t>th</a:t>
            </a:r>
            <a:r>
              <a:rPr lang="en-US"/>
              <a:t> Dirichlet </a:t>
            </a:r>
          </a:p>
          <a:p>
            <a:r>
              <a:rPr lang="en-US"/>
              <a:t>given observed counts </a:t>
            </a:r>
          </a:p>
        </p:txBody>
      </p:sp>
      <p:sp>
        <p:nvSpPr>
          <p:cNvPr id="89094" name="Text Box 11"/>
          <p:cNvSpPr txBox="1">
            <a:spLocks noChangeArrowheads="1"/>
          </p:cNvSpPr>
          <p:nvPr/>
        </p:nvSpPr>
        <p:spPr bwMode="auto">
          <a:xfrm>
            <a:off x="4979988" y="3276600"/>
            <a:ext cx="3057247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parameter for character </a:t>
            </a:r>
            <a:r>
              <a:rPr lang="en-US" i="1" dirty="0" err="1">
                <a:latin typeface="Times" pitchFamily="-111" charset="0"/>
              </a:rPr>
              <a:t>c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i="1" dirty="0" err="1">
                <a:latin typeface="Times" pitchFamily="-111" charset="0"/>
              </a:rPr>
              <a:t>j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 err="1"/>
              <a:t>Dirichlet</a:t>
            </a:r>
            <a:r>
              <a:rPr lang="en-US" dirty="0"/>
              <a:t> </a:t>
            </a:r>
          </a:p>
        </p:txBody>
      </p:sp>
      <p:sp>
        <p:nvSpPr>
          <p:cNvPr id="89095" name="Line 13"/>
          <p:cNvSpPr>
            <a:spLocks noChangeShapeType="1"/>
          </p:cNvSpPr>
          <p:nvPr/>
        </p:nvSpPr>
        <p:spPr bwMode="auto">
          <a:xfrm flipV="1">
            <a:off x="2819400" y="2514600"/>
            <a:ext cx="1219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Line 14"/>
          <p:cNvSpPr>
            <a:spLocks noChangeShapeType="1"/>
          </p:cNvSpPr>
          <p:nvPr/>
        </p:nvSpPr>
        <p:spPr bwMode="auto">
          <a:xfrm flipH="1" flipV="1">
            <a:off x="5638800" y="2514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Rectangle 4"/>
          <p:cNvSpPr>
            <a:spLocks noChangeArrowheads="1"/>
          </p:cNvSpPr>
          <p:nvPr/>
        </p:nvSpPr>
        <p:spPr bwMode="auto">
          <a:xfrm>
            <a:off x="533400" y="4495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e </a:t>
            </a:r>
            <a:r>
              <a:rPr lang="en-US" sz="2400" dirty="0"/>
              <a:t>don’t have to know which </a:t>
            </a:r>
            <a:r>
              <a:rPr lang="en-US" sz="2400" dirty="0" err="1"/>
              <a:t>Dirichlet</a:t>
            </a:r>
            <a:r>
              <a:rPr lang="en-US" sz="2400" dirty="0"/>
              <a:t> to pick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nstead</a:t>
            </a:r>
            <a:r>
              <a:rPr lang="en-US" sz="2400" dirty="0"/>
              <a:t>, we’ll hedge our bets, using the observed counts to decide how much to weight each </a:t>
            </a:r>
            <a:r>
              <a:rPr lang="en-US" sz="2400" dirty="0" err="1"/>
              <a:t>Dirichlet</a:t>
            </a:r>
            <a:r>
              <a:rPr lang="en-US" sz="2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105525"/>
            <a:ext cx="22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See textbook section 11.5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Motif Finding: EM and Gibbs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</a:t>
            </a:r>
            <a:r>
              <a:rPr lang="en-US" sz="2000" dirty="0" smtClean="0"/>
              <a:t>hese </a:t>
            </a:r>
            <a:r>
              <a:rPr lang="en-US" sz="2000" dirty="0"/>
              <a:t>methods compute </a:t>
            </a:r>
            <a:r>
              <a:rPr lang="en-US" sz="2000" i="1" dirty="0"/>
              <a:t>local</a:t>
            </a:r>
            <a:r>
              <a:rPr lang="en-US" sz="2000" dirty="0"/>
              <a:t>, </a:t>
            </a:r>
            <a:r>
              <a:rPr lang="en-US" sz="2000" i="1" dirty="0"/>
              <a:t>multiple</a:t>
            </a:r>
            <a:r>
              <a:rPr lang="en-US" sz="2000" dirty="0"/>
              <a:t> alignments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Optimize </a:t>
            </a:r>
            <a:r>
              <a:rPr lang="en-US" sz="2000" dirty="0"/>
              <a:t>the likelihood </a:t>
            </a:r>
            <a:r>
              <a:rPr lang="en-US" sz="2000" dirty="0" smtClean="0"/>
              <a:t>or likelihood ratio of </a:t>
            </a:r>
            <a:r>
              <a:rPr lang="en-US" sz="2000" dirty="0"/>
              <a:t>the </a:t>
            </a:r>
            <a:r>
              <a:rPr lang="en-US" sz="2000" dirty="0" smtClean="0"/>
              <a:t>sequences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EM converges to a local maximum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Gibbs will </a:t>
            </a:r>
            <a:r>
              <a:rPr lang="en-US" sz="2000" dirty="0" smtClean="0"/>
              <a:t>“converge” </a:t>
            </a:r>
            <a:r>
              <a:rPr lang="en-US" sz="2000" dirty="0"/>
              <a:t>to a global maximum, </a:t>
            </a:r>
            <a:r>
              <a:rPr lang="en-US" sz="2000" i="1" dirty="0"/>
              <a:t>in the limit; </a:t>
            </a:r>
            <a:r>
              <a:rPr lang="en-US" sz="2000" dirty="0"/>
              <a:t>in a reasonable amount of time, probably not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C</a:t>
            </a:r>
            <a:r>
              <a:rPr lang="en-US" sz="2000" dirty="0" smtClean="0"/>
              <a:t>an </a:t>
            </a:r>
            <a:r>
              <a:rPr lang="en-US" sz="2000" dirty="0"/>
              <a:t>take advantage of background knowledge by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tying parameters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Dirichlet</a:t>
            </a:r>
            <a:r>
              <a:rPr lang="en-US" sz="2000" dirty="0"/>
              <a:t> priors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There </a:t>
            </a:r>
            <a:r>
              <a:rPr lang="en-US" sz="2000" dirty="0"/>
              <a:t>are </a:t>
            </a:r>
            <a:r>
              <a:rPr lang="en-US" sz="2000" i="1" dirty="0"/>
              <a:t>many</a:t>
            </a:r>
            <a:r>
              <a:rPr lang="en-US" sz="2000" dirty="0"/>
              <a:t> other methods for motif finding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dirty="0"/>
              <a:t>practice, motif finders often fail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motif “signal” may be weak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large search space, many local </a:t>
            </a:r>
            <a:r>
              <a:rPr lang="en-US" sz="2000" dirty="0" smtClean="0"/>
              <a:t>minima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 not consider binding context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the EM approach we maintained a </a:t>
            </a:r>
            <a:r>
              <a:rPr lang="en-US" sz="2400" dirty="0" smtClean="0"/>
              <a:t>distribution                  </a:t>
            </a:r>
            <a:r>
              <a:rPr lang="en-US" sz="2400" dirty="0"/>
              <a:t>over the possible motif starting points for each </a:t>
            </a:r>
            <a:r>
              <a:rPr lang="en-US" sz="2400" dirty="0" smtClean="0"/>
              <a:t>sequence at iteration </a:t>
            </a:r>
            <a:r>
              <a:rPr lang="en-US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</a:p>
          <a:p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the Gibbs sampling approach, we’ll maintain a </a:t>
            </a:r>
            <a:r>
              <a:rPr lang="en-US" sz="2400" b="1" dirty="0"/>
              <a:t>specific</a:t>
            </a:r>
            <a:r>
              <a:rPr lang="en-US" sz="2400" dirty="0"/>
              <a:t> starting point for each sequence    </a:t>
            </a:r>
            <a:r>
              <a:rPr lang="en-US" sz="2400" dirty="0" smtClean="0"/>
              <a:t>but </a:t>
            </a:r>
            <a:r>
              <a:rPr lang="en-US" sz="2400" dirty="0"/>
              <a:t>we’ll keep randomly resampling these</a:t>
            </a:r>
          </a:p>
          <a:p>
            <a:endParaRPr lang="en-US" sz="2400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178999"/>
              </p:ext>
            </p:extLst>
          </p:nvPr>
        </p:nvGraphicFramePr>
        <p:xfrm>
          <a:off x="7661275" y="1952625"/>
          <a:ext cx="682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5" name="Equation" r:id="rId4" imgW="291960" imgH="203040" progId="Equation.3">
                  <p:embed/>
                </p:oleObj>
              </mc:Choice>
              <mc:Fallback>
                <p:oleObj name="Equation" r:id="rId4" imgW="2919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1952625"/>
                        <a:ext cx="6826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235401"/>
              </p:ext>
            </p:extLst>
          </p:nvPr>
        </p:nvGraphicFramePr>
        <p:xfrm>
          <a:off x="6677025" y="3943350"/>
          <a:ext cx="35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6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3943350"/>
                        <a:ext cx="355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Gibbs Sampling</a:t>
            </a:r>
            <a:r>
              <a:rPr lang="en-US" sz="4000" dirty="0" smtClean="0"/>
              <a:t> Algorithm for Motif Finding</a:t>
            </a:r>
            <a:endParaRPr lang="en-US" sz="4000" dirty="0"/>
          </a:p>
        </p:txBody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given: length parameter </a:t>
            </a:r>
            <a:r>
              <a:rPr lang="en-US" sz="2400" i="1" dirty="0">
                <a:latin typeface="Times" pitchFamily="-111" charset="0"/>
              </a:rPr>
              <a:t>W</a:t>
            </a:r>
            <a:r>
              <a:rPr lang="en-US" sz="2400" i="1" dirty="0"/>
              <a:t>, </a:t>
            </a:r>
            <a:r>
              <a:rPr lang="en-US" sz="2400" dirty="0"/>
              <a:t>training set of sequences</a:t>
            </a:r>
          </a:p>
          <a:p>
            <a:pPr lvl="1">
              <a:buFontTx/>
              <a:buNone/>
            </a:pPr>
            <a:r>
              <a:rPr lang="en-US" sz="2400" dirty="0"/>
              <a:t>choose random positions for </a:t>
            </a:r>
            <a:r>
              <a:rPr lang="en-US" sz="2400" i="1" dirty="0">
                <a:latin typeface="Times" pitchFamily="-111" charset="0"/>
              </a:rPr>
              <a:t>a</a:t>
            </a:r>
            <a:endParaRPr lang="en-US" sz="2400" i="1" dirty="0"/>
          </a:p>
          <a:p>
            <a:pPr lvl="1">
              <a:buFontTx/>
              <a:buNone/>
            </a:pPr>
            <a:r>
              <a:rPr lang="en-US" sz="2400" dirty="0"/>
              <a:t>do</a:t>
            </a:r>
          </a:p>
          <a:p>
            <a:pPr lvl="1">
              <a:buFontTx/>
              <a:buNone/>
            </a:pPr>
            <a:r>
              <a:rPr lang="en-US" sz="2400" dirty="0"/>
              <a:t>    pick a sequence</a:t>
            </a:r>
          </a:p>
          <a:p>
            <a:pPr lvl="1">
              <a:buFontTx/>
              <a:buNone/>
            </a:pPr>
            <a:r>
              <a:rPr lang="en-US" sz="2400" dirty="0"/>
              <a:t>     estimate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dirty="0"/>
              <a:t> given current motif positions </a:t>
            </a:r>
            <a:r>
              <a:rPr lang="en-US" sz="2400" i="1" dirty="0" smtClean="0">
                <a:latin typeface="Times" pitchFamily="-111" charset="0"/>
              </a:rPr>
              <a:t>a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r>
              <a:rPr lang="en-US" sz="2400" dirty="0"/>
              <a:t>           (using all sequences but       </a:t>
            </a:r>
            <a:r>
              <a:rPr lang="en-US" sz="2400" dirty="0" smtClean="0"/>
              <a:t>)  </a:t>
            </a:r>
            <a:r>
              <a:rPr lang="en-US" sz="2000" dirty="0" smtClean="0">
                <a:solidFill>
                  <a:schemeClr val="tx2"/>
                </a:solidFill>
              </a:rPr>
              <a:t>(predictive update step)</a:t>
            </a:r>
          </a:p>
          <a:p>
            <a:pPr lvl="1">
              <a:buFontTx/>
              <a:buNone/>
            </a:pPr>
            <a:r>
              <a:rPr lang="en-US" sz="2400" dirty="0"/>
              <a:t>      sample a new motif position      for        </a:t>
            </a:r>
            <a:r>
              <a:rPr lang="en-US" sz="2000" dirty="0">
                <a:solidFill>
                  <a:schemeClr val="tx2"/>
                </a:solidFill>
              </a:rPr>
              <a:t>(sampling step)</a:t>
            </a:r>
          </a:p>
          <a:p>
            <a:pPr lvl="1">
              <a:buFontTx/>
              <a:buNone/>
            </a:pPr>
            <a:r>
              <a:rPr lang="en-US" sz="2400" dirty="0"/>
              <a:t>until convergence</a:t>
            </a:r>
            <a:endParaRPr lang="en-US" sz="2400" dirty="0">
              <a:latin typeface="Symbol" pitchFamily="-111" charset="2"/>
            </a:endParaRPr>
          </a:p>
          <a:p>
            <a:pPr>
              <a:buFontTx/>
              <a:buNone/>
            </a:pPr>
            <a:r>
              <a:rPr lang="en-US" sz="2400" dirty="0"/>
              <a:t>return: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i="1" dirty="0">
                <a:latin typeface="Times" pitchFamily="-111" charset="0"/>
              </a:rPr>
              <a:t>, a</a:t>
            </a:r>
            <a:endParaRPr lang="en-US" sz="2400" i="1" dirty="0">
              <a:sym typeface="Symbol" pitchFamily="-111" charset="2"/>
            </a:endParaRP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3352800" y="3087687"/>
          <a:ext cx="449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75" name="Equation" r:id="rId4" imgW="203509" imgH="228898" progId="Equation.3">
                  <p:embed/>
                </p:oleObj>
              </mc:Choice>
              <mc:Fallback>
                <p:oleObj name="Equation" r:id="rId4" imgW="203509" imgH="22889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87687"/>
                        <a:ext cx="4492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5105400" y="3962400"/>
          <a:ext cx="449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76" name="Equation" r:id="rId6" imgW="203509" imgH="228898" progId="Equation.3">
                  <p:embed/>
                </p:oleObj>
              </mc:Choice>
              <mc:Fallback>
                <p:oleObj name="Equation" r:id="rId6" imgW="203509" imgH="22889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62400"/>
                        <a:ext cx="4492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5929313" y="4397375"/>
          <a:ext cx="450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77" name="Equation" r:id="rId8" imgW="203509" imgH="228898" progId="Equation.3">
                  <p:embed/>
                </p:oleObj>
              </mc:Choice>
              <mc:Fallback>
                <p:oleObj name="Equation" r:id="rId8" imgW="203509" imgH="228898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397375"/>
                        <a:ext cx="4508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5105400" y="4397375"/>
          <a:ext cx="3365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78" name="Equation" r:id="rId10" imgW="152731" imgH="228898" progId="Equation.3">
                  <p:embed/>
                </p:oleObj>
              </mc:Choice>
              <mc:Fallback>
                <p:oleObj name="Equation" r:id="rId10" imgW="152731" imgH="228898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397375"/>
                        <a:ext cx="3365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z="4000" dirty="0" smtClean="0"/>
              <a:t>Markov Chain Monte Carlo (MCMC)</a:t>
            </a:r>
            <a:endParaRPr lang="en-US" sz="40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1752600"/>
          </a:xfrm>
        </p:spPr>
        <p:txBody>
          <a:bodyPr/>
          <a:lstStyle/>
          <a:p>
            <a:r>
              <a:rPr lang="en-US" sz="2000" dirty="0" smtClean="0"/>
              <a:t>Consider a Markov chain in which, on each time step, a grasshopper randomly chooses to stay in its current state, jump one state left or jump one state right.</a:t>
            </a:r>
          </a:p>
        </p:txBody>
      </p:sp>
      <p:pic>
        <p:nvPicPr>
          <p:cNvPr id="13" name="Picture 12" descr="12_0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36" y="2057400"/>
            <a:ext cx="8717964" cy="14795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1148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L</a:t>
            </a:r>
            <a:r>
              <a:rPr lang="en-US" dirty="0" smtClean="0"/>
              <a:t>et </a:t>
            </a:r>
            <a:r>
              <a:rPr lang="en-US" i="1" dirty="0" smtClean="0">
                <a:latin typeface="Times"/>
                <a:cs typeface="Times"/>
              </a:rPr>
              <a:t>P</a:t>
            </a:r>
            <a:r>
              <a:rPr lang="en-US" i="1" baseline="30000" dirty="0" smtClean="0">
                <a:latin typeface="Times"/>
                <a:cs typeface="Times"/>
              </a:rPr>
              <a:t>(t)</a:t>
            </a:r>
            <a:r>
              <a:rPr lang="en-US" dirty="0" smtClean="0">
                <a:latin typeface="Times"/>
                <a:cs typeface="Times"/>
              </a:rPr>
              <a:t>(</a:t>
            </a:r>
            <a:r>
              <a:rPr lang="en-US" i="1" dirty="0" smtClean="0">
                <a:latin typeface="Times"/>
                <a:cs typeface="Times"/>
              </a:rPr>
              <a:t>u</a:t>
            </a:r>
            <a:r>
              <a:rPr lang="en-US" dirty="0" smtClean="0">
                <a:latin typeface="Times"/>
                <a:cs typeface="Times"/>
              </a:rPr>
              <a:t>)</a:t>
            </a:r>
            <a:r>
              <a:rPr lang="en-US" dirty="0" smtClean="0"/>
              <a:t> represent the probability of being in state </a:t>
            </a:r>
            <a:r>
              <a:rPr lang="en-US" i="1" dirty="0" smtClean="0">
                <a:latin typeface="Times"/>
                <a:cs typeface="Times"/>
              </a:rPr>
              <a:t>u</a:t>
            </a:r>
            <a:r>
              <a:rPr lang="en-US" dirty="0" smtClean="0"/>
              <a:t> at time </a:t>
            </a:r>
            <a:r>
              <a:rPr lang="en-US" i="1" dirty="0" smtClean="0">
                <a:latin typeface="Times"/>
                <a:cs typeface="Times"/>
              </a:rPr>
              <a:t>t</a:t>
            </a:r>
            <a:r>
              <a:rPr lang="en-US" dirty="0" smtClean="0"/>
              <a:t> in the random walk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96186"/>
              </p:ext>
            </p:extLst>
          </p:nvPr>
        </p:nvGraphicFramePr>
        <p:xfrm>
          <a:off x="2486025" y="4662488"/>
          <a:ext cx="1462088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3" name="Equation" r:id="rId5" imgW="965160" imgH="1396800" progId="Equation.3">
                  <p:embed/>
                </p:oleObj>
              </mc:Choice>
              <mc:Fallback>
                <p:oleObj name="Equation" r:id="rId5" imgW="96516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662488"/>
                        <a:ext cx="1462088" cy="212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11679"/>
              </p:ext>
            </p:extLst>
          </p:nvPr>
        </p:nvGraphicFramePr>
        <p:xfrm>
          <a:off x="4456113" y="4652963"/>
          <a:ext cx="1560512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4" name="Equation" r:id="rId7" imgW="1028520" imgH="1206360" progId="Equation.3">
                  <p:embed/>
                </p:oleObj>
              </mc:Choice>
              <mc:Fallback>
                <p:oleObj name="Equation" r:id="rId7" imgW="1028520" imgH="1206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4652963"/>
                        <a:ext cx="1560512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63024"/>
              </p:ext>
            </p:extLst>
          </p:nvPr>
        </p:nvGraphicFramePr>
        <p:xfrm>
          <a:off x="6534150" y="4652963"/>
          <a:ext cx="1695450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" name="Equation" r:id="rId9" imgW="1117440" imgH="1206360" progId="Equation.3">
                  <p:embed/>
                </p:oleObj>
              </mc:Choice>
              <mc:Fallback>
                <p:oleObj name="Equation" r:id="rId9" imgW="1117440" imgH="1206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652963"/>
                        <a:ext cx="1695450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3609201"/>
            <a:ext cx="518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Figure from </a:t>
            </a:r>
            <a:r>
              <a:rPr lang="en-US" sz="1200" dirty="0" err="1" smtClean="0">
                <a:solidFill>
                  <a:srgbClr val="800000"/>
                </a:solidFill>
              </a:rPr>
              <a:t>Koller</a:t>
            </a:r>
            <a:r>
              <a:rPr lang="en-US" sz="1200" dirty="0" smtClean="0">
                <a:solidFill>
                  <a:srgbClr val="800000"/>
                </a:solidFill>
              </a:rPr>
              <a:t> &amp; Friedman, Probabilistic Graphical Models, MIT Press  </a:t>
            </a:r>
            <a:endParaRPr lang="en-US" sz="1200" dirty="0">
              <a:solidFill>
                <a:srgbClr val="8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 smtClean="0"/>
              <a:t>The Stationary Distribution</a:t>
            </a:r>
            <a:endParaRPr lang="en-US" sz="4000" dirty="0"/>
          </a:p>
        </p:txBody>
      </p:sp>
      <p:sp>
        <p:nvSpPr>
          <p:cNvPr id="109573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2514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</a:t>
            </a:r>
            <a:r>
              <a:rPr lang="en-US" sz="2400" dirty="0" smtClean="0"/>
              <a:t>et </a:t>
            </a:r>
            <a:r>
              <a:rPr lang="en-US" sz="2400" i="1" dirty="0" smtClean="0">
                <a:latin typeface="Times"/>
                <a:cs typeface="Times"/>
              </a:rPr>
              <a:t>P</a:t>
            </a:r>
            <a:r>
              <a:rPr lang="en-US" sz="2400" dirty="0" smtClean="0">
                <a:latin typeface="Times"/>
                <a:cs typeface="Times"/>
              </a:rPr>
              <a:t>(</a:t>
            </a:r>
            <a:r>
              <a:rPr lang="en-US" sz="2400" i="1" dirty="0" smtClean="0">
                <a:latin typeface="Times"/>
                <a:cs typeface="Times"/>
              </a:rPr>
              <a:t>u</a:t>
            </a:r>
            <a:r>
              <a:rPr lang="en-US" sz="2400" dirty="0" smtClean="0">
                <a:latin typeface="Times"/>
                <a:cs typeface="Times"/>
              </a:rPr>
              <a:t>)</a:t>
            </a:r>
            <a:r>
              <a:rPr lang="en-US" sz="2400" dirty="0" smtClean="0"/>
              <a:t> represent the probability of being in state </a:t>
            </a:r>
            <a:r>
              <a:rPr lang="en-US" sz="2400" i="1" dirty="0" smtClean="0">
                <a:latin typeface="Times"/>
                <a:cs typeface="Times"/>
              </a:rPr>
              <a:t>u</a:t>
            </a:r>
            <a:r>
              <a:rPr lang="en-US" sz="2400" dirty="0" smtClean="0"/>
              <a:t> at any given time in a random walk on the chain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he stationary distribution is the set of such probabilities for all states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6995"/>
              </p:ext>
            </p:extLst>
          </p:nvPr>
        </p:nvGraphicFramePr>
        <p:xfrm>
          <a:off x="1184275" y="2320925"/>
          <a:ext cx="4665663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7" name="Equation" r:id="rId4" imgW="1688760" imgH="583920" progId="Equation.3">
                  <p:embed/>
                </p:oleObj>
              </mc:Choice>
              <mc:Fallback>
                <p:oleObj name="Equation" r:id="rId4" imgW="1688760" imgH="5839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2320925"/>
                        <a:ext cx="4665663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2627798" y="4156075"/>
            <a:ext cx="165942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state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latin typeface="Times" pitchFamily="-111" charset="0"/>
              </a:rPr>
              <a:t>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Box 123"/>
          <p:cNvSpPr txBox="1">
            <a:spLocks noChangeArrowheads="1"/>
          </p:cNvSpPr>
          <p:nvPr/>
        </p:nvSpPr>
        <p:spPr bwMode="auto">
          <a:xfrm>
            <a:off x="5294798" y="4156075"/>
            <a:ext cx="179180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transition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latin typeface="Times" pitchFamily="-111" charset="0"/>
              </a:rPr>
              <a:t>v</a:t>
            </a:r>
            <a:r>
              <a:rPr lang="en-US" dirty="0" err="1" smtClean="0">
                <a:solidFill>
                  <a:schemeClr val="tx2"/>
                </a:solidFill>
                <a:sym typeface="Symbol" pitchFamily="-111" charset="2"/>
              </a:rPr>
              <a:t></a:t>
            </a:r>
            <a:r>
              <a:rPr lang="en-US" i="1" dirty="0" err="1" smtClean="0">
                <a:solidFill>
                  <a:schemeClr val="tx2"/>
                </a:solidFill>
                <a:latin typeface="Times" pitchFamily="-111" charset="0"/>
              </a:rPr>
              <a:t>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Line 124"/>
          <p:cNvSpPr>
            <a:spLocks noChangeShapeType="1"/>
          </p:cNvSpPr>
          <p:nvPr/>
        </p:nvSpPr>
        <p:spPr bwMode="auto">
          <a:xfrm flipV="1">
            <a:off x="3581400" y="35814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25"/>
          <p:cNvSpPr>
            <a:spLocks noChangeShapeType="1"/>
          </p:cNvSpPr>
          <p:nvPr/>
        </p:nvSpPr>
        <p:spPr bwMode="auto">
          <a:xfrm flipH="1" flipV="1">
            <a:off x="5029200" y="3581400"/>
            <a:ext cx="798998" cy="650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z="4000" dirty="0" smtClean="0"/>
              <a:t>Markov Chain Monte Carlo (MCMC)</a:t>
            </a:r>
            <a:endParaRPr lang="en-US" sz="40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r>
              <a:rPr lang="en-US" sz="2000" dirty="0" smtClean="0"/>
              <a:t>We can view the motif finding approach in terms of a Markov chain</a:t>
            </a:r>
          </a:p>
          <a:p>
            <a:r>
              <a:rPr lang="en-US" sz="2000" dirty="0" smtClean="0"/>
              <a:t>Each state represents a configuration of the starting positions (</a:t>
            </a:r>
            <a:r>
              <a:rPr lang="en-US" sz="2000" i="1" dirty="0" err="1" smtClean="0">
                <a:latin typeface="Times"/>
                <a:cs typeface="Times"/>
              </a:rPr>
              <a:t>a</a:t>
            </a:r>
            <a:r>
              <a:rPr lang="en-US" sz="2000" i="1" baseline="-25000" dirty="0" err="1" smtClean="0">
                <a:latin typeface="Times"/>
                <a:cs typeface="Times"/>
              </a:rPr>
              <a:t>i</a:t>
            </a:r>
            <a:r>
              <a:rPr lang="en-US" sz="2000" dirty="0" smtClean="0"/>
              <a:t>  values for a set of random variables </a:t>
            </a:r>
            <a:r>
              <a:rPr lang="en-US" sz="2000" dirty="0" smtClean="0">
                <a:latin typeface="Times"/>
                <a:cs typeface="Times"/>
              </a:rPr>
              <a:t>A</a:t>
            </a:r>
            <a:r>
              <a:rPr lang="en-US" sz="2000" baseline="-25000" dirty="0" smtClean="0">
                <a:latin typeface="Times"/>
                <a:cs typeface="Times"/>
              </a:rPr>
              <a:t>1</a:t>
            </a:r>
            <a:r>
              <a:rPr lang="en-US" sz="2000" dirty="0" smtClean="0"/>
              <a:t> … </a:t>
            </a:r>
            <a:r>
              <a:rPr lang="en-US" sz="2000" dirty="0" smtClean="0">
                <a:latin typeface="Times"/>
                <a:cs typeface="Times"/>
              </a:rPr>
              <a:t>A</a:t>
            </a:r>
            <a:r>
              <a:rPr lang="en-US" sz="2000" baseline="-25000" dirty="0" smtClean="0">
                <a:latin typeface="Times"/>
                <a:cs typeface="Times"/>
              </a:rPr>
              <a:t>n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baseline="-25000" dirty="0" smtClean="0">
              <a:latin typeface="Times"/>
              <a:cs typeface="Times"/>
            </a:endParaRPr>
          </a:p>
          <a:p>
            <a:pPr lvl="1"/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ransitions correspond to changing selected starting positions (and hence moving to a new state)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2141" y="321159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 smtClean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endParaRPr lang="en-US" dirty="0">
              <a:solidFill>
                <a:srgbClr val="009900"/>
              </a:solidFill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21159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  <a:r>
              <a:rPr lang="en-US" dirty="0" smtClean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ATC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 smtClean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endParaRPr lang="en-US" dirty="0">
              <a:solidFill>
                <a:srgbClr val="009900"/>
              </a:solidFill>
              <a:latin typeface="Courier"/>
              <a:cs typeface="Courier"/>
            </a:endParaRPr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>
            <a:off x="3505200" y="478149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305490"/>
            <a:ext cx="100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tate </a:t>
            </a:r>
            <a:r>
              <a:rPr lang="en-US" i="1" dirty="0" smtClean="0">
                <a:latin typeface="Times"/>
                <a:cs typeface="Times"/>
              </a:rPr>
              <a:t>u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4117" y="6305490"/>
            <a:ext cx="987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tate </a:t>
            </a:r>
            <a:r>
              <a:rPr lang="en-US" i="1" dirty="0" smtClean="0">
                <a:latin typeface="Times"/>
                <a:cs typeface="Times"/>
              </a:rPr>
              <a:t>v</a:t>
            </a:r>
            <a:endParaRPr lang="en-US" i="1" dirty="0">
              <a:latin typeface="Times"/>
              <a:cs typeface="Times"/>
            </a:endParaRPr>
          </a:p>
        </p:txBody>
      </p:sp>
      <p:graphicFrame>
        <p:nvGraphicFramePr>
          <p:cNvPr id="111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309206"/>
              </p:ext>
            </p:extLst>
          </p:nvPr>
        </p:nvGraphicFramePr>
        <p:xfrm>
          <a:off x="3767138" y="4805363"/>
          <a:ext cx="12620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82" name="Equation" r:id="rId4" imgW="457200" imgH="203040" progId="Equation.DSMT4">
                  <p:embed/>
                </p:oleObj>
              </mc:Choice>
              <mc:Fallback>
                <p:oleObj name="Equation" r:id="rId4" imgW="4572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4805363"/>
                        <a:ext cx="12620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5916" y="3211591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</a:t>
            </a:r>
            <a:r>
              <a:rPr lang="en-US" baseline="-25000" dirty="0" smtClean="0">
                <a:latin typeface="Times"/>
                <a:cs typeface="Times"/>
              </a:rPr>
              <a:t>1</a:t>
            </a:r>
            <a:r>
              <a:rPr lang="en-US" dirty="0" smtClean="0">
                <a:latin typeface="Times"/>
                <a:cs typeface="Times"/>
              </a:rPr>
              <a:t>=5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46417" y="3211591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</a:t>
            </a:r>
            <a:r>
              <a:rPr lang="en-US" baseline="-25000" dirty="0" smtClean="0">
                <a:latin typeface="Times"/>
                <a:cs typeface="Times"/>
              </a:rPr>
              <a:t>1</a:t>
            </a:r>
            <a:r>
              <a:rPr lang="en-US" dirty="0" smtClean="0">
                <a:latin typeface="Times"/>
                <a:cs typeface="Times"/>
              </a:rPr>
              <a:t>=3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Markov Chain Monte Carlo</a:t>
            </a:r>
          </a:p>
        </p:txBody>
      </p:sp>
      <p:sp>
        <p:nvSpPr>
          <p:cNvPr id="109573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2514600"/>
          </a:xfrm>
          <a:noFill/>
        </p:spPr>
        <p:txBody>
          <a:bodyPr/>
          <a:lstStyle/>
          <a:p>
            <a:r>
              <a:rPr lang="en-US" sz="2400" dirty="0" smtClean="0"/>
              <a:t>In motif-finding task, the number of states is enormous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K</a:t>
            </a:r>
            <a:r>
              <a:rPr lang="en-US" sz="2400" dirty="0" smtClean="0"/>
              <a:t>ey idea: construct </a:t>
            </a:r>
            <a:r>
              <a:rPr lang="en-US" sz="2400" dirty="0"/>
              <a:t>Markov chain with stationary distribution equal to distribution of interest;</a:t>
            </a:r>
            <a:r>
              <a:rPr lang="en-US" sz="2400" dirty="0" smtClean="0"/>
              <a:t> use sampling to find </a:t>
            </a:r>
            <a:r>
              <a:rPr lang="en-US" sz="2400" dirty="0"/>
              <a:t>most probable states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</a:t>
            </a:r>
            <a:r>
              <a:rPr lang="en-US" sz="2400" dirty="0" smtClean="0"/>
              <a:t>etailed </a:t>
            </a:r>
            <a:r>
              <a:rPr lang="en-US" sz="2400" dirty="0"/>
              <a:t>balance: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48696"/>
              </p:ext>
            </p:extLst>
          </p:nvPr>
        </p:nvGraphicFramePr>
        <p:xfrm>
          <a:off x="2133600" y="3376613"/>
          <a:ext cx="44196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81" name="Equation" r:id="rId4" imgW="1600200" imgH="203040" progId="Equation.3">
                  <p:embed/>
                </p:oleObj>
              </mc:Choice>
              <mc:Fallback>
                <p:oleObj name="Equation" r:id="rId4" imgW="16002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76613"/>
                        <a:ext cx="44196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75005"/>
              </p:ext>
            </p:extLst>
          </p:nvPr>
        </p:nvGraphicFramePr>
        <p:xfrm>
          <a:off x="1933575" y="5497513"/>
          <a:ext cx="42497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82" name="Equation" r:id="rId6" imgW="1663560" imgH="393480" progId="Equation.3">
                  <p:embed/>
                </p:oleObj>
              </mc:Choice>
              <mc:Fallback>
                <p:oleObj name="Equation" r:id="rId6" imgW="1663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5497513"/>
                        <a:ext cx="4249738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Text Box 122"/>
          <p:cNvSpPr txBox="1">
            <a:spLocks noChangeArrowheads="1"/>
          </p:cNvSpPr>
          <p:nvPr/>
        </p:nvSpPr>
        <p:spPr bwMode="auto">
          <a:xfrm>
            <a:off x="914400" y="4156075"/>
            <a:ext cx="165942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state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latin typeface="Times" pitchFamily="-111" charset="0"/>
              </a:rPr>
              <a:t>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5" name="Text Box 123"/>
          <p:cNvSpPr txBox="1">
            <a:spLocks noChangeArrowheads="1"/>
          </p:cNvSpPr>
          <p:nvPr/>
        </p:nvSpPr>
        <p:spPr bwMode="auto">
          <a:xfrm>
            <a:off x="3581400" y="4156075"/>
            <a:ext cx="179180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transition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latin typeface="Times" pitchFamily="-111" charset="0"/>
              </a:rPr>
              <a:t>u</a:t>
            </a:r>
            <a:r>
              <a:rPr lang="en-US" dirty="0" err="1" smtClean="0">
                <a:solidFill>
                  <a:schemeClr val="tx2"/>
                </a:solidFill>
                <a:sym typeface="Symbol" pitchFamily="-111" charset="2"/>
              </a:rPr>
              <a:t></a:t>
            </a:r>
            <a:r>
              <a:rPr lang="en-US" i="1" dirty="0" err="1" smtClean="0">
                <a:solidFill>
                  <a:schemeClr val="tx2"/>
                </a:solidFill>
                <a:latin typeface="Times" pitchFamily="-111" charset="0"/>
              </a:rPr>
              <a:t>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6" name="Line 124"/>
          <p:cNvSpPr>
            <a:spLocks noChangeShapeType="1"/>
          </p:cNvSpPr>
          <p:nvPr/>
        </p:nvSpPr>
        <p:spPr bwMode="auto">
          <a:xfrm flipV="1">
            <a:off x="1892300" y="3876675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7" name="Line 125"/>
          <p:cNvSpPr>
            <a:spLocks noChangeShapeType="1"/>
          </p:cNvSpPr>
          <p:nvPr/>
        </p:nvSpPr>
        <p:spPr bwMode="auto">
          <a:xfrm flipH="1" flipV="1">
            <a:off x="3657600" y="3851275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8" name="Rectangle 126"/>
          <p:cNvSpPr>
            <a:spLocks noChangeArrowheads="1"/>
          </p:cNvSpPr>
          <p:nvPr/>
        </p:nvSpPr>
        <p:spPr bwMode="auto">
          <a:xfrm>
            <a:off x="304800" y="5033963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hen </a:t>
            </a:r>
            <a:r>
              <a:rPr lang="en-US" sz="2400" dirty="0"/>
              <a:t>detailed balance holds: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3021048" y="6400800"/>
            <a:ext cx="2363147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number of samples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Line 124"/>
          <p:cNvSpPr>
            <a:spLocks noChangeShapeType="1"/>
          </p:cNvSpPr>
          <p:nvPr/>
        </p:nvSpPr>
        <p:spPr bwMode="auto">
          <a:xfrm flipH="1" flipV="1">
            <a:off x="2362200" y="6400800"/>
            <a:ext cx="685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5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75117</TotalTime>
  <Words>1586</Words>
  <Application>Microsoft Office PowerPoint</Application>
  <PresentationFormat>On-screen Show (4:3)</PresentationFormat>
  <Paragraphs>398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Courier</vt:lpstr>
      <vt:lpstr>Symbol</vt:lpstr>
      <vt:lpstr>Times</vt:lpstr>
      <vt:lpstr>Times New Roman</vt:lpstr>
      <vt:lpstr>Blank Presentation</vt:lpstr>
      <vt:lpstr>Equation</vt:lpstr>
      <vt:lpstr>Learning Sequence Motif Models Using Gibbs Sampling</vt:lpstr>
      <vt:lpstr>Goals for Lecture</vt:lpstr>
      <vt:lpstr>Gibbs Sampling: An Alternative to EM</vt:lpstr>
      <vt:lpstr>Gibbs Sampling Approach</vt:lpstr>
      <vt:lpstr>Gibbs Sampling Algorithm for Motif Finding</vt:lpstr>
      <vt:lpstr>Markov Chain Monte Carlo (MCMC)</vt:lpstr>
      <vt:lpstr>The Stationary Distribution</vt:lpstr>
      <vt:lpstr>Markov Chain Monte Carlo (MCMC)</vt:lpstr>
      <vt:lpstr>Markov Chain Monte Carlo</vt:lpstr>
      <vt:lpstr>MCMC with Gibbs Sampling</vt:lpstr>
      <vt:lpstr>Gibbs Sampling Approach</vt:lpstr>
      <vt:lpstr>Gibbs Sampling Approach</vt:lpstr>
      <vt:lpstr>Gibbs Sampling Approach</vt:lpstr>
      <vt:lpstr>Sampling New Motif Positions</vt:lpstr>
      <vt:lpstr>The Phase Shift Problem</vt:lpstr>
      <vt:lpstr>PowerPoint Presentation</vt:lpstr>
      <vt:lpstr>Using Background Knowledge to Bias the Parameters</vt:lpstr>
      <vt:lpstr>Using Background Knowledge to Bias the Parameters</vt:lpstr>
      <vt:lpstr>Representing Palindromes</vt:lpstr>
      <vt:lpstr>Updating Tied Parameters</vt:lpstr>
      <vt:lpstr>Including Prior Knowledge</vt:lpstr>
      <vt:lpstr>Amino Acids</vt:lpstr>
      <vt:lpstr>Using Dirichlet Mixture Priors</vt:lpstr>
      <vt:lpstr>The Beta Distribution</vt:lpstr>
      <vt:lpstr>The Beta Distribution</vt:lpstr>
      <vt:lpstr>The Dirichlet Distribution</vt:lpstr>
      <vt:lpstr>Dirichlet Distributions</vt:lpstr>
      <vt:lpstr>Mixture of Dirichlets</vt:lpstr>
      <vt:lpstr>Trusted Protein Alignments</vt:lpstr>
      <vt:lpstr>Using Dirichlet Mixture Priors</vt:lpstr>
      <vt:lpstr>Using Dirichlet Mixture Priors</vt:lpstr>
      <vt:lpstr>Motif Finding: EM and Gibbs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Gitter, Tony</cp:lastModifiedBy>
  <cp:revision>1097</cp:revision>
  <cp:lastPrinted>2013-01-29T04:34:35Z</cp:lastPrinted>
  <dcterms:created xsi:type="dcterms:W3CDTF">2011-01-27T18:55:04Z</dcterms:created>
  <dcterms:modified xsi:type="dcterms:W3CDTF">2018-02-06T21:15:07Z</dcterms:modified>
</cp:coreProperties>
</file>